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8"/>
  </p:notesMasterIdLst>
  <p:handoutMasterIdLst>
    <p:handoutMasterId r:id="rId59"/>
  </p:handoutMasterIdLst>
  <p:sldIdLst>
    <p:sldId id="269" r:id="rId2"/>
    <p:sldId id="813" r:id="rId3"/>
    <p:sldId id="424" r:id="rId4"/>
    <p:sldId id="423" r:id="rId5"/>
    <p:sldId id="757" r:id="rId6"/>
    <p:sldId id="754" r:id="rId7"/>
    <p:sldId id="755" r:id="rId8"/>
    <p:sldId id="458" r:id="rId9"/>
    <p:sldId id="489" r:id="rId10"/>
    <p:sldId id="814" r:id="rId11"/>
    <p:sldId id="815" r:id="rId12"/>
    <p:sldId id="749" r:id="rId13"/>
    <p:sldId id="767" r:id="rId14"/>
    <p:sldId id="768" r:id="rId15"/>
    <p:sldId id="746" r:id="rId16"/>
    <p:sldId id="1085" r:id="rId17"/>
    <p:sldId id="1091" r:id="rId18"/>
    <p:sldId id="983" r:id="rId19"/>
    <p:sldId id="988" r:id="rId20"/>
    <p:sldId id="1087" r:id="rId21"/>
    <p:sldId id="906" r:id="rId22"/>
    <p:sldId id="995" r:id="rId23"/>
    <p:sldId id="1086" r:id="rId24"/>
    <p:sldId id="942" r:id="rId25"/>
    <p:sldId id="1092" r:id="rId26"/>
    <p:sldId id="1097" r:id="rId27"/>
    <p:sldId id="1011" r:id="rId28"/>
    <p:sldId id="1098" r:id="rId29"/>
    <p:sldId id="1043" r:id="rId30"/>
    <p:sldId id="1061" r:id="rId31"/>
    <p:sldId id="1069" r:id="rId32"/>
    <p:sldId id="1070" r:id="rId33"/>
    <p:sldId id="1071" r:id="rId34"/>
    <p:sldId id="1072" r:id="rId35"/>
    <p:sldId id="1073" r:id="rId36"/>
    <p:sldId id="1074" r:id="rId37"/>
    <p:sldId id="1075" r:id="rId38"/>
    <p:sldId id="1076" r:id="rId39"/>
    <p:sldId id="1077" r:id="rId40"/>
    <p:sldId id="1078" r:id="rId41"/>
    <p:sldId id="1079" r:id="rId42"/>
    <p:sldId id="1080" r:id="rId43"/>
    <p:sldId id="1083" r:id="rId44"/>
    <p:sldId id="1084" r:id="rId45"/>
    <p:sldId id="1093" r:id="rId46"/>
    <p:sldId id="1094" r:id="rId47"/>
    <p:sldId id="1095" r:id="rId48"/>
    <p:sldId id="1096" r:id="rId49"/>
    <p:sldId id="842" r:id="rId50"/>
    <p:sldId id="1012" r:id="rId51"/>
    <p:sldId id="1013" r:id="rId52"/>
    <p:sldId id="990" r:id="rId53"/>
    <p:sldId id="888" r:id="rId54"/>
    <p:sldId id="1090" r:id="rId55"/>
    <p:sldId id="1089" r:id="rId56"/>
    <p:sldId id="1088" r:id="rId57"/>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FF33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92042" autoAdjust="0"/>
  </p:normalViewPr>
  <p:slideViewPr>
    <p:cSldViewPr>
      <p:cViewPr varScale="1">
        <p:scale>
          <a:sx n="71" d="100"/>
          <a:sy n="71" d="100"/>
        </p:scale>
        <p:origin x="280" y="52"/>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xmlns:c16r2="http://schemas.microsoft.com/office/drawing/2015/06/char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492</c:v>
                </c:pt>
                <c:pt idx="1">
                  <c:v>43</c:v>
                </c:pt>
                <c:pt idx="2">
                  <c:v>264</c:v>
                </c:pt>
              </c:numCache>
            </c:numRef>
          </c:val>
          <c:extLst xmlns:c16r2="http://schemas.microsoft.com/office/drawing/2015/06/char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947883952"/>
        <c:axId val="-947884496"/>
      </c:barChart>
      <c:catAx>
        <c:axId val="-9478839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947884496"/>
        <c:crosses val="autoZero"/>
        <c:auto val="1"/>
        <c:lblAlgn val="ctr"/>
        <c:lblOffset val="100"/>
        <c:noMultiLvlLbl val="0"/>
      </c:catAx>
      <c:valAx>
        <c:axId val="-94788449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4788395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9F288A74-A044-4BEA-A240-DEFB332E57C4}"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2950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DF5FBB85-B9F8-4899-8B5B-B90AEDFA23A9}"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09881293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4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5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03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1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3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8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002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1929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5570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69977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a:endParaRPr lang="en-US" altLang="zh-CN" dirty="0" smtClean="0"/>
          </a:p>
          <a:p>
            <a:endParaRPr lang="en-US" altLang="en-US" dirty="0" smtClean="0"/>
          </a:p>
        </p:txBody>
      </p:sp>
    </p:spTree>
    <p:extLst>
      <p:ext uri="{BB962C8B-B14F-4D97-AF65-F5344CB8AC3E}">
        <p14:creationId xmlns:p14="http://schemas.microsoft.com/office/powerpoint/2010/main" val="54023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1310545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712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8180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Draft may be ready by February 3</a:t>
            </a:r>
            <a:r>
              <a:rPr lang="en-US" altLang="zh-CN" sz="1200" kern="1200" baseline="30000" dirty="0" smtClean="0">
                <a:solidFill>
                  <a:schemeClr val="tx1"/>
                </a:solidFill>
                <a:effectLst/>
                <a:latin typeface="Times New Roman" pitchFamily="18" charset="0"/>
                <a:ea typeface="MS PGothic" pitchFamily="34" charset="-128"/>
                <a:cs typeface="MS PGothic" charset="0"/>
              </a:rPr>
              <a:t>rd</a:t>
            </a:r>
            <a:r>
              <a:rPr lang="en-US" altLang="zh-CN" sz="1200" kern="1200" dirty="0" smtClean="0">
                <a:solidFill>
                  <a:schemeClr val="tx1"/>
                </a:solidFill>
                <a:effectLst/>
                <a:latin typeface="Times New Roman" pitchFamily="18" charset="0"/>
                <a:ea typeface="MS PGothic" pitchFamily="34" charset="-128"/>
                <a:cs typeface="MS PGothic" charset="0"/>
              </a:rPr>
              <a:t> (that is, 2 weeks after the interim closes).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Given that Dorothy may need a day or two to open the ballot, let’s say that the ballot opens on February 6</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30 days later means that the ballot would around March 10</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 which is the week before the March plenary.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070212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4925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1200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30000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670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47370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doc.: IEEE 802.11-21/0932r0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July 2021</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smtClean="0">
                <a:solidFill>
                  <a:srgbClr val="000000"/>
                </a:solidFill>
              </a:rPr>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smtClean="0">
                <a:solidFill>
                  <a:srgbClr val="000000"/>
                </a:solidFill>
              </a:rPr>
              <a:t>Page </a:t>
            </a:r>
            <a:fld id="{53ADC2D5-9648-48D4-B25C-46B22AD0026B}" type="slidenum">
              <a:rPr lang="en-US" altLang="en-US" sz="1200" b="0" smtClean="0">
                <a:solidFill>
                  <a:srgbClr val="000000"/>
                </a:solidFill>
              </a:rPr>
              <a:pPr/>
              <a:t>29</a:t>
            </a:fld>
            <a:endParaRPr lang="en-US" altLang="en-US" sz="1200" b="0" smtClean="0">
              <a:solidFill>
                <a:srgbClr val="000000"/>
              </a:solidFill>
            </a:endParaRPr>
          </a:p>
        </p:txBody>
      </p:sp>
    </p:spTree>
    <p:extLst>
      <p:ext uri="{BB962C8B-B14F-4D97-AF65-F5344CB8AC3E}">
        <p14:creationId xmlns:p14="http://schemas.microsoft.com/office/powerpoint/2010/main" val="1614589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9766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9318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159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71977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260393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660236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3595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96971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77542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32595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90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25850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415977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10992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185981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12838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58306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93754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01012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963190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4219290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711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80785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526679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75167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lvl="0"/>
            <a:r>
              <a:rPr lang="en-US" altLang="zh-CN" sz="1200" kern="1200" dirty="0" smtClean="0">
                <a:solidFill>
                  <a:schemeClr val="tx1"/>
                </a:solidFill>
                <a:effectLst/>
                <a:latin typeface="Times New Roman" pitchFamily="18" charset="0"/>
                <a:ea typeface="MS PGothic" pitchFamily="34" charset="-128"/>
                <a:cs typeface="MS PGothic" charset="0"/>
              </a:rPr>
              <a:t>Do you agree to replace the Sensing Measurement Report element with a field?</a:t>
            </a:r>
            <a:endParaRPr lang="zh-CN" altLang="zh-CN" sz="1200" kern="1200" dirty="0" smtClean="0">
              <a:solidFill>
                <a:schemeClr val="tx1"/>
              </a:solidFill>
              <a:effectLst/>
              <a:latin typeface="Times New Roman" pitchFamily="18" charset="0"/>
              <a:ea typeface="MS PGothic" pitchFamily="34" charset="-128"/>
              <a:cs typeface="MS PGothic" charset="0"/>
            </a:endParaRPr>
          </a:p>
          <a:p>
            <a:r>
              <a:rPr lang="en-US" altLang="zh-CN" sz="1200" kern="1200" dirty="0" smtClean="0">
                <a:solidFill>
                  <a:schemeClr val="tx1"/>
                </a:solidFill>
                <a:effectLst/>
                <a:latin typeface="Times New Roman" pitchFamily="18" charset="0"/>
                <a:ea typeface="MS PGothic" pitchFamily="34" charset="-128"/>
                <a:cs typeface="MS PGothic" charset="0"/>
              </a:rPr>
              <a:t>Note: The content of the field is based on the content of the Sensing Measurement Report element. </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8132041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745749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470170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05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6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5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432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9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8349130" y="304027"/>
            <a:ext cx="33856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dirty="0" smtClean="0"/>
              <a:t>802.11-22/2211r4</a:t>
            </a:r>
            <a:endParaRPr lang="en-US" altLang="en-US" sz="1800" b="1" dirty="0" smtClean="0"/>
          </a:p>
        </p:txBody>
      </p:sp>
      <p:sp>
        <p:nvSpPr>
          <p:cNvPr id="2" name="Line 8"/>
          <p:cNvSpPr>
            <a:spLocks noChangeShapeType="1"/>
          </p:cNvSpPr>
          <p:nvPr/>
        </p:nvSpPr>
        <p:spPr bwMode="auto">
          <a:xfrm>
            <a:off x="457200" y="609600"/>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457200" y="6475413"/>
            <a:ext cx="1023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Meeting Agenda</a:t>
            </a:r>
          </a:p>
        </p:txBody>
      </p:sp>
      <p:sp>
        <p:nvSpPr>
          <p:cNvPr id="11" name="Rectangle 7"/>
          <p:cNvSpPr>
            <a:spLocks noChangeArrowheads="1"/>
          </p:cNvSpPr>
          <p:nvPr userDrawn="1"/>
        </p:nvSpPr>
        <p:spPr bwMode="auto">
          <a:xfrm>
            <a:off x="457200" y="318315"/>
            <a:ext cx="1340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January </a:t>
            </a:r>
            <a:r>
              <a:rPr lang="en-US" altLang="en-US" sz="1800" b="1" dirty="0" smtClean="0"/>
              <a:t>2023</a:t>
            </a:r>
          </a:p>
        </p:txBody>
      </p:sp>
      <p:sp>
        <p:nvSpPr>
          <p:cNvPr id="12" name="Line 8"/>
          <p:cNvSpPr>
            <a:spLocks noChangeShapeType="1"/>
          </p:cNvSpPr>
          <p:nvPr userDrawn="1"/>
        </p:nvSpPr>
        <p:spPr bwMode="auto">
          <a:xfrm>
            <a:off x="457200" y="6475413"/>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3" name="Rectangle 5"/>
          <p:cNvSpPr txBox="1">
            <a:spLocks noChangeArrowheads="1"/>
          </p:cNvSpPr>
          <p:nvPr userDrawn="1"/>
        </p:nvSpPr>
        <p:spPr bwMode="auto">
          <a:xfrm>
            <a:off x="8064500"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dirty="0" smtClean="0"/>
              <a:t>Tony Xiao Han (Huawei)</a:t>
            </a:r>
            <a:endParaRPr lang="en-US" dirty="0"/>
          </a:p>
        </p:txBody>
      </p:sp>
      <p:sp>
        <p:nvSpPr>
          <p:cNvPr id="14" name="Rectangle 6"/>
          <p:cNvSpPr txBox="1">
            <a:spLocks noChangeArrowheads="1"/>
          </p:cNvSpPr>
          <p:nvPr userDrawn="1"/>
        </p:nvSpPr>
        <p:spPr bwMode="auto">
          <a:xfrm>
            <a:off x="5828299" y="6474897"/>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smtClean="0"/>
              <a:t>Slide </a:t>
            </a:r>
            <a:fld id="{5DFA9695-C1BB-41B2-BF85-AF49C303836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andards.ieee.org/board/pat/faq.pdf" TargetMode="External"/><Relationship Id="rId7"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eee.org/web/membership/ethics/code_ethics.html"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FAQ.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cvent.me/nX5xrY"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s://book.passkey.com/e/50451808"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chaspark.net/#/hotspots/824040781151260672"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jrosdahl@ieee.org" TargetMode="External"/><Relationship Id="rId4" Type="http://schemas.openxmlformats.org/officeDocument/2006/relationships/hyperlink" Target="http://mentor.ieee.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patcom@iee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patcom@ieee.org" TargetMode="Externa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914400"/>
            <a:ext cx="11277600" cy="1066800"/>
          </a:xfrm>
        </p:spPr>
        <p:txBody>
          <a:bodyPr/>
          <a:lstStyle/>
          <a:p>
            <a:r>
              <a:rPr lang="en-US" altLang="en-US" sz="3600" dirty="0"/>
              <a:t>Task Group </a:t>
            </a:r>
            <a:r>
              <a:rPr lang="en-US" altLang="zh-CN" sz="3600" dirty="0"/>
              <a:t>bf</a:t>
            </a:r>
            <a:r>
              <a:rPr lang="en-US" altLang="en-US" sz="3600" dirty="0"/>
              <a:t/>
            </a:r>
            <a:br>
              <a:rPr lang="en-US" altLang="en-US" sz="3600" dirty="0"/>
            </a:br>
            <a:r>
              <a:rPr lang="en-US" altLang="en-US" sz="3600" dirty="0"/>
              <a:t>Meeting agenda, </a:t>
            </a:r>
            <a:r>
              <a:rPr lang="en-US" altLang="zh-CN" sz="3600" dirty="0" smtClean="0">
                <a:solidFill>
                  <a:srgbClr val="0000FF"/>
                </a:solidFill>
              </a:rPr>
              <a:t>January teleconference </a:t>
            </a:r>
            <a:r>
              <a:rPr lang="en-US" altLang="en-US" sz="3600" dirty="0" smtClean="0"/>
              <a:t>2023</a:t>
            </a:r>
          </a:p>
        </p:txBody>
      </p:sp>
      <p:sp>
        <p:nvSpPr>
          <p:cNvPr id="4101" name="Rectangle 6"/>
          <p:cNvSpPr>
            <a:spLocks noGrp="1" noChangeArrowheads="1"/>
          </p:cNvSpPr>
          <p:nvPr>
            <p:ph type="body" idx="1"/>
          </p:nvPr>
        </p:nvSpPr>
        <p:spPr>
          <a:xfrm>
            <a:off x="2209800" y="2514600"/>
            <a:ext cx="7772400" cy="381000"/>
          </a:xfrm>
        </p:spPr>
        <p:txBody>
          <a:bodyPr/>
          <a:lstStyle/>
          <a:p>
            <a:pPr algn="ctr">
              <a:buFontTx/>
              <a:buNone/>
            </a:pPr>
            <a:r>
              <a:rPr lang="en-US" altLang="en-US" sz="2000" dirty="0"/>
              <a:t>Date:</a:t>
            </a:r>
            <a:r>
              <a:rPr lang="en-US" altLang="en-US" sz="2000" b="0" dirty="0"/>
              <a:t> </a:t>
            </a:r>
            <a:r>
              <a:rPr lang="en-US" altLang="en-US" sz="2000" b="0" dirty="0" smtClean="0"/>
              <a:t>2023-01-01</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extLst>
              <p:ext uri="{D42A27DB-BD31-4B8C-83A1-F6EECF244321}">
                <p14:modId xmlns:p14="http://schemas.microsoft.com/office/powerpoint/2010/main" val="1478343348"/>
              </p:ext>
            </p:extLst>
          </p:nvPr>
        </p:nvGraphicFramePr>
        <p:xfrm>
          <a:off x="2362200" y="3671889"/>
          <a:ext cx="7620000" cy="91535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200" dirty="0" smtClean="0">
                          <a:solidFill>
                            <a:schemeClr val="tx1"/>
                          </a:solidFill>
                        </a:rPr>
                        <a:t>Name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Affiliation</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Address</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Phone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Email</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ea typeface="Times New Roman"/>
                          <a:cs typeface="Arial"/>
                        </a:rPr>
                        <a:t>Tony Xiao Han</a:t>
                      </a:r>
                      <a:endParaRPr lang="en-US" sz="14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buFont typeface="Arial" panose="020B0604020202020204" pitchFamily="34" charset="0"/>
              <a:buChar char="•"/>
            </a:pPr>
            <a:r>
              <a:rPr lang="en-US" altLang="en-US" dirty="0"/>
              <a:t>By participating in this activity, you agree to comply with the IEEE Code of Ethics, all applicable laws, and all IEEE policies and procedures including, but not limited to, the IEEE SA Copyright Policy. </a:t>
            </a:r>
          </a:p>
          <a:p>
            <a:pPr marL="457200" indent="-457200" algn="just">
              <a:spcBef>
                <a:spcPts val="0"/>
              </a:spcBef>
              <a:spcAft>
                <a:spcPts val="0"/>
              </a:spcAft>
              <a:buClr>
                <a:srgbClr val="CC3300"/>
              </a:buClr>
              <a:buSzPct val="50000"/>
              <a:buFont typeface="Arial" panose="020B0604020202020204" pitchFamily="34" charset="0"/>
              <a:buChar char="•"/>
            </a:pPr>
            <a:endParaRPr lang="en-US" altLang="en-US" sz="3200" dirty="0">
              <a:latin typeface="Calibri" pitchFamily="34" charset="0"/>
              <a:cs typeface="Calibri" pitchFamily="34" charset="0"/>
            </a:endParaRPr>
          </a:p>
          <a:p>
            <a:pPr marL="857250" lvl="1" indent="-342900" algn="just">
              <a:buSzPct val="150000"/>
              <a:buFont typeface="Arial" panose="020B0604020202020204" pitchFamily="34" charset="0"/>
              <a:buChar char="•"/>
            </a:pPr>
            <a:r>
              <a:rPr lang="en-US" altLang="en-US" dirty="0"/>
              <a:t>Previously Published material (copyright assertion indicated) shall not be presented/submitted to the Working Group nor incorporated into a Working Group draft unless permission is granted. </a:t>
            </a:r>
          </a:p>
          <a:p>
            <a:pPr marL="857250" lvl="1" indent="-342900" algn="just">
              <a:buSzPct val="150000"/>
              <a:buFont typeface="Arial" panose="020B0604020202020204" pitchFamily="34" charset="0"/>
              <a:buChar char="•"/>
            </a:pPr>
            <a:r>
              <a:rPr lang="en-US" altLang="en-US" dirty="0"/>
              <a:t>Prior to presentation or submission, you shall notify the Working Group Chair of previously Published material and should assist the Chair in obtaining copyright permission acceptable to IEEE SA.</a:t>
            </a:r>
          </a:p>
          <a:p>
            <a:pPr marL="857250" lvl="1" indent="-342900" algn="just">
              <a:buSzPct val="150000"/>
              <a:buFont typeface="Arial" panose="020B0604020202020204" pitchFamily="34" charset="0"/>
              <a:buChar char="•"/>
            </a:pPr>
            <a:r>
              <a:rPr lang="en-US" altLang="en-US" dirty="0"/>
              <a:t>For material that is not previously Published, IEEE is automatically granted a license to use any material that is presented or submitted.</a:t>
            </a:r>
          </a:p>
          <a:p>
            <a:pPr marL="1257300" lvl="2" indent="-342900" algn="just">
              <a:buSzPct val="150000"/>
              <a:buFont typeface="Arial" panose="020B0604020202020204" pitchFamily="34" charset="0"/>
              <a:buChar char="•"/>
            </a:pPr>
            <a:endParaRPr lang="en-US" altLang="en-US" sz="20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#5</a:t>
            </a:r>
            <a:endParaRPr lang="en-US" altLang="en-US" b="0" dirty="0"/>
          </a:p>
        </p:txBody>
      </p:sp>
    </p:spTree>
    <p:extLst>
      <p:ext uri="{BB962C8B-B14F-4D97-AF65-F5344CB8AC3E}">
        <p14:creationId xmlns:p14="http://schemas.microsoft.com/office/powerpoint/2010/main" val="839395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524000"/>
            <a:ext cx="11277600" cy="4648200"/>
          </a:xfrm>
        </p:spPr>
        <p:txBody>
          <a:bodyPr/>
          <a:lstStyle/>
          <a:p>
            <a:pPr marL="355600" lvl="2" indent="-285750">
              <a:buSzPct val="150000"/>
              <a:buFont typeface="Arial" panose="020B0604020202020204" pitchFamily="34" charset="0"/>
              <a:buChar char="•"/>
            </a:pPr>
            <a:r>
              <a:rPr lang="en-US" altLang="zh-CN" dirty="0"/>
              <a:t>The IEEE SA Copyright Policy is described in the IEEE SA Standards Board Bylaws and IEEE SA Standards Board Operations Manual</a:t>
            </a:r>
          </a:p>
          <a:p>
            <a:pPr marL="355600" lvl="3" indent="-285750">
              <a:buSzPct val="150000"/>
              <a:buFont typeface="Arial" panose="020B0604020202020204" pitchFamily="34" charset="0"/>
              <a:buChar char="•"/>
            </a:pPr>
            <a:r>
              <a:rPr lang="en-US" altLang="zh-CN" sz="1800" dirty="0"/>
              <a:t>IEEE SA Copyright Policy, see </a:t>
            </a:r>
            <a:br>
              <a:rPr lang="en-US" altLang="zh-CN" sz="1800" dirty="0"/>
            </a:br>
            <a:r>
              <a:rPr lang="en-US" altLang="zh-CN" sz="1800" dirty="0"/>
              <a:t>	Clause 7 of the IEEE SA Standards Board Bylaws</a:t>
            </a:r>
            <a:br>
              <a:rPr lang="en-US" altLang="zh-CN" sz="1800" dirty="0"/>
            </a:br>
            <a:r>
              <a:rPr lang="en-US" altLang="zh-CN" sz="1800" dirty="0"/>
              <a:t> 	</a:t>
            </a:r>
            <a:r>
              <a:rPr lang="en-US" altLang="zh-CN" dirty="0">
                <a:hlinkClick r:id="rId3"/>
              </a:rPr>
              <a:t>https://standards.ieee.org/about/policies/bylaws/sect6-7.html#7</a:t>
            </a:r>
            <a:r>
              <a:rPr lang="en-US" altLang="zh-CN" dirty="0"/>
              <a:t/>
            </a:r>
            <a:br>
              <a:rPr lang="en-US" altLang="zh-CN" dirty="0"/>
            </a:br>
            <a:r>
              <a:rPr lang="en-US" altLang="zh-CN" sz="1800" dirty="0"/>
              <a:t>	Clause 6.1 of the IEEE SA Standards Board Operations Manual</a:t>
            </a:r>
            <a:br>
              <a:rPr lang="en-US" altLang="zh-CN" sz="1800" dirty="0"/>
            </a:br>
            <a:r>
              <a:rPr lang="en-US" altLang="zh-CN" sz="1800" dirty="0"/>
              <a:t>	</a:t>
            </a: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r>
              <a:rPr lang="en-US" altLang="zh-CN" dirty="0"/>
              <a:t>IEEE SA Copyright Permission</a:t>
            </a:r>
          </a:p>
          <a:p>
            <a:pPr marL="355600" lvl="3" indent="-285750">
              <a:buSzPct val="150000"/>
              <a:buFont typeface="Arial" panose="020B0604020202020204" pitchFamily="34" charset="0"/>
              <a:buChar char="•"/>
            </a:pPr>
            <a:r>
              <a:rPr lang="en-US" altLang="zh-CN" dirty="0">
                <a:hlinkClick r:id="rId5"/>
              </a:rPr>
              <a:t>https://standards.ieee.org/content/dam/ieee-standards/standards/web/documents/other/permissionltrs.zip</a:t>
            </a:r>
            <a:endParaRPr lang="en-US" altLang="zh-CN" dirty="0"/>
          </a:p>
          <a:p>
            <a:pPr marL="355600" lvl="2" indent="-285750">
              <a:buSzPct val="150000"/>
              <a:buFont typeface="Arial" panose="020B0604020202020204" pitchFamily="34" charset="0"/>
              <a:buChar char="•"/>
            </a:pPr>
            <a:r>
              <a:rPr lang="en-US" altLang="zh-CN" dirty="0"/>
              <a:t>IEEE SA Copyright FAQs</a:t>
            </a:r>
          </a:p>
          <a:p>
            <a:pPr marL="355600" lvl="3" indent="-285750">
              <a:buSzPct val="150000"/>
              <a:buFont typeface="Arial" panose="020B0604020202020204" pitchFamily="34" charset="0"/>
              <a:buChar char="•"/>
            </a:pPr>
            <a:r>
              <a:rPr lang="en-US" altLang="zh-CN" dirty="0">
                <a:hlinkClick r:id="rId6"/>
              </a:rPr>
              <a:t>http://standards.ieee.org/faqs/copyrights.html/</a:t>
            </a:r>
            <a:endParaRPr lang="en-US" altLang="zh-CN" dirty="0"/>
          </a:p>
          <a:p>
            <a:pPr marL="355600" lvl="2" indent="-285750">
              <a:buSzPct val="150000"/>
              <a:buFont typeface="Arial" panose="020B0604020202020204" pitchFamily="34" charset="0"/>
              <a:buChar char="•"/>
            </a:pPr>
            <a:r>
              <a:rPr lang="en-US" altLang="zh-CN" dirty="0"/>
              <a:t>IEEE SA Best Practices for IEEE Standards Development </a:t>
            </a:r>
          </a:p>
          <a:p>
            <a:pPr marL="355600" lvl="3" indent="-285750">
              <a:buSzPct val="150000"/>
              <a:buFont typeface="Arial" panose="020B0604020202020204" pitchFamily="34" charset="0"/>
              <a:buChar char="•"/>
            </a:pPr>
            <a:r>
              <a:rPr lang="en-US" altLang="zh-CN" dirty="0">
                <a:hlinkClick r:id="rId7"/>
              </a:rPr>
              <a:t>http://standards.ieee.org/develop/policies/best_practices_for_ieee_standards_development_051215.pdf</a:t>
            </a:r>
            <a:endParaRPr lang="en-US" altLang="zh-CN" dirty="0"/>
          </a:p>
          <a:p>
            <a:pPr marL="355600" lvl="2" indent="-285750">
              <a:buSzPct val="150000"/>
              <a:buFont typeface="Arial" panose="020B0604020202020204" pitchFamily="34" charset="0"/>
              <a:buChar char="•"/>
            </a:pPr>
            <a:r>
              <a:rPr lang="en-US" altLang="zh-CN" dirty="0"/>
              <a:t>Distribution of Draft Standards (see 6.1.3 of the SASB Operations Manual)</a:t>
            </a:r>
          </a:p>
          <a:p>
            <a:pPr marL="355600" lvl="3" indent="-285750">
              <a:buSzPct val="150000"/>
              <a:buFont typeface="Arial" panose="020B0604020202020204" pitchFamily="34" charset="0"/>
              <a:buChar char="•"/>
            </a:pP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endParaRPr lang="en-US" altLang="en-US" sz="16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#6</a:t>
            </a:r>
            <a:endParaRPr lang="en-US" altLang="en-US" b="0" dirty="0"/>
          </a:p>
        </p:txBody>
      </p:sp>
    </p:spTree>
    <p:extLst>
      <p:ext uri="{BB962C8B-B14F-4D97-AF65-F5344CB8AC3E}">
        <p14:creationId xmlns:p14="http://schemas.microsoft.com/office/powerpoint/2010/main" val="2855512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spcAft>
                <a:spcPts val="600"/>
              </a:spcAft>
            </a:pPr>
            <a:r>
              <a:rPr lang="en-US" altLang="en-US" b="0" dirty="0"/>
              <a:t>All participants in IEEE-SA activities are expected to adhere to the core principles underlying the:</a:t>
            </a:r>
          </a:p>
          <a:p>
            <a:pPr lvl="1">
              <a:buFont typeface="Times New Roman" panose="02020603050405020304" pitchFamily="18" charset="0"/>
              <a:buChar char="−"/>
            </a:pPr>
            <a:r>
              <a:rPr lang="en-US" altLang="en-US" sz="1800" dirty="0">
                <a:hlinkClick r:id="rId3"/>
              </a:rPr>
              <a:t>IEEE Code of Ethics</a:t>
            </a:r>
            <a:endParaRPr lang="en-US" altLang="en-US" sz="1800" dirty="0"/>
          </a:p>
          <a:p>
            <a:pPr lvl="1">
              <a:buFont typeface="Times New Roman" panose="02020603050405020304" pitchFamily="18" charset="0"/>
              <a:buChar char="−"/>
            </a:pPr>
            <a:r>
              <a:rPr lang="en-US" altLang="en-US" sz="1800" dirty="0">
                <a:hlinkClick r:id="rId4"/>
              </a:rPr>
              <a:t>IEEE Code of Conduct</a:t>
            </a:r>
            <a:endParaRPr lang="en-US" altLang="en-US" sz="1800" dirty="0"/>
          </a:p>
          <a:p>
            <a:pPr algn="just">
              <a:spcAft>
                <a:spcPts val="600"/>
              </a:spcAft>
            </a:pPr>
            <a:r>
              <a:rPr lang="en-US" altLang="en-US" b="0" dirty="0"/>
              <a:t>The core principles of the IEEE Codes of Ethics &amp; Conduct are to:</a:t>
            </a:r>
          </a:p>
          <a:p>
            <a:pPr lvl="1" algn="just">
              <a:spcAft>
                <a:spcPts val="600"/>
              </a:spcAft>
            </a:pPr>
            <a:r>
              <a:rPr lang="en-US" altLang="en-US" sz="1800" dirty="0"/>
              <a:t>Uphold the highest standards of integrity, responsible behavior, and ethical and professional conduct</a:t>
            </a:r>
          </a:p>
          <a:p>
            <a:pPr lvl="1" algn="just">
              <a:spcAft>
                <a:spcPts val="600"/>
              </a:spcAft>
            </a:pPr>
            <a:r>
              <a:rPr lang="en-US" altLang="en-US" sz="1800" dirty="0"/>
              <a:t>Treat people fairly and with respect, to not engage in harassment, discrimination, or retaliation, and to protect people's privacy.</a:t>
            </a:r>
          </a:p>
          <a:p>
            <a:pPr lvl="1" algn="just">
              <a:spcAft>
                <a:spcPts val="600"/>
              </a:spcAft>
            </a:pPr>
            <a:r>
              <a:rPr lang="en-US" altLang="en-US" sz="1800" dirty="0"/>
              <a:t>Avoid injuring others, their property, reputation, or employment by false or malicious action</a:t>
            </a:r>
          </a:p>
          <a:p>
            <a:pPr algn="just">
              <a:spcAft>
                <a:spcPts val="600"/>
              </a:spcAft>
            </a:pPr>
            <a:r>
              <a:rPr lang="en-US" altLang="en-US" b="0" dirty="0"/>
              <a:t>The most recent versions of these Codes are available at</a:t>
            </a:r>
          </a:p>
          <a:p>
            <a:pPr lvl="1" algn="just">
              <a:spcAft>
                <a:spcPts val="600"/>
              </a:spcAft>
            </a:pPr>
            <a:r>
              <a:rPr lang="en-US" altLang="en-US" sz="1800" dirty="0">
                <a:hlinkClick r:id="rId5"/>
              </a:rPr>
              <a:t>http://www.ieee.org/about/corporate/governance</a:t>
            </a:r>
            <a:endParaRPr lang="en-US" altLang="en-US" sz="1800" dirty="0"/>
          </a:p>
          <a:p>
            <a:pPr>
              <a:spcAft>
                <a:spcPts val="600"/>
              </a:spcAft>
            </a:pPr>
            <a:endParaRPr lang="en-US" altLang="en-US" sz="3600" dirty="0"/>
          </a:p>
        </p:txBody>
      </p:sp>
      <p:sp>
        <p:nvSpPr>
          <p:cNvPr id="14341"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 behavior in IEEE-SA activities is guided by the IEEE Codes of Ethics &amp; Conduct</a:t>
            </a: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#7</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require that “participants in the IEEE standards development individual process shall act based on their qualifications and experience”</a:t>
            </a:r>
          </a:p>
          <a:p>
            <a:pPr algn="just"/>
            <a:r>
              <a:rPr lang="en-US" altLang="en-US" sz="2000" dirty="0"/>
              <a:t>This means participants:</a:t>
            </a:r>
          </a:p>
          <a:p>
            <a:pPr lvl="1" algn="just">
              <a:buFont typeface="Times New Roman" panose="02020603050405020304" pitchFamily="18" charset="0"/>
              <a:buChar char="−"/>
            </a:pPr>
            <a:r>
              <a:rPr lang="en-US" altLang="en-US" sz="1800" b="1" dirty="0">
                <a:solidFill>
                  <a:srgbClr val="00B050"/>
                </a:solidFill>
              </a:rPr>
              <a:t>Shall act &amp; vote </a:t>
            </a:r>
            <a:r>
              <a:rPr lang="en-US" altLang="en-US" sz="1800" dirty="0"/>
              <a:t>based on their personal &amp; independent opinions derived from their expertise, knowledge, and qualifications</a:t>
            </a:r>
          </a:p>
          <a:p>
            <a:pPr lvl="1" algn="just">
              <a:buFont typeface="Times New Roman" panose="02020603050405020304" pitchFamily="18" charset="0"/>
              <a:buChar char="−"/>
            </a:pPr>
            <a:r>
              <a:rPr lang="en-US" altLang="en-US" sz="1800" b="1" dirty="0">
                <a:solidFill>
                  <a:srgbClr val="FF0000"/>
                </a:solidFill>
              </a:rPr>
              <a:t>Shall not act or vote </a:t>
            </a:r>
            <a:r>
              <a:rPr lang="en-US" altLang="en-US" sz="1800" dirty="0"/>
              <a:t>based on any obligation to or any direction from any other person or organization, including an employer or client, regardless of any external commitments, agreements, contracts, or orders</a:t>
            </a:r>
          </a:p>
          <a:p>
            <a:pPr lvl="1" algn="just">
              <a:buFont typeface="Times New Roman" panose="02020603050405020304" pitchFamily="18" charset="0"/>
              <a:buChar char="−"/>
            </a:pPr>
            <a:r>
              <a:rPr lang="en-US" altLang="en-US" sz="1800" b="1" dirty="0">
                <a:solidFill>
                  <a:srgbClr val="FF0000"/>
                </a:solidFill>
              </a:rPr>
              <a:t>Shall not direct </a:t>
            </a:r>
            <a:r>
              <a:rPr lang="en-US" altLang="en-US" sz="1800" dirty="0"/>
              <a:t>the actions or votes of other participants or retaliate against other participants for fulfilling their responsibility to act &amp; vote based on their personal &amp; independently developed opinions</a:t>
            </a:r>
          </a:p>
          <a:p>
            <a:pPr algn="just"/>
            <a:r>
              <a:rPr lang="en-US" altLang="en-US" sz="2000" dirty="0"/>
              <a:t>By participating in standards activities using the “</a:t>
            </a:r>
            <a:r>
              <a:rPr lang="en-US" altLang="en-US" sz="2000" i="1" dirty="0"/>
              <a:t>individual process</a:t>
            </a:r>
            <a:r>
              <a:rPr lang="en-US" altLang="en-US" sz="2000" dirty="0"/>
              <a:t>”, you are deemed to accept these requirements; if you are unable to satisfy these requirements then you shall immediately cease any participation</a:t>
            </a:r>
          </a:p>
        </p:txBody>
      </p:sp>
      <p:sp>
        <p:nvSpPr>
          <p:cNvPr id="15365"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Participants in the IEEE-SA “individual process” shall act independently of others, including employers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#8</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(clause 5.2.1.3) specifies that “</a:t>
            </a:r>
            <a:r>
              <a:rPr lang="en-US" altLang="en-US" sz="2000" i="1" dirty="0"/>
              <a:t>the standards development process shall not be dominated by any single interest category, individual, or organization</a:t>
            </a:r>
            <a:r>
              <a:rPr lang="en-US" altLang="en-US" sz="2000" dirty="0"/>
              <a:t>”</a:t>
            </a:r>
          </a:p>
          <a:p>
            <a:pPr lvl="1" algn="just">
              <a:buFont typeface="Times New Roman" panose="02020603050405020304" pitchFamily="18" charset="0"/>
              <a:buChar char="−"/>
            </a:pPr>
            <a:r>
              <a:rPr lang="en-US" altLang="en-US" dirty="0"/>
              <a:t>This means no participant may exercise “</a:t>
            </a:r>
            <a:r>
              <a:rPr lang="en-US" altLang="en-US" i="1" dirty="0"/>
              <a:t>authority, leadership, or influence by reason of superior leverage, strength, or representation to the exclusion of fair and equitable consideration of other viewpoints</a:t>
            </a:r>
            <a:r>
              <a:rPr lang="en-US" altLang="en-US" dirty="0"/>
              <a:t>” or “</a:t>
            </a:r>
            <a:r>
              <a:rPr lang="en-US" altLang="en-US" i="1" dirty="0"/>
              <a:t>to hinder the progress of the standards development activity</a:t>
            </a:r>
            <a:r>
              <a:rPr lang="en-US" altLang="en-US" dirty="0"/>
              <a:t>”</a:t>
            </a:r>
          </a:p>
          <a:p>
            <a:pPr algn="just">
              <a:spcBef>
                <a:spcPts val="1200"/>
              </a:spcBef>
            </a:pPr>
            <a:r>
              <a:rPr lang="en-US" altLang="en-US" sz="2000" dirty="0"/>
              <a:t>This rule applies equally to those participating in a standards development project and to that project’s leadership group</a:t>
            </a:r>
          </a:p>
          <a:p>
            <a:pPr algn="just">
              <a:spcBef>
                <a:spcPts val="1200"/>
              </a:spcBef>
            </a:pPr>
            <a:r>
              <a:rPr lang="en-US" altLang="en-US" sz="2000" dirty="0"/>
              <a:t>Any person who reasonably suspects that dominance is occurring in a standards development project is encouraged to bring the issue to the attention of the Standards Committee or the project’s IEEE-SA Program Manager</a:t>
            </a:r>
            <a:endParaRPr lang="en-US" altLang="en-US" sz="2800" dirty="0" smtClean="0"/>
          </a:p>
        </p:txBody>
      </p:sp>
      <p:sp>
        <p:nvSpPr>
          <p:cNvPr id="16389"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IEEE-SA standards activities shall allow the fair &amp;</a:t>
            </a:r>
            <a:br>
              <a:rPr lang="en-US" altLang="en-US" sz="3200" dirty="0"/>
            </a:br>
            <a:r>
              <a:rPr lang="en-US" altLang="en-US" sz="3200" dirty="0"/>
              <a:t>equitable consideration of all viewpoints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#9</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Required notices</a:t>
            </a:r>
          </a:p>
        </p:txBody>
      </p:sp>
      <p:sp>
        <p:nvSpPr>
          <p:cNvPr id="17412"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300"/>
              </a:spcBef>
              <a:buNone/>
            </a:pPr>
            <a:r>
              <a:rPr lang="en-US" altLang="en-US" dirty="0"/>
              <a:t>Patent FAQ </a:t>
            </a:r>
          </a:p>
          <a:p>
            <a:pPr>
              <a:spcBef>
                <a:spcPct val="0"/>
              </a:spcBef>
              <a:spcAft>
                <a:spcPts val="900"/>
              </a:spcAft>
              <a:buNone/>
            </a:pPr>
            <a:r>
              <a:rPr lang="en-US" altLang="en-US" sz="1800" dirty="0">
                <a:hlinkClick r:id="rId3"/>
              </a:rPr>
              <a:t>http://standards.ieee.org/board/pat/faq.pdf</a:t>
            </a:r>
            <a:r>
              <a:rPr lang="en-US" altLang="en-US" sz="1800" dirty="0"/>
              <a:t> </a:t>
            </a:r>
          </a:p>
          <a:p>
            <a:pPr algn="just">
              <a:spcBef>
                <a:spcPts val="300"/>
              </a:spcBef>
              <a:buNone/>
            </a:pPr>
            <a:r>
              <a:rPr lang="en-US" altLang="en-US" dirty="0"/>
              <a:t>Disclosure of Affiliation</a:t>
            </a:r>
          </a:p>
          <a:p>
            <a:pPr algn="just">
              <a:spcBef>
                <a:spcPts val="300"/>
              </a:spcBef>
              <a:buNone/>
            </a:pPr>
            <a:r>
              <a:rPr lang="en-US" altLang="en-US" sz="1800" dirty="0">
                <a:hlinkClick r:id="rId4"/>
              </a:rPr>
              <a:t>http://standards.ieee.org/faqs/affiliationFAQ.html</a:t>
            </a:r>
            <a:endParaRPr lang="en-US" altLang="en-US" dirty="0"/>
          </a:p>
          <a:p>
            <a:pPr algn="just">
              <a:spcBef>
                <a:spcPts val="1200"/>
              </a:spcBef>
              <a:buNone/>
            </a:pPr>
            <a:r>
              <a:rPr lang="en-US" altLang="en-US" dirty="0"/>
              <a:t>Anti-Trust Guidelines </a:t>
            </a:r>
          </a:p>
          <a:p>
            <a:pPr algn="just">
              <a:spcBef>
                <a:spcPct val="0"/>
              </a:spcBef>
              <a:spcAft>
                <a:spcPts val="900"/>
              </a:spcAft>
              <a:buNone/>
            </a:pPr>
            <a:r>
              <a:rPr lang="en-US" altLang="en-US" sz="1800" dirty="0">
                <a:hlinkClick r:id="rId5"/>
              </a:rPr>
              <a:t>http://standards.ieee.org/resources/antitrust-guidelines.pdf</a:t>
            </a:r>
            <a:endParaRPr lang="en-US" altLang="en-US" dirty="0"/>
          </a:p>
          <a:p>
            <a:pPr algn="just">
              <a:spcBef>
                <a:spcPts val="300"/>
              </a:spcBef>
              <a:buNone/>
            </a:pPr>
            <a:r>
              <a:rPr lang="en-US" altLang="en-US" dirty="0"/>
              <a:t>Code of Ethics</a:t>
            </a:r>
          </a:p>
          <a:p>
            <a:pPr>
              <a:spcBef>
                <a:spcPct val="0"/>
              </a:spcBef>
              <a:spcAft>
                <a:spcPts val="900"/>
              </a:spcAft>
              <a:buNone/>
            </a:pPr>
            <a:r>
              <a:rPr lang="en-US" altLang="en-US" sz="1800" dirty="0">
                <a:hlinkClick r:id="rId6"/>
              </a:rPr>
              <a:t>http://www.ieee.org/web/membership/ethics/code_ethics.html</a:t>
            </a:r>
            <a:r>
              <a:rPr lang="en-US" altLang="en-US" sz="1800" dirty="0"/>
              <a:t>  </a:t>
            </a:r>
            <a:endParaRPr lang="en-US" altLang="en-US" dirty="0"/>
          </a:p>
          <a:p>
            <a:pPr algn="just">
              <a:spcBef>
                <a:spcPts val="300"/>
              </a:spcBef>
              <a:buNone/>
            </a:pPr>
            <a:r>
              <a:rPr lang="en-US" altLang="en-US" dirty="0"/>
              <a:t>IEEE 802.11 Working Group Operations Manual </a:t>
            </a:r>
          </a:p>
          <a:p>
            <a:pPr algn="just">
              <a:spcBef>
                <a:spcPts val="300"/>
              </a:spcBef>
              <a:spcAft>
                <a:spcPts val="300"/>
              </a:spcAft>
              <a:buNone/>
            </a:pPr>
            <a:r>
              <a:rPr lang="nl-NL" altLang="en-US" sz="1800" dirty="0">
                <a:hlinkClick r:id="rId7"/>
              </a:rPr>
              <a:t>https://mentor.ieee.org/802.11/dcn/14/11-14-0629-22-0000-802-11-operations-manual.docx</a:t>
            </a:r>
            <a:r>
              <a:rPr lang="nl-NL" altLang="en-US" sz="1800"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5</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r>
              <a:rPr lang="en-US" altLang="zh-CN" sz="1600" dirty="0">
                <a:solidFill>
                  <a:srgbClr val="0000FF"/>
                </a:solidFill>
              </a:rPr>
              <a:t>Motion (</a:t>
            </a:r>
            <a:r>
              <a:rPr lang="en-US" altLang="zh-CN" sz="1600" dirty="0" smtClean="0">
                <a:solidFill>
                  <a:srgbClr val="0000FF"/>
                </a:solidFill>
              </a:rPr>
              <a:t>222-235)</a:t>
            </a:r>
            <a:endParaRPr lang="en-US" altLang="zh-CN" sz="1600" dirty="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824267751"/>
              </p:ext>
            </p:extLst>
          </p:nvPr>
        </p:nvGraphicFramePr>
        <p:xfrm>
          <a:off x="3429000" y="1686554"/>
          <a:ext cx="8305801" cy="188734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22/2205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Alecsander Eitan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resolution-of-tbds-in-clause-9-4-2</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15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22/2187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PDT Update on Ng Values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23/0007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PDT CSI 320 MHz Puncturing</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22/2116</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00FF"/>
                          </a:solidFill>
                          <a:latin typeface="+mn-lt"/>
                          <a:ea typeface="+mn-ea"/>
                          <a:cs typeface="+mn-cs"/>
                        </a:rPr>
                        <a:t>Shuling</a:t>
                      </a:r>
                      <a:r>
                        <a:rPr lang="en-US" altLang="zh-CN" sz="1200" kern="1200" dirty="0" smtClean="0">
                          <a:solidFill>
                            <a:srgbClr val="0000FF"/>
                          </a:solidFill>
                          <a:latin typeface="+mn-lt"/>
                          <a:ea typeface="+mn-ea"/>
                          <a:cs typeface="+mn-cs"/>
                        </a:rPr>
                        <a:t> (Julia) Feng (</a:t>
                      </a:r>
                      <a:r>
                        <a:rPr lang="en-US" altLang="zh-CN" sz="1200" kern="1200" dirty="0" err="1" smtClean="0">
                          <a:solidFill>
                            <a:srgbClr val="0000FF"/>
                          </a:solidFill>
                          <a:latin typeface="+mn-lt"/>
                          <a:ea typeface="+mn-ea"/>
                          <a:cs typeface="+mn-cs"/>
                        </a:rPr>
                        <a:t>Mediatek</a:t>
                      </a:r>
                      <a:r>
                        <a:rPr lang="en-US" altLang="zh-CN" sz="1200" kern="1200" dirty="0" smtClean="0">
                          <a:solidFill>
                            <a:srgbClr val="0000FF"/>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PDT for </a:t>
                      </a:r>
                      <a:r>
                        <a:rPr lang="en-US" altLang="zh-CN" sz="1200" kern="1200" dirty="0" err="1" smtClean="0">
                          <a:solidFill>
                            <a:srgbClr val="0000FF"/>
                          </a:solidFill>
                          <a:latin typeface="+mn-lt"/>
                          <a:ea typeface="+mn-ea"/>
                          <a:cs typeface="+mn-cs"/>
                        </a:rPr>
                        <a:t>Rx_OP_Gain_Type</a:t>
                      </a:r>
                      <a:r>
                        <a:rPr lang="en-US" altLang="zh-CN" sz="1200" kern="1200" dirty="0" smtClean="0">
                          <a:solidFill>
                            <a:srgbClr val="0000FF"/>
                          </a:solidFill>
                          <a:latin typeface="+mn-lt"/>
                          <a:ea typeface="+mn-ea"/>
                          <a:cs typeface="+mn-cs"/>
                        </a:rPr>
                        <a:t> and </a:t>
                      </a:r>
                      <a:r>
                        <a:rPr lang="en-US" altLang="zh-CN" sz="1200" kern="1200" dirty="0" err="1" smtClean="0">
                          <a:solidFill>
                            <a:srgbClr val="0000FF"/>
                          </a:solidFill>
                          <a:latin typeface="+mn-lt"/>
                          <a:ea typeface="+mn-ea"/>
                          <a:cs typeface="+mn-cs"/>
                        </a:rPr>
                        <a:t>Rx_OP_Gain_Index</a:t>
                      </a:r>
                      <a:r>
                        <a:rPr lang="en-US" altLang="zh-CN" sz="1200" kern="1200" dirty="0" smtClean="0">
                          <a:solidFill>
                            <a:srgbClr val="0000FF"/>
                          </a:solidFill>
                          <a:latin typeface="+mn-lt"/>
                          <a:ea typeface="+mn-ea"/>
                          <a:cs typeface="+mn-cs"/>
                        </a:rPr>
                        <a:t> in CSI 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675091979"/>
              </p:ext>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22/2200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Resolutions for Open Technical Comments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Insun</a:t>
                      </a:r>
                      <a:r>
                        <a:rPr lang="en-US" altLang="zh-CN" sz="1200" kern="1200" dirty="0" smtClean="0">
                          <a:solidFill>
                            <a:schemeClr val="tx1"/>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Misc. CIDs for Sensing Measurement Setup</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23/0002</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Mengshi</a:t>
                      </a:r>
                      <a:r>
                        <a:rPr lang="en-US" altLang="zh-CN" sz="1200" kern="1200" dirty="0" smtClean="0">
                          <a:solidFill>
                            <a:schemeClr val="tx1"/>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Topic Threshold - part 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23/0001</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DMG-Procedure-examples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756185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10</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087653383"/>
              </p:ext>
            </p:extLst>
          </p:nvPr>
        </p:nvGraphicFramePr>
        <p:xfrm>
          <a:off x="3429000" y="1686554"/>
          <a:ext cx="8305801" cy="2324710"/>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22/2116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Shuling</a:t>
                      </a:r>
                      <a:r>
                        <a:rPr lang="en-US" altLang="zh-CN" sz="1200" kern="1200" dirty="0" smtClean="0">
                          <a:solidFill>
                            <a:srgbClr val="00B050"/>
                          </a:solidFill>
                          <a:latin typeface="+mn-lt"/>
                          <a:ea typeface="+mn-ea"/>
                          <a:cs typeface="+mn-cs"/>
                        </a:rPr>
                        <a:t> (Julia) Feng (</a:t>
                      </a:r>
                      <a:r>
                        <a:rPr lang="en-US" altLang="zh-CN" sz="1200" kern="1200" dirty="0" err="1" smtClean="0">
                          <a:solidFill>
                            <a:srgbClr val="00B050"/>
                          </a:solidFill>
                          <a:latin typeface="+mn-lt"/>
                          <a:ea typeface="+mn-ea"/>
                          <a:cs typeface="+mn-cs"/>
                        </a:rPr>
                        <a:t>Mediatek</a:t>
                      </a:r>
                      <a:r>
                        <a:rPr lang="en-US" altLang="zh-CN" sz="1200" kern="1200" dirty="0" smtClean="0">
                          <a:solidFill>
                            <a:srgbClr val="00B050"/>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PDT for </a:t>
                      </a:r>
                      <a:r>
                        <a:rPr lang="en-US" altLang="zh-CN" sz="1200" kern="1200" dirty="0" err="1" smtClean="0">
                          <a:solidFill>
                            <a:srgbClr val="00B050"/>
                          </a:solidFill>
                          <a:latin typeface="+mn-lt"/>
                          <a:ea typeface="+mn-ea"/>
                          <a:cs typeface="+mn-cs"/>
                        </a:rPr>
                        <a:t>Rx_OP_Gain_Type</a:t>
                      </a:r>
                      <a:r>
                        <a:rPr lang="en-US" altLang="zh-CN" sz="1200" kern="1200" dirty="0" smtClean="0">
                          <a:solidFill>
                            <a:srgbClr val="00B050"/>
                          </a:solidFill>
                          <a:latin typeface="+mn-lt"/>
                          <a:ea typeface="+mn-ea"/>
                          <a:cs typeface="+mn-cs"/>
                        </a:rPr>
                        <a:t> and </a:t>
                      </a:r>
                      <a:r>
                        <a:rPr lang="en-US" altLang="zh-CN" sz="1200" kern="1200" dirty="0" err="1" smtClean="0">
                          <a:solidFill>
                            <a:srgbClr val="00B050"/>
                          </a:solidFill>
                          <a:latin typeface="+mn-lt"/>
                          <a:ea typeface="+mn-ea"/>
                          <a:cs typeface="+mn-cs"/>
                        </a:rPr>
                        <a:t>Rx_OP_Gain_Index</a:t>
                      </a:r>
                      <a:r>
                        <a:rPr lang="en-US" altLang="zh-CN" sz="1200" kern="1200" dirty="0" smtClean="0">
                          <a:solidFill>
                            <a:srgbClr val="00B050"/>
                          </a:solidFill>
                          <a:latin typeface="+mn-lt"/>
                          <a:ea typeface="+mn-ea"/>
                          <a:cs typeface="+mn-cs"/>
                        </a:rPr>
                        <a:t> in CSI Report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22/1998</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Dibakar Das (Intel)</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CR for </a:t>
                      </a:r>
                      <a:r>
                        <a:rPr lang="en-US" altLang="zh-CN" sz="1200" kern="1200" dirty="0" err="1" smtClean="0">
                          <a:solidFill>
                            <a:schemeClr val="tx1"/>
                          </a:solidFill>
                          <a:latin typeface="+mn-lt"/>
                          <a:ea typeface="+mn-ea"/>
                          <a:cs typeface="+mn-cs"/>
                        </a:rPr>
                        <a:t>misc</a:t>
                      </a:r>
                      <a:r>
                        <a:rPr lang="en-US" altLang="zh-CN" sz="1200" kern="1200" dirty="0" smtClean="0">
                          <a:solidFill>
                            <a:schemeClr val="tx1"/>
                          </a:solidFill>
                          <a:latin typeface="+mn-lt"/>
                          <a:ea typeface="+mn-ea"/>
                          <a:cs typeface="+mn-cs"/>
                        </a:rPr>
                        <a:t> CIDs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23/0020</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Ali Raissinia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Updated Trigger frame format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23/0021</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 Platforms, Inc.)</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Proposed Modifications to </a:t>
                      </a:r>
                      <a:r>
                        <a:rPr lang="en-US" altLang="zh-CN" sz="1200" kern="1200" dirty="0" err="1" smtClean="0">
                          <a:solidFill>
                            <a:srgbClr val="00B050"/>
                          </a:solidFill>
                          <a:latin typeface="+mn-lt"/>
                          <a:ea typeface="+mn-ea"/>
                          <a:cs typeface="+mn-cs"/>
                        </a:rPr>
                        <a:t>Subclause</a:t>
                      </a:r>
                      <a:r>
                        <a:rPr lang="en-US" altLang="zh-CN" sz="1200" kern="1200" dirty="0" smtClean="0">
                          <a:solidFill>
                            <a:srgbClr val="00B050"/>
                          </a:solidFill>
                          <a:latin typeface="+mn-lt"/>
                          <a:ea typeface="+mn-ea"/>
                          <a:cs typeface="+mn-cs"/>
                        </a:rPr>
                        <a:t> 3.2</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23/0030</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RSSI in the Sensing Measurement Report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22/2200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Resolutions for Open Technical Comments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Insun</a:t>
                      </a:r>
                      <a:r>
                        <a:rPr lang="en-US" altLang="zh-CN" sz="1200" kern="1200" dirty="0" smtClean="0">
                          <a:solidFill>
                            <a:schemeClr val="tx1"/>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Misc. CIDs for Sensing Measurement Setup</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23/0002</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Mengshi</a:t>
                      </a:r>
                      <a:r>
                        <a:rPr lang="en-US" altLang="zh-CN" sz="1200" kern="1200" dirty="0" smtClean="0">
                          <a:solidFill>
                            <a:schemeClr val="tx1"/>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Topic Threshold - part 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23/0001</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DMG-Procedure-examples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584276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Table 3 (</a:t>
            </a:r>
            <a:r>
              <a:rPr lang="en-US" altLang="zh-CN" sz="3200" dirty="0" smtClean="0"/>
              <a:t>Stop discussion</a:t>
            </a:r>
            <a:r>
              <a:rPr lang="en-US" altLang="en-US" sz="3200" dirty="0" smtClean="0">
                <a:solidFill>
                  <a:schemeClr val="tx2"/>
                </a:solidFill>
              </a:rPr>
              <a:t>) </a:t>
            </a:r>
            <a:endParaRPr lang="en-US" altLang="en-US" sz="3200" dirty="0">
              <a:solidFill>
                <a:srgbClr val="0000FF"/>
              </a:solidFill>
              <a:cs typeface="Times New Roman" panose="02020603050405020304" pitchFamily="18" charset="0"/>
            </a:endParaRP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9" name="表格 10"/>
          <p:cNvGraphicFramePr>
            <a:graphicFrameLocks noGrp="1"/>
          </p:cNvGraphicFramePr>
          <p:nvPr>
            <p:extLst>
              <p:ext uri="{D42A27DB-BD31-4B8C-83A1-F6EECF244321}">
                <p14:modId xmlns:p14="http://schemas.microsoft.com/office/powerpoint/2010/main" val="3303101135"/>
              </p:ext>
            </p:extLst>
          </p:nvPr>
        </p:nvGraphicFramePr>
        <p:xfrm>
          <a:off x="3429000" y="4419600"/>
          <a:ext cx="8305801" cy="46397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7" name="Rectangle 2"/>
          <p:cNvSpPr txBox="1">
            <a:spLocks noChangeArrowheads="1"/>
          </p:cNvSpPr>
          <p:nvPr/>
        </p:nvSpPr>
        <p:spPr bwMode="auto">
          <a:xfrm>
            <a:off x="3419475" y="419100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chemeClr val="tx2"/>
                </a:solidFill>
              </a:rPr>
              <a:t>Table 3</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968117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77056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a:t>
            </a:r>
            <a:r>
              <a:rPr lang="en-US" altLang="zh-CN" sz="1400" kern="0" dirty="0" smtClean="0">
                <a:solidFill>
                  <a:schemeClr val="bg1">
                    <a:lumMod val="50000"/>
                  </a:schemeClr>
                </a:solidFill>
              </a:rPr>
              <a:t>	Sep </a:t>
            </a:r>
            <a:r>
              <a:rPr lang="en-US" altLang="zh-CN" sz="1400" kern="0" dirty="0">
                <a:solidFill>
                  <a:schemeClr val="bg1">
                    <a:lumMod val="50000"/>
                  </a:schemeClr>
                </a:solidFill>
              </a:rPr>
              <a:t>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a:t>
            </a:r>
            <a:r>
              <a:rPr lang="en-US" altLang="zh-CN" sz="1400" kern="0" dirty="0" smtClean="0">
                <a:solidFill>
                  <a:schemeClr val="bg1">
                    <a:lumMod val="50000"/>
                  </a:schemeClr>
                </a:solidFill>
              </a:rPr>
              <a:t>Oct </a:t>
            </a:r>
            <a:r>
              <a:rPr lang="en-US" altLang="zh-CN" sz="1400" kern="0" dirty="0">
                <a:solidFill>
                  <a:schemeClr val="bg1">
                    <a:lumMod val="50000"/>
                  </a:schemeClr>
                </a:solidFill>
              </a:rPr>
              <a:t>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2022</a:t>
            </a:r>
            <a:r>
              <a:rPr lang="en-US" altLang="zh-CN" sz="1400" i="1" strike="sngStrike" kern="0" dirty="0" smtClean="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smtClean="0">
                <a:solidFill>
                  <a:schemeClr val="bg1">
                    <a:lumMod val="50000"/>
                  </a:schemeClr>
                </a:solidFill>
                <a:sym typeface="Wingdings" panose="05000000000000000000" pitchFamily="2" charset="2"/>
              </a:rPr>
              <a:t>				 </a:t>
            </a:r>
            <a:r>
              <a:rPr lang="en-US" altLang="zh-CN" sz="1400" i="1" kern="0" dirty="0">
                <a:solidFill>
                  <a:schemeClr val="bg1">
                    <a:lumMod val="50000"/>
                  </a:schemeClr>
                </a:solidFill>
                <a:sym typeface="Wingdings" panose="05000000000000000000" pitchFamily="2" charset="2"/>
              </a:rPr>
              <a:t> </a:t>
            </a:r>
            <a:r>
              <a:rPr lang="en-US" altLang="zh-CN" sz="1400" i="1" kern="0" dirty="0" smtClean="0">
                <a:solidFill>
                  <a:schemeClr val="bg1">
                    <a:lumMod val="50000"/>
                  </a:schemeClr>
                </a:solidFill>
                <a:sym typeface="Wingdings" panose="05000000000000000000" pitchFamily="2" charset="2"/>
              </a:rPr>
              <a:t>April </a:t>
            </a:r>
            <a:r>
              <a:rPr lang="en-US" altLang="zh-CN" sz="1400" i="1" kern="0" dirty="0">
                <a:solidFill>
                  <a:schemeClr val="bg1">
                    <a:lumMod val="50000"/>
                  </a:schemeClr>
                </a:solidFill>
                <a:sym typeface="Wingdings" panose="05000000000000000000" pitchFamily="2" charset="2"/>
              </a:rPr>
              <a:t>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smtClean="0">
                <a:solidFill>
                  <a:srgbClr val="FF0000"/>
                </a:solidFill>
              </a:rPr>
              <a:t>Initial Letter Ballot (D1.0)	</a:t>
            </a:r>
            <a:r>
              <a:rPr lang="en-US" altLang="zh-CN" sz="1400" i="1" strike="sngStrike" kern="0" dirty="0" smtClean="0">
                <a:solidFill>
                  <a:schemeClr val="bg1">
                    <a:lumMod val="50000"/>
                  </a:schemeClr>
                </a:solidFill>
              </a:rPr>
              <a:t>Jul 2022</a:t>
            </a:r>
            <a:r>
              <a:rPr lang="en-US" altLang="zh-CN" sz="1400" i="1" strike="sngStrike" kern="0" dirty="0" smtClean="0">
                <a:solidFill>
                  <a:schemeClr val="bg1">
                    <a:lumMod val="50000"/>
                  </a:schemeClr>
                </a:solidFill>
                <a:sym typeface="Wingdings" panose="05000000000000000000" pitchFamily="2" charset="2"/>
              </a:rPr>
              <a:t> Sep</a:t>
            </a:r>
            <a:r>
              <a:rPr lang="en-US" altLang="zh-CN" sz="1400" i="1" strike="sngStrike" kern="0" dirty="0" smtClean="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kern="0" dirty="0" smtClean="0">
                <a:solidFill>
                  <a:schemeClr val="bg1">
                    <a:lumMod val="50000"/>
                  </a:schemeClr>
                </a:solidFill>
              </a:rPr>
              <a:t>			</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a:solidFill>
                  <a:schemeClr val="bg1">
                    <a:lumMod val="50000"/>
                  </a:schemeClr>
                </a:solidFill>
                <a:sym typeface="Wingdings" panose="05000000000000000000" pitchFamily="2" charset="2"/>
              </a:rPr>
              <a:t>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smtClean="0">
                <a:solidFill>
                  <a:srgbClr val="FF0000"/>
                </a:solidFill>
                <a:sym typeface="Wingdings" panose="05000000000000000000" pitchFamily="2" charset="2"/>
              </a:rPr>
              <a:t> Jan </a:t>
            </a:r>
            <a:r>
              <a:rPr lang="en-US" altLang="zh-CN" sz="1400" i="1" kern="0" dirty="0" smtClean="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smtClean="0"/>
              <a:t>Recirculation LB (D2.0)		</a:t>
            </a:r>
            <a:r>
              <a:rPr lang="en-US" altLang="zh-CN" sz="1400" i="1" strike="sngStrike" kern="0" dirty="0" smtClean="0">
                <a:solidFill>
                  <a:schemeClr val="bg1">
                    <a:lumMod val="50000"/>
                  </a:schemeClr>
                </a:solidFill>
              </a:rPr>
              <a:t>Jan 2023</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smtClean="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(D3.0)		</a:t>
            </a:r>
            <a:r>
              <a:rPr lang="en-US" altLang="zh-CN" sz="1400" i="1" kern="0" dirty="0" smtClean="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(D4.0)	 	</a:t>
            </a:r>
            <a:r>
              <a:rPr lang="en-US" altLang="zh-CN" sz="1400" i="1" kern="0" dirty="0" smtClean="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smtClean="0"/>
          </a:p>
          <a:p>
            <a:pPr marL="161925" lvl="1" indent="-233363" algn="just" defTabSz="685800" eaLnBrk="1" fontAlgn="auto" hangingPunct="1">
              <a:spcBef>
                <a:spcPts val="200"/>
              </a:spcBef>
              <a:spcAft>
                <a:spcPts val="600"/>
              </a:spcAft>
              <a:defRPr/>
            </a:pPr>
            <a:r>
              <a:rPr lang="en-US" altLang="zh-CN" sz="1400" kern="0" dirty="0" smtClean="0"/>
              <a:t>Final 802.11 WG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802 EC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err="1" smtClean="0"/>
              <a:t>RevCom</a:t>
            </a:r>
            <a:r>
              <a:rPr lang="en-US" altLang="zh-CN" sz="1400" kern="0" dirty="0" smtClean="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a:t>
            </a:r>
            <a:r>
              <a:rPr lang="en-US" altLang="zh-CN" kern="0" dirty="0" smtClean="0">
                <a:solidFill>
                  <a:srgbClr val="000000"/>
                </a:solidFill>
              </a:rPr>
              <a:t>D0.1)</a:t>
            </a:r>
            <a:endParaRPr lang="en-US" altLang="zh-CN" kern="0" dirty="0">
              <a:solidFill>
                <a:srgbClr val="000000"/>
              </a:solidFill>
            </a:endParaRP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smtClean="0">
                <a:solidFill>
                  <a:schemeClr val="bg1">
                    <a:lumMod val="50000"/>
                  </a:schemeClr>
                </a:solidFill>
                <a:latin typeface="Times New Roman"/>
              </a:rPr>
              <a:t>Sep </a:t>
            </a:r>
            <a:r>
              <a:rPr lang="en-US" altLang="zh-CN" sz="1800" kern="0" dirty="0">
                <a:solidFill>
                  <a:schemeClr val="bg1">
                    <a:lumMod val="50000"/>
                  </a:schemeClr>
                </a:solidFill>
                <a:latin typeface="Times New Roman"/>
              </a:rPr>
              <a:t>1, </a:t>
            </a:r>
            <a:r>
              <a:rPr lang="en-US" altLang="zh-CN" sz="1800" kern="0" dirty="0" smtClean="0">
                <a:solidFill>
                  <a:schemeClr val="bg1">
                    <a:lumMod val="50000"/>
                  </a:schemeClr>
                </a:solidFill>
                <a:latin typeface="Times New Roman"/>
              </a:rPr>
              <a:t>2022</a:t>
            </a:r>
          </a:p>
          <a:p>
            <a:pPr lvl="1">
              <a:buFont typeface="Times New Roman" pitchFamily="16" charset="0"/>
              <a:buChar char="•"/>
            </a:pPr>
            <a:r>
              <a:rPr lang="en-US" altLang="zh-CN" sz="1400" kern="0" dirty="0" err="1" smtClean="0">
                <a:solidFill>
                  <a:schemeClr val="bg1">
                    <a:lumMod val="50000"/>
                  </a:schemeClr>
                </a:solidFill>
                <a:latin typeface="Times New Roman"/>
              </a:rPr>
              <a:t>TGbf</a:t>
            </a:r>
            <a:r>
              <a:rPr lang="en-US" altLang="zh-CN" sz="1400" kern="0" dirty="0" smtClean="0">
                <a:solidFill>
                  <a:schemeClr val="bg1">
                    <a:lumMod val="50000"/>
                  </a:schemeClr>
                </a:solidFill>
                <a:latin typeface="Times New Roman"/>
              </a:rPr>
              <a:t> </a:t>
            </a:r>
            <a:r>
              <a:rPr lang="en-US" altLang="zh-CN" sz="1400" kern="0" dirty="0">
                <a:solidFill>
                  <a:schemeClr val="bg1">
                    <a:lumMod val="50000"/>
                  </a:schemeClr>
                </a:solidFill>
                <a:latin typeface="Times New Roman"/>
              </a:rPr>
              <a:t>decide to change the timeline for Initial Letter Ballot (D1.0) to November </a:t>
            </a:r>
            <a:r>
              <a:rPr lang="en-US" altLang="zh-CN" sz="1400" kern="0" dirty="0" smtClean="0">
                <a:solidFill>
                  <a:schemeClr val="bg1">
                    <a:lumMod val="50000"/>
                  </a:schemeClr>
                </a:solidFill>
                <a:latin typeface="Times New Roman"/>
              </a:rPr>
              <a:t>2022</a:t>
            </a:r>
          </a:p>
          <a:p>
            <a:pPr lvl="1">
              <a:buFont typeface="Times New Roman" pitchFamily="16" charset="0"/>
              <a:buChar char="•"/>
            </a:pPr>
            <a:r>
              <a:rPr lang="en-US" altLang="zh-CN" sz="1400" dirty="0" smtClean="0">
                <a:solidFill>
                  <a:schemeClr val="bg1">
                    <a:lumMod val="50000"/>
                  </a:schemeClr>
                </a:solidFill>
              </a:rPr>
              <a:t>SP </a:t>
            </a:r>
            <a:r>
              <a:rPr lang="en-US" altLang="zh-CN" sz="1400" dirty="0">
                <a:solidFill>
                  <a:schemeClr val="bg1">
                    <a:lumMod val="50000"/>
                  </a:schemeClr>
                </a:solidFill>
              </a:rPr>
              <a:t>Result: Unanimous </a:t>
            </a:r>
            <a:r>
              <a:rPr lang="en-US" altLang="zh-CN" sz="1400" dirty="0" smtClean="0">
                <a:solidFill>
                  <a:schemeClr val="bg1">
                    <a:lumMod val="50000"/>
                  </a:schemeClr>
                </a:solidFill>
              </a:rPr>
              <a:t>consent</a:t>
            </a:r>
          </a:p>
          <a:p>
            <a:pPr>
              <a:buFont typeface="Times New Roman" pitchFamily="16" charset="0"/>
              <a:buChar char="•"/>
            </a:pPr>
            <a:r>
              <a:rPr lang="en-US" altLang="zh-CN" sz="1800" kern="0" dirty="0" smtClean="0">
                <a:solidFill>
                  <a:srgbClr val="000000"/>
                </a:solidFill>
                <a:latin typeface="Times New Roman"/>
              </a:rPr>
              <a:t>Nov 8, </a:t>
            </a:r>
            <a:r>
              <a:rPr lang="en-US" altLang="zh-CN" sz="1800" kern="0" dirty="0">
                <a:solidFill>
                  <a:srgbClr val="000000"/>
                </a:solidFill>
                <a:latin typeface="Times New Roman"/>
              </a:rPr>
              <a:t>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a:t>
            </a:r>
            <a:r>
              <a:rPr lang="en-US" altLang="zh-CN" sz="1400" kern="0" dirty="0" smtClean="0">
                <a:solidFill>
                  <a:srgbClr val="000000"/>
                </a:solidFill>
                <a:latin typeface="Times New Roman"/>
              </a:rPr>
              <a:t>January 2023 (Hard deadline)</a:t>
            </a:r>
            <a:endParaRPr lang="en-US" altLang="zh-CN" sz="1400" kern="0" dirty="0">
              <a:solidFill>
                <a:srgbClr val="000000"/>
              </a:solidFill>
              <a:latin typeface="Times New Roman"/>
            </a:endParaRP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Tree>
    <p:extLst>
      <p:ext uri="{BB962C8B-B14F-4D97-AF65-F5344CB8AC3E}">
        <p14:creationId xmlns:p14="http://schemas.microsoft.com/office/powerpoint/2010/main" val="40993494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95400"/>
            <a:ext cx="11277600" cy="10668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1295400" y="2667000"/>
            <a:ext cx="9982200" cy="3352800"/>
          </a:xfrm>
        </p:spPr>
        <p:txBody>
          <a:bodyPr/>
          <a:lstStyle/>
          <a:p>
            <a:pPr algn="ctr">
              <a:lnSpc>
                <a:spcPct val="90000"/>
              </a:lnSpc>
              <a:buFontTx/>
              <a:buNone/>
            </a:pPr>
            <a:endParaRPr lang="en-US" altLang="en-US" dirty="0" smtClean="0">
              <a:cs typeface="Times New Roman" panose="02020603050405020304" pitchFamily="18" charset="0"/>
            </a:endParaRPr>
          </a:p>
          <a:p>
            <a:pPr algn="just">
              <a:lnSpc>
                <a:spcPct val="90000"/>
              </a:lnSpc>
              <a:buFontTx/>
              <a:buNone/>
            </a:pPr>
            <a:r>
              <a:rPr lang="en-US" altLang="en-US" dirty="0">
                <a:latin typeface="Arial" panose="020B0604020202020204" pitchFamily="34" charset="0"/>
                <a:cs typeface="MS PGothic" panose="020B0600070205080204" pitchFamily="34" charset="-128"/>
              </a:rPr>
              <a:t>		   	        Chair:	</a:t>
            </a:r>
            <a:r>
              <a:rPr lang="en-US" altLang="en-US" dirty="0">
                <a:cs typeface="Times New Roman" panose="02020603050405020304" pitchFamily="18" charset="0"/>
              </a:rPr>
              <a:t>Tony Xiao Han </a:t>
            </a:r>
            <a:r>
              <a:rPr lang="en-US" altLang="en-US" dirty="0" smtClean="0">
                <a:cs typeface="Times New Roman" panose="02020603050405020304" pitchFamily="18" charset="0"/>
              </a:rPr>
              <a:t>	(</a:t>
            </a:r>
            <a:r>
              <a:rPr lang="en-US" altLang="en-US" dirty="0">
                <a:cs typeface="Times New Roman" panose="02020603050405020304" pitchFamily="18" charset="0"/>
              </a:rPr>
              <a:t>Huawei)</a:t>
            </a:r>
          </a:p>
          <a:p>
            <a:pPr algn="just">
              <a:lnSpc>
                <a:spcPct val="90000"/>
              </a:lnSpc>
              <a:buNone/>
            </a:pPr>
            <a:r>
              <a:rPr lang="en-US" altLang="en-US" dirty="0">
                <a:latin typeface="Arial" panose="020B0604020202020204" pitchFamily="34" charset="0"/>
                <a:cs typeface="MS PGothic" panose="020B0600070205080204" pitchFamily="34" charset="-128"/>
              </a:rPr>
              <a:t>			Vice Chair: 	</a:t>
            </a:r>
            <a:r>
              <a:rPr lang="en-US" altLang="en-US" dirty="0">
                <a:cs typeface="Times New Roman" panose="02020603050405020304" pitchFamily="18" charset="0"/>
              </a:rPr>
              <a:t>Sang Kim </a:t>
            </a:r>
            <a:r>
              <a:rPr lang="en-US" altLang="en-US" dirty="0" smtClean="0">
                <a:cs typeface="Times New Roman" panose="02020603050405020304" pitchFamily="18" charset="0"/>
              </a:rPr>
              <a:t>		(</a:t>
            </a:r>
            <a:r>
              <a:rPr lang="en-US" altLang="en-US" dirty="0">
                <a:cs typeface="Times New Roman" panose="02020603050405020304" pitchFamily="18" charset="0"/>
              </a:rPr>
              <a:t>LG Electronics)</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zh-CN" dirty="0"/>
              <a:t>Assaf Kasher </a:t>
            </a:r>
            <a:r>
              <a:rPr lang="en-US" altLang="zh-CN" dirty="0" smtClean="0"/>
              <a:t>		(</a:t>
            </a:r>
            <a:r>
              <a:rPr lang="en-US" altLang="zh-CN" dirty="0"/>
              <a:t>Qualcomm)</a:t>
            </a:r>
            <a:endParaRPr lang="en-US" altLang="en-US" dirty="0">
              <a:cs typeface="Times New Roman" panose="02020603050405020304" pitchFamily="18" charset="0"/>
            </a:endParaRPr>
          </a:p>
          <a:p>
            <a:pPr algn="just">
              <a:lnSpc>
                <a:spcPct val="90000"/>
              </a:lnSpc>
              <a:buNone/>
            </a:pPr>
            <a:r>
              <a:rPr lang="en-US" altLang="en-US" dirty="0">
                <a:latin typeface="Arial" panose="020B0604020202020204" pitchFamily="34" charset="0"/>
                <a:cs typeface="MS PGothic" panose="020B0600070205080204" pitchFamily="34" charset="-128"/>
              </a:rPr>
              <a:t>			 Secretary: 	</a:t>
            </a:r>
            <a:r>
              <a:rPr lang="en-US" altLang="zh-CN" dirty="0"/>
              <a:t>Leif Wilhelmsson </a:t>
            </a:r>
            <a:r>
              <a:rPr lang="en-US" altLang="zh-CN" dirty="0" smtClean="0"/>
              <a:t>	</a:t>
            </a:r>
            <a:r>
              <a:rPr lang="en-US" altLang="en-US" dirty="0" smtClean="0"/>
              <a:t>(</a:t>
            </a:r>
            <a:r>
              <a:rPr lang="en-US" altLang="zh-CN" dirty="0"/>
              <a:t>Ericsson</a:t>
            </a:r>
            <a:r>
              <a:rPr lang="en-US" altLang="en-US" dirty="0"/>
              <a:t>)</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en-US" dirty="0" smtClean="0">
                <a:latin typeface="Arial" panose="020B0604020202020204" pitchFamily="34" charset="0"/>
                <a:cs typeface="MS PGothic" panose="020B0600070205080204" pitchFamily="34" charset="-128"/>
              </a:rPr>
              <a:t>Tech</a:t>
            </a:r>
            <a:r>
              <a:rPr lang="en-US" altLang="zh-CN" dirty="0" smtClean="0">
                <a:latin typeface="Arial" panose="020B0604020202020204" pitchFamily="34" charset="0"/>
                <a:cs typeface="MS PGothic" panose="020B0600070205080204" pitchFamily="34" charset="-128"/>
              </a:rPr>
              <a:t>nical </a:t>
            </a:r>
            <a:r>
              <a:rPr lang="en-US" altLang="en-US" dirty="0">
                <a:latin typeface="Arial" panose="020B0604020202020204" pitchFamily="34" charset="0"/>
                <a:cs typeface="MS PGothic" panose="020B0600070205080204" pitchFamily="34" charset="-128"/>
              </a:rPr>
              <a:t>Editor:	</a:t>
            </a:r>
            <a:r>
              <a:rPr lang="en-US" altLang="zh-CN" dirty="0"/>
              <a:t>Claudio Da Silva </a:t>
            </a:r>
            <a:r>
              <a:rPr lang="en-US" altLang="zh-CN" dirty="0" smtClean="0"/>
              <a:t>	</a:t>
            </a:r>
            <a:r>
              <a:rPr lang="en-US" altLang="en-US" dirty="0" smtClean="0">
                <a:cs typeface="Times New Roman" panose="02020603050405020304" pitchFamily="18" charset="0"/>
              </a:rPr>
              <a:t>(</a:t>
            </a:r>
            <a:r>
              <a:rPr lang="en-US" altLang="zh-CN" dirty="0">
                <a:cs typeface="Times New Roman" panose="02020603050405020304" pitchFamily="18" charset="0"/>
              </a:rPr>
              <a:t>Meta Platforms</a:t>
            </a:r>
            <a:r>
              <a:rPr lang="en-US" altLang="en-US" dirty="0">
                <a:cs typeface="Times New Roman" panose="02020603050405020304" pitchFamily="18" charset="0"/>
              </a:rPr>
              <a:t>)</a:t>
            </a:r>
          </a:p>
        </p:txBody>
      </p:sp>
    </p:spTree>
    <p:extLst>
      <p:ext uri="{BB962C8B-B14F-4D97-AF65-F5344CB8AC3E}">
        <p14:creationId xmlns:p14="http://schemas.microsoft.com/office/powerpoint/2010/main" val="198425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3821704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Call for contribution </a:t>
            </a: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800" dirty="0"/>
              <a:t>Call for submissions for the following topics</a:t>
            </a:r>
          </a:p>
          <a:p>
            <a:pPr lvl="1" algn="just"/>
            <a:r>
              <a:rPr lang="en-US" altLang="zh-CN" sz="2400" dirty="0"/>
              <a:t>Feedback type, general protocol and procedure, </a:t>
            </a:r>
            <a:r>
              <a:rPr lang="en-US" altLang="zh-CN" sz="2400" dirty="0" smtClean="0"/>
              <a:t>frame </a:t>
            </a:r>
            <a:r>
              <a:rPr lang="en-US" altLang="zh-CN" sz="2400" dirty="0"/>
              <a:t>format</a:t>
            </a:r>
          </a:p>
          <a:p>
            <a:pPr lvl="1" algn="just"/>
            <a:r>
              <a:rPr lang="en-US" altLang="zh-CN" sz="2400" dirty="0"/>
              <a:t>Technology and standardization gaps to support WLAN sensing</a:t>
            </a:r>
          </a:p>
          <a:p>
            <a:pPr lvl="1" algn="just"/>
            <a:r>
              <a:rPr lang="en-US" altLang="zh-CN" sz="2400" dirty="0">
                <a:solidFill>
                  <a:srgbClr val="FF0000"/>
                </a:solidFill>
              </a:rPr>
              <a:t>Proposed Draft </a:t>
            </a:r>
            <a:r>
              <a:rPr lang="en-US" altLang="zh-CN" sz="2400" dirty="0" smtClean="0">
                <a:solidFill>
                  <a:srgbClr val="FF0000"/>
                </a:solidFill>
              </a:rPr>
              <a:t>Text, </a:t>
            </a:r>
            <a:r>
              <a:rPr lang="en-US" altLang="zh-CN" sz="2400" smtClean="0">
                <a:solidFill>
                  <a:srgbClr val="FF0000"/>
                </a:solidFill>
              </a:rPr>
              <a:t>comment resolution </a:t>
            </a:r>
            <a:r>
              <a:rPr lang="en-US" altLang="zh-CN" sz="2400" dirty="0" smtClean="0">
                <a:solidFill>
                  <a:srgbClr val="FF0000"/>
                </a:solidFill>
              </a:rPr>
              <a:t>(</a:t>
            </a:r>
            <a:r>
              <a:rPr lang="en-US" altLang="zh-CN" sz="2400" dirty="0">
                <a:solidFill>
                  <a:srgbClr val="FF0000"/>
                </a:solidFill>
              </a:rPr>
              <a:t>or more detailed text documents contribution for SFD) </a:t>
            </a:r>
          </a:p>
          <a:p>
            <a:pPr lvl="1" algn="just"/>
            <a:r>
              <a:rPr lang="en-US" altLang="zh-CN" sz="2400" dirty="0"/>
              <a:t>Other?</a:t>
            </a:r>
          </a:p>
        </p:txBody>
      </p:sp>
    </p:spTree>
    <p:extLst>
      <p:ext uri="{BB962C8B-B14F-4D97-AF65-F5344CB8AC3E}">
        <p14:creationId xmlns:p14="http://schemas.microsoft.com/office/powerpoint/2010/main" val="431116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21</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(Too close to November interim)</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22</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24</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28</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29</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December</a:t>
            </a:r>
            <a:r>
              <a:rPr lang="en-US" altLang="zh-CN" sz="1100" dirty="0">
                <a:solidFill>
                  <a:srgbClr val="00B0F0"/>
                </a:solidFill>
                <a:cs typeface="Times New Roman" panose="02020603050405020304" pitchFamily="18" charset="0"/>
              </a:rPr>
              <a:t>	</a:t>
            </a:r>
            <a:r>
              <a:rPr lang="en-US" altLang="zh-CN" sz="1100" dirty="0" smtClean="0">
                <a:solidFill>
                  <a:srgbClr val="00B0F0"/>
                </a:solidFill>
                <a:cs typeface="Times New Roman" panose="02020603050405020304" pitchFamily="18" charset="0"/>
              </a:rPr>
              <a:t>1</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5</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rgbClr val="00B050"/>
                </a:solidFill>
                <a:cs typeface="Times New Roman" panose="02020603050405020304" pitchFamily="18" charset="0"/>
              </a:rPr>
              <a:t>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6</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8</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12</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a:t>
            </a:r>
            <a:r>
              <a:rPr lang="en-US" altLang="zh-CN" sz="1100" dirty="0" smtClean="0">
                <a:solidFill>
                  <a:srgbClr val="FF0000"/>
                </a:solidFill>
                <a:cs typeface="Times New Roman" panose="02020603050405020304" pitchFamily="18" charset="0"/>
              </a:rPr>
              <a:t>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- 1st </a:t>
            </a:r>
            <a:r>
              <a:rPr lang="en-US" altLang="zh-CN" sz="1100" dirty="0">
                <a:solidFill>
                  <a:schemeClr val="bg1">
                    <a:lumMod val="50000"/>
                  </a:schemeClr>
                </a:solidFill>
                <a:cs typeface="Times New Roman" panose="02020603050405020304" pitchFamily="18" charset="0"/>
              </a:rPr>
              <a:t>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20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22</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strike="sngStrike"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Holidays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27</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29</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3</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 - </a:t>
            </a:r>
            <a:r>
              <a:rPr lang="en-US" altLang="zh-CN" sz="1100" strike="sngStrike" dirty="0">
                <a:solidFill>
                  <a:schemeClr val="bg1">
                    <a:lumMod val="50000"/>
                  </a:schemeClr>
                </a:solidFill>
                <a:cs typeface="Times New Roman" panose="02020603050405020304" pitchFamily="18" charset="0"/>
              </a:rPr>
              <a:t>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January 	5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 </a:t>
            </a:r>
            <a:r>
              <a:rPr lang="en-US" altLang="zh-CN" sz="1100" dirty="0">
                <a:solidFill>
                  <a:srgbClr val="00B050"/>
                </a:solidFill>
                <a:cs typeface="Times New Roman" panose="02020603050405020304" pitchFamily="18" charset="0"/>
              </a:rPr>
              <a:t>–  Motion</a:t>
            </a: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9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 CAC   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smtClean="0">
                <a:solidFill>
                  <a:srgbClr val="00B050"/>
                </a:solidFill>
                <a:cs typeface="Times New Roman" panose="02020603050405020304" pitchFamily="18" charset="0"/>
              </a:rPr>
              <a:t> Motion</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12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 --- Travel  Cancel?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err="1"/>
              <a:t>TGbf</a:t>
            </a:r>
            <a:r>
              <a:rPr lang="en-US" altLang="zh-CN" sz="1600" b="1" dirty="0"/>
              <a:t> ad-hoc meeting </a:t>
            </a:r>
            <a:endParaRPr lang="en-US" altLang="zh-CN" sz="1600" b="1"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a:t>
            </a:r>
            <a:r>
              <a:rPr lang="en-US" altLang="zh-CN" dirty="0" smtClean="0">
                <a:solidFill>
                  <a:srgbClr val="00B050"/>
                </a:solidFill>
                <a:cs typeface="Times New Roman" panose="02020603050405020304" pitchFamily="18" charset="0"/>
              </a:rPr>
              <a:t>13-14	Baltimore Hilton, Baltimore</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t>January Interim </a:t>
            </a:r>
            <a:r>
              <a:rPr lang="en-US" altLang="zh-CN" sz="1600" b="1" dirty="0"/>
              <a:t>2023 (January 16-20</a:t>
            </a:r>
            <a:r>
              <a:rPr lang="en-US" altLang="zh-CN" sz="1600" b="1" dirty="0" smtClean="0"/>
              <a:t>)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16    (Monday EV 1),		19:30-21:30 Baltimore </a:t>
            </a:r>
            <a:r>
              <a:rPr lang="en-US" altLang="zh-CN" dirty="0" smtClean="0">
                <a:solidFill>
                  <a:srgbClr val="0070C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17    (Tuesday EV 1),		19:30-21:30 Baltimore </a:t>
            </a:r>
            <a:r>
              <a:rPr lang="en-US" altLang="zh-CN" dirty="0" smtClean="0">
                <a:solidFill>
                  <a:srgbClr val="0070C0"/>
                </a:solidFill>
                <a:cs typeface="Times New Roman" panose="02020603050405020304" pitchFamily="18" charset="0"/>
              </a:rPr>
              <a:t>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a:t>
            </a:r>
            <a:r>
              <a:rPr lang="en-US" altLang="zh-CN" dirty="0">
                <a:solidFill>
                  <a:srgbClr val="00B050"/>
                </a:solidFill>
                <a:cs typeface="Times New Roman" panose="02020603050405020304" pitchFamily="18" charset="0"/>
              </a:rPr>
              <a:t>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a:t>
            </a:r>
            <a:r>
              <a:rPr lang="en-US" altLang="zh-CN" dirty="0" smtClean="0">
                <a:solidFill>
                  <a:srgbClr val="00B0F0"/>
                </a:solidFill>
                <a:cs typeface="Times New Roman" panose="02020603050405020304" pitchFamily="18" charset="0"/>
              </a:rPr>
              <a:t>19    </a:t>
            </a:r>
            <a:r>
              <a:rPr lang="en-US" altLang="zh-CN" dirty="0">
                <a:solidFill>
                  <a:srgbClr val="00B0F0"/>
                </a:solidFill>
                <a:cs typeface="Times New Roman" panose="02020603050405020304" pitchFamily="18" charset="0"/>
              </a:rPr>
              <a:t>(Thursday AM 2),		10:30-12:30 Baltimore </a:t>
            </a:r>
            <a:r>
              <a:rPr lang="en-US" altLang="zh-CN" dirty="0" smtClean="0">
                <a:solidFill>
                  <a:srgbClr val="00B0F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(Nov </a:t>
            </a:r>
            <a:r>
              <a:rPr lang="en-US" altLang="zh-CN" sz="900" dirty="0" smtClean="0">
                <a:cs typeface="Times New Roman" panose="02020603050405020304" pitchFamily="18" charset="0"/>
              </a:rPr>
              <a:t>2022 - Jan2023 </a:t>
            </a:r>
            <a:r>
              <a:rPr lang="en-US" altLang="zh-CN" sz="900" dirty="0">
                <a:cs typeface="Times New Roman" panose="02020603050405020304" pitchFamily="18" charset="0"/>
              </a:rPr>
              <a:t>CAC calls: </a:t>
            </a:r>
            <a:r>
              <a:rPr lang="en-US" altLang="zh-CN" sz="900" dirty="0" smtClean="0">
                <a:solidFill>
                  <a:srgbClr val="FF0000"/>
                </a:solidFill>
                <a:cs typeface="Times New Roman" panose="02020603050405020304" pitchFamily="18" charset="0"/>
              </a:rPr>
              <a:t>December 12, Jan 9, </a:t>
            </a:r>
            <a:r>
              <a:rPr lang="en-US" altLang="zh-CN" sz="900" dirty="0">
                <a:solidFill>
                  <a:srgbClr val="FF0000"/>
                </a:solidFill>
                <a:cs typeface="Times New Roman" panose="02020603050405020304" pitchFamily="18" charset="0"/>
              </a:rPr>
              <a:t>09:00 </a:t>
            </a:r>
            <a:r>
              <a:rPr lang="en-US" altLang="zh-CN" sz="900" dirty="0" smtClean="0">
                <a:solidFill>
                  <a:srgbClr val="FF0000"/>
                </a:solidFill>
                <a:cs typeface="Times New Roman" panose="02020603050405020304" pitchFamily="18" charset="0"/>
              </a:rPr>
              <a:t>ET; Jan 15 </a:t>
            </a:r>
            <a:r>
              <a:rPr lang="en-US" altLang="zh-CN" sz="900" dirty="0">
                <a:solidFill>
                  <a:srgbClr val="FF0000"/>
                </a:solidFill>
                <a:cs typeface="Times New Roman" panose="02020603050405020304" pitchFamily="18" charset="0"/>
              </a:rPr>
              <a:t>06:00 </a:t>
            </a:r>
            <a:r>
              <a:rPr lang="en-US" altLang="zh-CN" sz="900" dirty="0" smtClean="0">
                <a:solidFill>
                  <a:srgbClr val="FF0000"/>
                </a:solidFill>
                <a:cs typeface="Times New Roman" panose="02020603050405020304" pitchFamily="18" charset="0"/>
              </a:rPr>
              <a:t>ET</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691185416"/>
              </p:ext>
            </p:extLst>
          </p:nvPr>
        </p:nvGraphicFramePr>
        <p:xfrm>
          <a:off x="6553200" y="41148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425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To be Confirmed:</a:t>
            </a:r>
            <a:endParaRPr lang="en-US" altLang="zh-CN" sz="1200" dirty="0" smtClean="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smtClean="0">
                <a:solidFill>
                  <a:schemeClr val="bg1">
                    <a:lumMod val="50000"/>
                  </a:schemeClr>
                </a:solidFill>
                <a:cs typeface="Times New Roman" panose="02020603050405020304" pitchFamily="18" charset="0"/>
              </a:rPr>
              <a:t>January</a:t>
            </a:r>
            <a:r>
              <a:rPr lang="en-US" altLang="zh-CN" sz="1100" strike="sngStrike" dirty="0">
                <a:solidFill>
                  <a:schemeClr val="bg1">
                    <a:lumMod val="50000"/>
                  </a:schemeClr>
                </a:solidFill>
                <a:cs typeface="Times New Roman" panose="02020603050405020304" pitchFamily="18" charset="0"/>
              </a:rPr>
              <a:t>	</a:t>
            </a:r>
            <a:r>
              <a:rPr lang="en-US" altLang="zh-CN" sz="1100" strike="sngStrike" dirty="0" smtClean="0">
                <a:solidFill>
                  <a:schemeClr val="bg1">
                    <a:lumMod val="50000"/>
                  </a:schemeClr>
                </a:solidFill>
                <a:cs typeface="Times New Roman" panose="02020603050405020304" pitchFamily="18" charset="0"/>
              </a:rPr>
              <a:t>23</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a:solidFill>
                  <a:schemeClr val="bg1">
                    <a:lumMod val="50000"/>
                  </a:schemeClr>
                </a:solidFill>
                <a:cs typeface="Times New Roman" panose="02020603050405020304" pitchFamily="18" charset="0"/>
              </a:rPr>
              <a:t>(Holidays)</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24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30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chemeClr val="bg1">
                    <a:lumMod val="50000"/>
                  </a:schemeClr>
                </a:solidFill>
                <a:cs typeface="Times New Roman" panose="02020603050405020304" pitchFamily="18" charset="0"/>
              </a:rPr>
              <a:t> (1 calls/week for the first 3 weeks)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31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rgbClr val="FF0000"/>
                </a:solidFill>
                <a:cs typeface="Times New Roman" panose="02020603050405020304" pitchFamily="18" charset="0"/>
              </a:rPr>
              <a:t> --CAC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7</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9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13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chemeClr val="bg1">
                    <a:lumMod val="50000"/>
                  </a:schemeClr>
                </a:solidFill>
                <a:cs typeface="Times New Roman" panose="02020603050405020304" pitchFamily="18" charset="0"/>
              </a:rPr>
              <a:t>(2 </a:t>
            </a:r>
            <a:r>
              <a:rPr lang="en-US" altLang="zh-CN" sz="1100" dirty="0">
                <a:solidFill>
                  <a:schemeClr val="bg1">
                    <a:lumMod val="50000"/>
                  </a:schemeClr>
                </a:solidFill>
                <a:cs typeface="Times New Roman" panose="02020603050405020304" pitchFamily="18" charset="0"/>
              </a:rPr>
              <a:t>calls/week </a:t>
            </a:r>
            <a:r>
              <a:rPr lang="en-US" altLang="zh-CN" sz="1100" dirty="0" smtClean="0">
                <a:solidFill>
                  <a:schemeClr val="bg1">
                    <a:lumMod val="50000"/>
                  </a:schemeClr>
                </a:solidFill>
                <a:cs typeface="Times New Roman" panose="02020603050405020304" pitchFamily="18" charset="0"/>
              </a:rPr>
              <a:t>after the </a:t>
            </a:r>
            <a:r>
              <a:rPr lang="en-US" altLang="zh-CN" sz="1100" dirty="0">
                <a:solidFill>
                  <a:schemeClr val="bg1">
                    <a:lumMod val="50000"/>
                  </a:schemeClr>
                </a:solidFill>
                <a:cs typeface="Times New Roman" panose="02020603050405020304" pitchFamily="18" charset="0"/>
              </a:rPr>
              <a:t>first 3 weeks</a:t>
            </a:r>
            <a:r>
              <a:rPr lang="en-US" altLang="zh-CN" sz="1100" dirty="0" smtClean="0">
                <a:solidFill>
                  <a:schemeClr val="bg1">
                    <a:lumMod val="50000"/>
                  </a:schemeClr>
                </a:solidFill>
                <a:cs typeface="Times New Roman" panose="02020603050405020304" pitchFamily="18" charset="0"/>
              </a:rPr>
              <a:t>)</a:t>
            </a: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14</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16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20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21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23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27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dirty="0" smtClean="0">
                <a:solidFill>
                  <a:srgbClr val="FF0000"/>
                </a:solidFill>
                <a:cs typeface="Times New Roman" panose="02020603050405020304" pitchFamily="18" charset="0"/>
              </a:rPr>
              <a:t>-- CAC</a:t>
            </a: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February </a:t>
            </a:r>
            <a:r>
              <a:rPr lang="en-US" altLang="zh-CN" sz="1100" dirty="0">
                <a:solidFill>
                  <a:srgbClr val="00B050"/>
                </a:solidFill>
                <a:cs typeface="Times New Roman" panose="02020603050405020304" pitchFamily="18" charset="0"/>
              </a:rPr>
              <a:t>	28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March	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March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March 	7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March	9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FF0000"/>
                </a:solidFill>
                <a:cs typeface="Times New Roman" panose="02020603050405020304" pitchFamily="18" charset="0"/>
              </a:rPr>
              <a:t>Avoid CAC for Monday</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To be Confirmed: </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t>March </a:t>
            </a:r>
            <a:r>
              <a:rPr lang="en-US" altLang="zh-CN" sz="1600" b="1" dirty="0" smtClean="0"/>
              <a:t>Plenary 2023 </a:t>
            </a:r>
            <a:r>
              <a:rPr lang="en-US" altLang="zh-CN" sz="1600" b="1" dirty="0"/>
              <a:t>(March </a:t>
            </a:r>
            <a:r>
              <a:rPr lang="en-US" altLang="zh-CN" sz="1600" b="1" dirty="0" smtClean="0"/>
              <a:t>12-17)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March 13    </a:t>
            </a:r>
            <a:r>
              <a:rPr lang="en-US" altLang="zh-CN" dirty="0">
                <a:solidFill>
                  <a:srgbClr val="0070C0"/>
                </a:solidFill>
                <a:cs typeface="Times New Roman" panose="02020603050405020304" pitchFamily="18" charset="0"/>
              </a:rPr>
              <a:t>(Monday EV 1),		19:30-21:30 Atlanta </a:t>
            </a:r>
            <a:r>
              <a:rPr lang="en-US" altLang="zh-CN" dirty="0" smtClean="0">
                <a:solidFill>
                  <a:srgbClr val="0070C0"/>
                </a:solidFill>
                <a:cs typeface="Times New Roman" panose="02020603050405020304" pitchFamily="18" charset="0"/>
              </a:rPr>
              <a:t>time –Tutorial</a:t>
            </a:r>
            <a:r>
              <a:rPr lang="en-US" altLang="zh-CN" dirty="0">
                <a:solidFill>
                  <a:srgbClr val="0070C0"/>
                </a:solidFill>
                <a:cs typeface="Times New Roman" panose="02020603050405020304" pitchFamily="18" charset="0"/>
              </a:rPr>
              <a:t>?</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14    (Tuesday AM 1),		08:00-10:00 </a:t>
            </a:r>
            <a:r>
              <a:rPr lang="en-US" altLang="zh-CN" dirty="0">
                <a:solidFill>
                  <a:srgbClr val="00B050"/>
                </a:solidFill>
                <a:cs typeface="Times New Roman" panose="02020603050405020304" pitchFamily="18" charset="0"/>
              </a:rPr>
              <a:t>Atlanta time</a:t>
            </a: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March </a:t>
            </a:r>
            <a:r>
              <a:rPr lang="en-US" altLang="zh-CN" dirty="0" smtClean="0">
                <a:solidFill>
                  <a:srgbClr val="0070C0"/>
                </a:solidFill>
                <a:cs typeface="Times New Roman" panose="02020603050405020304" pitchFamily="18" charset="0"/>
              </a:rPr>
              <a:t>14    </a:t>
            </a:r>
            <a:r>
              <a:rPr lang="en-US" altLang="zh-CN" dirty="0">
                <a:solidFill>
                  <a:srgbClr val="0070C0"/>
                </a:solidFill>
                <a:cs typeface="Times New Roman" panose="02020603050405020304" pitchFamily="18" charset="0"/>
              </a:rPr>
              <a:t>(Tuesday EV 1),		19:30-21:30 Atlanta 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15    </a:t>
            </a:r>
            <a:r>
              <a:rPr lang="en-US" altLang="zh-CN" dirty="0">
                <a:solidFill>
                  <a:srgbClr val="00B050"/>
                </a:solidFill>
                <a:cs typeface="Times New Roman" panose="02020603050405020304" pitchFamily="18" charset="0"/>
              </a:rPr>
              <a:t>(Wednesday AM 1),	</a:t>
            </a:r>
            <a:r>
              <a:rPr lang="en-US" altLang="zh-CN" dirty="0" smtClean="0">
                <a:solidFill>
                  <a:srgbClr val="00B050"/>
                </a:solidFill>
                <a:cs typeface="Times New Roman" panose="02020603050405020304" pitchFamily="18" charset="0"/>
              </a:rPr>
              <a:t>	08:00-10:00 </a:t>
            </a:r>
            <a:r>
              <a:rPr lang="en-US" altLang="zh-CN" dirty="0">
                <a:solidFill>
                  <a:srgbClr val="00B050"/>
                </a:solidFill>
                <a:cs typeface="Times New Roman" panose="02020603050405020304" pitchFamily="18" charset="0"/>
              </a:rPr>
              <a:t>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March </a:t>
            </a:r>
            <a:r>
              <a:rPr lang="en-US" altLang="zh-CN" dirty="0" smtClean="0">
                <a:solidFill>
                  <a:srgbClr val="00B0F0"/>
                </a:solidFill>
                <a:ea typeface="宋体" panose="02010600030101010101" pitchFamily="2" charset="-122"/>
              </a:rPr>
              <a:t>15    </a:t>
            </a:r>
            <a:r>
              <a:rPr lang="en-US" altLang="zh-CN" dirty="0">
                <a:solidFill>
                  <a:srgbClr val="00B0F0"/>
                </a:solidFill>
                <a:ea typeface="宋体" panose="02010600030101010101" pitchFamily="2" charset="-122"/>
              </a:rPr>
              <a:t>(Wednesday AM 2),	</a:t>
            </a:r>
            <a:r>
              <a:rPr lang="en-US" altLang="zh-CN" dirty="0" smtClean="0">
                <a:solidFill>
                  <a:srgbClr val="00B0F0"/>
                </a:solidFill>
                <a:ea typeface="宋体" panose="02010600030101010101" pitchFamily="2" charset="-122"/>
              </a:rPr>
              <a:t>	10:30-12:30 </a:t>
            </a:r>
            <a:r>
              <a:rPr lang="en-US" altLang="zh-CN" dirty="0">
                <a:solidFill>
                  <a:srgbClr val="00B0F0"/>
                </a:solidFill>
                <a:ea typeface="宋体" panose="02010600030101010101" pitchFamily="2" charset="-122"/>
              </a:rPr>
              <a:t>Atlanta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16    </a:t>
            </a:r>
            <a:r>
              <a:rPr lang="en-US" altLang="zh-CN" dirty="0">
                <a:solidFill>
                  <a:srgbClr val="00B050"/>
                </a:solidFill>
                <a:cs typeface="Times New Roman" panose="02020603050405020304" pitchFamily="18" charset="0"/>
              </a:rPr>
              <a:t>(Thursday AM 1),		08:00-10:00 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March </a:t>
            </a:r>
            <a:r>
              <a:rPr lang="en-US" altLang="zh-CN" dirty="0" smtClean="0">
                <a:solidFill>
                  <a:srgbClr val="00B0F0"/>
                </a:solidFill>
                <a:cs typeface="Times New Roman" panose="02020603050405020304" pitchFamily="18" charset="0"/>
              </a:rPr>
              <a:t>16    </a:t>
            </a:r>
            <a:r>
              <a:rPr lang="en-US" altLang="zh-CN" dirty="0">
                <a:solidFill>
                  <a:srgbClr val="00B0F0"/>
                </a:solidFill>
                <a:cs typeface="Times New Roman" panose="02020603050405020304" pitchFamily="18" charset="0"/>
              </a:rPr>
              <a:t>(Thursday AM 2),		10:30-12:30 Atlanta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(Jan2023 – Mar 2023 </a:t>
            </a:r>
            <a:r>
              <a:rPr lang="en-US" altLang="zh-CN" sz="900" dirty="0">
                <a:cs typeface="Times New Roman" panose="02020603050405020304" pitchFamily="18" charset="0"/>
              </a:rPr>
              <a:t>CAC calls</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986789548"/>
              </p:ext>
            </p:extLst>
          </p:nvPr>
        </p:nvGraphicFramePr>
        <p:xfrm>
          <a:off x="6553200" y="39624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Atlanta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22:00-00:00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16:00-18:00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09:00-11:00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06:00-08:00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00:30-02:30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18:30-20:30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11:30-13:30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08:30-10:30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03:30-05:30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21:30-23:30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14:30-16:30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11:30-13:30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06:00-08:00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00:00-02:00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17:00-19:00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14:00-16:00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09:30-11:30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03:30-05:30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20:30-22:30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17:30-19:30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368661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D0.1 CR </a:t>
            </a:r>
            <a:r>
              <a:rPr lang="en-US" altLang="zh-CN" dirty="0" smtClean="0"/>
              <a:t>Status (</a:t>
            </a:r>
            <a:r>
              <a:rPr lang="en-US" altLang="zh-CN" dirty="0"/>
              <a:t>U</a:t>
            </a:r>
            <a:r>
              <a:rPr lang="en-US" altLang="zh-CN" dirty="0" smtClean="0"/>
              <a:t>ntil September Interim)</a:t>
            </a:r>
            <a:endParaRPr lang="en-GB" dirty="0"/>
          </a:p>
        </p:txBody>
      </p:sp>
      <p:sp>
        <p:nvSpPr>
          <p:cNvPr id="9218" name="Rectangle 2"/>
          <p:cNvSpPr>
            <a:spLocks noGrp="1" noChangeArrowheads="1"/>
          </p:cNvSpPr>
          <p:nvPr>
            <p:ph idx="1"/>
          </p:nvPr>
        </p:nvSpPr>
        <p:spPr>
          <a:xfrm>
            <a:off x="533401" y="1752600"/>
            <a:ext cx="5334000" cy="4419600"/>
          </a:xfrm>
          <a:ln/>
        </p:spPr>
        <p:txBody>
          <a:bodyPr/>
          <a:lstStyle/>
          <a:p>
            <a:pPr algn="just">
              <a:spcBef>
                <a:spcPts val="0"/>
              </a:spcBef>
              <a:spcAft>
                <a:spcPts val="600"/>
              </a:spcAft>
              <a:buFont typeface="Arial" panose="020B0604020202020204" pitchFamily="34" charset="0"/>
              <a:buChar char="•"/>
            </a:pPr>
            <a:r>
              <a:rPr lang="en-US" dirty="0" smtClean="0"/>
              <a:t>Comment </a:t>
            </a:r>
            <a:r>
              <a:rPr lang="en-US" dirty="0"/>
              <a:t>resolution for D0.1 (802.11bf CC40 comments)</a:t>
            </a:r>
          </a:p>
          <a:p>
            <a:pPr lvl="1" algn="just">
              <a:spcBef>
                <a:spcPts val="0"/>
              </a:spcBef>
              <a:spcAft>
                <a:spcPts val="600"/>
              </a:spcAft>
              <a:buFont typeface="Arial" panose="020B0604020202020204" pitchFamily="34" charset="0"/>
              <a:buChar char="•"/>
            </a:pPr>
            <a:r>
              <a:rPr lang="en-US" altLang="zh-CN" sz="1800" dirty="0" smtClean="0">
                <a:solidFill>
                  <a:srgbClr val="FF0000"/>
                </a:solidFill>
              </a:rPr>
              <a:t>~87.6% </a:t>
            </a:r>
            <a:r>
              <a:rPr lang="en-US" altLang="zh-CN" sz="1800" dirty="0"/>
              <a:t>of all CC40 comments are now resolved or marked as “ready for motion”  (</a:t>
            </a:r>
            <a:r>
              <a:rPr lang="en-US" altLang="zh-CN" sz="1800" dirty="0" smtClean="0">
                <a:solidFill>
                  <a:srgbClr val="FF0000"/>
                </a:solidFill>
              </a:rPr>
              <a:t>799/912</a:t>
            </a:r>
            <a:r>
              <a:rPr lang="en-US" altLang="zh-CN" sz="1800" dirty="0">
                <a:solidFill>
                  <a:srgbClr val="FF0000"/>
                </a:solidFill>
              </a:rPr>
              <a:t>,</a:t>
            </a:r>
            <a:r>
              <a:rPr lang="en-US" altLang="zh-CN" sz="1800" dirty="0"/>
              <a:t> Please refer to the figure)</a:t>
            </a:r>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7" name="Chart 6">
            <a:extLst>
              <a:ext uri="{FF2B5EF4-FFF2-40B4-BE49-F238E27FC236}">
                <a16:creationId xmlns:a16="http://schemas.microsoft.com/office/drawing/2014/main" xmlns="" id="{C0807CB6-20C1-45B5-8F67-26150D548148}"/>
              </a:ext>
            </a:extLst>
          </p:cNvPr>
          <p:cNvGraphicFramePr/>
          <p:nvPr>
            <p:extLst>
              <p:ext uri="{D42A27DB-BD31-4B8C-83A1-F6EECF244321}">
                <p14:modId xmlns:p14="http://schemas.microsoft.com/office/powerpoint/2010/main" val="1784029806"/>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7209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2709215075"/>
              </p:ext>
            </p:extLst>
          </p:nvPr>
        </p:nvGraphicFramePr>
        <p:xfrm>
          <a:off x="8986468" y="1766987"/>
          <a:ext cx="3006479" cy="4361860"/>
        </p:xfrm>
        <a:graphic>
          <a:graphicData uri="http://schemas.openxmlformats.org/drawingml/2006/table">
            <a:tbl>
              <a:tblPr/>
              <a:tblGrid>
                <a:gridCol w="594082"/>
                <a:gridCol w="577108"/>
                <a:gridCol w="874149"/>
                <a:gridCol w="502848"/>
                <a:gridCol w="458292"/>
              </a:tblGrid>
              <a:tr h="121024">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Assigned</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Ready for Motion</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Approved</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RfM+A</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Alecs</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Anirud</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Assaf</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Chaoming</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Cheng</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Chris</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(E)</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(T)</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Dibakar</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Dongguk</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 </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Insun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36</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Jiayi</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Junghoon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Leif</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Mahmoud</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Mengshi</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Mike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Naren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Ning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Osama </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Pei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Rajat</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Rojan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Rui</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Solomon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Stephen M.</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Steve S.</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Yan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Zinan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Open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800" b="1" i="0" u="none" strike="noStrike">
                          <a:solidFill>
                            <a:srgbClr val="000000"/>
                          </a:solidFill>
                          <a:effectLst/>
                          <a:latin typeface="等线" panose="02010600030101010101" pitchFamily="2" charset="-122"/>
                          <a:ea typeface="等线" panose="02010600030101010101" pitchFamily="2" charset="-122"/>
                        </a:rPr>
                        <a:t>All</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912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857</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858</a:t>
                      </a:r>
                    </a:p>
                  </a:txBody>
                  <a:tcPr marL="6370" marR="6370" marT="6370" marB="0" anchor="b">
                    <a:lnL>
                      <a:noFill/>
                    </a:lnL>
                    <a:lnR>
                      <a:noFill/>
                    </a:lnR>
                    <a:lnT>
                      <a:noFill/>
                    </a:lnT>
                    <a:lnB>
                      <a:noFill/>
                    </a:lnB>
                  </a:tcPr>
                </a:tc>
              </a:tr>
              <a:tr h="121024">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0.001096491</a:t>
                      </a:r>
                    </a:p>
                  </a:txBody>
                  <a:tcPr marL="6370" marR="6370" marT="6370"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0.939693</a:t>
                      </a:r>
                    </a:p>
                  </a:txBody>
                  <a:tcPr marL="6370" marR="6370" marT="6370" marB="0" anchor="b">
                    <a:lnL>
                      <a:noFill/>
                    </a:lnL>
                    <a:lnR>
                      <a:noFill/>
                    </a:lnR>
                    <a:lnT>
                      <a:noFill/>
                    </a:lnT>
                    <a:lnB>
                      <a:noFill/>
                    </a:lnB>
                  </a:tcPr>
                </a:tc>
                <a:tc>
                  <a:txBody>
                    <a:bodyPr/>
                    <a:lstStyle/>
                    <a:p>
                      <a:pPr algn="r" fontAlgn="b"/>
                      <a:r>
                        <a:rPr lang="en-US" altLang="zh-CN" sz="800" b="1" i="0" u="none" strike="noStrike" dirty="0">
                          <a:solidFill>
                            <a:srgbClr val="FF0000"/>
                          </a:solidFill>
                          <a:effectLst/>
                          <a:latin typeface="等线" panose="02010600030101010101" pitchFamily="2" charset="-122"/>
                          <a:ea typeface="等线" panose="02010600030101010101" pitchFamily="2" charset="-122"/>
                        </a:rPr>
                        <a:t>0.940789</a:t>
                      </a:r>
                    </a:p>
                  </a:txBody>
                  <a:tcPr marL="6370" marR="6370" marT="6370" marB="0" anchor="b">
                    <a:lnL>
                      <a:noFill/>
                    </a:lnL>
                    <a:lnR>
                      <a:noFill/>
                    </a:lnR>
                    <a:lnT>
                      <a:noFill/>
                    </a:lnT>
                    <a:lnB>
                      <a:noFill/>
                    </a:lnB>
                  </a:tcPr>
                </a:tc>
              </a:tr>
            </a:tbl>
          </a:graphicData>
        </a:graphic>
      </p:graphicFrame>
      <p:sp>
        <p:nvSpPr>
          <p:cNvPr id="7171" name="Rectangle 3"/>
          <p:cNvSpPr txBox="1">
            <a:spLocks noChangeArrowheads="1"/>
          </p:cNvSpPr>
          <p:nvPr/>
        </p:nvSpPr>
        <p:spPr bwMode="auto">
          <a:xfrm>
            <a:off x="457200" y="685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a:t>Some further guideline </a:t>
            </a:r>
            <a:r>
              <a:rPr lang="en-US" altLang="zh-CN" sz="4000" kern="0" dirty="0" smtClean="0"/>
              <a:t>for speeding up</a:t>
            </a:r>
            <a:endParaRPr lang="en-US" altLang="zh-CN" sz="4000" dirty="0"/>
          </a:p>
        </p:txBody>
      </p:sp>
      <p:sp>
        <p:nvSpPr>
          <p:cNvPr id="5" name="Rectangle 3"/>
          <p:cNvSpPr txBox="1">
            <a:spLocks noChangeArrowheads="1"/>
          </p:cNvSpPr>
          <p:nvPr/>
        </p:nvSpPr>
        <p:spPr bwMode="auto">
          <a:xfrm>
            <a:off x="457200" y="1524000"/>
            <a:ext cx="8001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600" b="1" kern="0" dirty="0" err="1" smtClean="0"/>
              <a:t>PoC</a:t>
            </a:r>
            <a:r>
              <a:rPr lang="en-US" altLang="zh-CN" sz="1600" b="1" kern="0" dirty="0" smtClean="0"/>
              <a:t> </a:t>
            </a:r>
            <a:r>
              <a:rPr lang="en-US" altLang="zh-CN" sz="1600" b="1" kern="0" dirty="0"/>
              <a:t>regularly </a:t>
            </a:r>
            <a:r>
              <a:rPr lang="en-US" altLang="zh-CN" sz="1600" b="1" kern="0" dirty="0">
                <a:solidFill>
                  <a:srgbClr val="0000FF"/>
                </a:solidFill>
              </a:rPr>
              <a:t>checks</a:t>
            </a:r>
            <a:r>
              <a:rPr lang="en-US" altLang="zh-CN" sz="1600" b="1" kern="0" dirty="0"/>
              <a:t> the remaining CIDs for each assignee (as shown in the table</a:t>
            </a:r>
            <a:r>
              <a:rPr lang="en-US" altLang="zh-CN" sz="1600" b="1" kern="0" dirty="0" smtClean="0"/>
              <a:t>)</a:t>
            </a:r>
          </a:p>
          <a:p>
            <a:pPr lvl="1" algn="just">
              <a:buFont typeface="Arial" panose="020B0604020202020204" pitchFamily="34" charset="0"/>
              <a:buChar char="–"/>
              <a:defRPr/>
            </a:pPr>
            <a:r>
              <a:rPr lang="en-US" altLang="zh-CN" sz="1400" dirty="0" smtClean="0"/>
              <a:t>Ask </a:t>
            </a:r>
            <a:r>
              <a:rPr lang="en-US" altLang="zh-CN" sz="1400" dirty="0"/>
              <a:t>if extra </a:t>
            </a:r>
            <a:r>
              <a:rPr lang="en-US" altLang="zh-CN" sz="1400" dirty="0">
                <a:solidFill>
                  <a:srgbClr val="0000FF"/>
                </a:solidFill>
              </a:rPr>
              <a:t>help</a:t>
            </a:r>
            <a:r>
              <a:rPr lang="en-US" altLang="zh-CN" sz="1400" dirty="0"/>
              <a:t> is needed (e.g., </a:t>
            </a:r>
            <a:r>
              <a:rPr lang="en-US" altLang="zh-CN" sz="1400" dirty="0">
                <a:solidFill>
                  <a:srgbClr val="0000FF"/>
                </a:solidFill>
              </a:rPr>
              <a:t>re-assign</a:t>
            </a:r>
            <a:r>
              <a:rPr lang="en-US" altLang="zh-CN" sz="1400" dirty="0"/>
              <a:t> a CID to others</a:t>
            </a:r>
            <a:r>
              <a:rPr lang="en-US" altLang="zh-CN" sz="1400" dirty="0" smtClean="0"/>
              <a:t>)</a:t>
            </a:r>
          </a:p>
          <a:p>
            <a:pPr lvl="1" algn="just">
              <a:buFont typeface="Arial" panose="020B0604020202020204" pitchFamily="34" charset="0"/>
              <a:buChar char="–"/>
              <a:defRPr/>
            </a:pPr>
            <a:r>
              <a:rPr lang="en-US" altLang="zh-CN" sz="1400" dirty="0" smtClean="0"/>
              <a:t>Marked out in </a:t>
            </a:r>
            <a:r>
              <a:rPr lang="en-US" altLang="zh-CN" sz="1400" dirty="0">
                <a:solidFill>
                  <a:srgbClr val="FF0000"/>
                </a:solidFill>
              </a:rPr>
              <a:t>red</a:t>
            </a:r>
            <a:r>
              <a:rPr lang="en-US" altLang="zh-CN" sz="1400" dirty="0"/>
              <a:t> box (more than 10 CIDs), </a:t>
            </a:r>
            <a:r>
              <a:rPr lang="en-US" altLang="zh-CN" sz="1400" dirty="0">
                <a:solidFill>
                  <a:srgbClr val="0000FF"/>
                </a:solidFill>
              </a:rPr>
              <a:t>blue</a:t>
            </a:r>
            <a:r>
              <a:rPr lang="en-US" altLang="zh-CN" sz="1400" dirty="0"/>
              <a:t> box (no action until now)</a:t>
            </a:r>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Control the presentation/discussion </a:t>
            </a:r>
            <a:r>
              <a:rPr lang="en-US" altLang="zh-CN" sz="1600" b="1" kern="0" dirty="0" smtClean="0">
                <a:solidFill>
                  <a:srgbClr val="0000FF"/>
                </a:solidFill>
              </a:rPr>
              <a:t>time</a:t>
            </a:r>
          </a:p>
          <a:p>
            <a:pPr lvl="1" algn="just">
              <a:buFont typeface="Arial" panose="020B0604020202020204" pitchFamily="34" charset="0"/>
              <a:buChar char="–"/>
              <a:defRPr/>
            </a:pPr>
            <a:r>
              <a:rPr lang="en-US" altLang="zh-CN" sz="1400" dirty="0" smtClean="0"/>
              <a:t>Strongly </a:t>
            </a:r>
            <a:r>
              <a:rPr lang="en-US" altLang="zh-CN" sz="1400" dirty="0"/>
              <a:t>suggest to have sufficient </a:t>
            </a:r>
            <a:r>
              <a:rPr lang="en-US" altLang="zh-CN" sz="1400" dirty="0">
                <a:solidFill>
                  <a:srgbClr val="0000FF"/>
                </a:solidFill>
              </a:rPr>
              <a:t>offline</a:t>
            </a:r>
            <a:r>
              <a:rPr lang="en-US" altLang="zh-CN" sz="1400" dirty="0"/>
              <a:t> discussion (especially via the email reflector), before presenting in a </a:t>
            </a:r>
            <a:r>
              <a:rPr lang="en-US" altLang="zh-CN" sz="1400" dirty="0" err="1"/>
              <a:t>TGbf</a:t>
            </a:r>
            <a:r>
              <a:rPr lang="en-US" altLang="zh-CN" sz="1400" dirty="0"/>
              <a:t> </a:t>
            </a:r>
            <a:r>
              <a:rPr lang="en-US" altLang="zh-CN" sz="1400" dirty="0" smtClean="0"/>
              <a:t>meeting</a:t>
            </a:r>
          </a:p>
          <a:p>
            <a:pPr lvl="1" algn="just">
              <a:buFont typeface="Arial" panose="020B0604020202020204" pitchFamily="34" charset="0"/>
              <a:buChar char="–"/>
              <a:defRPr/>
            </a:pPr>
            <a:endParaRPr lang="en-US" altLang="zh-CN" sz="1100" b="1" kern="0" dirty="0" smtClean="0"/>
          </a:p>
          <a:p>
            <a:pPr marL="342900" lvl="1" indent="-342900" algn="just">
              <a:buFont typeface="Arial" panose="020B0604020202020204" pitchFamily="34" charset="0"/>
              <a:buChar char="•"/>
              <a:defRPr/>
            </a:pPr>
            <a:r>
              <a:rPr lang="en-US" altLang="zh-CN" sz="1600" b="1" kern="0" dirty="0" smtClean="0">
                <a:solidFill>
                  <a:srgbClr val="0000FF"/>
                </a:solidFill>
              </a:rPr>
              <a:t>Identify</a:t>
            </a:r>
            <a:r>
              <a:rPr lang="en-US" altLang="zh-CN" sz="1600" b="1" kern="0" dirty="0" smtClean="0"/>
              <a:t> key topics,  arrange </a:t>
            </a:r>
            <a:r>
              <a:rPr lang="en-US" altLang="zh-CN" sz="1600" b="1" kern="0" dirty="0" smtClean="0">
                <a:solidFill>
                  <a:srgbClr val="0000FF"/>
                </a:solidFill>
              </a:rPr>
              <a:t>aggregated discussion </a:t>
            </a:r>
          </a:p>
          <a:p>
            <a:pPr lvl="1" algn="just">
              <a:buFont typeface="Arial" panose="020B0604020202020204" pitchFamily="34" charset="0"/>
              <a:buChar char="–"/>
              <a:defRPr/>
            </a:pPr>
            <a:r>
              <a:rPr lang="en-US" altLang="zh-CN" sz="1400" dirty="0" smtClean="0"/>
              <a:t>Add </a:t>
            </a:r>
            <a:r>
              <a:rPr lang="en-US" altLang="zh-CN" sz="1400" dirty="0" smtClean="0">
                <a:solidFill>
                  <a:srgbClr val="0000FF"/>
                </a:solidFill>
              </a:rPr>
              <a:t>table 1</a:t>
            </a:r>
            <a:r>
              <a:rPr lang="en-US" altLang="zh-CN" sz="1400" dirty="0" smtClean="0"/>
              <a:t> </a:t>
            </a:r>
            <a:r>
              <a:rPr lang="en-US" altLang="zh-CN" sz="1400" dirty="0"/>
              <a:t>with highest </a:t>
            </a:r>
            <a:r>
              <a:rPr lang="en-US" altLang="zh-CN" sz="1400" dirty="0" smtClean="0"/>
              <a:t>priority for key topics, </a:t>
            </a:r>
            <a:r>
              <a:rPr lang="en-US" altLang="zh-CN" sz="1400" dirty="0"/>
              <a:t>and stop discussion of the </a:t>
            </a:r>
            <a:r>
              <a:rPr lang="en-US" altLang="zh-CN" sz="1400" dirty="0" smtClean="0"/>
              <a:t>table 3</a:t>
            </a:r>
            <a:endParaRPr lang="en-US" altLang="zh-CN" sz="1400" dirty="0"/>
          </a:p>
          <a:p>
            <a:pPr lvl="1" algn="just">
              <a:buFont typeface="Arial" panose="020B0604020202020204" pitchFamily="34" charset="0"/>
              <a:buChar char="–"/>
              <a:defRPr/>
            </a:pPr>
            <a:r>
              <a:rPr lang="en-US" altLang="zh-CN" sz="1400" dirty="0"/>
              <a:t>Allow discussion for </a:t>
            </a:r>
            <a:r>
              <a:rPr lang="en-US" altLang="zh-CN" sz="1400" dirty="0">
                <a:solidFill>
                  <a:srgbClr val="0000FF"/>
                </a:solidFill>
              </a:rPr>
              <a:t>key </a:t>
            </a:r>
            <a:r>
              <a:rPr lang="en-US" altLang="zh-CN" sz="1400" dirty="0" smtClean="0">
                <a:solidFill>
                  <a:srgbClr val="0000FF"/>
                </a:solidFill>
              </a:rPr>
              <a:t>topics</a:t>
            </a:r>
            <a:r>
              <a:rPr lang="en-US" altLang="zh-CN" sz="1400" dirty="0"/>
              <a:t>, even without </a:t>
            </a:r>
            <a:r>
              <a:rPr lang="en-US" altLang="zh-CN" sz="1400" dirty="0" smtClean="0"/>
              <a:t>resolution/consensus</a:t>
            </a:r>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Any other suggestion?</a:t>
            </a:r>
            <a:endParaRPr lang="en-US" altLang="zh-CN" sz="1600" b="1" kern="0" dirty="0"/>
          </a:p>
        </p:txBody>
      </p:sp>
      <p:sp>
        <p:nvSpPr>
          <p:cNvPr id="6" name="Rectangle 3"/>
          <p:cNvSpPr txBox="1">
            <a:spLocks noChangeArrowheads="1"/>
          </p:cNvSpPr>
          <p:nvPr/>
        </p:nvSpPr>
        <p:spPr bwMode="auto">
          <a:xfrm>
            <a:off x="8915400" y="6270893"/>
            <a:ext cx="3200399" cy="2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1200" b="0" kern="0" dirty="0" smtClean="0"/>
              <a:t>Until 2023.01.10</a:t>
            </a:r>
            <a:endParaRPr lang="en-US" altLang="zh-CN" sz="1200" b="0" dirty="0"/>
          </a:p>
        </p:txBody>
      </p:sp>
      <p:sp>
        <p:nvSpPr>
          <p:cNvPr id="18" name="TextBox 7"/>
          <p:cNvSpPr txBox="1"/>
          <p:nvPr/>
        </p:nvSpPr>
        <p:spPr>
          <a:xfrm>
            <a:off x="10501912" y="990600"/>
            <a:ext cx="1690088" cy="505079"/>
          </a:xfrm>
          <a:prstGeom prst="rect">
            <a:avLst/>
          </a:prstGeom>
          <a:noFill/>
        </p:spPr>
        <p:txBody>
          <a:bodyPr>
            <a:noAutofit/>
          </a:bodyPr>
          <a:lstStyle/>
          <a:p>
            <a:pPr algn="just">
              <a:defRPr/>
            </a:pPr>
            <a:r>
              <a:rPr lang="en-US" sz="1050" b="1" dirty="0"/>
              <a:t>Notes:  </a:t>
            </a:r>
          </a:p>
          <a:p>
            <a:pPr marL="90488" lvl="1" indent="-90488" algn="just">
              <a:buFont typeface="Arial" panose="020B0604020202020204" pitchFamily="34" charset="0"/>
              <a:buChar char="•"/>
              <a:defRPr/>
            </a:pPr>
            <a:r>
              <a:rPr lang="en-US" sz="900" dirty="0" smtClean="0">
                <a:solidFill>
                  <a:srgbClr val="FF0000"/>
                </a:solidFill>
              </a:rPr>
              <a:t>Red box: more than 10 CIDs.</a:t>
            </a:r>
            <a:endParaRPr lang="en-US" sz="900" dirty="0">
              <a:solidFill>
                <a:srgbClr val="FF0000"/>
              </a:solidFill>
            </a:endParaRPr>
          </a:p>
          <a:p>
            <a:pPr marL="90488" lvl="1" indent="-90488" algn="just">
              <a:buFont typeface="Arial" panose="020B0604020202020204" pitchFamily="34" charset="0"/>
              <a:buChar char="•"/>
              <a:defRPr/>
            </a:pPr>
            <a:r>
              <a:rPr lang="en-US" altLang="zh-CN" sz="900" dirty="0" smtClean="0">
                <a:solidFill>
                  <a:srgbClr val="0000FF"/>
                </a:solidFill>
              </a:rPr>
              <a:t>Blue box: no action until now</a:t>
            </a:r>
            <a:endParaRPr lang="en-US" altLang="zh-CN" sz="900" dirty="0">
              <a:solidFill>
                <a:srgbClr val="0000FF"/>
              </a:solidFill>
            </a:endParaRPr>
          </a:p>
        </p:txBody>
      </p:sp>
      <p:sp>
        <p:nvSpPr>
          <p:cNvPr id="3" name="矩形 2"/>
          <p:cNvSpPr/>
          <p:nvPr/>
        </p:nvSpPr>
        <p:spPr>
          <a:xfrm>
            <a:off x="4648200" y="4380264"/>
            <a:ext cx="3810000" cy="2000548"/>
          </a:xfrm>
          <a:prstGeom prst="rect">
            <a:avLst/>
          </a:prstGeom>
          <a:ln>
            <a:solidFill>
              <a:srgbClr val="0070C0"/>
            </a:solidFill>
          </a:ln>
        </p:spPr>
        <p:txBody>
          <a:bodyPr wrap="square">
            <a:spAutoFit/>
          </a:bodyPr>
          <a:lstStyle/>
          <a:p>
            <a:pPr lvl="0" algn="ctr">
              <a:spcAft>
                <a:spcPts val="0"/>
              </a:spcAft>
            </a:pPr>
            <a:r>
              <a:rPr lang="en-US" altLang="zh-CN" sz="1400" b="1" dirty="0" smtClean="0">
                <a:solidFill>
                  <a:srgbClr val="0000FF"/>
                </a:solidFill>
                <a:ea typeface="Times New Roman" panose="02020603050405020304" pitchFamily="18" charset="0"/>
              </a:rPr>
              <a:t>Key topics</a:t>
            </a:r>
          </a:p>
          <a:p>
            <a:pPr marL="180975" lvl="0" indent="-180975">
              <a:spcAft>
                <a:spcPts val="0"/>
              </a:spcAft>
              <a:buFont typeface="+mj-lt"/>
              <a:buAutoNum type="arabicPeriod"/>
            </a:pPr>
            <a:r>
              <a:rPr lang="en-US" altLang="zh-CN" sz="1100" dirty="0">
                <a:ea typeface="Times New Roman" panose="02020603050405020304" pitchFamily="18" charset="0"/>
              </a:rPr>
              <a:t>TBDs and bug fixes</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NPDA (Clause 11 text for NDPA and Trigger)</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behavior (antenna selection, power control, timestamp)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capabilities and parameter setup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SR2SR (setup parameters and negotiation)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(reporting, monostatic)</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SBP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Annex B, G</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SBP (termination)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PASN setting</a:t>
            </a:r>
            <a:endParaRPr lang="zh-CN" altLang="zh-CN" sz="1100" dirty="0">
              <a:effectLst/>
            </a:endParaRPr>
          </a:p>
        </p:txBody>
      </p:sp>
      <p:sp>
        <p:nvSpPr>
          <p:cNvPr id="22" name="矩形 21"/>
          <p:cNvSpPr/>
          <p:nvPr/>
        </p:nvSpPr>
        <p:spPr bwMode="auto">
          <a:xfrm>
            <a:off x="8888020" y="2954313"/>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3" name="矩形 22"/>
          <p:cNvSpPr/>
          <p:nvPr/>
        </p:nvSpPr>
        <p:spPr bwMode="auto">
          <a:xfrm>
            <a:off x="8888020" y="3321352"/>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8" name="矩形 27"/>
          <p:cNvSpPr/>
          <p:nvPr/>
        </p:nvSpPr>
        <p:spPr bwMode="auto">
          <a:xfrm>
            <a:off x="8888025" y="4495800"/>
            <a:ext cx="3227775" cy="133350"/>
          </a:xfrm>
          <a:prstGeom prst="rect">
            <a:avLst/>
          </a:prstGeom>
          <a:noFill/>
          <a:ln w="158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917388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685800"/>
            <a:ext cx="1127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smtClean="0"/>
              <a:t>Discussion and plan for the remaining CIDs</a:t>
            </a:r>
            <a:endParaRPr lang="en-US" altLang="zh-CN" sz="4000" dirty="0"/>
          </a:p>
        </p:txBody>
      </p:sp>
      <p:sp>
        <p:nvSpPr>
          <p:cNvPr id="5" name="Rectangle 3"/>
          <p:cNvSpPr txBox="1">
            <a:spLocks noChangeArrowheads="1"/>
          </p:cNvSpPr>
          <p:nvPr/>
        </p:nvSpPr>
        <p:spPr bwMode="auto">
          <a:xfrm>
            <a:off x="457200" y="1524000"/>
            <a:ext cx="112776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b="1" kern="0" dirty="0" smtClean="0"/>
              <a:t>Deadline </a:t>
            </a:r>
            <a:r>
              <a:rPr lang="en-US" altLang="zh-CN" b="1" kern="0" dirty="0"/>
              <a:t>for comment </a:t>
            </a:r>
            <a:r>
              <a:rPr lang="en-US" altLang="zh-CN" b="1" kern="0" dirty="0" smtClean="0"/>
              <a:t>resolution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a:t>
            </a:r>
            <a:r>
              <a:rPr lang="en-US" altLang="zh-CN" sz="1600" dirty="0" smtClean="0">
                <a:solidFill>
                  <a:srgbClr val="00B050"/>
                </a:solidFill>
                <a:latin typeface="Times New Roman" panose="02020603050405020304" pitchFamily="18" charset="0"/>
                <a:cs typeface="Times New Roman" panose="02020603050405020304" pitchFamily="18" charset="0"/>
              </a:rPr>
              <a:t>08:00-10:00 </a:t>
            </a:r>
            <a:r>
              <a:rPr lang="en-US" altLang="zh-CN" sz="1600" dirty="0">
                <a:solidFill>
                  <a:srgbClr val="00B050"/>
                </a:solidFill>
                <a:latin typeface="Times New Roman" panose="02020603050405020304" pitchFamily="18" charset="0"/>
                <a:cs typeface="Times New Roman" panose="02020603050405020304" pitchFamily="18" charset="0"/>
              </a:rPr>
              <a:t>Baltimore </a:t>
            </a:r>
            <a:r>
              <a:rPr lang="en-US" altLang="zh-CN" sz="1600" dirty="0" smtClean="0">
                <a:solidFill>
                  <a:srgbClr val="00B050"/>
                </a:solidFill>
                <a:latin typeface="Times New Roman" panose="02020603050405020304" pitchFamily="18" charset="0"/>
                <a:cs typeface="Times New Roman" panose="02020603050405020304" pitchFamily="18" charset="0"/>
              </a:rPr>
              <a:t>time ??  </a:t>
            </a:r>
            <a:endParaRPr lang="en-US" altLang="zh-CN" sz="1600" dirty="0">
              <a:solidFill>
                <a:srgbClr val="00B050"/>
              </a:solidFill>
              <a:latin typeface="Times New Roman" panose="02020603050405020304" pitchFamily="18" charset="0"/>
              <a:cs typeface="Times New Roman" panose="02020603050405020304" pitchFamily="18" charset="0"/>
            </a:endParaRPr>
          </a:p>
          <a:p>
            <a:pPr marL="342900" lvl="1" indent="-342900" algn="just">
              <a:buFont typeface="Arial" panose="020B0604020202020204" pitchFamily="34" charset="0"/>
              <a:buChar char="•"/>
              <a:defRPr/>
            </a:pPr>
            <a:endParaRPr lang="en-US" altLang="zh-CN" b="1" kern="0" dirty="0" smtClean="0"/>
          </a:p>
          <a:p>
            <a:pPr marL="342900" lvl="1" indent="-342900" algn="just">
              <a:buFont typeface="Arial" panose="020B0604020202020204" pitchFamily="34" charset="0"/>
              <a:buChar char="•"/>
              <a:defRPr/>
            </a:pPr>
            <a:r>
              <a:rPr lang="en-US" altLang="zh-CN" b="1" kern="0" dirty="0" smtClean="0"/>
              <a:t>Motion for closing the remaining CIDs </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08:00-10:00 Baltimore time ??  </a:t>
            </a:r>
          </a:p>
          <a:p>
            <a:pPr marL="685800" lvl="2" indent="-342900" algn="just">
              <a:buFont typeface="Arial" panose="020B0604020202020204" pitchFamily="34" charset="0"/>
              <a:buChar char="•"/>
              <a:defRPr/>
            </a:pPr>
            <a:endParaRPr lang="en-US" altLang="zh-CN" sz="1400" b="1" dirty="0" smtClean="0"/>
          </a:p>
          <a:p>
            <a:pPr marL="685800" lvl="2" indent="-342900" algn="just">
              <a:buFont typeface="Arial" panose="020B0604020202020204" pitchFamily="34" charset="0"/>
              <a:buChar char="•"/>
              <a:defRPr/>
            </a:pPr>
            <a:r>
              <a:rPr lang="en-US" altLang="zh-CN" sz="1400" b="1" dirty="0" smtClean="0">
                <a:solidFill>
                  <a:srgbClr val="FF0000"/>
                </a:solidFill>
              </a:rPr>
              <a:t>Move </a:t>
            </a:r>
            <a:r>
              <a:rPr lang="en-US" altLang="zh-CN" sz="1400" b="1" dirty="0">
                <a:solidFill>
                  <a:srgbClr val="FF0000"/>
                </a:solidFill>
              </a:rPr>
              <a:t>to approve “Rejected” resolutions to the CIDs:</a:t>
            </a:r>
            <a:endParaRPr lang="en-US" altLang="zh-CN" sz="1400" b="1" kern="0" dirty="0">
              <a:solidFill>
                <a:srgbClr val="FF0000"/>
              </a:solidFill>
            </a:endParaRPr>
          </a:p>
          <a:p>
            <a:pPr lvl="2" algn="just">
              <a:buFont typeface="Arial" panose="020B0604020202020204" pitchFamily="34" charset="0"/>
              <a:buChar char="–"/>
              <a:defRPr/>
            </a:pPr>
            <a:r>
              <a:rPr lang="en-US" altLang="zh-CN" sz="1100" dirty="0">
                <a:solidFill>
                  <a:srgbClr val="FF0000"/>
                </a:solidFill>
              </a:rPr>
              <a:t>CID: </a:t>
            </a:r>
            <a:r>
              <a:rPr lang="en-GB" altLang="zh-CN" sz="1100" dirty="0" smtClean="0">
                <a:solidFill>
                  <a:srgbClr val="FF0000"/>
                </a:solidFill>
              </a:rPr>
              <a:t>XXX</a:t>
            </a:r>
            <a:endParaRPr lang="zh-CN" altLang="zh-CN" sz="1100" dirty="0">
              <a:solidFill>
                <a:srgbClr val="FF0000"/>
              </a:solidFill>
            </a:endParaRPr>
          </a:p>
          <a:p>
            <a:pPr marL="685800" lvl="2" indent="-342900" algn="just">
              <a:buFont typeface="Arial" panose="020B0604020202020204" pitchFamily="34" charset="0"/>
              <a:buChar char="•"/>
              <a:defRPr/>
            </a:pPr>
            <a:r>
              <a:rPr lang="en-US" altLang="zh-CN" sz="1400" b="1" dirty="0">
                <a:solidFill>
                  <a:srgbClr val="FF0000"/>
                </a:solidFill>
              </a:rPr>
              <a:t>With the following rejection reason: </a:t>
            </a:r>
            <a:r>
              <a:rPr lang="en-US" altLang="zh-CN" sz="1400" b="1" dirty="0" smtClean="0">
                <a:solidFill>
                  <a:srgbClr val="FF0000"/>
                </a:solidFill>
              </a:rPr>
              <a:t>“Lack </a:t>
            </a:r>
            <a:r>
              <a:rPr lang="en-US" altLang="zh-CN" sz="1400" b="1" dirty="0">
                <a:solidFill>
                  <a:srgbClr val="FF0000"/>
                </a:solidFill>
              </a:rPr>
              <a:t>of </a:t>
            </a:r>
            <a:r>
              <a:rPr lang="en-US" altLang="zh-CN" sz="1400" b="1" dirty="0" smtClean="0">
                <a:solidFill>
                  <a:srgbClr val="FF0000"/>
                </a:solidFill>
              </a:rPr>
              <a:t>technical contribution/</a:t>
            </a:r>
            <a:r>
              <a:rPr lang="en-US" altLang="zh-CN" sz="1400" b="1" dirty="0" smtClean="0">
                <a:solidFill>
                  <a:srgbClr val="FF0000"/>
                </a:solidFill>
              </a:rPr>
              <a:t>consensus</a:t>
            </a:r>
            <a:r>
              <a:rPr lang="en-US" altLang="zh-CN" sz="1400" b="1" dirty="0">
                <a:solidFill>
                  <a:srgbClr val="FF0000"/>
                </a:solidFill>
              </a:rPr>
              <a:t>”.</a:t>
            </a:r>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a:t>TG Motion: Initial </a:t>
            </a:r>
            <a:r>
              <a:rPr lang="en-US" altLang="zh-CN" b="1" kern="0" dirty="0" smtClean="0"/>
              <a:t>LB (</a:t>
            </a:r>
            <a:r>
              <a:rPr lang="en-US" altLang="zh-CN" kern="0" dirty="0" smtClean="0"/>
              <a:t>Then</a:t>
            </a:r>
            <a:r>
              <a:rPr lang="en-US" altLang="zh-CN" b="1" kern="0" dirty="0" smtClean="0"/>
              <a:t> </a:t>
            </a:r>
            <a:r>
              <a:rPr lang="en-US" altLang="en-US" dirty="0">
                <a:solidFill>
                  <a:schemeClr val="tx2"/>
                </a:solidFill>
              </a:rPr>
              <a:t>SP for Timeline </a:t>
            </a:r>
            <a:r>
              <a:rPr lang="en-US" altLang="en-US" dirty="0" smtClean="0">
                <a:solidFill>
                  <a:schemeClr val="tx2"/>
                </a:solidFill>
              </a:rPr>
              <a:t>change of D2.0 and …</a:t>
            </a:r>
            <a:r>
              <a:rPr lang="en-US" altLang="zh-CN" b="1" kern="0" dirty="0" smtClean="0"/>
              <a:t>)</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cs typeface="Times New Roman" panose="02020603050405020304" pitchFamily="18" charset="0"/>
              </a:rPr>
              <a:t>January 19    (Thursday AM 1),	</a:t>
            </a:r>
            <a:r>
              <a:rPr lang="en-US" altLang="zh-CN" sz="1600" dirty="0" smtClean="0">
                <a:solidFill>
                  <a:srgbClr val="00B050"/>
                </a:solidFill>
                <a:cs typeface="Times New Roman" panose="02020603050405020304" pitchFamily="18" charset="0"/>
              </a:rPr>
              <a:t>08:00-10:00 </a:t>
            </a:r>
            <a:r>
              <a:rPr lang="en-US" altLang="zh-CN" sz="1600" dirty="0">
                <a:solidFill>
                  <a:srgbClr val="00B050"/>
                </a:solidFill>
                <a:cs typeface="Times New Roman" panose="02020603050405020304" pitchFamily="18" charset="0"/>
              </a:rPr>
              <a:t>Baltimore </a:t>
            </a:r>
            <a:r>
              <a:rPr lang="en-US" altLang="zh-CN" sz="1600" dirty="0" smtClean="0">
                <a:solidFill>
                  <a:srgbClr val="00B050"/>
                </a:solidFill>
                <a:cs typeface="Times New Roman" panose="02020603050405020304" pitchFamily="18" charset="0"/>
              </a:rPr>
              <a:t>time ??</a:t>
            </a:r>
            <a:endParaRPr lang="en-US" altLang="zh-CN" sz="1600" dirty="0">
              <a:solidFill>
                <a:srgbClr val="00B05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600" dirty="0">
                <a:solidFill>
                  <a:srgbClr val="00B0F0"/>
                </a:solidFill>
                <a:cs typeface="Times New Roman" panose="02020603050405020304" pitchFamily="18" charset="0"/>
              </a:rPr>
              <a:t>January 19    (Thursday AM 2),	</a:t>
            </a:r>
            <a:r>
              <a:rPr lang="en-US" altLang="zh-CN" sz="1600" dirty="0" smtClean="0">
                <a:solidFill>
                  <a:srgbClr val="00B0F0"/>
                </a:solidFill>
                <a:cs typeface="Times New Roman" panose="02020603050405020304" pitchFamily="18" charset="0"/>
              </a:rPr>
              <a:t>10:30-12:30 </a:t>
            </a:r>
            <a:r>
              <a:rPr lang="en-US" altLang="zh-CN" sz="1600" dirty="0">
                <a:solidFill>
                  <a:srgbClr val="00B0F0"/>
                </a:solidFill>
                <a:cs typeface="Times New Roman" panose="02020603050405020304" pitchFamily="18" charset="0"/>
              </a:rPr>
              <a:t>Baltimore time</a:t>
            </a:r>
            <a:endParaRPr lang="en-US" altLang="zh-CN" sz="1600" dirty="0">
              <a:solidFill>
                <a:srgbClr val="C00000"/>
              </a:solidFill>
              <a:cs typeface="Times New Roman" panose="02020603050405020304" pitchFamily="18" charset="0"/>
            </a:endParaRPr>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smtClean="0"/>
              <a:t>Any other suggestion?</a:t>
            </a:r>
            <a:endParaRPr lang="en-US" altLang="zh-CN" b="1" kern="0" dirty="0"/>
          </a:p>
        </p:txBody>
      </p:sp>
    </p:spTree>
    <p:extLst>
      <p:ext uri="{BB962C8B-B14F-4D97-AF65-F5344CB8AC3E}">
        <p14:creationId xmlns:p14="http://schemas.microsoft.com/office/powerpoint/2010/main" val="14000291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RSVP Requested</a:t>
            </a:r>
            <a:endParaRPr lang="en-GB" dirty="0"/>
          </a:p>
        </p:txBody>
      </p:sp>
      <p:sp>
        <p:nvSpPr>
          <p:cNvPr id="9218" name="Rectangle 2"/>
          <p:cNvSpPr>
            <a:spLocks noGrp="1" noChangeArrowheads="1"/>
          </p:cNvSpPr>
          <p:nvPr>
            <p:ph idx="1"/>
          </p:nvPr>
        </p:nvSpPr>
        <p:spPr>
          <a:xfrm>
            <a:off x="533401" y="1752600"/>
            <a:ext cx="8077200" cy="4419600"/>
          </a:xfrm>
          <a:ln/>
        </p:spPr>
        <p:txBody>
          <a:bodyPr/>
          <a:lstStyle/>
          <a:p>
            <a:pPr algn="just">
              <a:spcBef>
                <a:spcPts val="0"/>
              </a:spcBef>
              <a:spcAft>
                <a:spcPts val="600"/>
              </a:spcAft>
              <a:buFont typeface="Arial" panose="020B0604020202020204" pitchFamily="34" charset="0"/>
              <a:buChar char="•"/>
            </a:pPr>
            <a:r>
              <a:rPr lang="en-US" altLang="zh-CN" dirty="0">
                <a:solidFill>
                  <a:srgbClr val="0000FF"/>
                </a:solidFill>
              </a:rPr>
              <a:t>RSVP</a:t>
            </a:r>
            <a:r>
              <a:rPr lang="en-US" altLang="zh-CN" dirty="0"/>
              <a:t> (</a:t>
            </a:r>
            <a:r>
              <a:rPr lang="en-US" altLang="zh-CN" dirty="0" err="1"/>
              <a:t>Repondez</a:t>
            </a:r>
            <a:r>
              <a:rPr lang="en-US" altLang="zh-CN" dirty="0"/>
              <a:t>, </a:t>
            </a:r>
            <a:r>
              <a:rPr lang="en-US" altLang="zh-CN" dirty="0" err="1"/>
              <a:t>s'il</a:t>
            </a:r>
            <a:r>
              <a:rPr lang="en-US" altLang="zh-CN" dirty="0"/>
              <a:t> </a:t>
            </a:r>
            <a:r>
              <a:rPr lang="en-US" altLang="zh-CN" dirty="0" err="1"/>
              <a:t>vous</a:t>
            </a:r>
            <a:r>
              <a:rPr lang="en-US" altLang="zh-CN" dirty="0"/>
              <a:t> </a:t>
            </a:r>
            <a:r>
              <a:rPr lang="en-US" altLang="zh-CN" dirty="0" err="1"/>
              <a:t>plaît</a:t>
            </a:r>
            <a:r>
              <a:rPr lang="en-US" altLang="zh-CN" dirty="0"/>
              <a:t>) for the </a:t>
            </a:r>
            <a:r>
              <a:rPr lang="en-US" altLang="zh-CN" dirty="0" err="1"/>
              <a:t>TGbf</a:t>
            </a:r>
            <a:r>
              <a:rPr lang="en-US" altLang="zh-CN" dirty="0"/>
              <a:t> ad-hoc and 802 Wireless Interim Session, and make your Hotel Reservation as soon as possible:</a:t>
            </a:r>
            <a:endParaRPr lang="en-US" altLang="zh-CN" dirty="0">
              <a:solidFill>
                <a:srgbClr val="0000FF"/>
              </a:solidFill>
            </a:endParaRPr>
          </a:p>
          <a:p>
            <a:pPr lvl="1" algn="just">
              <a:buFont typeface="Arial" panose="020B0604020202020204" pitchFamily="34" charset="0"/>
              <a:buChar char="–"/>
              <a:defRPr/>
            </a:pPr>
            <a:r>
              <a:rPr lang="en-US" altLang="zh-CN" sz="1800" kern="1200" dirty="0"/>
              <a:t>802W Interim Session Registration Website: </a:t>
            </a:r>
            <a:r>
              <a:rPr lang="en-US" altLang="zh-CN" sz="1800" kern="1200" dirty="0">
                <a:hlinkClick r:id="rId3"/>
              </a:rPr>
              <a:t>https://cvent.me/nX5xrY</a:t>
            </a:r>
            <a:endParaRPr lang="en-US" altLang="zh-CN" sz="1800" kern="1200" dirty="0"/>
          </a:p>
          <a:p>
            <a:pPr lvl="1" algn="just">
              <a:buFont typeface="Arial" panose="020B0604020202020204" pitchFamily="34" charset="0"/>
              <a:buChar char="–"/>
              <a:defRPr/>
            </a:pPr>
            <a:r>
              <a:rPr lang="en-US" altLang="zh-CN" sz="1800" kern="1200" dirty="0"/>
              <a:t>Hotel LINK FOR RESERVATIONS: </a:t>
            </a:r>
            <a:r>
              <a:rPr lang="en-US" altLang="zh-CN" sz="1800" kern="1200" dirty="0">
                <a:hlinkClick r:id="rId4"/>
              </a:rPr>
              <a:t>https://book.passkey.com/e/50451808</a:t>
            </a:r>
            <a:endParaRPr lang="en-US" altLang="zh-CN" sz="1800" kern="1200" dirty="0"/>
          </a:p>
          <a:p>
            <a:pPr algn="just">
              <a:spcBef>
                <a:spcPts val="0"/>
              </a:spcBef>
              <a:spcAft>
                <a:spcPts val="600"/>
              </a:spcAft>
              <a:buFont typeface="Arial" panose="020B0604020202020204" pitchFamily="34" charset="0"/>
              <a:buChar char="•"/>
            </a:pPr>
            <a:endParaRPr lang="en-US" altLang="zh-CN" dirty="0"/>
          </a:p>
          <a:p>
            <a:pPr algn="just">
              <a:spcBef>
                <a:spcPts val="0"/>
              </a:spcBef>
              <a:spcAft>
                <a:spcPts val="600"/>
              </a:spcAft>
              <a:buFont typeface="Arial" panose="020B0604020202020204" pitchFamily="34" charset="0"/>
              <a:buChar char="•"/>
            </a:pPr>
            <a:r>
              <a:rPr lang="en-US" altLang="zh-CN" dirty="0"/>
              <a:t>Please send an email to Tony Xiao Han and cc Jon </a:t>
            </a:r>
            <a:r>
              <a:rPr lang="en-US" altLang="zh-CN" dirty="0" err="1"/>
              <a:t>Rosdahl</a:t>
            </a:r>
            <a:r>
              <a:rPr lang="en-US" altLang="zh-CN" dirty="0"/>
              <a:t> and Face to Face events:</a:t>
            </a:r>
          </a:p>
          <a:p>
            <a:pPr lvl="1" algn="just">
              <a:buFont typeface="Arial" panose="020B0604020202020204" pitchFamily="34" charset="0"/>
              <a:buChar char="–"/>
              <a:defRPr/>
            </a:pPr>
            <a:r>
              <a:rPr lang="en-US" altLang="zh-CN" sz="1800" kern="1200" dirty="0"/>
              <a:t>To: tony.hanxiao@huawei.com </a:t>
            </a:r>
          </a:p>
          <a:p>
            <a:pPr lvl="1" algn="just">
              <a:buFont typeface="Arial" panose="020B0604020202020204" pitchFamily="34" charset="0"/>
              <a:buChar char="–"/>
              <a:defRPr/>
            </a:pPr>
            <a:r>
              <a:rPr lang="en-US" altLang="zh-CN" sz="1800" kern="1200" dirty="0"/>
              <a:t>cc: jrosdahl@ieee.org, 802info@facetoface-events.com </a:t>
            </a:r>
          </a:p>
          <a:p>
            <a:pPr algn="just">
              <a:spcBef>
                <a:spcPts val="0"/>
              </a:spcBef>
              <a:spcAft>
                <a:spcPts val="600"/>
              </a:spcAft>
              <a:buFont typeface="Arial" panose="020B0604020202020204" pitchFamily="34" charset="0"/>
              <a:buChar char="•"/>
            </a:pPr>
            <a:endParaRPr lang="en-US" altLang="zh-CN" dirty="0"/>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表格 10"/>
          <p:cNvGraphicFramePr>
            <a:graphicFrameLocks noGrp="1"/>
          </p:cNvGraphicFramePr>
          <p:nvPr>
            <p:extLst>
              <p:ext uri="{D42A27DB-BD31-4B8C-83A1-F6EECF244321}">
                <p14:modId xmlns:p14="http://schemas.microsoft.com/office/powerpoint/2010/main" val="202095824"/>
              </p:ext>
            </p:extLst>
          </p:nvPr>
        </p:nvGraphicFramePr>
        <p:xfrm>
          <a:off x="9525000" y="1277120"/>
          <a:ext cx="2209800" cy="3088162"/>
        </p:xfrm>
        <a:graphic>
          <a:graphicData uri="http://schemas.openxmlformats.org/drawingml/2006/table">
            <a:tbl>
              <a:tblPr firstRow="1" bandRow="1">
                <a:tableStyleId>{C4B1156A-380E-4F78-BDF5-A606A8083BF9}</a:tableStyleId>
              </a:tblPr>
              <a:tblGrid>
                <a:gridCol w="2209800"/>
              </a:tblGrid>
              <a:tr h="245296">
                <a:tc>
                  <a:txBody>
                    <a:bodyPr/>
                    <a:lstStyle/>
                    <a:p>
                      <a:pPr algn="ctr"/>
                      <a:r>
                        <a:rPr lang="en-US" altLang="zh-CN" sz="1200" dirty="0" smtClean="0">
                          <a:solidFill>
                            <a:srgbClr val="0000FF"/>
                          </a:solidFill>
                        </a:rPr>
                        <a:t>Confirmed attendance</a:t>
                      </a:r>
                      <a:endParaRPr lang="zh-CN" altLang="en-US" sz="1200" dirty="0">
                        <a:solidFill>
                          <a:srgbClr val="0000FF"/>
                        </a:solidFill>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 Wei (NXP)</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Sang Kim (LGE)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Dongguk</a:t>
                      </a:r>
                      <a:r>
                        <a:rPr lang="en-US" altLang="zh-CN" sz="1200" kern="1200" dirty="0" smtClean="0">
                          <a:solidFill>
                            <a:schemeClr val="tx1"/>
                          </a:solidFill>
                          <a:latin typeface="+mn-lt"/>
                          <a:ea typeface="+mn-ea"/>
                          <a:cs typeface="+mn-cs"/>
                        </a:rPr>
                        <a:t> Lim (LGE)</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Leif Wilhelmsson (Ericsson)</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Paul Nikolich</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Debashis</a:t>
                      </a:r>
                      <a:r>
                        <a:rPr lang="en-US" altLang="zh-CN" sz="1200" kern="1200" dirty="0" smtClean="0">
                          <a:solidFill>
                            <a:schemeClr val="tx1"/>
                          </a:solidFill>
                          <a:latin typeface="+mn-lt"/>
                          <a:ea typeface="+mn-ea"/>
                          <a:cs typeface="+mn-cs"/>
                        </a:rPr>
                        <a:t> Dash (Apple)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Junghoon Suh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Yan Xin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bl>
          </a:graphicData>
        </a:graphic>
      </p:graphicFrame>
    </p:spTree>
    <p:extLst>
      <p:ext uri="{BB962C8B-B14F-4D97-AF65-F5344CB8AC3E}">
        <p14:creationId xmlns:p14="http://schemas.microsoft.com/office/powerpoint/2010/main" val="759014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11277600" cy="762000"/>
          </a:xfrm>
        </p:spPr>
        <p:txBody>
          <a:bodyPr/>
          <a:lstStyle/>
          <a:p>
            <a:r>
              <a:rPr lang="en-US" altLang="zh-CN" dirty="0"/>
              <a:t>IEEE 802.11 </a:t>
            </a:r>
            <a:r>
              <a:rPr lang="en-US" altLang="zh-CN" dirty="0" err="1"/>
              <a:t>TGbf</a:t>
            </a:r>
            <a:r>
              <a:rPr lang="en-US" altLang="zh-CN" dirty="0"/>
              <a:t> </a:t>
            </a:r>
            <a:r>
              <a:rPr lang="en-US" altLang="zh-CN" dirty="0" err="1" smtClean="0"/>
              <a:t>AdHoc</a:t>
            </a:r>
            <a:r>
              <a:rPr lang="en-US" altLang="zh-CN" dirty="0" smtClean="0"/>
              <a:t> </a:t>
            </a:r>
            <a:r>
              <a:rPr lang="en-US" altLang="zh-CN" sz="2800" b="0" dirty="0" smtClean="0"/>
              <a:t>January </a:t>
            </a:r>
            <a:r>
              <a:rPr lang="en-US" altLang="zh-CN" sz="2800" b="0" dirty="0"/>
              <a:t>13-14 2023 - Baltimore Hilton</a:t>
            </a:r>
            <a:endParaRPr lang="en-GB" sz="2800" b="0" dirty="0"/>
          </a:p>
        </p:txBody>
      </p:sp>
      <p:sp>
        <p:nvSpPr>
          <p:cNvPr id="9218" name="Rectangle 2"/>
          <p:cNvSpPr>
            <a:spLocks noGrp="1" noChangeArrowheads="1"/>
          </p:cNvSpPr>
          <p:nvPr>
            <p:ph idx="1"/>
          </p:nvPr>
        </p:nvSpPr>
        <p:spPr>
          <a:xfrm>
            <a:off x="533400" y="1371600"/>
            <a:ext cx="8839200" cy="5029200"/>
          </a:xfrm>
          <a:ln/>
        </p:spPr>
        <p:txBody>
          <a:bodyPr/>
          <a:lstStyle/>
          <a:p>
            <a:pPr marL="0" indent="0" algn="just">
              <a:spcBef>
                <a:spcPts val="0"/>
              </a:spcBef>
              <a:spcAft>
                <a:spcPts val="0"/>
              </a:spcAft>
              <a:buNone/>
            </a:pPr>
            <a:r>
              <a:rPr lang="en-US" altLang="zh-CN" sz="1400" b="0" dirty="0"/>
              <a:t>1. </a:t>
            </a:r>
            <a:r>
              <a:rPr lang="en-US" altLang="zh-CN" sz="1400" dirty="0"/>
              <a:t>Dates</a:t>
            </a:r>
            <a:r>
              <a:rPr lang="en-US" altLang="zh-CN" sz="1400" b="0" dirty="0"/>
              <a:t>:  Friday, January 13 and Saturday, January 14, 2023</a:t>
            </a:r>
          </a:p>
          <a:p>
            <a:pPr marL="0" indent="0" algn="just">
              <a:spcBef>
                <a:spcPts val="0"/>
              </a:spcBef>
              <a:spcAft>
                <a:spcPts val="0"/>
              </a:spcAft>
              <a:buNone/>
            </a:pPr>
            <a:r>
              <a:rPr lang="en-US" altLang="zh-CN" sz="1400" b="0" dirty="0"/>
              <a:t>Note: I will available as of Friday, Jan. 13 - 8am ET - due late arrival to hotel on Thursday, Jan, 14.</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2. </a:t>
            </a:r>
            <a:r>
              <a:rPr lang="en-US" altLang="zh-CN" sz="1400" dirty="0"/>
              <a:t>Location</a:t>
            </a:r>
            <a:r>
              <a:rPr lang="en-US" altLang="zh-CN" sz="1400" b="0" dirty="0"/>
              <a:t>: Hilton Baltimore Inner Harbor</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3</a:t>
            </a:r>
            <a:r>
              <a:rPr lang="en-US" altLang="zh-CN" sz="1400" dirty="0"/>
              <a:t>. Meeting Name/Times</a:t>
            </a:r>
            <a:r>
              <a:rPr lang="en-US" altLang="zh-CN" sz="1400" b="0" dirty="0"/>
              <a:t>: </a:t>
            </a:r>
            <a:r>
              <a:rPr lang="en-US" altLang="zh-CN" sz="1400" b="0" dirty="0" smtClean="0"/>
              <a:t>IEEE </a:t>
            </a:r>
            <a:r>
              <a:rPr lang="en-US" altLang="zh-CN" sz="1400" b="0" dirty="0"/>
              <a:t>802.11 </a:t>
            </a:r>
            <a:r>
              <a:rPr lang="en-US" altLang="zh-CN" sz="1400" b="0" dirty="0" err="1"/>
              <a:t>TGbf</a:t>
            </a:r>
            <a:r>
              <a:rPr lang="en-US" altLang="zh-CN" sz="1400" b="0" dirty="0"/>
              <a:t> - Sensing (Will be posted on Hotel Lobby Reader Lobby)</a:t>
            </a:r>
          </a:p>
          <a:p>
            <a:pPr marL="0" indent="0" algn="just">
              <a:spcBef>
                <a:spcPts val="0"/>
              </a:spcBef>
              <a:spcAft>
                <a:spcPts val="0"/>
              </a:spcAft>
              <a:buNone/>
            </a:pPr>
            <a:r>
              <a:rPr lang="en-US" altLang="zh-CN" sz="1400" b="0" dirty="0" smtClean="0"/>
              <a:t>Friday</a:t>
            </a:r>
            <a:r>
              <a:rPr lang="en-US" altLang="zh-CN" sz="1400" b="0" dirty="0"/>
              <a:t>, January 13: 8am to 6pm</a:t>
            </a:r>
          </a:p>
          <a:p>
            <a:pPr marL="0" indent="0" algn="just">
              <a:spcBef>
                <a:spcPts val="0"/>
              </a:spcBef>
              <a:spcAft>
                <a:spcPts val="0"/>
              </a:spcAft>
              <a:buNone/>
            </a:pPr>
            <a:r>
              <a:rPr lang="en-US" altLang="zh-CN" sz="1400" b="0" dirty="0"/>
              <a:t>Saturday, January 14: 8am to 6pm</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4. </a:t>
            </a:r>
            <a:r>
              <a:rPr lang="en-US" altLang="zh-CN" sz="1400" dirty="0"/>
              <a:t>Meeting Room</a:t>
            </a:r>
            <a:r>
              <a:rPr lang="en-US" altLang="zh-CN" sz="1400" b="0" dirty="0"/>
              <a:t>: Tubman A/B - located on the 3rd Floor</a:t>
            </a:r>
          </a:p>
          <a:p>
            <a:pPr marL="0" indent="0" algn="just">
              <a:spcBef>
                <a:spcPts val="0"/>
              </a:spcBef>
              <a:spcAft>
                <a:spcPts val="0"/>
              </a:spcAft>
              <a:buNone/>
            </a:pPr>
            <a:r>
              <a:rPr lang="en-US" altLang="zh-CN" sz="1400" b="0" dirty="0"/>
              <a:t>Room Set-up: 45SR+1LCD/Screen, 3HT, 1TM, 1FM</a:t>
            </a:r>
          </a:p>
          <a:p>
            <a:pPr marL="0" indent="0" algn="just">
              <a:spcBef>
                <a:spcPts val="0"/>
              </a:spcBef>
              <a:spcAft>
                <a:spcPts val="0"/>
              </a:spcAft>
              <a:buNone/>
            </a:pPr>
            <a:r>
              <a:rPr lang="en-US" altLang="zh-CN" sz="1400" b="0" dirty="0" smtClean="0"/>
              <a:t>- </a:t>
            </a:r>
            <a:r>
              <a:rPr lang="en-US" altLang="zh-CN" sz="1400" b="0" dirty="0"/>
              <a:t>Includes Power and Network</a:t>
            </a:r>
          </a:p>
          <a:p>
            <a:pPr marL="0" indent="0" algn="just">
              <a:spcBef>
                <a:spcPts val="0"/>
              </a:spcBef>
              <a:spcAft>
                <a:spcPts val="0"/>
              </a:spcAft>
              <a:buNone/>
            </a:pPr>
            <a:r>
              <a:rPr lang="en-US" altLang="zh-CN" sz="1400" b="0" dirty="0"/>
              <a:t>- Network Code to be provided on Friday morning.</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5. </a:t>
            </a:r>
            <a:r>
              <a:rPr lang="en-US" altLang="zh-CN" sz="1400" dirty="0"/>
              <a:t>Food &amp; </a:t>
            </a:r>
            <a:r>
              <a:rPr lang="en-US" altLang="zh-CN" sz="1400" dirty="0" err="1"/>
              <a:t>BeverageArrangements</a:t>
            </a:r>
            <a:r>
              <a:rPr lang="en-US" altLang="zh-CN" sz="1400" b="0" dirty="0"/>
              <a:t>:</a:t>
            </a:r>
          </a:p>
          <a:p>
            <a:pPr marL="0" indent="0" algn="just">
              <a:spcBef>
                <a:spcPts val="0"/>
              </a:spcBef>
              <a:spcAft>
                <a:spcPts val="0"/>
              </a:spcAft>
              <a:buNone/>
            </a:pPr>
            <a:r>
              <a:rPr lang="en-US" altLang="zh-CN" sz="1400" b="0" dirty="0" smtClean="0"/>
              <a:t>a</a:t>
            </a:r>
            <a:r>
              <a:rPr lang="en-US" altLang="zh-CN" sz="1400" b="0" dirty="0"/>
              <a:t>) Light Continental Breakfast: 7:15am to 8:15am</a:t>
            </a:r>
          </a:p>
          <a:p>
            <a:pPr marL="0" indent="0" algn="just">
              <a:spcBef>
                <a:spcPts val="0"/>
              </a:spcBef>
              <a:spcAft>
                <a:spcPts val="0"/>
              </a:spcAft>
              <a:buNone/>
            </a:pPr>
            <a:r>
              <a:rPr lang="en-US" altLang="zh-CN" sz="1400" b="0" dirty="0" smtClean="0"/>
              <a:t>b</a:t>
            </a:r>
            <a:r>
              <a:rPr lang="en-US" altLang="zh-CN" sz="1400" b="0" dirty="0"/>
              <a:t>) Coffee Service AM: 9:15am to 10:35am</a:t>
            </a:r>
          </a:p>
          <a:p>
            <a:pPr marL="0" indent="0" algn="just">
              <a:spcBef>
                <a:spcPts val="0"/>
              </a:spcBef>
              <a:spcAft>
                <a:spcPts val="0"/>
              </a:spcAft>
              <a:buNone/>
            </a:pPr>
            <a:r>
              <a:rPr lang="en-US" altLang="zh-CN" sz="1400" b="0" dirty="0" smtClean="0"/>
              <a:t>c</a:t>
            </a:r>
            <a:r>
              <a:rPr lang="en-US" altLang="zh-CN" sz="1400" b="0" dirty="0"/>
              <a:t>) Lunch: 12:15pm to 1:30pm</a:t>
            </a:r>
          </a:p>
          <a:p>
            <a:pPr marL="0" indent="0" algn="just">
              <a:spcBef>
                <a:spcPts val="0"/>
              </a:spcBef>
              <a:spcAft>
                <a:spcPts val="0"/>
              </a:spcAft>
              <a:buNone/>
            </a:pPr>
            <a:r>
              <a:rPr lang="en-US" altLang="zh-CN" sz="1400" b="0" dirty="0" smtClean="0"/>
              <a:t>d</a:t>
            </a:r>
            <a:r>
              <a:rPr lang="en-US" altLang="zh-CN" sz="1400" b="0" dirty="0"/>
              <a:t>) Coffee Service PM:3:15pm to 4pm</a:t>
            </a:r>
          </a:p>
          <a:p>
            <a:pPr algn="just">
              <a:spcBef>
                <a:spcPts val="0"/>
              </a:spcBef>
              <a:spcAft>
                <a:spcPts val="0"/>
              </a:spcAft>
              <a:buFont typeface="Arial" panose="020B0604020202020204" pitchFamily="34" charset="0"/>
              <a:buChar char="•"/>
            </a:pPr>
            <a:endParaRPr lang="en-US" altLang="zh-CN" sz="1400" b="0" dirty="0" smtClean="0"/>
          </a:p>
          <a:p>
            <a:pPr marL="0" indent="0" algn="just">
              <a:spcBef>
                <a:spcPts val="0"/>
              </a:spcBef>
              <a:spcAft>
                <a:spcPts val="0"/>
              </a:spcAft>
              <a:buNone/>
            </a:pPr>
            <a:r>
              <a:rPr lang="en-US" altLang="zh-CN" sz="1400" b="0" dirty="0" smtClean="0"/>
              <a:t>All </a:t>
            </a:r>
            <a:r>
              <a:rPr lang="en-US" altLang="zh-CN" sz="1400" b="0" dirty="0"/>
              <a:t>F&amp;B will served in the back of the meeting room.  Current F&amp;B order is based on 10 attendees.</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6. </a:t>
            </a:r>
            <a:r>
              <a:rPr lang="en-US" altLang="zh-CN" sz="1400" dirty="0"/>
              <a:t>On-Site Contact</a:t>
            </a:r>
            <a:r>
              <a:rPr lang="en-US" altLang="zh-CN" sz="1400" b="0" dirty="0"/>
              <a:t>: Dawn Slykhouse, Face To Face Events (IEEE 802W Meeting Manager) - Cell#: 408-594-1342.</a:t>
            </a:r>
          </a:p>
          <a:p>
            <a:pPr algn="just">
              <a:spcBef>
                <a:spcPts val="0"/>
              </a:spcBef>
              <a:spcAft>
                <a:spcPts val="0"/>
              </a:spcAft>
              <a:buFont typeface="Arial" panose="020B0604020202020204" pitchFamily="34" charset="0"/>
              <a:buChar char="•"/>
            </a:pPr>
            <a:endParaRPr lang="en-US" altLang="zh-CN" sz="1400" b="0" dirty="0"/>
          </a:p>
          <a:p>
            <a:pPr marL="361950" lvl="1" indent="0" algn="just">
              <a:spcBef>
                <a:spcPts val="0"/>
              </a:spcBef>
              <a:spcAft>
                <a:spcPts val="0"/>
              </a:spcAft>
              <a:buNone/>
            </a:pPr>
            <a:endParaRPr lang="en-US" altLang="zh-CN" sz="11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表格 10"/>
          <p:cNvGraphicFramePr>
            <a:graphicFrameLocks noGrp="1"/>
          </p:cNvGraphicFramePr>
          <p:nvPr>
            <p:extLst>
              <p:ext uri="{D42A27DB-BD31-4B8C-83A1-F6EECF244321}">
                <p14:modId xmlns:p14="http://schemas.microsoft.com/office/powerpoint/2010/main" val="3761340085"/>
              </p:ext>
            </p:extLst>
          </p:nvPr>
        </p:nvGraphicFramePr>
        <p:xfrm>
          <a:off x="9525000" y="1712438"/>
          <a:ext cx="2209800" cy="3088162"/>
        </p:xfrm>
        <a:graphic>
          <a:graphicData uri="http://schemas.openxmlformats.org/drawingml/2006/table">
            <a:tbl>
              <a:tblPr firstRow="1" bandRow="1">
                <a:tableStyleId>{C4B1156A-380E-4F78-BDF5-A606A8083BF9}</a:tableStyleId>
              </a:tblPr>
              <a:tblGrid>
                <a:gridCol w="2209800"/>
              </a:tblGrid>
              <a:tr h="245296">
                <a:tc>
                  <a:txBody>
                    <a:bodyPr/>
                    <a:lstStyle/>
                    <a:p>
                      <a:pPr algn="ctr"/>
                      <a:r>
                        <a:rPr lang="en-US" altLang="zh-CN" sz="1200" dirty="0" smtClean="0">
                          <a:solidFill>
                            <a:srgbClr val="0000FF"/>
                          </a:solidFill>
                        </a:rPr>
                        <a:t>Confirmed attendance</a:t>
                      </a:r>
                      <a:endParaRPr lang="zh-CN" altLang="en-US" sz="1200" dirty="0">
                        <a:solidFill>
                          <a:srgbClr val="0000FF"/>
                        </a:solidFill>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 Wei (NXP)</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Sang Kim (LGE)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Dongguk</a:t>
                      </a:r>
                      <a:r>
                        <a:rPr lang="en-US" altLang="zh-CN" sz="1200" kern="1200" dirty="0" smtClean="0">
                          <a:solidFill>
                            <a:schemeClr val="tx1"/>
                          </a:solidFill>
                          <a:latin typeface="+mn-lt"/>
                          <a:ea typeface="+mn-ea"/>
                          <a:cs typeface="+mn-cs"/>
                        </a:rPr>
                        <a:t> Lim (LGE)</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Leif Wilhelmsson (Ericsson)</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Paul Nikolich</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Debashis</a:t>
                      </a:r>
                      <a:r>
                        <a:rPr lang="en-US" altLang="zh-CN" sz="1200" kern="1200" dirty="0" smtClean="0">
                          <a:solidFill>
                            <a:schemeClr val="tx1"/>
                          </a:solidFill>
                          <a:latin typeface="+mn-lt"/>
                          <a:ea typeface="+mn-ea"/>
                          <a:cs typeface="+mn-cs"/>
                        </a:rPr>
                        <a:t> Dash (Apple)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Junghoon Suh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Yan Xin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bl>
          </a:graphicData>
        </a:graphic>
      </p:graphicFrame>
    </p:spTree>
    <p:extLst>
      <p:ext uri="{BB962C8B-B14F-4D97-AF65-F5344CB8AC3E}">
        <p14:creationId xmlns:p14="http://schemas.microsoft.com/office/powerpoint/2010/main" val="35506509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685800"/>
            <a:ext cx="10363200" cy="533400"/>
          </a:xfrm>
        </p:spPr>
        <p:txBody>
          <a:bodyPr/>
          <a:lstStyle/>
          <a:p>
            <a:r>
              <a:rPr lang="en-US" altLang="zh-CN" sz="3600" dirty="0" smtClean="0"/>
              <a:t>1st </a:t>
            </a:r>
            <a:r>
              <a:rPr lang="en-US" altLang="zh-CN" sz="3600" dirty="0"/>
              <a:t>Workshop on Wi-Fi Sensing (</a:t>
            </a:r>
            <a:r>
              <a:rPr lang="en-US" altLang="zh-CN" sz="3600" dirty="0" err="1"/>
              <a:t>WiSe</a:t>
            </a:r>
            <a:r>
              <a:rPr lang="en-US" altLang="zh-CN" sz="3600" dirty="0"/>
              <a:t> 1</a:t>
            </a:r>
            <a:r>
              <a:rPr lang="en-US" altLang="zh-CN" sz="3600" dirty="0" smtClean="0"/>
              <a:t>)</a:t>
            </a:r>
            <a:endParaRPr lang="en-GB" altLang="en-US" sz="3600" dirty="0" smtClean="0"/>
          </a:p>
        </p:txBody>
      </p:sp>
      <p:sp>
        <p:nvSpPr>
          <p:cNvPr id="8" name="Rectangle 2"/>
          <p:cNvSpPr>
            <a:spLocks noGrp="1" noChangeArrowheads="1"/>
          </p:cNvSpPr>
          <p:nvPr>
            <p:ph idx="1"/>
          </p:nvPr>
        </p:nvSpPr>
        <p:spPr>
          <a:xfrm>
            <a:off x="914400" y="3581400"/>
            <a:ext cx="6345976" cy="2819400"/>
          </a:xfrm>
          <a:ln/>
        </p:spPr>
        <p:txBody>
          <a:bodyPr/>
          <a:lstStyle/>
          <a:p>
            <a:pPr algn="just">
              <a:spcBef>
                <a:spcPts val="0"/>
              </a:spcBef>
              <a:spcAft>
                <a:spcPts val="600"/>
              </a:spcAft>
              <a:buFont typeface="Arial" panose="020B0604020202020204" pitchFamily="34" charset="0"/>
              <a:buChar char="•"/>
            </a:pPr>
            <a:r>
              <a:rPr lang="en-US" altLang="zh-CN" dirty="0" smtClean="0">
                <a:solidFill>
                  <a:srgbClr val="0000FF"/>
                </a:solidFill>
              </a:rPr>
              <a:t>Recorded video and more information</a:t>
            </a:r>
            <a:r>
              <a:rPr lang="en-US" altLang="zh-CN" dirty="0">
                <a:solidFill>
                  <a:srgbClr val="0000FF"/>
                </a:solidFill>
              </a:rPr>
              <a:t>:</a:t>
            </a:r>
            <a:endParaRPr lang="en-US" altLang="zh-CN" dirty="0" smtClean="0">
              <a:solidFill>
                <a:srgbClr val="0000FF"/>
              </a:solidFill>
            </a:endParaRPr>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https://www.chaspark.net/#/</a:t>
            </a:r>
            <a:r>
              <a:rPr lang="en-US" altLang="zh-CN" sz="1600" dirty="0" smtClean="0">
                <a:hlinkClick r:id="rId3"/>
              </a:rPr>
              <a:t>hotspots/824040781151260672</a:t>
            </a:r>
            <a:endParaRPr lang="en-US" altLang="zh-CN" sz="1600" dirty="0" smtClean="0"/>
          </a:p>
        </p:txBody>
      </p:sp>
      <p:pic>
        <p:nvPicPr>
          <p:cNvPr id="1026" name="Picture 2" descr="C:\Users\h00316112\AppData\Roaming\eSpace_Desktop\UserData\h00316112\imagefiles\originalImgfiles\6E367637-AD6C-4376-A9BA-E7B3A5AC5F4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0376" y="2514600"/>
            <a:ext cx="4960306" cy="396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1295399"/>
            <a:ext cx="11201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spcBef>
                <a:spcPts val="0"/>
              </a:spcBef>
              <a:spcAft>
                <a:spcPts val="600"/>
              </a:spcAft>
              <a:buFont typeface="Arial" panose="020B0604020202020204" pitchFamily="34" charset="0"/>
              <a:buChar char="•"/>
            </a:pPr>
            <a:r>
              <a:rPr lang="en-US" altLang="zh-CN" kern="0" dirty="0"/>
              <a:t>To further promote academic research, standard implementation, industry development and innovation, and international exchanges and cooperation in the field of Wi-Fi sensing, the first workshop on Wi-Fi Sensing in Shenzhen, China, was held on Dec 16, 2022.</a:t>
            </a:r>
            <a:endParaRPr lang="en-US" kern="0" dirty="0"/>
          </a:p>
        </p:txBody>
      </p:sp>
    </p:spTree>
    <p:extLst>
      <p:ext uri="{BB962C8B-B14F-4D97-AF65-F5344CB8AC3E}">
        <p14:creationId xmlns:p14="http://schemas.microsoft.com/office/powerpoint/2010/main" val="4145169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smtClean="0"/>
              <a:t>    This </a:t>
            </a:r>
            <a:r>
              <a:rPr lang="en-US" altLang="en-US" dirty="0"/>
              <a:t>presentation contains the IEEE 802.11 Task Group bf agenda items for the teleconference calls 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January 	5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 </a:t>
            </a:r>
            <a:r>
              <a:rPr lang="en-US" altLang="zh-CN" sz="1100" dirty="0">
                <a:solidFill>
                  <a:srgbClr val="00B050"/>
                </a:solidFill>
                <a:cs typeface="Times New Roman" panose="02020603050405020304" pitchFamily="18" charset="0"/>
              </a:rPr>
              <a:t>–  Motion</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January </a:t>
            </a:r>
            <a:r>
              <a:rPr lang="en-US" altLang="zh-CN" sz="1100" dirty="0">
                <a:solidFill>
                  <a:srgbClr val="00B050"/>
                </a:solidFill>
                <a:cs typeface="Times New Roman" panose="02020603050405020304" pitchFamily="18" charset="0"/>
              </a:rPr>
              <a:t>	10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smtClean="0">
                <a:solidFill>
                  <a:srgbClr val="00B050"/>
                </a:solidFill>
                <a:cs typeface="Times New Roman" panose="02020603050405020304" pitchFamily="18" charset="0"/>
              </a:rPr>
              <a:t>Motion backup</a:t>
            </a:r>
            <a:endParaRPr lang="en-US" altLang="zh-CN" sz="1100" dirty="0">
              <a:solidFill>
                <a:srgbClr val="00B050"/>
              </a:solidFill>
              <a:cs typeface="Times New Roman" panose="02020603050405020304" pitchFamily="18" charset="0"/>
            </a:endParaRPr>
          </a:p>
        </p:txBody>
      </p:sp>
      <p:sp>
        <p:nvSpPr>
          <p:cNvPr id="717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5</a:t>
            </a:r>
            <a:r>
              <a:rPr lang="en-US" altLang="zh-CN" sz="4000" dirty="0">
                <a:solidFill>
                  <a:srgbClr val="0000FF"/>
                </a:solidFill>
              </a:rPr>
              <a:t>	</a:t>
            </a:r>
            <a:endParaRPr lang="en-US" altLang="zh-CN" sz="4000" dirty="0" smtClean="0">
              <a:solidFill>
                <a:srgbClr val="0000FF"/>
              </a:solidFill>
            </a:endParaRPr>
          </a:p>
          <a:p>
            <a:pPr lvl="1"/>
            <a:endParaRPr lang="en-US" altLang="en-US" sz="3600" dirty="0"/>
          </a:p>
        </p:txBody>
      </p:sp>
    </p:spTree>
    <p:extLst>
      <p:ext uri="{BB962C8B-B14F-4D97-AF65-F5344CB8AC3E}">
        <p14:creationId xmlns:p14="http://schemas.microsoft.com/office/powerpoint/2010/main" val="10973292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48 83 278 280 531 640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22/1954r3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22/1954r3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418640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11-22-2079-03-00bf cc40 Resolution of DMG CID 369 DMG </a:t>
            </a:r>
            <a:r>
              <a:rPr lang="en-US" altLang="zh-CN" sz="1600" dirty="0" smtClean="0"/>
              <a:t>SBP</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r>
              <a:rPr lang="en-US" altLang="zh-CN" sz="1800" b="1" kern="0" dirty="0"/>
              <a:t>: Alecsander Eitan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22/2079r3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395581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153, 154, 789, 127</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11-22/1914r4</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r>
              <a:rPr lang="en-US" altLang="zh-CN" sz="1800" b="1" kern="0" dirty="0"/>
              <a:t>: Rojan Chitrakar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22/1914r4</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382049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95, 756, 496, 541, 791</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11-22/1918r3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22/1918r3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041284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620 178 323 325 456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22/2111r1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22/2111r1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868422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a:t>
            </a:r>
            <a:r>
              <a:rPr lang="en-US" altLang="zh-CN" sz="4000" dirty="0"/>
              <a:t>227</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22/2115r0  (CW encoding TBD)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22/2115r0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95008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245, 246, 247, 248, 249, 250, 270 and </a:t>
            </a:r>
            <a:r>
              <a:rPr lang="en-US" altLang="zh-CN" sz="1600" dirty="0" smtClean="0"/>
              <a:t>271</a:t>
            </a:r>
          </a:p>
          <a:p>
            <a:pPr lvl="1" algn="just">
              <a:buFont typeface="Arial" panose="020B0604020202020204" pitchFamily="34" charset="0"/>
              <a:buChar char="–"/>
              <a:defRPr/>
            </a:pPr>
            <a:r>
              <a:rPr lang="en-US" altLang="zh-CN" sz="1600" dirty="0" smtClean="0"/>
              <a:t>as </a:t>
            </a:r>
            <a:r>
              <a:rPr lang="en-US" altLang="zh-CN" sz="1600" dirty="0"/>
              <a:t>specified in 22/2067r2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dirty="0" smtClean="0"/>
              <a:t>	</a:t>
            </a:r>
            <a:r>
              <a:rPr lang="en-US" altLang="zh-CN" sz="1800" b="1" kern="0" dirty="0" smtClean="0"/>
              <a:t>Second</a:t>
            </a:r>
            <a:r>
              <a:rPr lang="en-US" altLang="zh-CN" sz="1800" b="1" kern="0" dirty="0"/>
              <a:t>: Rojan Chitrakar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22/2067r2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650546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12</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22/2085r0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dirty="0" smtClean="0"/>
              <a:t>	</a:t>
            </a:r>
            <a:r>
              <a:rPr lang="en-US" altLang="zh-CN" sz="1800" b="1" kern="0" dirty="0" smtClean="0"/>
              <a:t>Second</a:t>
            </a:r>
            <a:r>
              <a:rPr lang="en-US" altLang="zh-CN" sz="1800" b="1" kern="0" dirty="0"/>
              <a:t>: Rojan Chitrakar</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22/2085r0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138460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230</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11-22-2142-01-00bf-resolution-of-dmg-sensing-procedure-tbds</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a:t>
            </a:r>
            <a:r>
              <a:rPr lang="en-US" altLang="zh-CN" sz="1800" b="1" kern="0" dirty="0" smtClean="0"/>
              <a:t>Trainin</a:t>
            </a:r>
            <a:r>
              <a:rPr lang="en-US" altLang="zh-CN" sz="1800" b="1" kern="0" dirty="0"/>
              <a:t>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22/2142r1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074319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57200" y="1524000"/>
            <a:ext cx="11277600" cy="4114800"/>
          </a:xfrm>
        </p:spPr>
        <p:txBody>
          <a:bodyPr/>
          <a:lstStyle/>
          <a:p>
            <a:r>
              <a:rPr lang="en-US" altLang="en-US" sz="2000" dirty="0"/>
              <a:t>Please announce your affiliation when you first address the group during a meeting slot</a:t>
            </a:r>
          </a:p>
          <a:p>
            <a:r>
              <a:rPr lang="en-US" altLang="en-US" sz="2000" dirty="0"/>
              <a:t>Cell Phones to be silent or Off</a:t>
            </a:r>
          </a:p>
          <a:p>
            <a:r>
              <a:rPr lang="en-US" altLang="en-US" sz="2000" dirty="0"/>
              <a:t>Attendance recording procedures</a:t>
            </a:r>
          </a:p>
          <a:p>
            <a:pPr lvl="1"/>
            <a:r>
              <a:rPr lang="en-US" altLang="zh-CN" sz="1800" u="sng" dirty="0">
                <a:hlinkClick r:id="rId3"/>
              </a:rPr>
              <a:t>https://imat.ieee.org/attendance</a:t>
            </a:r>
            <a:r>
              <a:rPr lang="en-US" altLang="zh-CN" sz="1800" dirty="0"/>
              <a:t> </a:t>
            </a:r>
            <a:endParaRPr lang="en-US" altLang="en-US" sz="1800" dirty="0"/>
          </a:p>
          <a:p>
            <a:r>
              <a:rPr lang="en-US" altLang="en-US" sz="2000" dirty="0"/>
              <a:t>Documentation</a:t>
            </a:r>
          </a:p>
          <a:p>
            <a:pPr lvl="1" algn="just"/>
            <a:r>
              <a:rPr lang="en-US" altLang="en-US" sz="1800" dirty="0">
                <a:hlinkClick r:id="rId4"/>
              </a:rPr>
              <a:t>http://mentor.ieee.org</a:t>
            </a:r>
            <a:endParaRPr lang="en-US" altLang="en-US" sz="1800" dirty="0"/>
          </a:p>
          <a:p>
            <a:pPr lvl="1" algn="just"/>
            <a:r>
              <a:rPr lang="en-US" altLang="en-US" sz="1800" dirty="0"/>
              <a:t>Use “</a:t>
            </a:r>
            <a:r>
              <a:rPr lang="en-US" altLang="ja-JP" sz="1800" dirty="0" err="1">
                <a:solidFill>
                  <a:srgbClr val="0000FF"/>
                </a:solidFill>
              </a:rPr>
              <a:t>TGbf</a:t>
            </a:r>
            <a:r>
              <a:rPr lang="en-US" altLang="en-US" sz="1800" dirty="0"/>
              <a:t>”</a:t>
            </a:r>
            <a:r>
              <a:rPr lang="en-US" altLang="ja-JP" sz="1800" dirty="0"/>
              <a:t> for submission</a:t>
            </a:r>
          </a:p>
          <a:p>
            <a:pPr lvl="1" algn="just"/>
            <a:r>
              <a:rPr lang="en-US" altLang="en-US" sz="1800" dirty="0"/>
              <a:t>If you plan to make a submission, be sure it does not contain company logos or advertising</a:t>
            </a:r>
          </a:p>
          <a:p>
            <a:pPr lvl="1" algn="just"/>
            <a:r>
              <a:rPr lang="en-US" altLang="en-US" sz="1800" b="1" dirty="0">
                <a:solidFill>
                  <a:srgbClr val="FF0000"/>
                </a:solidFill>
              </a:rPr>
              <a:t>Documents are prepared by individuals, not companies</a:t>
            </a:r>
          </a:p>
          <a:p>
            <a:r>
              <a:rPr lang="en-US" altLang="en-US" sz="2000" dirty="0"/>
              <a:t>Questions on Voting status, Ballot pool, Access to Reflector, Documentation,  Member</a:t>
            </a:r>
            <a:r>
              <a:rPr lang="en-US" altLang="ja-JP" sz="2000" dirty="0"/>
              <a:t>’s Area</a:t>
            </a:r>
          </a:p>
          <a:p>
            <a:pPr lvl="1"/>
            <a:r>
              <a:rPr lang="en-US" altLang="en-US" sz="1800" dirty="0"/>
              <a:t>Contact Jon Rosdahl –  </a:t>
            </a:r>
            <a:r>
              <a:rPr lang="en-US" altLang="en-US" sz="1800" dirty="0">
                <a:hlinkClick r:id="rId5"/>
              </a:rPr>
              <a:t>jrosdahl@ieee.org</a:t>
            </a:r>
            <a:endParaRPr lang="zh-CN" altLang="en-US" dirty="0"/>
          </a:p>
        </p:txBody>
      </p:sp>
      <p:sp>
        <p:nvSpPr>
          <p:cNvPr id="8196"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Meeting Protocol, Attendance, Voting &amp; Document Status</a:t>
            </a:r>
            <a:endParaRPr lang="en-US" altLang="en-US" sz="32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231</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22/2146r1 </a:t>
            </a:r>
            <a:r>
              <a:rPr lang="en-US" altLang="zh-CN" sz="1600" dirty="0"/>
              <a:t>Updated PDT Sensing NDPA Frame Format</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22/2146r1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483791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4000" dirty="0"/>
              <a:t>Motion </a:t>
            </a:r>
            <a:r>
              <a:rPr lang="en-US" altLang="zh-CN" sz="4000" dirty="0" smtClean="0"/>
              <a:t>232</a:t>
            </a:r>
            <a:endParaRPr lang="en-US" altLang="en-US" sz="4000" dirty="0">
              <a:solidFill>
                <a:schemeClr val="tx2"/>
              </a:solidFill>
            </a:endParaRPr>
          </a:p>
        </p:txBody>
      </p:sp>
      <p:sp>
        <p:nvSpPr>
          <p:cNvPr id="18" name="Rectangle 3"/>
          <p:cNvSpPr txBox="1">
            <a:spLocks noChangeArrowheads="1"/>
          </p:cNvSpPr>
          <p:nvPr/>
        </p:nvSpPr>
        <p:spPr bwMode="auto">
          <a:xfrm>
            <a:off x="838200" y="1600200"/>
            <a:ext cx="10439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dirty="0"/>
              <a:t>Move to modify the official channel model document IEEE 802.11 (21/0782r3) as IEEE 802.11 (21/0782r5) by adding the section 4.3 – Living Room Channel Model – Mono/</a:t>
            </a:r>
            <a:r>
              <a:rPr lang="en-US" altLang="zh-CN" sz="1800" dirty="0" err="1"/>
              <a:t>Bistatic</a:t>
            </a:r>
            <a:r>
              <a:rPr lang="en-US" altLang="zh-CN" sz="1800" dirty="0"/>
              <a:t>/Multi-static, section 7.3 Channel Data for Bi-Static-Directional Sub-Scenario and section 7.4 Channel Data for Isotropic </a:t>
            </a:r>
            <a:r>
              <a:rPr lang="en-US" altLang="zh-CN" sz="1800" dirty="0" smtClean="0"/>
              <a:t>Sub-Scenario.</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Anirud</a:t>
            </a:r>
            <a:r>
              <a:rPr lang="en-US" altLang="zh-CN" sz="1800" b="1" kern="0" dirty="0"/>
              <a:t>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21/0782r5</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38085866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4000" dirty="0"/>
              <a:t>Motion </a:t>
            </a:r>
            <a:r>
              <a:rPr lang="en-US" altLang="zh-CN" sz="4000" dirty="0" smtClean="0"/>
              <a:t>233</a:t>
            </a:r>
            <a:endParaRPr lang="en-US" altLang="en-US" sz="4000" dirty="0">
              <a:solidFill>
                <a:schemeClr val="tx2"/>
              </a:solidFill>
            </a:endParaRPr>
          </a:p>
        </p:txBody>
      </p:sp>
      <p:sp>
        <p:nvSpPr>
          <p:cNvPr id="18" name="Rectangle 3"/>
          <p:cNvSpPr txBox="1">
            <a:spLocks noChangeArrowheads="1"/>
          </p:cNvSpPr>
          <p:nvPr/>
        </p:nvSpPr>
        <p:spPr bwMode="auto">
          <a:xfrm>
            <a:off x="914400" y="1752600"/>
            <a:ext cx="10363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dirty="0"/>
              <a:t>Move to modify the official evaluation methodology document IEEE 802.11 (21/0876r3) as IEEE 802.11 (21/0876r5) by adding the option to evaluate scenarios using phased antenna arrays and by adding Section 2.4 Scenario 3: </a:t>
            </a:r>
            <a:r>
              <a:rPr lang="en-US" altLang="zh-CN" sz="1800" dirty="0" err="1"/>
              <a:t>Bistatic</a:t>
            </a:r>
            <a:r>
              <a:rPr lang="en-US" altLang="zh-CN" sz="1800" dirty="0"/>
              <a:t> indoor living room.</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21/0876r5</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4423759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smtClean="0"/>
              <a:t>CIDs </a:t>
            </a:r>
            <a:r>
              <a:rPr lang="pt-BR" altLang="zh-CN" sz="1600" dirty="0"/>
              <a:t>8, 9, 120, 209, 297, 298, 306, 471, 472, 489, 510,  511, 512,  513, 523, 650, 655, 668, 838, 903, 904</a:t>
            </a:r>
          </a:p>
          <a:p>
            <a:pPr lvl="1" algn="just">
              <a:buFont typeface="Arial" panose="020B0604020202020204" pitchFamily="34" charset="0"/>
              <a:buChar char="–"/>
              <a:defRPr/>
            </a:pPr>
            <a:r>
              <a:rPr lang="pt-BR" altLang="zh-CN" sz="1600" dirty="0" smtClean="0"/>
              <a:t>As </a:t>
            </a:r>
            <a:r>
              <a:rPr lang="pt-BR" altLang="zh-CN" sz="1600" dirty="0"/>
              <a:t>specified in document 22/2149r1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Steve Shellhammer	</a:t>
            </a:r>
            <a:r>
              <a:rPr lang="en-US" altLang="zh-CN" sz="1800" b="1" dirty="0" smtClean="0"/>
              <a:t>	</a:t>
            </a:r>
            <a:r>
              <a:rPr lang="en-US" altLang="zh-CN" sz="1800" b="1" kern="0" dirty="0" smtClean="0"/>
              <a:t>Second</a:t>
            </a:r>
            <a:r>
              <a:rPr lang="en-US" altLang="zh-CN" sz="1800" b="1" kern="0" dirty="0"/>
              <a:t>: Dongguk Lim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pt-BR" altLang="zh-CN" dirty="0"/>
              <a:t>22/2149r1</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797503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a:t>
            </a:r>
            <a:r>
              <a:rPr lang="en-US" altLang="zh-CN" sz="1600" dirty="0" smtClean="0"/>
              <a:t>34</a:t>
            </a:r>
            <a:r>
              <a:rPr lang="en-US" altLang="zh-CN" sz="1600" dirty="0"/>
              <a:t>, 91, 445, 447, 355, 368 and a TBD in Page </a:t>
            </a:r>
            <a:r>
              <a:rPr lang="en-US" altLang="zh-CN" sz="1600" dirty="0" smtClean="0"/>
              <a:t>109</a:t>
            </a:r>
          </a:p>
          <a:p>
            <a:pPr lvl="1" algn="just">
              <a:buFont typeface="Arial" panose="020B0604020202020204" pitchFamily="34" charset="0"/>
              <a:buChar char="–"/>
              <a:defRPr/>
            </a:pPr>
            <a:r>
              <a:rPr lang="pt-BR" altLang="zh-CN" sz="1600" dirty="0" smtClean="0"/>
              <a:t>As specified in </a:t>
            </a:r>
            <a:r>
              <a:rPr lang="pt-BR" altLang="zh-CN" sz="1600" dirty="0"/>
              <a:t>document </a:t>
            </a:r>
            <a:r>
              <a:rPr lang="pt-BR" altLang="zh-CN" sz="1600" dirty="0" smtClean="0"/>
              <a:t>11-22-2073r2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dirty="0" smtClean="0"/>
              <a:t>	</a:t>
            </a:r>
            <a:r>
              <a:rPr lang="en-US" altLang="zh-CN" sz="1800" b="1" kern="0" dirty="0" smtClean="0"/>
              <a:t>Second</a:t>
            </a:r>
            <a:r>
              <a:rPr lang="en-US" altLang="zh-CN" sz="1800" b="1" kern="0" dirty="0"/>
              <a:t>: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pt-BR" altLang="zh-CN" dirty="0" smtClean="0"/>
              <a:t>22/2073r2</a:t>
            </a:r>
            <a:endParaRPr lang="pt-BR"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9744930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January 16    (Monday EV 1),		19:30-21:30 Baltimore time</a:t>
            </a:r>
          </a:p>
          <a:p>
            <a:pPr lvl="1"/>
            <a:endParaRPr lang="en-US" altLang="en-US" sz="3600" dirty="0"/>
          </a:p>
        </p:txBody>
      </p:sp>
    </p:spTree>
    <p:extLst>
      <p:ext uri="{BB962C8B-B14F-4D97-AF65-F5344CB8AC3E}">
        <p14:creationId xmlns:p14="http://schemas.microsoft.com/office/powerpoint/2010/main" val="39438868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GB" altLang="zh-CN" sz="1600" dirty="0"/>
              <a:t>241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167708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Document 22/2187r1, “PDT Update on Ng Values”</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Shellhammer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12994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Document </a:t>
            </a:r>
            <a:r>
              <a:rPr lang="en-US" altLang="zh-CN" sz="1600" dirty="0"/>
              <a:t>23/0007r0, “PDT CSI 320 MHz Puncturing”</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22907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3733620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eaLnBrk="1" hangingPunct="1">
              <a:spcBef>
                <a:spcPts val="600"/>
              </a:spcBef>
              <a:buClr>
                <a:srgbClr val="000000"/>
              </a:buClr>
            </a:pPr>
            <a:r>
              <a:rPr lang="en-US" altLang="en-US" dirty="0">
                <a:solidFill>
                  <a:srgbClr val="000000"/>
                </a:solidFill>
                <a:ea typeface="MS Gothic" panose="020B0609070205080204" pitchFamily="49" charset="-128"/>
              </a:rPr>
              <a:t>  Following 9 slides</a:t>
            </a:r>
          </a:p>
          <a:p>
            <a:pPr algn="just" eaLnBrk="1" hangingPunct="1">
              <a:spcBef>
                <a:spcPts val="600"/>
              </a:spcBef>
              <a:buClr>
                <a:srgbClr val="000000"/>
              </a:buClr>
              <a:buNone/>
            </a:pPr>
            <a:endParaRPr lang="en-US" altLang="zh-CN" dirty="0">
              <a:solidFill>
                <a:srgbClr val="000000"/>
              </a:solidFill>
              <a:ea typeface="MS Gothic" panose="020B0609070205080204" pitchFamily="49" charset="-128"/>
            </a:endParaRPr>
          </a:p>
        </p:txBody>
      </p:sp>
      <p:sp>
        <p:nvSpPr>
          <p:cNvPr id="9220"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Policy and logistics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SP1-1: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12-15</a:t>
            </a:r>
            <a:r>
              <a:rPr lang="en-US" altLang="zh-CN" sz="1800" b="1" kern="0" dirty="0" smtClean="0"/>
              <a:t>, 2023, </a:t>
            </a:r>
            <a:r>
              <a:rPr lang="en-US" altLang="zh-CN" sz="1800" b="1" kern="0" dirty="0">
                <a:solidFill>
                  <a:srgbClr val="0000FF"/>
                </a:solidFill>
              </a:rPr>
              <a:t>in Baltimore</a:t>
            </a:r>
            <a:r>
              <a:rPr lang="en-US" altLang="zh-CN" sz="1800" b="1" kern="0" dirty="0" smtClean="0">
                <a:solidFill>
                  <a:srgbClr val="0000FF"/>
                </a:solidFill>
              </a:rPr>
              <a:t>, Maryland (or </a:t>
            </a:r>
            <a:r>
              <a:rPr lang="en-US" altLang="zh-CN" sz="1800" b="1" kern="0" dirty="0">
                <a:solidFill>
                  <a:srgbClr val="0000FF"/>
                </a:solidFill>
              </a:rPr>
              <a:t>the bay </a:t>
            </a:r>
            <a:r>
              <a:rPr lang="en-US" altLang="zh-CN" sz="1800" b="1" kern="0" dirty="0" smtClean="0">
                <a:solidFill>
                  <a:srgbClr val="0000FF"/>
                </a:solidFill>
              </a:rPr>
              <a:t>area, to be confirmed) area </a:t>
            </a:r>
            <a:r>
              <a:rPr lang="en-US" altLang="zh-CN" sz="1800" b="1" kern="0" dirty="0">
                <a:solidFill>
                  <a:srgbClr val="0000FF"/>
                </a:solidFill>
              </a:rPr>
              <a:t>location </a:t>
            </a:r>
            <a:r>
              <a:rPr lang="en-US" altLang="zh-CN" sz="1800" b="1" kern="0" dirty="0"/>
              <a:t>for 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-- 13</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Attend </a:t>
            </a:r>
            <a:r>
              <a:rPr lang="en-US" altLang="zh-CN" dirty="0" smtClean="0">
                <a:latin typeface="Times New Roman" panose="02020603050405020304" pitchFamily="18" charset="0"/>
                <a:cs typeface="+mn-cs"/>
              </a:rPr>
              <a:t>online -- 29</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Do not support Ad-hoc </a:t>
            </a:r>
            <a:r>
              <a:rPr lang="en-US" altLang="zh-CN" dirty="0" smtClean="0">
                <a:latin typeface="Times New Roman" panose="02020603050405020304" pitchFamily="18" charset="0"/>
                <a:cs typeface="+mn-cs"/>
              </a:rPr>
              <a:t>meeting -- 2</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-- 15</a:t>
            </a:r>
            <a:endParaRPr lang="en-US" altLang="zh-CN" dirty="0">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400050" lvl="2" indent="0">
              <a:buNone/>
              <a:defRPr/>
            </a:pPr>
            <a:endParaRPr lang="en-US" altLang="zh-CN" sz="1050" b="1" kern="0" dirty="0"/>
          </a:p>
        </p:txBody>
      </p:sp>
    </p:spTree>
    <p:extLst>
      <p:ext uri="{BB962C8B-B14F-4D97-AF65-F5344CB8AC3E}">
        <p14:creationId xmlns:p14="http://schemas.microsoft.com/office/powerpoint/2010/main" val="2200570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SP1-2: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13-14</a:t>
            </a:r>
            <a:r>
              <a:rPr lang="en-US" altLang="zh-CN" sz="1800" b="1" kern="0" dirty="0" smtClean="0"/>
              <a:t>, 2023, </a:t>
            </a:r>
            <a:r>
              <a:rPr lang="en-US" altLang="zh-CN" sz="1800" b="1" kern="0" dirty="0" smtClean="0">
                <a:solidFill>
                  <a:srgbClr val="0000FF"/>
                </a:solidFill>
              </a:rPr>
              <a:t>in the Baltimore Hilton</a:t>
            </a:r>
            <a:r>
              <a:rPr lang="en-US" altLang="zh-CN" sz="1800" b="1" kern="0" dirty="0">
                <a:solidFill>
                  <a:srgbClr val="0000FF"/>
                </a:solidFill>
              </a:rPr>
              <a:t>, </a:t>
            </a:r>
            <a:r>
              <a:rPr lang="en-US" altLang="zh-CN" sz="1800" b="1" kern="0" dirty="0" smtClean="0">
                <a:solidFill>
                  <a:srgbClr val="0000FF"/>
                </a:solidFill>
              </a:rPr>
              <a:t>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--12</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Attend online  --14</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Do </a:t>
            </a:r>
            <a:r>
              <a:rPr lang="en-US" altLang="zh-CN" dirty="0">
                <a:latin typeface="Times New Roman" panose="02020603050405020304" pitchFamily="18" charset="0"/>
                <a:cs typeface="+mn-cs"/>
              </a:rPr>
              <a:t>not support Ad-hoc </a:t>
            </a:r>
            <a:r>
              <a:rPr lang="en-US" altLang="zh-CN" dirty="0" smtClean="0">
                <a:latin typeface="Times New Roman" panose="02020603050405020304" pitchFamily="18" charset="0"/>
                <a:cs typeface="+mn-cs"/>
              </a:rPr>
              <a:t>meeting  -- 0</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-- 4</a:t>
            </a:r>
            <a:endParaRPr lang="en-US" altLang="zh-CN" sz="1050" b="1" kern="0" dirty="0"/>
          </a:p>
        </p:txBody>
      </p:sp>
    </p:spTree>
    <p:extLst>
      <p:ext uri="{BB962C8B-B14F-4D97-AF65-F5344CB8AC3E}">
        <p14:creationId xmlns:p14="http://schemas.microsoft.com/office/powerpoint/2010/main" val="25489501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Motion: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smtClean="0"/>
              <a:t>TGbf</a:t>
            </a:r>
            <a:r>
              <a:rPr lang="en-US" altLang="zh-CN" sz="1800" b="1" kern="0" dirty="0" smtClean="0"/>
              <a:t> </a:t>
            </a:r>
            <a:r>
              <a:rPr lang="en-US" altLang="zh-CN" sz="1800" b="1" kern="0" dirty="0"/>
              <a:t>ad-hoc meeting on </a:t>
            </a:r>
            <a:r>
              <a:rPr lang="en-US" altLang="zh-CN" sz="1800" b="1" kern="0" dirty="0" smtClean="0">
                <a:solidFill>
                  <a:srgbClr val="0000FF"/>
                </a:solidFill>
              </a:rPr>
              <a:t>January 13-14</a:t>
            </a:r>
            <a:r>
              <a:rPr lang="en-US" altLang="zh-CN" sz="1800" b="1" kern="0" dirty="0" smtClean="0"/>
              <a:t>, 2023, </a:t>
            </a:r>
            <a:r>
              <a:rPr lang="en-US" altLang="zh-CN" sz="1800" b="1" kern="0" dirty="0">
                <a:solidFill>
                  <a:srgbClr val="0000FF"/>
                </a:solidFill>
              </a:rPr>
              <a:t>in the Baltimore Hilton, 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Yan Xin </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smtClean="0"/>
              <a:t>Mix-mode </a:t>
            </a:r>
            <a:r>
              <a:rPr lang="en-US" altLang="zh-CN" dirty="0"/>
              <a:t>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076154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t>SP Motion </a:t>
            </a:r>
            <a:r>
              <a:rPr lang="en-US" altLang="zh-CN" sz="4000" dirty="0"/>
              <a:t>xx</a:t>
            </a:r>
          </a:p>
        </p:txBody>
      </p:sp>
      <p:sp>
        <p:nvSpPr>
          <p:cNvPr id="3" name="Rectangle 3"/>
          <p:cNvSpPr txBox="1">
            <a:spLocks noChangeArrowheads="1"/>
          </p:cNvSpPr>
          <p:nvPr/>
        </p:nvSpPr>
        <p:spPr bwMode="auto">
          <a:xfrm>
            <a:off x="304800" y="1676400"/>
            <a:ext cx="1150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sz="1400" b="1" kern="0" dirty="0" smtClean="0"/>
              <a:t>SP (PDT):</a:t>
            </a:r>
            <a:endParaRPr lang="en-US" altLang="zh-CN" sz="1400" b="1" kern="0" dirty="0"/>
          </a:p>
          <a:p>
            <a:pPr marL="0" lvl="1" indent="0" algn="just">
              <a:buNone/>
              <a:defRPr/>
            </a:pPr>
            <a:r>
              <a:rPr lang="en-US" altLang="zh-CN" sz="1400" b="1" kern="0" dirty="0" smtClean="0"/>
              <a:t>Do </a:t>
            </a:r>
            <a:r>
              <a:rPr lang="en-US" altLang="zh-CN" sz="1400" b="1" kern="0" dirty="0"/>
              <a:t>you support including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(PDT):</a:t>
            </a:r>
            <a:endParaRPr lang="en-US" altLang="zh-CN" sz="1400" b="1" kern="0" dirty="0"/>
          </a:p>
          <a:p>
            <a:pPr marL="0" lvl="1" indent="0" algn="just">
              <a:buNone/>
              <a:defRPr/>
            </a:pPr>
            <a:r>
              <a:rPr lang="en-US" altLang="zh-CN" sz="1400" b="1" kern="0" dirty="0"/>
              <a:t>Move to include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a:t>SP </a:t>
            </a:r>
            <a:r>
              <a:rPr lang="en-US" altLang="zh-CN" sz="1400" b="1" kern="0" dirty="0" smtClean="0"/>
              <a:t>(CR):</a:t>
            </a:r>
          </a:p>
          <a:p>
            <a:pPr marL="0" lvl="1" indent="0" algn="just">
              <a:buNone/>
              <a:defRPr/>
            </a:pPr>
            <a:r>
              <a:rPr lang="en-US" altLang="zh-CN" sz="1400" b="1" kern="0" dirty="0"/>
              <a:t>Do you agree to resolve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a:t>
            </a:r>
            <a:r>
              <a:rPr lang="en-US" altLang="zh-CN" sz="1400" b="1" kern="0" dirty="0"/>
              <a:t>draft</a:t>
            </a:r>
            <a:r>
              <a:rPr lang="en-US" altLang="zh-CN" sz="1400" b="1" kern="0" dirty="0" smtClean="0"/>
              <a: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(CR):</a:t>
            </a:r>
          </a:p>
          <a:p>
            <a:pPr marL="0" lvl="1" indent="0" algn="just">
              <a:buNone/>
              <a:defRPr/>
            </a:pPr>
            <a:r>
              <a:rPr lang="en-US" altLang="zh-CN" sz="1400" b="1" kern="0" dirty="0"/>
              <a:t>Move to approve resolutions to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draft: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a:p>
        </p:txBody>
      </p:sp>
    </p:spTree>
    <p:extLst>
      <p:ext uri="{BB962C8B-B14F-4D97-AF65-F5344CB8AC3E}">
        <p14:creationId xmlns:p14="http://schemas.microsoft.com/office/powerpoint/2010/main" val="15550952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32D1B0-0D9C-432C-B428-AE7AFE9AEEF4}"/>
              </a:ext>
            </a:extLst>
          </p:cNvPr>
          <p:cNvSpPr>
            <a:spLocks noGrp="1"/>
          </p:cNvSpPr>
          <p:nvPr>
            <p:ph type="title"/>
          </p:nvPr>
        </p:nvSpPr>
        <p:spPr/>
        <p:txBody>
          <a:bodyPr/>
          <a:lstStyle/>
          <a:p>
            <a:r>
              <a:rPr lang="en-US" dirty="0"/>
              <a:t>Motion x: </a:t>
            </a:r>
            <a:r>
              <a:rPr lang="en-GB" dirty="0" err="1" smtClean="0"/>
              <a:t>TGbf</a:t>
            </a:r>
            <a:r>
              <a:rPr lang="en-GB" dirty="0" smtClean="0"/>
              <a:t> </a:t>
            </a:r>
            <a:r>
              <a:rPr lang="en-GB" dirty="0"/>
              <a:t>CAD approval</a:t>
            </a:r>
            <a:endParaRPr lang="en-US" dirty="0"/>
          </a:p>
        </p:txBody>
      </p:sp>
      <p:sp>
        <p:nvSpPr>
          <p:cNvPr id="3" name="Content Placeholder 2">
            <a:extLst>
              <a:ext uri="{FF2B5EF4-FFF2-40B4-BE49-F238E27FC236}">
                <a16:creationId xmlns:a16="http://schemas.microsoft.com/office/drawing/2014/main" xmlns="" id="{1D165AC7-E4EC-4AE6-BDBA-F236DC880E8F}"/>
              </a:ext>
            </a:extLst>
          </p:cNvPr>
          <p:cNvSpPr>
            <a:spLocks noGrp="1"/>
          </p:cNvSpPr>
          <p:nvPr>
            <p:ph idx="1"/>
          </p:nvPr>
        </p:nvSpPr>
        <p:spPr>
          <a:xfrm>
            <a:off x="468842" y="1765390"/>
            <a:ext cx="11353800" cy="4710023"/>
          </a:xfrm>
        </p:spPr>
        <p:txBody>
          <a:bodyPr/>
          <a:lstStyle/>
          <a:p>
            <a:r>
              <a:rPr lang="en-US" sz="2000" dirty="0">
                <a:solidFill>
                  <a:schemeClr val="tx1"/>
                </a:solidFill>
              </a:rPr>
              <a:t>Approve the </a:t>
            </a:r>
            <a:r>
              <a:rPr lang="en-US" sz="2000" dirty="0" smtClean="0">
                <a:solidFill>
                  <a:schemeClr val="tx1"/>
                </a:solidFill>
              </a:rPr>
              <a:t>P802.11bf </a:t>
            </a:r>
            <a:r>
              <a:rPr lang="en-US" sz="2000" dirty="0">
                <a:solidFill>
                  <a:schemeClr val="tx1"/>
                </a:solidFill>
              </a:rPr>
              <a:t>Coexistence Assessment Document in </a:t>
            </a:r>
            <a:r>
              <a:rPr lang="en-US" altLang="zh-CN" sz="2000" dirty="0"/>
              <a:t>11-22-1795r2 </a:t>
            </a:r>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r>
              <a:rPr lang="en-US" sz="2000" dirty="0"/>
              <a:t>Moved on behalf of </a:t>
            </a:r>
            <a:r>
              <a:rPr lang="en-US" sz="2000" dirty="0" err="1" smtClean="0"/>
              <a:t>TGbf</a:t>
            </a:r>
            <a:r>
              <a:rPr lang="en-US" sz="2000" dirty="0" smtClean="0"/>
              <a:t> /Second</a:t>
            </a:r>
            <a:r>
              <a:rPr lang="en-US" sz="2000" dirty="0"/>
              <a:t>: &lt;name&gt;</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Result: Yes: xx, No: xx, Abstain: xx (Motion passes/fails)</a:t>
            </a:r>
          </a:p>
          <a:p>
            <a:r>
              <a:rPr lang="en-US" sz="2000" dirty="0"/>
              <a:t>[</a:t>
            </a:r>
            <a:r>
              <a:rPr lang="en-US" sz="2000" dirty="0" err="1" smtClean="0"/>
              <a:t>TGbf</a:t>
            </a:r>
            <a:r>
              <a:rPr lang="en-US" sz="2000" dirty="0" smtClean="0"/>
              <a:t>: </a:t>
            </a:r>
            <a:r>
              <a:rPr lang="en-US" sz="2000" dirty="0"/>
              <a:t>Moved: </a:t>
            </a:r>
            <a:r>
              <a:rPr lang="en-US" altLang="zh-CN" sz="2000" dirty="0"/>
              <a:t>Claudio da Silva </a:t>
            </a:r>
            <a:r>
              <a:rPr lang="en-US" sz="2000" dirty="0" smtClean="0"/>
              <a:t>, </a:t>
            </a:r>
            <a:r>
              <a:rPr lang="en-US" sz="2000" dirty="0"/>
              <a:t>2nd: </a:t>
            </a:r>
            <a:r>
              <a:rPr lang="en-US" altLang="zh-CN" sz="2000" dirty="0"/>
              <a:t>Solomon Trainin</a:t>
            </a:r>
            <a:r>
              <a:rPr lang="en-US" sz="2000" dirty="0" smtClean="0"/>
              <a:t>, </a:t>
            </a:r>
            <a:r>
              <a:rPr lang="en-US" sz="2000" dirty="0"/>
              <a:t>Result: </a:t>
            </a:r>
            <a:r>
              <a:rPr lang="en-US" sz="2000" dirty="0" smtClean="0"/>
              <a:t>26/0/8]</a:t>
            </a:r>
            <a:endParaRPr lang="en-US" sz="2000" dirty="0"/>
          </a:p>
          <a:p>
            <a:endParaRPr lang="en-US" dirty="0"/>
          </a:p>
        </p:txBody>
      </p:sp>
      <p:sp>
        <p:nvSpPr>
          <p:cNvPr id="4" name="Slide Number Placeholder 3">
            <a:extLst>
              <a:ext uri="{FF2B5EF4-FFF2-40B4-BE49-F238E27FC236}">
                <a16:creationId xmlns:a16="http://schemas.microsoft.com/office/drawing/2014/main" xmlns="" id="{E99994E4-5BFA-4B6A-9D45-0AE1EF202CDC}"/>
              </a:ext>
            </a:extLst>
          </p:cNvPr>
          <p:cNvSpPr>
            <a:spLocks noGrp="1"/>
          </p:cNvSpPr>
          <p:nvPr>
            <p:ph type="sldNum" idx="4294967295"/>
          </p:nvPr>
        </p:nvSpPr>
        <p:spPr>
          <a:xfrm>
            <a:off x="5793318" y="6475414"/>
            <a:ext cx="704849" cy="363537"/>
          </a:xfrm>
          <a:prstGeom prst="rect">
            <a:avLst/>
          </a:prstGeom>
        </p:spPr>
        <p:txBody>
          <a:bodyPr/>
          <a:lstStyle/>
          <a:p>
            <a:r>
              <a:rPr lang="en-GB" dirty="0"/>
              <a:t>Slide </a:t>
            </a:r>
            <a:fld id="{440F5867-744E-4AA6-B0ED-4C44D2DFBB7B}" type="slidenum">
              <a:rPr lang="en-GB" smtClean="0"/>
              <a:pPr/>
              <a:t>54</a:t>
            </a:fld>
            <a:endParaRPr lang="en-GB" dirty="0"/>
          </a:p>
        </p:txBody>
      </p:sp>
      <p:sp>
        <p:nvSpPr>
          <p:cNvPr id="8" name="Footer Placeholder 4">
            <a:extLst>
              <a:ext uri="{FF2B5EF4-FFF2-40B4-BE49-F238E27FC236}">
                <a16:creationId xmlns:a16="http://schemas.microsoft.com/office/drawing/2014/main" xmlns="" id="{41CA3664-C382-4611-8574-44FF980160CE}"/>
              </a:ext>
            </a:extLst>
          </p:cNvPr>
          <p:cNvSpPr>
            <a:spLocks noGrp="1"/>
          </p:cNvSpPr>
          <p:nvPr>
            <p:ph type="ftr" idx="4294967295"/>
          </p:nvPr>
        </p:nvSpPr>
        <p:spPr>
          <a:xfrm>
            <a:off x="7143757" y="6475414"/>
            <a:ext cx="4246027" cy="180975"/>
          </a:xfrm>
          <a:prstGeom prst="rect">
            <a:avLst/>
          </a:prstGeom>
        </p:spPr>
        <p:txBody>
          <a:bodyPr/>
          <a:lstStyle/>
          <a:p>
            <a:r>
              <a:rPr lang="en-GB" dirty="0"/>
              <a:t>Stephen McCann, Huawei</a:t>
            </a:r>
          </a:p>
        </p:txBody>
      </p:sp>
      <p:sp>
        <p:nvSpPr>
          <p:cNvPr id="7" name="Date Placeholder 5">
            <a:extLst>
              <a:ext uri="{FF2B5EF4-FFF2-40B4-BE49-F238E27FC236}">
                <a16:creationId xmlns:a16="http://schemas.microsoft.com/office/drawing/2014/main" xmlns="" id="{1CCDCC1A-F312-46EC-80D7-91AF8FBB11EE}"/>
              </a:ext>
            </a:extLst>
          </p:cNvPr>
          <p:cNvSpPr>
            <a:spLocks noGrp="1"/>
          </p:cNvSpPr>
          <p:nvPr>
            <p:ph type="dt" idx="4294967295"/>
          </p:nvPr>
        </p:nvSpPr>
        <p:spPr>
          <a:xfrm>
            <a:off x="929217" y="333375"/>
            <a:ext cx="2499764" cy="273050"/>
          </a:xfrm>
          <a:prstGeom prst="rect">
            <a:avLst/>
          </a:prstGeom>
        </p:spPr>
        <p:txBody>
          <a:bodyPr/>
          <a:lstStyle/>
          <a:p>
            <a:r>
              <a:rPr lang="en-US" dirty="0" smtClean="0"/>
              <a:t>November </a:t>
            </a:r>
            <a:r>
              <a:rPr lang="en-US" dirty="0"/>
              <a:t>2022</a:t>
            </a:r>
            <a:endParaRPr lang="en-GB" dirty="0"/>
          </a:p>
        </p:txBody>
      </p:sp>
      <p:pic>
        <p:nvPicPr>
          <p:cNvPr id="2050" name="Picture 2">
            <a:extLst>
              <a:ext uri="{FF2B5EF4-FFF2-40B4-BE49-F238E27FC236}">
                <a16:creationId xmlns:a16="http://schemas.microsoft.com/office/drawing/2014/main" xmlns="" id="{C4D78F79-5C6B-B13D-2F0D-C495676FF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3284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Initial </a:t>
            </a:r>
            <a:r>
              <a:rPr lang="en-US" altLang="en-US" sz="3200" dirty="0" smtClean="0"/>
              <a:t>LB</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103127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WG Motion: </a:t>
            </a:r>
            <a:r>
              <a:rPr lang="en-US" altLang="zh-CN" sz="3200" dirty="0"/>
              <a:t>Working Group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pPr marL="0" indent="0">
              <a:buNone/>
            </a:pPr>
            <a:r>
              <a:rPr lang="en-GB" altLang="zh-CN" dirty="0"/>
              <a:t> </a:t>
            </a:r>
            <a:endParaRPr lang="zh-CN" altLang="zh-CN" dirty="0"/>
          </a:p>
          <a:p>
            <a:pPr lvl="0"/>
            <a:r>
              <a:rPr lang="en-GB" altLang="zh-CN" dirty="0"/>
              <a:t>Moved by Tony Xiao Han on behalf of </a:t>
            </a:r>
            <a:r>
              <a:rPr lang="en-US" altLang="zh-CN" dirty="0" err="1"/>
              <a:t>TGbf</a:t>
            </a:r>
            <a:endParaRPr lang="zh-CN" altLang="zh-CN" dirty="0"/>
          </a:p>
          <a:p>
            <a:pPr lvl="0"/>
            <a:r>
              <a:rPr lang="en-GB" altLang="zh-CN" dirty="0" err="1"/>
              <a:t>TGbf</a:t>
            </a:r>
            <a:r>
              <a:rPr lang="en-GB" altLang="zh-CN" dirty="0"/>
              <a:t> vote: </a:t>
            </a:r>
            <a:endParaRPr lang="zh-CN" altLang="zh-CN" dirty="0"/>
          </a:p>
          <a:p>
            <a:pPr lvl="0"/>
            <a:r>
              <a:rPr lang="en-GB" altLang="zh-CN" dirty="0"/>
              <a:t>Moved: &lt;name&gt;,  Seconded: &lt;name&gt;, 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35116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6"/>
            <a:ext cx="11277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defRPr/>
            </a:pPr>
            <a:endParaRPr lang="en-US" altLang="en-US" sz="400" u="sng" dirty="0">
              <a:solidFill>
                <a:srgbClr val="FF0000"/>
              </a:solidFill>
            </a:endParaRPr>
          </a:p>
          <a:p>
            <a:pPr algn="just">
              <a:defRPr/>
            </a:pPr>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algn="just">
              <a:defRPr/>
            </a:pPr>
            <a:endParaRPr lang="en-US" altLang="en-US" dirty="0"/>
          </a:p>
          <a:p>
            <a:pPr algn="just">
              <a:defRPr/>
            </a:pPr>
            <a:r>
              <a:rPr lang="en-US" altLang="en-US" dirty="0"/>
              <a:t>Participants should inform the IEEE (or cause the IEEE to be informed) of the identity of any other holders of potential Essential Patent Claims</a:t>
            </a:r>
          </a:p>
          <a:p>
            <a:pPr marL="0" indent="0" algn="just">
              <a:buNone/>
              <a:defRPr/>
            </a:pPr>
            <a:endParaRPr lang="en-US" altLang="en-US" sz="1600" dirty="0"/>
          </a:p>
          <a:p>
            <a:pPr marL="0" indent="0" algn="ctr">
              <a:buNone/>
              <a:defRPr/>
            </a:pPr>
            <a:r>
              <a:rPr lang="en-US" altLang="en-US" sz="3200" dirty="0">
                <a:latin typeface="+mj-lt"/>
                <a:cs typeface="Calibri" panose="020F0502020204030204" pitchFamily="34" charset="0"/>
              </a:rPr>
              <a:t>Early identification of holders of potential Essential Patent Claims is encouraged</a:t>
            </a:r>
          </a:p>
          <a:p>
            <a:pPr algn="just">
              <a:defRPr/>
            </a:pPr>
            <a:endParaRPr lang="en-US" altLang="en-US" sz="1600" dirty="0"/>
          </a:p>
        </p:txBody>
      </p:sp>
      <p:sp>
        <p:nvSpPr>
          <p:cNvPr id="10245" name="Rectangle 2"/>
          <p:cNvSpPr txBox="1">
            <a:spLocks noChangeArrowheads="1"/>
          </p:cNvSpPr>
          <p:nvPr/>
        </p:nvSpPr>
        <p:spPr bwMode="auto">
          <a:xfrm>
            <a:off x="21336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Participants have a duty to inform the IEEE</a:t>
            </a:r>
          </a:p>
        </p:txBody>
      </p:sp>
      <p:sp>
        <p:nvSpPr>
          <p:cNvPr id="10247"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#1</a:t>
            </a:r>
            <a:endParaRPr lang="en-US" altLang="en-US" b="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7"/>
            <a:ext cx="11277600" cy="421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lnSpc>
                <a:spcPct val="80000"/>
              </a:lnSpc>
              <a:defRPr/>
            </a:pPr>
            <a:endParaRPr lang="en-US" altLang="en-US" sz="500" u="sng" dirty="0">
              <a:solidFill>
                <a:srgbClr val="FF0000"/>
              </a:solidFill>
            </a:endParaRPr>
          </a:p>
          <a:p>
            <a:pPr algn="just">
              <a:defRPr/>
            </a:pPr>
            <a:r>
              <a:rPr lang="en-US" altLang="en-US" sz="2000" dirty="0"/>
              <a:t>Cause an LOA to be submitted to the IEEE-SA (</a:t>
            </a:r>
            <a:r>
              <a:rPr lang="en-US" altLang="en-US" sz="2000" dirty="0">
                <a:hlinkClick r:id="rId3"/>
              </a:rPr>
              <a:t>patcom@ieee.org</a:t>
            </a:r>
            <a:r>
              <a:rPr lang="en-US" altLang="en-US" sz="2000" dirty="0"/>
              <a:t>); or</a:t>
            </a:r>
          </a:p>
          <a:p>
            <a:pPr algn="just">
              <a:defRPr/>
            </a:pPr>
            <a:endParaRPr lang="en-US" altLang="en-US" sz="2000" dirty="0"/>
          </a:p>
          <a:p>
            <a:pPr algn="just">
              <a:defRPr/>
            </a:pPr>
            <a:r>
              <a:rPr lang="en-US" altLang="en-US" sz="2000" dirty="0"/>
              <a:t>Provide the chair of this group with the identity of the holder(s) of any and all such claims as soon as possible; or</a:t>
            </a:r>
          </a:p>
          <a:p>
            <a:pPr algn="just">
              <a:defRPr/>
            </a:pPr>
            <a:endParaRPr lang="en-US" altLang="en-US" sz="2000" dirty="0"/>
          </a:p>
          <a:p>
            <a:pPr algn="just">
              <a:defRPr/>
            </a:pPr>
            <a:r>
              <a:rPr lang="en-US" altLang="en-US" sz="2000" dirty="0"/>
              <a:t>Speak up now and respond to this Call for Potentially Essential Patents</a:t>
            </a:r>
          </a:p>
          <a:p>
            <a:pPr algn="just">
              <a:defRPr/>
            </a:pPr>
            <a:endParaRPr lang="en-US" altLang="en-US" sz="2000" dirty="0"/>
          </a:p>
          <a:p>
            <a:pPr algn="just">
              <a:defRPr/>
            </a:pPr>
            <a:r>
              <a:rPr lang="en-US" altLang="en-US" sz="2000"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marL="0" indent="0" algn="just">
              <a:buNone/>
              <a:defRPr/>
            </a:pPr>
            <a:r>
              <a:rPr lang="en-US" altLang="en-US" sz="2000" dirty="0"/>
              <a:t/>
            </a:r>
            <a:br>
              <a:rPr lang="en-US" altLang="en-US" sz="2000" dirty="0"/>
            </a:br>
            <a:endParaRPr lang="en-US" altLang="en-US" sz="2000" dirty="0"/>
          </a:p>
        </p:txBody>
      </p:sp>
      <p:sp>
        <p:nvSpPr>
          <p:cNvPr id="11269" name="Rectangle 2"/>
          <p:cNvSpPr txBox="1">
            <a:spLocks noChangeArrowheads="1"/>
          </p:cNvSpPr>
          <p:nvPr/>
        </p:nvSpPr>
        <p:spPr bwMode="auto">
          <a:xfrm>
            <a:off x="20574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Ways to inform IEEE</a:t>
            </a:r>
          </a:p>
        </p:txBody>
      </p:sp>
      <p:sp>
        <p:nvSpPr>
          <p:cNvPr id="11271" name="Text Box 5"/>
          <p:cNvSpPr txBox="1">
            <a:spLocks noChangeArrowheads="1"/>
          </p:cNvSpPr>
          <p:nvPr/>
        </p:nvSpPr>
        <p:spPr bwMode="auto">
          <a:xfrm>
            <a:off x="457200" y="61722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#2</a:t>
            </a:r>
            <a:endParaRPr lang="en-US" altLang="en-US" b="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2291" name="Rectangle 4"/>
          <p:cNvSpPr>
            <a:spLocks noChangeArrowheads="1"/>
          </p:cNvSpPr>
          <p:nvPr/>
        </p:nvSpPr>
        <p:spPr bwMode="auto">
          <a:xfrm>
            <a:off x="457200" y="14478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sz="800" b="0" u="sng" dirty="0">
              <a:solidFill>
                <a:srgbClr val="FF0000"/>
              </a:solidFill>
              <a:latin typeface="Arial" panose="020B0604020202020204" pitchFamily="34" charset="0"/>
            </a:endParaRPr>
          </a:p>
          <a:p>
            <a:pPr algn="just">
              <a:lnSpc>
                <a:spcPct val="80000"/>
              </a:lnSpc>
              <a:spcAft>
                <a:spcPct val="40000"/>
              </a:spcAft>
              <a:buSzPct val="50000"/>
              <a:buFont typeface="Monotype Sorts" charset="2"/>
              <a:buChar char="l"/>
            </a:pPr>
            <a:r>
              <a:rPr lang="en-US" altLang="en-US" sz="2000" dirty="0">
                <a:cs typeface="Times New Roman" panose="02020603050405020304" pitchFamily="18" charset="0"/>
              </a:rPr>
              <a:t>All IEEE-SA standards meetings shall be conducted in compliance with all applicable laws, including antitrust and competition laws.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interpretation, validity, or essentiality of patents/patent claims.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specific license rates, terms, or conditions.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Relative costs of different technical approaches that include relative costs of patent licensing terms may be discussed in standards development meetings.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Technical considerations remain the primary focus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or engage in the fixing of product prices, allocation of customers, or division of sales markets.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status or substance of ongoing or threatened litigation.</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charset="2"/>
              <a:buNone/>
            </a:pPr>
            <a:r>
              <a:rPr lang="en-US" altLang="en-US" sz="1050" dirty="0">
                <a:cs typeface="Times New Roman" panose="02020603050405020304" pitchFamily="18" charset="0"/>
              </a:rPr>
              <a:t>---------------------------------------------------------------   </a:t>
            </a:r>
          </a:p>
          <a:p>
            <a:pPr algn="ctr">
              <a:lnSpc>
                <a:spcPct val="80000"/>
              </a:lnSpc>
              <a:buClr>
                <a:srgbClr val="CC3300"/>
              </a:buClr>
              <a:buSzPct val="50000"/>
              <a:buFont typeface="Monotype Sorts" charset="2"/>
              <a:buNone/>
            </a:pPr>
            <a:r>
              <a:rPr lang="en-US" altLang="en-US" sz="1400" dirty="0">
                <a:cs typeface="Times New Roman" panose="02020603050405020304" pitchFamily="18" charset="0"/>
              </a:rPr>
              <a:t>For more details, see IEEE-SA Standards Board Operations Manual, clause 5.3.10 and </a:t>
            </a:r>
            <a:br>
              <a:rPr lang="en-US" altLang="en-US" sz="1400" dirty="0">
                <a:cs typeface="Times New Roman" panose="02020603050405020304" pitchFamily="18" charset="0"/>
              </a:rPr>
            </a:br>
            <a:r>
              <a:rPr lang="en-US" altLang="en-US" sz="1400" dirty="0">
                <a:cs typeface="Times New Roman" panose="02020603050405020304" pitchFamily="18" charset="0"/>
              </a:rPr>
              <a:t>Antitrust and Competition Policy: What You Need to Know at http://standards.ieee.org/develop/policies/antitrust.pdf</a:t>
            </a:r>
          </a:p>
        </p:txBody>
      </p:sp>
      <p:sp>
        <p:nvSpPr>
          <p:cNvPr id="1229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Other Guideline for IEEE WG meetings</a:t>
            </a:r>
          </a:p>
        </p:txBody>
      </p:sp>
      <p:sp>
        <p:nvSpPr>
          <p:cNvPr id="12295" name="Text Box 4"/>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#3</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3315" name="Rectangle 4"/>
          <p:cNvSpPr>
            <a:spLocks noChangeArrowheads="1"/>
          </p:cNvSpPr>
          <p:nvPr/>
        </p:nvSpPr>
        <p:spPr bwMode="auto">
          <a:xfrm>
            <a:off x="457200" y="12954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3018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6873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144588" indent="-230188">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b="0" u="sng" dirty="0">
              <a:solidFill>
                <a:srgbClr val="FF0000"/>
              </a:solidFill>
              <a:latin typeface="Arial" panose="020B0604020202020204" pitchFamily="34" charset="0"/>
            </a:endParaRPr>
          </a:p>
          <a:p>
            <a:pPr algn="just">
              <a:spcAft>
                <a:spcPts val="550"/>
              </a:spcAft>
              <a:buClr>
                <a:srgbClr val="CC3300"/>
              </a:buClr>
              <a:buSzPct val="50000"/>
              <a:buNone/>
            </a:pPr>
            <a:r>
              <a:rPr lang="en-US" altLang="en-US" sz="2000" dirty="0"/>
              <a:t>The patent policy and the procedures used to execute that policy are documented in the:</a:t>
            </a:r>
          </a:p>
          <a:p>
            <a:pPr>
              <a:spcAft>
                <a:spcPts val="550"/>
              </a:spcAft>
              <a:buSzPct val="50000"/>
              <a:buFont typeface="Monotype Sorts" charset="2"/>
              <a:buChar char="l"/>
            </a:pPr>
            <a:r>
              <a:rPr lang="en-US" altLang="en-US" sz="2000" dirty="0"/>
              <a:t>IEEE-SA Standards Board Bylaws (</a:t>
            </a:r>
            <a:r>
              <a:rPr lang="en-US" altLang="en-US" sz="2000" dirty="0">
                <a:hlinkClick r:id="rId3"/>
              </a:rPr>
              <a:t>http://standards.ieee.org/develop/policies/bylaws/sect6-7.html#6</a:t>
            </a:r>
            <a:r>
              <a:rPr lang="en-US" altLang="en-US" sz="2000" dirty="0"/>
              <a:t>)  </a:t>
            </a:r>
          </a:p>
          <a:p>
            <a:pPr>
              <a:spcAft>
                <a:spcPts val="550"/>
              </a:spcAft>
              <a:buSzPct val="50000"/>
              <a:buFont typeface="Monotype Sorts" charset="2"/>
              <a:buChar char="l"/>
            </a:pPr>
            <a:r>
              <a:rPr lang="en-US" altLang="en-US" sz="2000" dirty="0"/>
              <a:t>IEEE-SA Standards Board Operations Manual (</a:t>
            </a:r>
            <a:r>
              <a:rPr lang="en-US" altLang="en-US" sz="2000" dirty="0">
                <a:hlinkClick r:id="rId4"/>
              </a:rPr>
              <a:t>http://standards.ieee.org/develop/policies/opman/sect6.html#6.3</a:t>
            </a:r>
            <a:r>
              <a:rPr lang="en-US" altLang="en-US" sz="2000" dirty="0"/>
              <a:t>)</a:t>
            </a:r>
          </a:p>
          <a:p>
            <a:pPr>
              <a:spcBef>
                <a:spcPts val="1800"/>
              </a:spcBef>
              <a:spcAft>
                <a:spcPts val="550"/>
              </a:spcAft>
              <a:buClr>
                <a:srgbClr val="CC3300"/>
              </a:buClr>
              <a:buSzPct val="50000"/>
              <a:buNone/>
            </a:pPr>
            <a:r>
              <a:rPr lang="en-US" altLang="en-US" sz="2000" dirty="0"/>
              <a:t>Material about the patent policy is available at </a:t>
            </a:r>
            <a:r>
              <a:rPr lang="en-US" altLang="en-US" sz="2000" dirty="0">
                <a:hlinkClick r:id="rId5"/>
              </a:rPr>
              <a:t>http://standards.ieee.org/about/sasb/patcom/materials.html</a:t>
            </a:r>
            <a:endParaRPr lang="en-US" altLang="en-US" sz="2000" dirty="0"/>
          </a:p>
          <a:p>
            <a:pPr algn="just">
              <a:spcBef>
                <a:spcPts val="1800"/>
              </a:spcBef>
              <a:spcAft>
                <a:spcPts val="550"/>
              </a:spcAft>
              <a:buClr>
                <a:srgbClr val="CC3300"/>
              </a:buClr>
              <a:buSzPct val="50000"/>
              <a:buNone/>
            </a:pPr>
            <a:r>
              <a:rPr lang="en-US" altLang="en-US" sz="2000" dirty="0">
                <a:cs typeface="Calibri" panose="020F0502020204030204" pitchFamily="34" charset="0"/>
              </a:rPr>
              <a:t>If you have questions, contact the IEEE-SA Standards Board Patent Committee Administrator at </a:t>
            </a:r>
            <a:r>
              <a:rPr lang="en-US" altLang="en-US" sz="2000" dirty="0">
                <a:cs typeface="Calibri" panose="020F0502020204030204" pitchFamily="34" charset="0"/>
                <a:hlinkClick r:id="rId6"/>
              </a:rPr>
              <a:t>patcom@ieee.org</a:t>
            </a:r>
            <a:endParaRPr lang="en-US" altLang="en-US" sz="2000" dirty="0">
              <a:cs typeface="Calibri" panose="020F0502020204030204" pitchFamily="34" charset="0"/>
            </a:endParaRPr>
          </a:p>
          <a:p>
            <a:pPr algn="just">
              <a:spcBef>
                <a:spcPts val="1800"/>
              </a:spcBef>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Font typeface="Monotype Sorts" charset="2"/>
              <a:buChar char="l"/>
            </a:pPr>
            <a:endParaRPr lang="en-US" altLang="en-US" sz="2800" dirty="0">
              <a:cs typeface="Calibri" panose="020F0502020204030204" pitchFamily="34" charset="0"/>
            </a:endParaRPr>
          </a:p>
          <a:p>
            <a:pPr>
              <a:lnSpc>
                <a:spcPct val="80000"/>
              </a:lnSpc>
              <a:spcAft>
                <a:spcPct val="40000"/>
              </a:spcAft>
              <a:buClr>
                <a:srgbClr val="CC3300"/>
              </a:buClr>
              <a:buSzPct val="50000"/>
              <a:buFont typeface="Monotype Sorts" charset="2"/>
              <a:buChar char="l"/>
            </a:pPr>
            <a:endParaRPr lang="en-US" altLang="en-US" sz="1400" dirty="0">
              <a:cs typeface="Times New Roman" panose="02020603050405020304" pitchFamily="18" charset="0"/>
            </a:endParaRPr>
          </a:p>
        </p:txBody>
      </p:sp>
      <p:sp>
        <p:nvSpPr>
          <p:cNvPr id="13316"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related information</a:t>
            </a:r>
          </a:p>
        </p:txBody>
      </p:sp>
      <p:sp>
        <p:nvSpPr>
          <p:cNvPr id="13319"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#4</a:t>
            </a:r>
            <a:endParaRPr lang="en-US" altLang="en-US" b="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175009</TotalTime>
  <Words>4415</Words>
  <Application>Microsoft Office PowerPoint</Application>
  <PresentationFormat>宽屏</PresentationFormat>
  <Paragraphs>1175</Paragraphs>
  <Slides>56</Slides>
  <Notes>55</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56</vt:i4>
      </vt:variant>
    </vt:vector>
  </HeadingPairs>
  <TitlesOfParts>
    <vt:vector size="68" baseType="lpstr">
      <vt:lpstr>Monotype Sorts</vt:lpstr>
      <vt:lpstr>MS Gothic</vt:lpstr>
      <vt:lpstr>MS PGothic</vt:lpstr>
      <vt:lpstr>等线</vt:lpstr>
      <vt:lpstr>宋体</vt:lpstr>
      <vt:lpstr>微软雅黑</vt:lpstr>
      <vt:lpstr>Arial</vt:lpstr>
      <vt:lpstr>Calibri</vt:lpstr>
      <vt:lpstr>Helvetica</vt:lpstr>
      <vt:lpstr>Times New Roman</vt:lpstr>
      <vt:lpstr>Wingdings</vt:lpstr>
      <vt:lpstr>802-11-Submission</vt:lpstr>
      <vt:lpstr>Task Group bf Meeting agenda, January teleconference 2023</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TGbf Timeline (Updated)</vt:lpstr>
      <vt:lpstr>PowerPoint 演示文稿</vt:lpstr>
      <vt:lpstr>PowerPoint 演示文稿</vt:lpstr>
      <vt:lpstr>PowerPoint 演示文稿</vt:lpstr>
      <vt:lpstr>PowerPoint 演示文稿</vt:lpstr>
      <vt:lpstr>D0.1 CR Status (Until September Interim)</vt:lpstr>
      <vt:lpstr>PowerPoint 演示文稿</vt:lpstr>
      <vt:lpstr>PowerPoint 演示文稿</vt:lpstr>
      <vt:lpstr>RSVP Requested</vt:lpstr>
      <vt:lpstr>IEEE 802.11 TGbf AdHoc January 13-14 2023 - Baltimore Hilton</vt:lpstr>
      <vt:lpstr>1st Workshop on Wi-Fi Sensing (WiSe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Motion x: TGbf CAD approval</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Group bf Meeting agenda, July teleconference 2022</dc:title>
  <dc:description/>
  <cp:lastModifiedBy>Hanxiao (Tony, WT Lab)</cp:lastModifiedBy>
  <cp:revision>889</cp:revision>
  <cp:lastPrinted>2014-11-04T15:04:57Z</cp:lastPrinted>
  <dcterms:created xsi:type="dcterms:W3CDTF">2007-04-17T18:10:23Z</dcterms:created>
  <dcterms:modified xsi:type="dcterms:W3CDTF">2023-01-10T15:55:54Z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(3)XFpIMFOGU4lljLW4M415E94vM038JjRK80lmWOB9pSjjrQ2nMgJZLTFYqcD5TQAA0wba+jo8
z2+5R/GRbaFwKcV5g+AfRhXDrXiwB247OPjGBfEAdq6AUhuThwFE6iDoJcbFKtRqKzipx4+b
9/RN+GLgwsIAGY88V/Bv8uywcx0se7tgSBPHQQvujteDpSi4K54F4bPatduQjgmFenrUuaLW
kI4aL64RsEVKW5RZWv</vt:lpwstr>
  </property>
  <property fmtid="{D5CDD505-2E9C-101B-9397-08002B2CF9AE}" pid="27" name="_2015_ms_pID_7253431">
    <vt:lpwstr>hSE6sKLE9ze+g73aTMraQQrJOxBs45x1YugL8oDF66BC1DRlD1JhAq
jGRjq0M3HhPWDmwPAJxERCgxlBfDuicXRYTZ1iMOMXwqOnfiTOCuyOYOxIsn0fpqLzi0Sn2+
6qkthDRi8lp4ncy8UGwCURKvqIaDIIg1AV+QjvdBTJsDvSk9bYtaQpIWp50Ezj3lbFnvc/ht
oHrhc80ENB8VO2AqDtbRPCBoeCEEbkG27CGe</vt:lpwstr>
  </property>
  <property fmtid="{D5CDD505-2E9C-101B-9397-08002B2CF9AE}" pid="28" name="_2015_ms_pID_7253432">
    <vt:lpwstr>QX2EB6uUJT8L54bV28vsOv4=</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1636984423</vt:lpwstr>
  </property>
</Properties>
</file>