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85" r:id="rId17"/>
    <p:sldId id="1091" r:id="rId18"/>
    <p:sldId id="983" r:id="rId19"/>
    <p:sldId id="988" r:id="rId20"/>
    <p:sldId id="1087" r:id="rId21"/>
    <p:sldId id="906" r:id="rId22"/>
    <p:sldId id="995" r:id="rId23"/>
    <p:sldId id="1086" r:id="rId24"/>
    <p:sldId id="942" r:id="rId25"/>
    <p:sldId id="1092" r:id="rId26"/>
    <p:sldId id="1097" r:id="rId27"/>
    <p:sldId id="1011" r:id="rId28"/>
    <p:sldId id="1098" r:id="rId29"/>
    <p:sldId id="1043" r:id="rId30"/>
    <p:sldId id="1061" r:id="rId31"/>
    <p:sldId id="1069" r:id="rId32"/>
    <p:sldId id="1070" r:id="rId33"/>
    <p:sldId id="1071" r:id="rId34"/>
    <p:sldId id="1072" r:id="rId35"/>
    <p:sldId id="1073" r:id="rId36"/>
    <p:sldId id="1074" r:id="rId37"/>
    <p:sldId id="1075" r:id="rId38"/>
    <p:sldId id="1076" r:id="rId39"/>
    <p:sldId id="1077" r:id="rId40"/>
    <p:sldId id="1078" r:id="rId41"/>
    <p:sldId id="1079" r:id="rId42"/>
    <p:sldId id="1080" r:id="rId43"/>
    <p:sldId id="1083" r:id="rId44"/>
    <p:sldId id="1084" r:id="rId45"/>
    <p:sldId id="1093" r:id="rId46"/>
    <p:sldId id="1094" r:id="rId47"/>
    <p:sldId id="1095" r:id="rId48"/>
    <p:sldId id="1096" r:id="rId49"/>
    <p:sldId id="842" r:id="rId50"/>
    <p:sldId id="1012" r:id="rId51"/>
    <p:sldId id="1013" r:id="rId52"/>
    <p:sldId id="990" r:id="rId53"/>
    <p:sldId id="888" r:id="rId54"/>
    <p:sldId id="1090" r:id="rId55"/>
    <p:sldId id="1089" r:id="rId56"/>
    <p:sldId id="1088" r:id="rId57"/>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103" d="100"/>
          <a:sy n="103" d="100"/>
        </p:scale>
        <p:origin x="630" y="108"/>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521323312"/>
        <c:axId val="-1521317872"/>
      </c:barChart>
      <c:catAx>
        <c:axId val="-15213233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521317872"/>
        <c:crosses val="autoZero"/>
        <c:auto val="1"/>
        <c:lblAlgn val="ctr"/>
        <c:lblOffset val="100"/>
        <c:noMultiLvlLbl val="0"/>
      </c:catAx>
      <c:valAx>
        <c:axId val="-15213178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2132331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002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29</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8598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1283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49130" y="304027"/>
            <a:ext cx="33856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802.11-22/2211r3</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teleconference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2023-01-01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r>
              <a:rPr lang="en-US" altLang="zh-CN" sz="1600" dirty="0">
                <a:solidFill>
                  <a:srgbClr val="0000FF"/>
                </a:solidFill>
              </a:rPr>
              <a:t>Motion (</a:t>
            </a:r>
            <a:r>
              <a:rPr lang="en-US" altLang="zh-CN" sz="1600" dirty="0" smtClean="0">
                <a:solidFill>
                  <a:srgbClr val="0000FF"/>
                </a:solidFill>
              </a:rPr>
              <a:t>222-235)</a:t>
            </a:r>
            <a:endParaRPr lang="en-US" altLang="zh-CN" sz="1600" dirty="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824267751"/>
              </p:ext>
            </p:extLst>
          </p:nvPr>
        </p:nvGraphicFramePr>
        <p:xfrm>
          <a:off x="3429000" y="1686554"/>
          <a:ext cx="8305801" cy="188734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22/2205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Alecsander Eitan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resolution-of-tbds-in-clause-9-4-2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22/2187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Update on Ng Values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CSI 320 MHz Puncturing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22/2116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Shuling</a:t>
                      </a:r>
                      <a:r>
                        <a:rPr lang="en-US" altLang="zh-CN" sz="1200" kern="1200" dirty="0" smtClean="0">
                          <a:solidFill>
                            <a:srgbClr val="0000FF"/>
                          </a:solidFill>
                          <a:latin typeface="+mn-lt"/>
                          <a:ea typeface="+mn-ea"/>
                          <a:cs typeface="+mn-cs"/>
                        </a:rPr>
                        <a:t> (Julia) Feng (</a:t>
                      </a:r>
                      <a:r>
                        <a:rPr lang="en-US" altLang="zh-CN" sz="1200" kern="1200" dirty="0" err="1" smtClean="0">
                          <a:solidFill>
                            <a:srgbClr val="0000FF"/>
                          </a:solidFill>
                          <a:latin typeface="+mn-lt"/>
                          <a:ea typeface="+mn-ea"/>
                          <a:cs typeface="+mn-cs"/>
                        </a:rPr>
                        <a:t>Mediatek</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 for </a:t>
                      </a:r>
                      <a:r>
                        <a:rPr lang="en-US" altLang="zh-CN" sz="1200" kern="1200" dirty="0" err="1" smtClean="0">
                          <a:solidFill>
                            <a:srgbClr val="0000FF"/>
                          </a:solidFill>
                          <a:latin typeface="+mn-lt"/>
                          <a:ea typeface="+mn-ea"/>
                          <a:cs typeface="+mn-cs"/>
                        </a:rPr>
                        <a:t>Rx_OP_Gain_Type</a:t>
                      </a:r>
                      <a:r>
                        <a:rPr lang="en-US" altLang="zh-CN" sz="1200" kern="1200" dirty="0" smtClean="0">
                          <a:solidFill>
                            <a:srgbClr val="0000FF"/>
                          </a:solidFill>
                          <a:latin typeface="+mn-lt"/>
                          <a:ea typeface="+mn-ea"/>
                          <a:cs typeface="+mn-cs"/>
                        </a:rPr>
                        <a:t> and </a:t>
                      </a:r>
                      <a:r>
                        <a:rPr lang="en-US" altLang="zh-CN" sz="1200" kern="1200" dirty="0" err="1" smtClean="0">
                          <a:solidFill>
                            <a:srgbClr val="0000FF"/>
                          </a:solidFill>
                          <a:latin typeface="+mn-lt"/>
                          <a:ea typeface="+mn-ea"/>
                          <a:cs typeface="+mn-cs"/>
                        </a:rPr>
                        <a:t>Rx_OP_Gain_Index</a:t>
                      </a:r>
                      <a:r>
                        <a:rPr lang="en-US" altLang="zh-CN" sz="1200" kern="1200" dirty="0" smtClean="0">
                          <a:solidFill>
                            <a:srgbClr val="0000FF"/>
                          </a:solidFill>
                          <a:latin typeface="+mn-lt"/>
                          <a:ea typeface="+mn-ea"/>
                          <a:cs typeface="+mn-cs"/>
                        </a:rPr>
                        <a:t> in CSI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675091979"/>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56185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10</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430602585"/>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22/2116</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00FF"/>
                          </a:solidFill>
                          <a:latin typeface="+mn-lt"/>
                          <a:ea typeface="+mn-ea"/>
                          <a:cs typeface="+mn-cs"/>
                        </a:rPr>
                        <a:t>Shuling</a:t>
                      </a:r>
                      <a:r>
                        <a:rPr lang="en-US" altLang="zh-CN" sz="1200" kern="1200" dirty="0" smtClean="0">
                          <a:solidFill>
                            <a:srgbClr val="0000FF"/>
                          </a:solidFill>
                          <a:latin typeface="+mn-lt"/>
                          <a:ea typeface="+mn-ea"/>
                          <a:cs typeface="+mn-cs"/>
                        </a:rPr>
                        <a:t> (Julia) Feng (</a:t>
                      </a:r>
                      <a:r>
                        <a:rPr lang="en-US" altLang="zh-CN" sz="1200" kern="1200" dirty="0" err="1" smtClean="0">
                          <a:solidFill>
                            <a:srgbClr val="0000FF"/>
                          </a:solidFill>
                          <a:latin typeface="+mn-lt"/>
                          <a:ea typeface="+mn-ea"/>
                          <a:cs typeface="+mn-cs"/>
                        </a:rPr>
                        <a:t>Mediatek</a:t>
                      </a:r>
                      <a:r>
                        <a:rPr lang="en-US" altLang="zh-CN" sz="1200" kern="1200" dirty="0" smtClean="0">
                          <a:solidFill>
                            <a:srgbClr val="0000FF"/>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PDT for </a:t>
                      </a:r>
                      <a:r>
                        <a:rPr lang="en-US" altLang="zh-CN" sz="1200" kern="1200" dirty="0" err="1" smtClean="0">
                          <a:solidFill>
                            <a:srgbClr val="0000FF"/>
                          </a:solidFill>
                          <a:latin typeface="+mn-lt"/>
                          <a:ea typeface="+mn-ea"/>
                          <a:cs typeface="+mn-cs"/>
                        </a:rPr>
                        <a:t>Rx_OP_Gain_Type</a:t>
                      </a:r>
                      <a:r>
                        <a:rPr lang="en-US" altLang="zh-CN" sz="1200" kern="1200" dirty="0" smtClean="0">
                          <a:solidFill>
                            <a:srgbClr val="0000FF"/>
                          </a:solidFill>
                          <a:latin typeface="+mn-lt"/>
                          <a:ea typeface="+mn-ea"/>
                          <a:cs typeface="+mn-cs"/>
                        </a:rPr>
                        <a:t> and </a:t>
                      </a:r>
                      <a:r>
                        <a:rPr lang="en-US" altLang="zh-CN" sz="1200" kern="1200" dirty="0" err="1" smtClean="0">
                          <a:solidFill>
                            <a:srgbClr val="0000FF"/>
                          </a:solidFill>
                          <a:latin typeface="+mn-lt"/>
                          <a:ea typeface="+mn-ea"/>
                          <a:cs typeface="+mn-cs"/>
                        </a:rPr>
                        <a:t>Rx_OP_Gain_Index</a:t>
                      </a:r>
                      <a:r>
                        <a:rPr lang="en-US" altLang="zh-CN" sz="1200" kern="1200" dirty="0" smtClean="0">
                          <a:solidFill>
                            <a:srgbClr val="0000FF"/>
                          </a:solidFill>
                          <a:latin typeface="+mn-lt"/>
                          <a:ea typeface="+mn-ea"/>
                          <a:cs typeface="+mn-cs"/>
                        </a:rPr>
                        <a:t> in CSI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22/1998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for </a:t>
                      </a:r>
                      <a:r>
                        <a:rPr lang="en-US" altLang="zh-CN" sz="1200" kern="1200" dirty="0" err="1" smtClean="0">
                          <a:solidFill>
                            <a:schemeClr val="tx1"/>
                          </a:solidFill>
                          <a:latin typeface="+mn-lt"/>
                          <a:ea typeface="+mn-ea"/>
                          <a:cs typeface="+mn-cs"/>
                        </a:rPr>
                        <a:t>misc</a:t>
                      </a:r>
                      <a:r>
                        <a:rPr lang="en-US" altLang="zh-CN" sz="1200" kern="1200" dirty="0" smtClean="0">
                          <a:solidFill>
                            <a:schemeClr val="tx1"/>
                          </a:solidFill>
                          <a:latin typeface="+mn-lt"/>
                          <a:ea typeface="+mn-ea"/>
                          <a:cs typeface="+mn-cs"/>
                        </a:rPr>
                        <a:t> 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23/0020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Updated Trigger frame format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23/0021</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Modifications to </a:t>
                      </a:r>
                      <a:r>
                        <a:rPr lang="en-US" altLang="zh-CN" sz="1200" kern="1200" dirty="0" err="1" smtClean="0">
                          <a:solidFill>
                            <a:schemeClr val="tx1"/>
                          </a:solidFill>
                          <a:latin typeface="+mn-lt"/>
                          <a:ea typeface="+mn-ea"/>
                          <a:cs typeface="+mn-cs"/>
                        </a:rPr>
                        <a:t>Subclause</a:t>
                      </a:r>
                      <a:r>
                        <a:rPr lang="en-US" altLang="zh-CN" sz="1200" kern="1200" dirty="0" smtClean="0">
                          <a:solidFill>
                            <a:schemeClr val="tx1"/>
                          </a:solidFill>
                          <a:latin typeface="+mn-lt"/>
                          <a:ea typeface="+mn-ea"/>
                          <a:cs typeface="+mn-cs"/>
                        </a:rPr>
                        <a:t> 3.2</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23/0030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RSSI in the Sensing Measurement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a:t>
            </a:r>
            <a:endParaRPr lang="en-US" altLang="zh-CN" sz="1200" dirty="0" smtClean="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a:t>
            </a:r>
            <a:r>
              <a:rPr lang="en-US" altLang="zh-CN" sz="1100" strike="sngStrike" dirty="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a:solidFill>
                  <a:schemeClr val="bg1">
                    <a:lumMod val="50000"/>
                  </a:schemeClr>
                </a:solidFill>
                <a:cs typeface="Times New Roman" panose="02020603050405020304" pitchFamily="18" charset="0"/>
              </a:rPr>
              <a:t>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(Jan2023 – Mar 2023 </a:t>
            </a:r>
            <a:r>
              <a:rPr lang="en-US" altLang="zh-CN" sz="900" dirty="0">
                <a:cs typeface="Times New Roman" panose="02020603050405020304" pitchFamily="18" charset="0"/>
              </a:rPr>
              <a:t>CAC calls</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a:t>
            </a:r>
            <a:r>
              <a:rPr lang="en-US" altLang="zh-CN" sz="1200" b="0" kern="0" dirty="0" smtClean="0"/>
              <a:t>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endParaRPr lang="en-US" altLang="zh-CN" b="1" kern="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consensus”.</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	10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Motion backup</a:t>
            </a: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Anirud</a:t>
            </a:r>
            <a:r>
              <a:rPr lang="en-US" altLang="zh-CN" sz="1800" b="1" kern="0" dirty="0"/>
              <a:t>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r>
              <a:rPr lang="en-US" altLang="zh-CN" sz="1800" b="1" kern="0" dirty="0"/>
              <a:t>: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9750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74493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54</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174890</TotalTime>
  <Words>4415</Words>
  <Application>Microsoft Office PowerPoint</Application>
  <PresentationFormat>宽屏</PresentationFormat>
  <Paragraphs>1175</Paragraphs>
  <Slides>56</Slides>
  <Notes>55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56</vt:i4>
      </vt:variant>
    </vt:vector>
  </HeadingPairs>
  <TitlesOfParts>
    <vt:vector size="68"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teleconference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883</cp:revision>
  <cp:lastPrinted>2014-11-04T15:04:57Z</cp:lastPrinted>
  <dcterms:created xsi:type="dcterms:W3CDTF">2007-04-17T18:10:23Z</dcterms:created>
  <dcterms:modified xsi:type="dcterms:W3CDTF">2023-01-10T06:48:03Z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