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7"/>
  </p:notesMasterIdLst>
  <p:handoutMasterIdLst>
    <p:handoutMasterId r:id="rId58"/>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085" r:id="rId17"/>
    <p:sldId id="1091" r:id="rId18"/>
    <p:sldId id="983" r:id="rId19"/>
    <p:sldId id="988" r:id="rId20"/>
    <p:sldId id="1087" r:id="rId21"/>
    <p:sldId id="906" r:id="rId22"/>
    <p:sldId id="995" r:id="rId23"/>
    <p:sldId id="1086" r:id="rId24"/>
    <p:sldId id="942" r:id="rId25"/>
    <p:sldId id="1017" r:id="rId26"/>
    <p:sldId id="1092" r:id="rId27"/>
    <p:sldId id="1011" r:id="rId28"/>
    <p:sldId id="1043" r:id="rId29"/>
    <p:sldId id="1061" r:id="rId30"/>
    <p:sldId id="1069" r:id="rId31"/>
    <p:sldId id="1070" r:id="rId32"/>
    <p:sldId id="1071" r:id="rId33"/>
    <p:sldId id="1072" r:id="rId34"/>
    <p:sldId id="1073" r:id="rId35"/>
    <p:sldId id="1074" r:id="rId36"/>
    <p:sldId id="1075" r:id="rId37"/>
    <p:sldId id="1076" r:id="rId38"/>
    <p:sldId id="1077" r:id="rId39"/>
    <p:sldId id="1078" r:id="rId40"/>
    <p:sldId id="1079" r:id="rId41"/>
    <p:sldId id="1080" r:id="rId42"/>
    <p:sldId id="1083" r:id="rId43"/>
    <p:sldId id="1084" r:id="rId44"/>
    <p:sldId id="1093" r:id="rId45"/>
    <p:sldId id="1094" r:id="rId46"/>
    <p:sldId id="1095" r:id="rId47"/>
    <p:sldId id="1096" r:id="rId48"/>
    <p:sldId id="842" r:id="rId49"/>
    <p:sldId id="1012" r:id="rId50"/>
    <p:sldId id="1013" r:id="rId51"/>
    <p:sldId id="990" r:id="rId52"/>
    <p:sldId id="888" r:id="rId53"/>
    <p:sldId id="1090" r:id="rId54"/>
    <p:sldId id="1089" r:id="rId55"/>
    <p:sldId id="1088" r:id="rId56"/>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92042" autoAdjust="0"/>
  </p:normalViewPr>
  <p:slideViewPr>
    <p:cSldViewPr>
      <p:cViewPr varScale="1">
        <p:scale>
          <a:sx n="103" d="100"/>
          <a:sy n="103" d="100"/>
        </p:scale>
        <p:origin x="630" y="108"/>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492</c:v>
                </c:pt>
                <c:pt idx="1">
                  <c:v>43</c:v>
                </c:pt>
                <c:pt idx="2">
                  <c:v>264</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993036160"/>
        <c:axId val="1993040512"/>
      </c:barChart>
      <c:catAx>
        <c:axId val="19930361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1993040512"/>
        <c:crosses val="autoZero"/>
        <c:auto val="1"/>
        <c:lblAlgn val="ctr"/>
        <c:lblOffset val="100"/>
        <c:noMultiLvlLbl val="0"/>
      </c:catAx>
      <c:valAx>
        <c:axId val="19930405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99303616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002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1929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310545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070212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9278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1200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28</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9766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931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159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71977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26039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6023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3595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9697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7754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2595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2585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415977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10992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185981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12838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5830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9375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01012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63190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745749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470170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49130" y="304027"/>
            <a:ext cx="33856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802.11-22/2211r2</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a:t>
            </a:r>
            <a:r>
              <a:rPr lang="en-US" altLang="en-US" sz="1800" b="1" dirty="0" smtClean="0"/>
              <a:t>2023</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teleconference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2023-01-01</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5</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r>
              <a:rPr lang="en-US" altLang="zh-CN" sz="1600" dirty="0">
                <a:solidFill>
                  <a:srgbClr val="0000FF"/>
                </a:solidFill>
              </a:rPr>
              <a:t>Motion (</a:t>
            </a:r>
            <a:r>
              <a:rPr lang="en-US" altLang="zh-CN" sz="1600" dirty="0" smtClean="0">
                <a:solidFill>
                  <a:srgbClr val="0000FF"/>
                </a:solidFill>
              </a:rPr>
              <a:t>222-235)</a:t>
            </a:r>
            <a:endParaRPr lang="en-US" altLang="zh-CN" sz="1600" dirty="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824267751"/>
              </p:ext>
            </p:extLst>
          </p:nvPr>
        </p:nvGraphicFramePr>
        <p:xfrm>
          <a:off x="3429000" y="1686554"/>
          <a:ext cx="8305801" cy="188734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22/2205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Alecsander Eitan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resolution-of-tbds-in-clause-9-4-2</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22/2187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Update on Ng Values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CSI 320 MHz Puncturing</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22/2116</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00FF"/>
                          </a:solidFill>
                          <a:latin typeface="+mn-lt"/>
                          <a:ea typeface="+mn-ea"/>
                          <a:cs typeface="+mn-cs"/>
                        </a:rPr>
                        <a:t>Shuling</a:t>
                      </a:r>
                      <a:r>
                        <a:rPr lang="en-US" altLang="zh-CN" sz="1200" kern="1200" dirty="0" smtClean="0">
                          <a:solidFill>
                            <a:srgbClr val="0000FF"/>
                          </a:solidFill>
                          <a:latin typeface="+mn-lt"/>
                          <a:ea typeface="+mn-ea"/>
                          <a:cs typeface="+mn-cs"/>
                        </a:rPr>
                        <a:t> (Julia) Feng (</a:t>
                      </a:r>
                      <a:r>
                        <a:rPr lang="en-US" altLang="zh-CN" sz="1200" kern="1200" dirty="0" err="1" smtClean="0">
                          <a:solidFill>
                            <a:srgbClr val="0000FF"/>
                          </a:solidFill>
                          <a:latin typeface="+mn-lt"/>
                          <a:ea typeface="+mn-ea"/>
                          <a:cs typeface="+mn-cs"/>
                        </a:rPr>
                        <a:t>Mediatek</a:t>
                      </a:r>
                      <a:r>
                        <a:rPr lang="en-US" altLang="zh-CN" sz="1200" kern="1200" dirty="0" smtClean="0">
                          <a:solidFill>
                            <a:srgbClr val="0000FF"/>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PDT for </a:t>
                      </a:r>
                      <a:r>
                        <a:rPr lang="en-US" altLang="zh-CN" sz="1200" kern="1200" dirty="0" err="1" smtClean="0">
                          <a:solidFill>
                            <a:srgbClr val="0000FF"/>
                          </a:solidFill>
                          <a:latin typeface="+mn-lt"/>
                          <a:ea typeface="+mn-ea"/>
                          <a:cs typeface="+mn-cs"/>
                        </a:rPr>
                        <a:t>Rx_OP_Gain_Type</a:t>
                      </a:r>
                      <a:r>
                        <a:rPr lang="en-US" altLang="zh-CN" sz="1200" kern="1200" dirty="0" smtClean="0">
                          <a:solidFill>
                            <a:srgbClr val="0000FF"/>
                          </a:solidFill>
                          <a:latin typeface="+mn-lt"/>
                          <a:ea typeface="+mn-ea"/>
                          <a:cs typeface="+mn-cs"/>
                        </a:rPr>
                        <a:t> and </a:t>
                      </a:r>
                      <a:r>
                        <a:rPr lang="en-US" altLang="zh-CN" sz="1200" kern="1200" dirty="0" err="1" smtClean="0">
                          <a:solidFill>
                            <a:srgbClr val="0000FF"/>
                          </a:solidFill>
                          <a:latin typeface="+mn-lt"/>
                          <a:ea typeface="+mn-ea"/>
                          <a:cs typeface="+mn-cs"/>
                        </a:rPr>
                        <a:t>Rx_OP_Gain_Index</a:t>
                      </a:r>
                      <a:r>
                        <a:rPr lang="en-US" altLang="zh-CN" sz="1200" kern="1200" dirty="0" smtClean="0">
                          <a:solidFill>
                            <a:srgbClr val="0000FF"/>
                          </a:solidFill>
                          <a:latin typeface="+mn-lt"/>
                          <a:ea typeface="+mn-ea"/>
                          <a:cs typeface="+mn-cs"/>
                        </a:rPr>
                        <a:t> in CSI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675091979"/>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56185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a:t>
            </a:r>
            <a:r>
              <a:rPr lang="en-US" altLang="zh-CN" sz="3200" dirty="0" smtClean="0">
                <a:solidFill>
                  <a:srgbClr val="0000FF"/>
                </a:solidFill>
                <a:cs typeface="Times New Roman" panose="02020603050405020304" pitchFamily="18" charset="0"/>
              </a:rPr>
              <a:t>10</a:t>
            </a:r>
            <a:endParaRPr lang="en-US" altLang="zh-CN" sz="3200" dirty="0" smtClean="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054682587"/>
              </p:ext>
            </p:extLst>
          </p:nvPr>
        </p:nvGraphicFramePr>
        <p:xfrm>
          <a:off x="3429000" y="1686554"/>
          <a:ext cx="8305801" cy="170446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22/2116</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00FF"/>
                          </a:solidFill>
                          <a:latin typeface="+mn-lt"/>
                          <a:ea typeface="+mn-ea"/>
                          <a:cs typeface="+mn-cs"/>
                        </a:rPr>
                        <a:t>Shuling</a:t>
                      </a:r>
                      <a:r>
                        <a:rPr lang="en-US" altLang="zh-CN" sz="1200" kern="1200" dirty="0" smtClean="0">
                          <a:solidFill>
                            <a:srgbClr val="0000FF"/>
                          </a:solidFill>
                          <a:latin typeface="+mn-lt"/>
                          <a:ea typeface="+mn-ea"/>
                          <a:cs typeface="+mn-cs"/>
                        </a:rPr>
                        <a:t> (Julia) Feng (</a:t>
                      </a:r>
                      <a:r>
                        <a:rPr lang="en-US" altLang="zh-CN" sz="1200" kern="1200" dirty="0" err="1" smtClean="0">
                          <a:solidFill>
                            <a:srgbClr val="0000FF"/>
                          </a:solidFill>
                          <a:latin typeface="+mn-lt"/>
                          <a:ea typeface="+mn-ea"/>
                          <a:cs typeface="+mn-cs"/>
                        </a:rPr>
                        <a:t>Mediatek</a:t>
                      </a:r>
                      <a:r>
                        <a:rPr lang="en-US" altLang="zh-CN" sz="1200" kern="1200" dirty="0" smtClean="0">
                          <a:solidFill>
                            <a:srgbClr val="0000FF"/>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PDT for </a:t>
                      </a:r>
                      <a:r>
                        <a:rPr lang="en-US" altLang="zh-CN" sz="1200" kern="1200" dirty="0" err="1" smtClean="0">
                          <a:solidFill>
                            <a:srgbClr val="0000FF"/>
                          </a:solidFill>
                          <a:latin typeface="+mn-lt"/>
                          <a:ea typeface="+mn-ea"/>
                          <a:cs typeface="+mn-cs"/>
                        </a:rPr>
                        <a:t>Rx_OP_Gain_Type</a:t>
                      </a:r>
                      <a:r>
                        <a:rPr lang="en-US" altLang="zh-CN" sz="1200" kern="1200" dirty="0" smtClean="0">
                          <a:solidFill>
                            <a:srgbClr val="0000FF"/>
                          </a:solidFill>
                          <a:latin typeface="+mn-lt"/>
                          <a:ea typeface="+mn-ea"/>
                          <a:cs typeface="+mn-cs"/>
                        </a:rPr>
                        <a:t> and </a:t>
                      </a:r>
                      <a:r>
                        <a:rPr lang="en-US" altLang="zh-CN" sz="1200" kern="1200" dirty="0" err="1" smtClean="0">
                          <a:solidFill>
                            <a:srgbClr val="0000FF"/>
                          </a:solidFill>
                          <a:latin typeface="+mn-lt"/>
                          <a:ea typeface="+mn-ea"/>
                          <a:cs typeface="+mn-cs"/>
                        </a:rPr>
                        <a:t>Rx_OP_Gain_Index</a:t>
                      </a:r>
                      <a:r>
                        <a:rPr lang="en-US" altLang="zh-CN" sz="1200" kern="1200" dirty="0" smtClean="0">
                          <a:solidFill>
                            <a:srgbClr val="0000FF"/>
                          </a:solidFill>
                          <a:latin typeface="+mn-lt"/>
                          <a:ea typeface="+mn-ea"/>
                          <a:cs typeface="+mn-cs"/>
                        </a:rPr>
                        <a:t> in CSI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22/1998</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Dibakar Das (Intel)</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CR for </a:t>
                      </a:r>
                      <a:r>
                        <a:rPr lang="en-US" altLang="zh-CN" sz="1200" kern="1200" dirty="0" err="1" smtClean="0">
                          <a:solidFill>
                            <a:schemeClr val="tx1"/>
                          </a:solidFill>
                          <a:latin typeface="+mn-lt"/>
                          <a:ea typeface="+mn-ea"/>
                          <a:cs typeface="+mn-cs"/>
                        </a:rPr>
                        <a:t>misc</a:t>
                      </a:r>
                      <a:r>
                        <a:rPr lang="en-US" altLang="zh-CN" sz="1200" kern="1200" dirty="0" smtClean="0">
                          <a:solidFill>
                            <a:schemeClr val="tx1"/>
                          </a:solidFill>
                          <a:latin typeface="+mn-lt"/>
                          <a:ea typeface="+mn-ea"/>
                          <a:cs typeface="+mn-cs"/>
                        </a:rPr>
                        <a:t> CIDs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23/0020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Updated Trigger frame format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23/0021</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 Platforms, Inc.)</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Proposed Modifications to </a:t>
                      </a:r>
                      <a:r>
                        <a:rPr lang="en-US" altLang="zh-CN" sz="1200" kern="1200" dirty="0" err="1" smtClean="0">
                          <a:solidFill>
                            <a:schemeClr val="tx1"/>
                          </a:solidFill>
                          <a:latin typeface="+mn-lt"/>
                          <a:ea typeface="+mn-ea"/>
                          <a:cs typeface="+mn-cs"/>
                        </a:rPr>
                        <a:t>Subclause</a:t>
                      </a:r>
                      <a:r>
                        <a:rPr lang="en-US" altLang="zh-CN" sz="1200" kern="1200" dirty="0" smtClean="0">
                          <a:solidFill>
                            <a:schemeClr val="tx1"/>
                          </a:solidFill>
                          <a:latin typeface="+mn-lt"/>
                          <a:ea typeface="+mn-ea"/>
                          <a:cs typeface="+mn-cs"/>
                        </a:rPr>
                        <a:t> 3.2</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584276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3303101135"/>
              </p:ext>
            </p:extLst>
          </p:nvPr>
        </p:nvGraphicFramePr>
        <p:xfrm>
          <a:off x="3429000" y="4419600"/>
          <a:ext cx="8305801" cy="46397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3821704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a:t>
            </a:r>
            <a:endParaRPr lang="en-US" altLang="zh-CN" sz="1200" dirty="0" smtClean="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February 	</a:t>
            </a:r>
            <a:r>
              <a:rPr lang="en-US" altLang="zh-CN" sz="1100" dirty="0" smtClean="0">
                <a:solidFill>
                  <a:srgbClr val="00B0F0"/>
                </a:solidFill>
                <a:cs typeface="Times New Roman" panose="02020603050405020304" pitchFamily="18" charset="0"/>
              </a:rPr>
              <a:t>23</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27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(Jan2023 – Mar 2023 </a:t>
            </a:r>
            <a:r>
              <a:rPr lang="en-US" altLang="zh-CN" sz="900" dirty="0">
                <a:cs typeface="Times New Roman" panose="02020603050405020304" pitchFamily="18" charset="0"/>
              </a:rPr>
              <a:t>CAC calls</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986789548"/>
              </p:ext>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6866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~87.6% </a:t>
            </a:r>
            <a:r>
              <a:rPr lang="en-US" altLang="zh-CN" sz="1800" dirty="0"/>
              <a:t>of all CC40 comments are now resolved or marked as “ready for motion”  (</a:t>
            </a:r>
            <a:r>
              <a:rPr lang="en-US" altLang="zh-CN" sz="1800" dirty="0" smtClean="0">
                <a:solidFill>
                  <a:srgbClr val="FF0000"/>
                </a:solidFill>
              </a:rPr>
              <a:t>799/912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a16="http://schemas.microsoft.com/office/drawing/2014/main" xmlns="" id="{C0807CB6-20C1-45B5-8F67-26150D548148}"/>
              </a:ext>
            </a:extLst>
          </p:cNvPr>
          <p:cNvGraphicFramePr/>
          <p:nvPr>
            <p:extLst>
              <p:ext uri="{D42A27DB-BD31-4B8C-83A1-F6EECF244321}">
                <p14:modId xmlns:p14="http://schemas.microsoft.com/office/powerpoint/2010/main" val="1784029806"/>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206883319"/>
              </p:ext>
            </p:extLst>
          </p:nvPr>
        </p:nvGraphicFramePr>
        <p:xfrm>
          <a:off x="8915400" y="1781350"/>
          <a:ext cx="3088836" cy="4239939"/>
        </p:xfrm>
        <a:graphic>
          <a:graphicData uri="http://schemas.openxmlformats.org/drawingml/2006/table">
            <a:tbl>
              <a:tblPr/>
              <a:tblGrid>
                <a:gridCol w="602913"/>
                <a:gridCol w="596359"/>
                <a:gridCol w="900000"/>
                <a:gridCol w="517719"/>
                <a:gridCol w="471845"/>
              </a:tblGrid>
              <a:tr h="124691">
                <a:tc>
                  <a:txBody>
                    <a:bodyPr/>
                    <a:lstStyle/>
                    <a:p>
                      <a:pPr algn="l" fontAlgn="b"/>
                      <a:endParaRPr lang="zh-CN" altLang="en-US" sz="800" b="0" i="0" u="none" strike="noStrike" dirty="0">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dirty="0">
                          <a:solidFill>
                            <a:srgbClr val="000000"/>
                          </a:solidFill>
                          <a:effectLst/>
                          <a:latin typeface="等线" panose="02010600030101010101" pitchFamily="2" charset="-122"/>
                          <a:ea typeface="等线" panose="02010600030101010101" pitchFamily="2" charset="-122"/>
                        </a:rPr>
                        <a:t>Chaoming</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52</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46</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12</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757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799</a:t>
                      </a:r>
                    </a:p>
                  </a:txBody>
                  <a:tcPr marL="6563" marR="6563" marT="6563" marB="0" anchor="b">
                    <a:lnL>
                      <a:noFill/>
                    </a:lnL>
                    <a:lnR>
                      <a:noFill/>
                    </a:lnR>
                    <a:lnT>
                      <a:noFill/>
                    </a:lnT>
                    <a:lnB>
                      <a:noFill/>
                    </a:lnB>
                  </a:tcPr>
                </a:tc>
              </a:tr>
              <a:tr h="124691">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0.046052632</a:t>
                      </a:r>
                    </a:p>
                  </a:txBody>
                  <a:tcPr marL="6563" marR="6563" marT="6563"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0.8300439</a:t>
                      </a:r>
                    </a:p>
                  </a:txBody>
                  <a:tcPr marL="6563" marR="6563" marT="6563"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0.876096</a:t>
                      </a:r>
                    </a:p>
                  </a:txBody>
                  <a:tcPr marL="6563" marR="6563" marT="6563"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2022.12.8</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5" name="矩形 24"/>
          <p:cNvSpPr/>
          <p:nvPr/>
        </p:nvSpPr>
        <p:spPr bwMode="auto">
          <a:xfrm>
            <a:off x="8889477" y="4210050"/>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6" name="矩形 25"/>
          <p:cNvSpPr/>
          <p:nvPr/>
        </p:nvSpPr>
        <p:spPr bwMode="auto">
          <a:xfrm>
            <a:off x="8889477" y="4743450"/>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1" name="矩形 30"/>
          <p:cNvSpPr/>
          <p:nvPr/>
        </p:nvSpPr>
        <p:spPr bwMode="auto">
          <a:xfrm>
            <a:off x="8888020" y="5380538"/>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47274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709215075"/>
              </p:ext>
            </p:extLst>
          </p:nvPr>
        </p:nvGraphicFramePr>
        <p:xfrm>
          <a:off x="8986468" y="1766987"/>
          <a:ext cx="3006479" cy="4361860"/>
        </p:xfrm>
        <a:graphic>
          <a:graphicData uri="http://schemas.openxmlformats.org/drawingml/2006/table">
            <a:tbl>
              <a:tblPr/>
              <a:tblGrid>
                <a:gridCol w="594082"/>
                <a:gridCol w="577108"/>
                <a:gridCol w="874149"/>
                <a:gridCol w="502848"/>
                <a:gridCol w="458292"/>
              </a:tblGrid>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Open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858</a:t>
                      </a:r>
                    </a:p>
                  </a:txBody>
                  <a:tcPr marL="6370" marR="6370" marT="6370" marB="0" anchor="b">
                    <a:lnL>
                      <a:noFill/>
                    </a:lnL>
                    <a:lnR>
                      <a:noFill/>
                    </a:lnR>
                    <a:lnT>
                      <a:noFill/>
                    </a:lnT>
                    <a:lnB>
                      <a:noFill/>
                    </a:lnB>
                  </a:tcPr>
                </a:tc>
              </a:tr>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0.001096491</a:t>
                      </a: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0.940789</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2022.12.8</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91738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altLang="zh-CN" dirty="0">
                <a:solidFill>
                  <a:srgbClr val="0000FF"/>
                </a:solidFill>
              </a:rPr>
              <a:t>RSVP</a:t>
            </a:r>
            <a:r>
              <a:rPr lang="en-US" altLang="zh-CN" dirty="0"/>
              <a:t> (</a:t>
            </a:r>
            <a:r>
              <a:rPr lang="en-US" altLang="zh-CN" dirty="0" err="1"/>
              <a:t>Repondez</a:t>
            </a:r>
            <a:r>
              <a:rPr lang="en-US" altLang="zh-CN" dirty="0"/>
              <a:t>, </a:t>
            </a:r>
            <a:r>
              <a:rPr lang="en-US" altLang="zh-CN" dirty="0" err="1"/>
              <a:t>s'il</a:t>
            </a:r>
            <a:r>
              <a:rPr lang="en-US" altLang="zh-CN" dirty="0"/>
              <a:t> </a:t>
            </a:r>
            <a:r>
              <a:rPr lang="en-US" altLang="zh-CN" dirty="0" err="1"/>
              <a:t>vous</a:t>
            </a:r>
            <a:r>
              <a:rPr lang="en-US" altLang="zh-CN" dirty="0"/>
              <a:t> </a:t>
            </a:r>
            <a:r>
              <a:rPr lang="en-US" altLang="zh-CN" dirty="0" err="1"/>
              <a:t>plaît</a:t>
            </a:r>
            <a:r>
              <a:rPr lang="en-US" altLang="zh-CN" dirty="0"/>
              <a:t>) for the </a:t>
            </a:r>
            <a:r>
              <a:rPr lang="en-US" altLang="zh-CN" dirty="0" err="1"/>
              <a:t>TGbf</a:t>
            </a:r>
            <a:r>
              <a:rPr lang="en-US" altLang="zh-CN" dirty="0"/>
              <a:t> ad-hoc and 802 Wireless Interim Session, and make your Hotel Reservation as soon as possible:</a:t>
            </a:r>
            <a:endParaRPr lang="en-US" altLang="zh-CN" dirty="0">
              <a:solidFill>
                <a:srgbClr val="0000FF"/>
              </a:solidFill>
            </a:endParaRPr>
          </a:p>
          <a:p>
            <a:pPr lvl="1" algn="just">
              <a:buFont typeface="Arial" panose="020B0604020202020204" pitchFamily="34" charset="0"/>
              <a:buChar char="–"/>
              <a:defRPr/>
            </a:pPr>
            <a:r>
              <a:rPr lang="en-US" altLang="zh-CN" sz="1800" kern="1200" dirty="0"/>
              <a:t>802W Interim Session Registration Website: </a:t>
            </a:r>
            <a:r>
              <a:rPr lang="en-US" altLang="zh-CN" sz="1800" kern="1200" dirty="0">
                <a:hlinkClick r:id="rId3"/>
              </a:rPr>
              <a:t>https://cvent.me/nX5xrY</a:t>
            </a:r>
            <a:endParaRPr lang="en-US" altLang="zh-CN" sz="1800" kern="1200" dirty="0"/>
          </a:p>
          <a:p>
            <a:pPr lvl="1" algn="just">
              <a:buFont typeface="Arial" panose="020B0604020202020204" pitchFamily="34" charset="0"/>
              <a:buChar char="–"/>
              <a:defRPr/>
            </a:pPr>
            <a:r>
              <a:rPr lang="en-US" altLang="zh-CN" sz="1800" kern="1200" dirty="0"/>
              <a:t>Hotel LINK FOR RESERVATIONS: </a:t>
            </a:r>
            <a:r>
              <a:rPr lang="en-US" altLang="zh-CN" sz="1800" kern="1200" dirty="0">
                <a:hlinkClick r:id="rId4"/>
              </a:rPr>
              <a:t>https://book.passkey.com/e/50451808</a:t>
            </a:r>
            <a:endParaRPr lang="en-US" altLang="zh-CN" sz="1800" kern="1200" dirty="0"/>
          </a:p>
          <a:p>
            <a:pPr algn="just">
              <a:spcBef>
                <a:spcPts val="0"/>
              </a:spcBef>
              <a:spcAft>
                <a:spcPts val="600"/>
              </a:spcAft>
              <a:buFont typeface="Arial" panose="020B0604020202020204" pitchFamily="34" charset="0"/>
              <a:buChar char="•"/>
            </a:pPr>
            <a:endParaRPr lang="en-US" altLang="zh-CN" dirty="0"/>
          </a:p>
          <a:p>
            <a:pPr algn="just">
              <a:spcBef>
                <a:spcPts val="0"/>
              </a:spcBef>
              <a:spcAft>
                <a:spcPts val="600"/>
              </a:spcAft>
              <a:buFont typeface="Arial" panose="020B0604020202020204" pitchFamily="34" charset="0"/>
              <a:buChar char="•"/>
            </a:pPr>
            <a:r>
              <a:rPr lang="en-US" altLang="zh-CN" dirty="0"/>
              <a:t>Please send an email to Tony Xiao Han and cc Jon </a:t>
            </a:r>
            <a:r>
              <a:rPr lang="en-US" altLang="zh-CN" dirty="0" err="1"/>
              <a:t>Rosdahl</a:t>
            </a:r>
            <a:r>
              <a:rPr lang="en-US" altLang="zh-CN" dirty="0"/>
              <a:t> and Face to Face events:</a:t>
            </a:r>
          </a:p>
          <a:p>
            <a:pPr lvl="1" algn="just">
              <a:buFont typeface="Arial" panose="020B0604020202020204" pitchFamily="34" charset="0"/>
              <a:buChar char="–"/>
              <a:defRPr/>
            </a:pPr>
            <a:r>
              <a:rPr lang="en-US" altLang="zh-CN" sz="1800" kern="1200" dirty="0"/>
              <a:t>To: tony.hanxiao@huawei.com </a:t>
            </a:r>
          </a:p>
          <a:p>
            <a:pPr lvl="1" algn="just">
              <a:buFont typeface="Arial" panose="020B0604020202020204" pitchFamily="34" charset="0"/>
              <a:buChar char="–"/>
              <a:defRPr/>
            </a:pPr>
            <a:r>
              <a:rPr lang="en-US" altLang="zh-CN" sz="1800" kern="1200" dirty="0"/>
              <a:t>cc: jrosdahl@ieee.org, 802info@facetoface-events.com </a:t>
            </a:r>
          </a:p>
          <a:p>
            <a:pPr algn="just">
              <a:spcBef>
                <a:spcPts val="0"/>
              </a:spcBef>
              <a:spcAft>
                <a:spcPts val="600"/>
              </a:spcAft>
              <a:buFont typeface="Arial" panose="020B0604020202020204" pitchFamily="34" charset="0"/>
              <a:buChar char="•"/>
            </a:pPr>
            <a:endParaRPr lang="en-US" altLang="zh-CN"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202095824"/>
              </p:ext>
            </p:extLst>
          </p:nvPr>
        </p:nvGraphicFramePr>
        <p:xfrm>
          <a:off x="9525000" y="1277120"/>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a:t>
            </a:r>
            <a:r>
              <a:rPr lang="en-US" altLang="zh-CN" sz="4000" dirty="0" smtClean="0">
                <a:solidFill>
                  <a:srgbClr val="0000FF"/>
                </a:solidFill>
              </a:rPr>
              <a:t>5</a:t>
            </a:r>
            <a:r>
              <a:rPr lang="en-US" altLang="zh-CN" sz="4000" dirty="0">
                <a:solidFill>
                  <a:srgbClr val="0000FF"/>
                </a:solidFill>
              </a:rPr>
              <a:t>	</a:t>
            </a:r>
            <a:endParaRPr lang="en-US" altLang="zh-CN" sz="4000" dirty="0" smtClean="0">
              <a:solidFill>
                <a:srgbClr val="0000FF"/>
              </a:solidFill>
            </a:endParaRPr>
          </a:p>
          <a:p>
            <a:pPr lvl="1"/>
            <a:endParaRPr lang="en-US" altLang="en-US" sz="3600" dirty="0"/>
          </a:p>
        </p:txBody>
      </p:sp>
    </p:spTree>
    <p:extLst>
      <p:ext uri="{BB962C8B-B14F-4D97-AF65-F5344CB8AC3E}">
        <p14:creationId xmlns:p14="http://schemas.microsoft.com/office/powerpoint/2010/main" val="1097329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January 	5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	10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Motion backup</a:t>
            </a:r>
            <a:endParaRPr lang="en-US" altLang="zh-CN" sz="1100" dirty="0">
              <a:solidFill>
                <a:srgbClr val="00B05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 83 278 280 531 640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22/1954r3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a:t>22/1954r3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418640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11-22-2079-03-00bf cc40 Resolution of DMG CID 369 DMG </a:t>
            </a:r>
            <a:r>
              <a:rPr lang="en-US" altLang="zh-CN" sz="1600" dirty="0" smtClean="0"/>
              <a:t>SBP</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r>
              <a:rPr lang="en-US" altLang="zh-CN" sz="1800" b="1" kern="0" dirty="0"/>
              <a:t>: Alecsander 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smtClean="0"/>
              <a:t>22/2079r3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395581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153, 154, 789, 127</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11-22/1914r4</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r>
              <a:rPr lang="en-US" altLang="zh-CN" sz="1800" b="1" kern="0" dirty="0"/>
              <a:t>: Rojan 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smtClean="0"/>
              <a:t>22/1914r4</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38204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95, 756, 496, 541, 791</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11-22/1918r3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a:t>22/1918r3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041284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620 178 323 325 456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22/2111r1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a:t>22/2111r1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868422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a:t>
            </a:r>
            <a:r>
              <a:rPr lang="en-US" altLang="zh-CN" sz="4000" dirty="0"/>
              <a:t>227</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22/2115r0  (CW encoding TBD)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a:t>
            </a:r>
            <a:r>
              <a:rPr lang="en-US" altLang="zh-CN" sz="1800" b="1" kern="0" dirty="0"/>
              <a:t>: Assaf Kasher</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22/2115r0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5008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245, 246, 247, 248, 249, 250, 270 and </a:t>
            </a:r>
            <a:r>
              <a:rPr lang="en-US" altLang="zh-CN" sz="1600" dirty="0" smtClean="0"/>
              <a:t>271</a:t>
            </a:r>
          </a:p>
          <a:p>
            <a:pPr lvl="1" algn="just">
              <a:buFont typeface="Arial" panose="020B0604020202020204" pitchFamily="34" charset="0"/>
              <a:buChar char="–"/>
              <a:defRPr/>
            </a:pPr>
            <a:r>
              <a:rPr lang="en-US" altLang="zh-CN" sz="1600" dirty="0" smtClean="0"/>
              <a:t>as </a:t>
            </a:r>
            <a:r>
              <a:rPr lang="en-US" altLang="zh-CN" sz="1600" dirty="0"/>
              <a:t>specified in 22/2067r2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a:t>Claudio da Silva </a:t>
            </a:r>
            <a:r>
              <a:rPr lang="en-US" altLang="zh-CN" sz="1800" b="1" kern="0" dirty="0"/>
              <a:t>	</a:t>
            </a:r>
            <a:r>
              <a:rPr lang="en-US" altLang="zh-CN" sz="1800" b="1" dirty="0" smtClean="0"/>
              <a:t>	</a:t>
            </a:r>
            <a:r>
              <a:rPr lang="en-US" altLang="zh-CN" sz="1800" b="1" kern="0" dirty="0" smtClean="0"/>
              <a:t>Second</a:t>
            </a:r>
            <a:r>
              <a:rPr lang="en-US" altLang="zh-CN" sz="1800" b="1" kern="0" dirty="0"/>
              <a:t>: Rojan 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a:t>22/2067r2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65054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12</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a:t>Claudio da Silva </a:t>
            </a:r>
            <a:r>
              <a:rPr lang="en-US" altLang="zh-CN" sz="1800" b="1" kern="0" dirty="0"/>
              <a:t>	</a:t>
            </a:r>
            <a:r>
              <a:rPr lang="en-US" altLang="zh-CN" sz="1800" b="1" dirty="0" smtClean="0"/>
              <a:t>	</a:t>
            </a:r>
            <a:r>
              <a:rPr lang="en-US" altLang="zh-CN" sz="1800" b="1" kern="0" dirty="0" smtClean="0"/>
              <a:t>Second</a:t>
            </a:r>
            <a:r>
              <a:rPr lang="en-US" altLang="zh-CN" sz="1800" b="1" kern="0" dirty="0"/>
              <a:t>: Rojan Chitrakar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en-US" altLang="zh-CN" dirty="0"/>
              <a:t>22/2085r0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138460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230</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11-22-2142-01-00bf-resolution-of-dmg-sensing-procedure-tbds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a:t>
            </a:r>
            <a:r>
              <a:rPr lang="en-US" altLang="zh-CN" sz="1800" b="1" kern="0" dirty="0" smtClean="0"/>
              <a:t>Trainin</a:t>
            </a:r>
            <a:r>
              <a:rPr lang="en-US" altLang="zh-CN" sz="1800" b="1" kern="0" dirty="0"/>
              <a:t>	</a:t>
            </a:r>
            <a:r>
              <a:rPr lang="en-US" altLang="zh-CN" sz="1800" b="1" dirty="0"/>
              <a:t>	</a:t>
            </a:r>
            <a:r>
              <a:rPr lang="en-US" altLang="zh-CN" sz="1800" b="1" kern="0" dirty="0"/>
              <a:t>Second</a:t>
            </a:r>
            <a:r>
              <a:rPr lang="en-US" altLang="zh-CN" sz="1800" b="1" kern="0" dirty="0"/>
              <a:t>: Assaf Kasher</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22/2142r1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743198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231</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22/2146r1 </a:t>
            </a:r>
            <a:r>
              <a:rPr lang="en-US" altLang="zh-CN" sz="1600" dirty="0"/>
              <a:t>Updated PDT Sensing NDPA Frame Format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r>
              <a:rPr lang="en-US" altLang="zh-CN" sz="1800" b="1" kern="0" dirty="0"/>
              <a:t>: Solomon Trainin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22/2146r1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48379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232</a:t>
            </a:r>
            <a:endParaRPr lang="en-US" altLang="en-US" sz="4000" dirty="0">
              <a:solidFill>
                <a:schemeClr val="tx2"/>
              </a:solidFill>
            </a:endParaRPr>
          </a:p>
        </p:txBody>
      </p:sp>
      <p:sp>
        <p:nvSpPr>
          <p:cNvPr id="18" name="Rectangle 3"/>
          <p:cNvSpPr txBox="1">
            <a:spLocks noChangeArrowheads="1"/>
          </p:cNvSpPr>
          <p:nvPr/>
        </p:nvSpPr>
        <p:spPr bwMode="auto">
          <a:xfrm>
            <a:off x="838200" y="1600200"/>
            <a:ext cx="1043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channel model document IEEE 802.11 (21/0782r3) as IEEE 802.11 (21/0782r5) by adding the section 4.3 – Living Room Channel Model – Mono/</a:t>
            </a:r>
            <a:r>
              <a:rPr lang="en-US" altLang="zh-CN" sz="1800" dirty="0" err="1"/>
              <a:t>Bistatic</a:t>
            </a:r>
            <a:r>
              <a:rPr lang="en-US" altLang="zh-CN" sz="1800" dirty="0"/>
              <a:t>/Multi-static, section 7.3 Channel Data for Bi-Static-Directional Sub-Scenario and section 7.4 Channel Data for Isotropic </a:t>
            </a:r>
            <a:r>
              <a:rPr lang="en-US" altLang="zh-CN" sz="1800" dirty="0" smtClean="0"/>
              <a:t>Sub-Scenario.</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Anirud</a:t>
            </a:r>
            <a:r>
              <a:rPr lang="en-US" altLang="zh-CN" sz="1800" b="1" kern="0" dirty="0"/>
              <a:t> Sahoo </a:t>
            </a:r>
            <a:r>
              <a:rPr lang="en-US" altLang="zh-CN" sz="1800" b="1" dirty="0"/>
              <a:t>	</a:t>
            </a:r>
            <a:r>
              <a:rPr lang="en-US" altLang="zh-CN" sz="1800" b="1" kern="0" dirty="0"/>
              <a:t>Second</a:t>
            </a:r>
            <a:r>
              <a:rPr lang="en-US" altLang="zh-CN" sz="1800" b="1" kern="0" dirty="0"/>
              <a:t>: Claudio da Silva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21/0782r5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38085866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233</a:t>
            </a:r>
            <a:endParaRPr lang="en-US" altLang="en-US" sz="4000" dirty="0">
              <a:solidFill>
                <a:schemeClr val="tx2"/>
              </a:solidFill>
            </a:endParaRPr>
          </a:p>
        </p:txBody>
      </p:sp>
      <p:sp>
        <p:nvSpPr>
          <p:cNvPr id="18" name="Rectangle 3"/>
          <p:cNvSpPr txBox="1">
            <a:spLocks noChangeArrowheads="1"/>
          </p:cNvSpPr>
          <p:nvPr/>
        </p:nvSpPr>
        <p:spPr bwMode="auto">
          <a:xfrm>
            <a:off x="914400" y="1752600"/>
            <a:ext cx="1036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evaluation methodology document IEEE 802.11 (21/0876r3) as IEEE 802.11 (21/0876r5) by adding the option to evaluate scenarios using phased antenna arrays and by adding Section 2.4 Scenario 3: </a:t>
            </a:r>
            <a:r>
              <a:rPr lang="en-US" altLang="zh-CN" sz="1800" dirty="0" err="1"/>
              <a:t>Bistatic</a:t>
            </a:r>
            <a:r>
              <a:rPr lang="en-US" altLang="zh-CN" sz="1800" dirty="0"/>
              <a:t> indoor living room.</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Assaf Kasher </a:t>
            </a:r>
            <a:r>
              <a:rPr lang="en-US" altLang="zh-CN" sz="1800" b="1" kern="0" dirty="0"/>
              <a:t>	</a:t>
            </a:r>
            <a:r>
              <a:rPr lang="en-US" altLang="zh-CN" sz="1800" b="1" dirty="0"/>
              <a:t>	</a:t>
            </a:r>
            <a:r>
              <a:rPr lang="en-US" altLang="zh-CN" sz="1800" b="1" kern="0" dirty="0"/>
              <a:t>Second</a:t>
            </a:r>
            <a:r>
              <a:rPr lang="en-US" altLang="zh-CN" sz="1800" b="1" kern="0" dirty="0"/>
              <a:t>: </a:t>
            </a:r>
            <a:r>
              <a:rPr lang="en-US" altLang="zh-CN" sz="1800" b="1" kern="0" dirty="0" err="1"/>
              <a:t>Anirud</a:t>
            </a:r>
            <a:r>
              <a:rPr lang="en-US" altLang="zh-CN" sz="1800" b="1" kern="0" dirty="0"/>
              <a:t> Sahoo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21/0876r5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4423759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 </a:t>
            </a:r>
            <a:r>
              <a:rPr lang="pt-BR" altLang="zh-CN" sz="1600" dirty="0"/>
              <a:t>8, 9, 120, 209, 297, 298, 306, 471, 472, 489, 510,  511, 512,  513, 523, 650, 655, 668, 838, 903, 904</a:t>
            </a:r>
          </a:p>
          <a:p>
            <a:pPr lvl="1" algn="just">
              <a:buFont typeface="Arial" panose="020B0604020202020204" pitchFamily="34" charset="0"/>
              <a:buChar char="–"/>
              <a:defRPr/>
            </a:pPr>
            <a:r>
              <a:rPr lang="pt-BR" altLang="zh-CN" sz="1600" dirty="0" smtClean="0"/>
              <a:t>As </a:t>
            </a:r>
            <a:r>
              <a:rPr lang="pt-BR" altLang="zh-CN" sz="1600" dirty="0"/>
              <a:t>specified in document 22/2149r1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Steve Shellhammer	</a:t>
            </a:r>
            <a:r>
              <a:rPr lang="en-US" altLang="zh-CN" sz="1800" b="1" dirty="0" smtClean="0"/>
              <a:t>	</a:t>
            </a:r>
            <a:r>
              <a:rPr lang="en-US" altLang="zh-CN" sz="1800" b="1" kern="0" dirty="0" smtClean="0"/>
              <a:t>Second</a:t>
            </a:r>
            <a:r>
              <a:rPr lang="en-US" altLang="zh-CN" sz="1800" b="1" kern="0" dirty="0"/>
              <a:t>: Dongguk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pt-BR" altLang="zh-CN" dirty="0"/>
              <a:t>22/2149r1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797503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US" altLang="zh-CN" sz="1600" dirty="0" smtClean="0"/>
              <a:t>34</a:t>
            </a:r>
            <a:r>
              <a:rPr lang="en-US" altLang="zh-CN" sz="1600" dirty="0"/>
              <a:t>, 91, 445, 447, 355, 368 and a TBD in Page </a:t>
            </a:r>
            <a:r>
              <a:rPr lang="en-US" altLang="zh-CN" sz="1600" dirty="0" smtClean="0"/>
              <a:t>109</a:t>
            </a:r>
          </a:p>
          <a:p>
            <a:pPr lvl="1" algn="just">
              <a:buFont typeface="Arial" panose="020B0604020202020204" pitchFamily="34" charset="0"/>
              <a:buChar char="–"/>
              <a:defRPr/>
            </a:pPr>
            <a:r>
              <a:rPr lang="pt-BR" altLang="zh-CN" sz="1600" dirty="0" smtClean="0"/>
              <a:t>As specified in </a:t>
            </a:r>
            <a:r>
              <a:rPr lang="pt-BR" altLang="zh-CN" sz="1600" dirty="0"/>
              <a:t>document </a:t>
            </a:r>
            <a:r>
              <a:rPr lang="pt-BR" altLang="zh-CN" sz="1600" dirty="0" smtClean="0"/>
              <a:t>11-22-2073r2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smtClean="0"/>
              <a:t>document </a:t>
            </a:r>
            <a:r>
              <a:rPr lang="pt-BR" altLang="zh-CN" dirty="0" smtClean="0"/>
              <a:t>22/2073r2</a:t>
            </a:r>
            <a:endParaRPr lang="pt-BR"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9744930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January 16    (Monday EV 1),		19:30-21:30 Baltimore time</a:t>
            </a:r>
          </a:p>
          <a:p>
            <a:pPr lvl="1"/>
            <a:endParaRPr lang="en-US" altLang="en-US" sz="3600" dirty="0"/>
          </a:p>
        </p:txBody>
      </p:sp>
    </p:spTree>
    <p:extLst>
      <p:ext uri="{BB962C8B-B14F-4D97-AF65-F5344CB8AC3E}">
        <p14:creationId xmlns:p14="http://schemas.microsoft.com/office/powerpoint/2010/main" val="39438868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167708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Steve Shellhammer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a:t>Unanimous consent</a:t>
            </a:r>
            <a:endParaRPr lang="en-US" altLang="zh-CN" sz="1050" b="1" kern="0" dirty="0"/>
          </a:p>
        </p:txBody>
      </p:sp>
    </p:spTree>
    <p:extLst>
      <p:ext uri="{BB962C8B-B14F-4D97-AF65-F5344CB8AC3E}">
        <p14:creationId xmlns:p14="http://schemas.microsoft.com/office/powerpoint/2010/main" val="4412994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Steve </a:t>
            </a:r>
            <a:r>
              <a:rPr lang="en-US" altLang="zh-CN" sz="1800" b="1" kern="0" dirty="0" smtClean="0"/>
              <a:t>Shellhammer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a:t>Unanimous consent</a:t>
            </a:r>
            <a:endParaRPr lang="en-US" altLang="zh-CN" sz="1050" b="1" kern="0" dirty="0"/>
          </a:p>
        </p:txBody>
      </p:sp>
    </p:spTree>
    <p:extLst>
      <p:ext uri="{BB962C8B-B14F-4D97-AF65-F5344CB8AC3E}">
        <p14:creationId xmlns:p14="http://schemas.microsoft.com/office/powerpoint/2010/main" val="24122907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32D1B0-0D9C-432C-B428-AE7AFE9AEEF4}"/>
              </a:ext>
            </a:extLst>
          </p:cNvPr>
          <p:cNvSpPr>
            <a:spLocks noGrp="1"/>
          </p:cNvSpPr>
          <p:nvPr>
            <p:ph type="title"/>
          </p:nvPr>
        </p:nvSpPr>
        <p:spPr/>
        <p:txBody>
          <a:bodyPr/>
          <a:lstStyle/>
          <a:p>
            <a:r>
              <a:rPr lang="en-US" dirty="0"/>
              <a:t>Motion 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a16="http://schemas.microsoft.com/office/drawing/2014/main" xmlns=""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a16="http://schemas.microsoft.com/office/drawing/2014/main" xmlns=""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53</a:t>
            </a:fld>
            <a:endParaRPr lang="en-GB" dirty="0"/>
          </a:p>
        </p:txBody>
      </p:sp>
      <p:sp>
        <p:nvSpPr>
          <p:cNvPr id="8" name="Footer Placeholder 4">
            <a:extLst>
              <a:ext uri="{FF2B5EF4-FFF2-40B4-BE49-F238E27FC236}">
                <a16:creationId xmlns:a16="http://schemas.microsoft.com/office/drawing/2014/main" xmlns=""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a16="http://schemas.microsoft.com/office/drawing/2014/main" xmlns=""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a16="http://schemas.microsoft.com/office/drawing/2014/main" xmlns=""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284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103127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35116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174861</TotalTime>
  <Words>4458</Words>
  <Application>Microsoft Office PowerPoint</Application>
  <PresentationFormat>宽屏</PresentationFormat>
  <Paragraphs>1308</Paragraphs>
  <Slides>55</Slides>
  <Notes>54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55</vt:i4>
      </vt:variant>
    </vt:vector>
  </HeadingPairs>
  <TitlesOfParts>
    <vt:vector size="67"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teleconference 2023</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RSVP Requested</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Motion x: TGbf CAD approval</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871</cp:revision>
  <cp:lastPrinted>2014-11-04T15:04:57Z</cp:lastPrinted>
  <dcterms:created xsi:type="dcterms:W3CDTF">2007-04-17T18:10:23Z</dcterms:created>
  <dcterms:modified xsi:type="dcterms:W3CDTF">2023-01-06T08:32:41Z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(3)XFpIMFOGU4lljLW4M415E94vM038JjRK80lmWOB9pSjjrQ2nMgJZLTFYqcD5TQAA0wba+jo8
z2+5R/GRbaFwKcV5g+AfRhXDrXiwB247OPjGBfEAdq6AUhuThwFE6iDoJcbFKtRqKzipx4+b
9/RN+GLgwsIAGY88V/Bv8uywcx0se7tgSBPHQQvujteDpSi4K54F4bPatduQjgmFenrUuaLW
kI4aL64RsEVKW5RZWv</vt:lpwstr>
  </property>
  <property fmtid="{D5CDD505-2E9C-101B-9397-08002B2CF9AE}" pid="27" name="_2015_ms_pID_7253431">
    <vt:lpwstr>hSE6sKLE9ze+g73aTMraQQrJOxBs45x1YugL8oDF66BC1DRlD1JhAq
jGRjq0M3HhPWDmwPAJxERCgxlBfDuicXRYTZ1iMOMXwqOnfiTOCuyOYOxIsn0fpqLzi0Sn2+
6qkthDRi8lp4ncy8UGwCURKvqIaDIIg1AV+QjvdBTJsDvSk9bYtaQpIWp50Ezj3lbFnvc/ht
oHrhc80ENB8VO2AqDtbRPCBoeCEEbkG27CGe</vt:lpwstr>
  </property>
  <property fmtid="{D5CDD505-2E9C-101B-9397-08002B2CF9AE}" pid="28" name="_2015_ms_pID_7253432">
    <vt:lpwstr>QX2EB6uUJT8L54bV28vsOv4=</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