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71" r:id="rId5"/>
    <p:sldMasterId id="2147483672"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11AFE4B-3ADF-44F4-B826-B2D974396330}">
  <a:tblStyle styleId="{E11AFE4B-3ADF-44F4-B826-B2D974396330}"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19" Type="http://schemas.openxmlformats.org/officeDocument/2006/relationships/slide" Target="slides/slide12.xml"/><Relationship Id="rId6" Type="http://schemas.openxmlformats.org/officeDocument/2006/relationships/slideMaster" Target="slideMasters/slideMaster2.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1b20e1e2416_0_0:notes"/>
          <p:cNvSpPr txBox="1"/>
          <p:nvPr>
            <p:ph idx="2" type="hdr"/>
          </p:nvPr>
        </p:nvSpPr>
        <p:spPr>
          <a:xfrm>
            <a:off x="5564915" y="111084"/>
            <a:ext cx="647400" cy="1959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doc.: IEEE 802.11-19/xxxxr0</a:t>
            </a:r>
            <a:endParaRPr b="0" i="0" sz="1400" u="none" cap="none" strike="noStrike">
              <a:solidFill>
                <a:srgbClr val="000000"/>
              </a:solidFill>
              <a:latin typeface="Arial"/>
              <a:ea typeface="Arial"/>
              <a:cs typeface="Arial"/>
              <a:sym typeface="Arial"/>
            </a:endParaRPr>
          </a:p>
        </p:txBody>
      </p:sp>
      <p:sp>
        <p:nvSpPr>
          <p:cNvPr id="123" name="Google Shape;123;g1b20e1e2416_0_0:notes"/>
          <p:cNvSpPr txBox="1"/>
          <p:nvPr/>
        </p:nvSpPr>
        <p:spPr>
          <a:xfrm>
            <a:off x="647344" y="108581"/>
            <a:ext cx="1210200" cy="1983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November 2012</a:t>
            </a:r>
            <a:endParaRPr b="0" i="0" sz="1400" u="none" cap="none" strike="noStrike">
              <a:solidFill>
                <a:srgbClr val="000000"/>
              </a:solidFill>
              <a:latin typeface="Arial"/>
              <a:ea typeface="Arial"/>
              <a:cs typeface="Arial"/>
              <a:sym typeface="Arial"/>
            </a:endParaRPr>
          </a:p>
        </p:txBody>
      </p:sp>
      <p:sp>
        <p:nvSpPr>
          <p:cNvPr id="124" name="Google Shape;124;g1b20e1e2416_0_0:notes"/>
          <p:cNvSpPr txBox="1"/>
          <p:nvPr>
            <p:ph idx="11" type="ftr"/>
          </p:nvPr>
        </p:nvSpPr>
        <p:spPr>
          <a:xfrm>
            <a:off x="4070307" y="8853135"/>
            <a:ext cx="2142000" cy="170100"/>
          </a:xfrm>
          <a:prstGeom prst="rect">
            <a:avLst/>
          </a:prstGeom>
          <a:noFill/>
          <a:ln>
            <a:noFill/>
          </a:ln>
        </p:spPr>
        <p:txBody>
          <a:bodyPr anchorCtr="0" anchor="t" bIns="0" lIns="0" spcFirstLastPara="1" rIns="0" wrap="square" tIns="0">
            <a:noAutofit/>
          </a:bodyPr>
          <a:lstStyle/>
          <a:p>
            <a:pPr indent="0" lvl="4" marL="458787"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125" name="Google Shape;125;g1b20e1e2416_0_0:notes"/>
          <p:cNvSpPr txBox="1"/>
          <p:nvPr>
            <p:ph idx="12" type="sldNum"/>
          </p:nvPr>
        </p:nvSpPr>
        <p:spPr>
          <a:xfrm>
            <a:off x="3175831" y="8853135"/>
            <a:ext cx="517500" cy="1680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126" name="Google Shape;126;g1b20e1e2416_0_0:notes"/>
          <p:cNvSpPr/>
          <p:nvPr>
            <p:ph idx="3" type="sldImg"/>
          </p:nvPr>
        </p:nvSpPr>
        <p:spPr>
          <a:xfrm>
            <a:off x="390525" y="690563"/>
            <a:ext cx="6077100" cy="3417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7" name="Google Shape;127;g1b20e1e2416_0_0:notes"/>
          <p:cNvSpPr txBox="1"/>
          <p:nvPr>
            <p:ph idx="1" type="body"/>
          </p:nvPr>
        </p:nvSpPr>
        <p:spPr>
          <a:xfrm>
            <a:off x="913332" y="4342523"/>
            <a:ext cx="5031300" cy="4117500"/>
          </a:xfrm>
          <a:prstGeom prst="rect">
            <a:avLst/>
          </a:prstGeom>
          <a:noFill/>
          <a:ln>
            <a:noFill/>
          </a:ln>
        </p:spPr>
        <p:txBody>
          <a:bodyPr anchorCtr="0" anchor="t" bIns="46075" lIns="93725" spcFirstLastPara="1" rIns="93725" wrap="square" tIns="460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10bf8964719_0_183:notes"/>
          <p:cNvSpPr/>
          <p:nvPr>
            <p:ph idx="2" type="sldImg"/>
          </p:nvPr>
        </p:nvSpPr>
        <p:spPr>
          <a:xfrm>
            <a:off x="408653" y="685490"/>
            <a:ext cx="6040800" cy="34305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10bf8964719_0_183:notes"/>
          <p:cNvSpPr txBox="1"/>
          <p:nvPr>
            <p:ph idx="1" type="body"/>
          </p:nvPr>
        </p:nvSpPr>
        <p:spPr>
          <a:xfrm>
            <a:off x="685801" y="4343401"/>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g10bf8964719_0_183:notes"/>
          <p:cNvSpPr txBox="1"/>
          <p:nvPr>
            <p:ph idx="12" type="sldNum"/>
          </p:nvPr>
        </p:nvSpPr>
        <p:spPr>
          <a:xfrm>
            <a:off x="3884614" y="8685214"/>
            <a:ext cx="2971800" cy="457200"/>
          </a:xfrm>
          <a:prstGeom prst="rect">
            <a:avLst/>
          </a:prstGeom>
          <a:noFill/>
          <a:ln>
            <a:noFill/>
          </a:ln>
        </p:spPr>
        <p:txBody>
          <a:bodyPr anchorCtr="0" anchor="ctr" bIns="88750" lIns="88750" spcFirstLastPara="1" rIns="88750" wrap="square" tIns="88750">
            <a:noAutofit/>
          </a:bodyPr>
          <a:lstStyle/>
          <a:p>
            <a:pPr indent="0" lvl="0" marL="0" rtl="0" algn="l">
              <a:spcBef>
                <a:spcPts val="0"/>
              </a:spcBef>
              <a:spcAft>
                <a:spcPts val="0"/>
              </a:spcAft>
              <a:buClr>
                <a:srgbClr val="000000"/>
              </a:buClr>
              <a:buSzPts val="1300"/>
              <a:buFont typeface="Arial"/>
              <a:buNone/>
            </a:pPr>
            <a:fld id="{00000000-1234-1234-1234-123412341234}" type="slidenum">
              <a:rPr lang="en" sz="1400"/>
              <a:t>‹#›</a:t>
            </a:fld>
            <a:endParaRPr sz="140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1038e63aac2_0_2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39" name="Google Shape;239;g1038e63aac2_0_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9441d485da_2_13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46" name="Google Shape;246;g9441d485da_2_1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9441d485da_2_141:notes"/>
          <p:cNvSpPr txBox="1"/>
          <p:nvPr>
            <p:ph idx="1" type="body"/>
          </p:nvPr>
        </p:nvSpPr>
        <p:spPr>
          <a:xfrm>
            <a:off x="913332" y="4342523"/>
            <a:ext cx="5031336" cy="411743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3" name="Google Shape;253;g9441d485da_2_141:notes"/>
          <p:cNvSpPr/>
          <p:nvPr>
            <p:ph idx="2" type="sldImg"/>
          </p:nvPr>
        </p:nvSpPr>
        <p:spPr>
          <a:xfrm>
            <a:off x="392113" y="690563"/>
            <a:ext cx="6075362" cy="34178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9441d485da_2_8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6" name="Google Shape;136;g9441d485da_2_8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99e4c97800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3" name="Google Shape;143;g99e4c97800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038e63aac2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50" name="Google Shape;150;g1038e63aac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1038e63aac2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57" name="Google Shape;157;g1038e63aac2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06c289af6e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4" name="Google Shape;164;g106c289af6e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1047bd92db8_1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71" name="Google Shape;171;g1047bd92db8_1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1038e63aac2_0_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78" name="Google Shape;178;g1038e63aac2_0_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103b88c6f0b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85" name="Google Shape;185;g103b88c6f0b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59" name="Shape 59"/>
        <p:cNvGrpSpPr/>
        <p:nvPr/>
      </p:nvGrpSpPr>
      <p:grpSpPr>
        <a:xfrm>
          <a:off x="0" y="0"/>
          <a:ext cx="0" cy="0"/>
          <a:chOff x="0" y="0"/>
          <a:chExt cx="0" cy="0"/>
        </a:xfrm>
      </p:grpSpPr>
      <p:sp>
        <p:nvSpPr>
          <p:cNvPr id="60" name="Google Shape;60;p14"/>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1" name="Google Shape;61;p14"/>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63" name="Google Shape;63;p14"/>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4" name="Shape 64"/>
        <p:cNvGrpSpPr/>
        <p:nvPr/>
      </p:nvGrpSpPr>
      <p:grpSpPr>
        <a:xfrm>
          <a:off x="0" y="0"/>
          <a:ext cx="0" cy="0"/>
          <a:chOff x="0" y="0"/>
          <a:chExt cx="0" cy="0"/>
        </a:xfrm>
      </p:grpSpPr>
      <p:sp>
        <p:nvSpPr>
          <p:cNvPr id="65" name="Google Shape;65;p15"/>
          <p:cNvSpPr txBox="1"/>
          <p:nvPr>
            <p:ph type="ctrTitle"/>
          </p:nvPr>
        </p:nvSpPr>
        <p:spPr>
          <a:xfrm>
            <a:off x="685800" y="1597819"/>
            <a:ext cx="7772400" cy="1102519"/>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6" name="Google Shape;66;p15"/>
          <p:cNvSpPr txBox="1"/>
          <p:nvPr>
            <p:ph idx="1" type="subTitle"/>
          </p:nvPr>
        </p:nvSpPr>
        <p:spPr>
          <a:xfrm>
            <a:off x="1371600" y="2914650"/>
            <a:ext cx="6400800" cy="1314450"/>
          </a:xfrm>
          <a:prstGeom prst="rect">
            <a:avLst/>
          </a:prstGeom>
          <a:noFill/>
          <a:ln>
            <a:noFill/>
          </a:ln>
        </p:spPr>
        <p:txBody>
          <a:bodyPr anchorCtr="0" anchor="t" bIns="46025" lIns="92075" spcFirstLastPara="1" rIns="92075" wrap="square" tIns="46025">
            <a:noAutofit/>
          </a:bodyPr>
          <a:lstStyle>
            <a:lvl1pPr lvl="0" algn="ctr">
              <a:lnSpc>
                <a:spcPct val="100000"/>
              </a:lnSpc>
              <a:spcBef>
                <a:spcPts val="480"/>
              </a:spcBef>
              <a:spcAft>
                <a:spcPts val="0"/>
              </a:spcAft>
              <a:buClr>
                <a:schemeClr val="dk1"/>
              </a:buClr>
              <a:buSzPts val="2400"/>
              <a:buFont typeface="Times New Roman"/>
              <a:buNone/>
              <a:defRPr/>
            </a:lvl1pPr>
            <a:lvl2pPr lvl="1" algn="ctr">
              <a:lnSpc>
                <a:spcPct val="100000"/>
              </a:lnSpc>
              <a:spcBef>
                <a:spcPts val="400"/>
              </a:spcBef>
              <a:spcAft>
                <a:spcPts val="0"/>
              </a:spcAft>
              <a:buClr>
                <a:schemeClr val="dk1"/>
              </a:buClr>
              <a:buSzPts val="2000"/>
              <a:buFont typeface="Times New Roman"/>
              <a:buNone/>
              <a:defRPr/>
            </a:lvl2pPr>
            <a:lvl3pPr lvl="2" algn="ctr">
              <a:lnSpc>
                <a:spcPct val="100000"/>
              </a:lnSpc>
              <a:spcBef>
                <a:spcPts val="360"/>
              </a:spcBef>
              <a:spcAft>
                <a:spcPts val="0"/>
              </a:spcAft>
              <a:buClr>
                <a:schemeClr val="dk1"/>
              </a:buClr>
              <a:buSzPts val="1800"/>
              <a:buFont typeface="Times New Roman"/>
              <a:buNone/>
              <a:defRPr/>
            </a:lvl3pPr>
            <a:lvl4pPr lvl="3" algn="ctr">
              <a:lnSpc>
                <a:spcPct val="100000"/>
              </a:lnSpc>
              <a:spcBef>
                <a:spcPts val="320"/>
              </a:spcBef>
              <a:spcAft>
                <a:spcPts val="0"/>
              </a:spcAft>
              <a:buClr>
                <a:schemeClr val="dk1"/>
              </a:buClr>
              <a:buSzPts val="1600"/>
              <a:buFont typeface="Times New Roman"/>
              <a:buNone/>
              <a:defRPr/>
            </a:lvl4pPr>
            <a:lvl5pPr lvl="4" algn="ctr">
              <a:lnSpc>
                <a:spcPct val="100000"/>
              </a:lnSpc>
              <a:spcBef>
                <a:spcPts val="320"/>
              </a:spcBef>
              <a:spcAft>
                <a:spcPts val="0"/>
              </a:spcAft>
              <a:buClr>
                <a:schemeClr val="dk1"/>
              </a:buClr>
              <a:buSzPts val="1600"/>
              <a:buFont typeface="Times New Roman"/>
              <a:buNone/>
              <a:defRPr/>
            </a:lvl5pPr>
            <a:lvl6pPr lvl="5" algn="ctr">
              <a:lnSpc>
                <a:spcPct val="100000"/>
              </a:lnSpc>
              <a:spcBef>
                <a:spcPts val="320"/>
              </a:spcBef>
              <a:spcAft>
                <a:spcPts val="0"/>
              </a:spcAft>
              <a:buClr>
                <a:schemeClr val="dk1"/>
              </a:buClr>
              <a:buSzPts val="1600"/>
              <a:buFont typeface="Times New Roman"/>
              <a:buNone/>
              <a:defRPr/>
            </a:lvl6pPr>
            <a:lvl7pPr lvl="6" algn="ctr">
              <a:lnSpc>
                <a:spcPct val="100000"/>
              </a:lnSpc>
              <a:spcBef>
                <a:spcPts val="320"/>
              </a:spcBef>
              <a:spcAft>
                <a:spcPts val="0"/>
              </a:spcAft>
              <a:buClr>
                <a:schemeClr val="dk1"/>
              </a:buClr>
              <a:buSzPts val="1600"/>
              <a:buFont typeface="Times New Roman"/>
              <a:buNone/>
              <a:defRPr/>
            </a:lvl7pPr>
            <a:lvl8pPr lvl="7" algn="ctr">
              <a:lnSpc>
                <a:spcPct val="100000"/>
              </a:lnSpc>
              <a:spcBef>
                <a:spcPts val="320"/>
              </a:spcBef>
              <a:spcAft>
                <a:spcPts val="0"/>
              </a:spcAft>
              <a:buClr>
                <a:schemeClr val="dk1"/>
              </a:buClr>
              <a:buSzPts val="1600"/>
              <a:buFont typeface="Times New Roman"/>
              <a:buNone/>
              <a:defRPr/>
            </a:lvl8pPr>
            <a:lvl9pPr lvl="8" algn="ctr">
              <a:lnSpc>
                <a:spcPct val="100000"/>
              </a:lnSpc>
              <a:spcBef>
                <a:spcPts val="320"/>
              </a:spcBef>
              <a:spcAft>
                <a:spcPts val="0"/>
              </a:spcAft>
              <a:buClr>
                <a:schemeClr val="dk1"/>
              </a:buClr>
              <a:buSzPts val="1600"/>
              <a:buFont typeface="Times New Roman"/>
              <a:buNone/>
              <a:defRPr/>
            </a:lvl9pPr>
          </a:lstStyle>
          <a:p/>
        </p:txBody>
      </p:sp>
      <p:sp>
        <p:nvSpPr>
          <p:cNvPr id="67" name="Google Shape;67;p15"/>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5"/>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9" name="Shape 69"/>
        <p:cNvGrpSpPr/>
        <p:nvPr/>
      </p:nvGrpSpPr>
      <p:grpSpPr>
        <a:xfrm>
          <a:off x="0" y="0"/>
          <a:ext cx="0" cy="0"/>
          <a:chOff x="0" y="0"/>
          <a:chExt cx="0" cy="0"/>
        </a:xfrm>
      </p:grpSpPr>
      <p:sp>
        <p:nvSpPr>
          <p:cNvPr id="70" name="Google Shape;70;p16"/>
          <p:cNvSpPr txBox="1"/>
          <p:nvPr>
            <p:ph type="title"/>
          </p:nvPr>
        </p:nvSpPr>
        <p:spPr>
          <a:xfrm>
            <a:off x="722313" y="3305175"/>
            <a:ext cx="7772400" cy="1021556"/>
          </a:xfrm>
          <a:prstGeom prst="rect">
            <a:avLst/>
          </a:prstGeom>
          <a:noFill/>
          <a:ln>
            <a:noFill/>
          </a:ln>
        </p:spPr>
        <p:txBody>
          <a:bodyPr anchorCtr="0" anchor="t" bIns="46025" lIns="92075" spcFirstLastPara="1" rIns="92075" wrap="square" tIns="46025">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1" name="Google Shape;71;p16"/>
          <p:cNvSpPr txBox="1"/>
          <p:nvPr>
            <p:ph idx="1" type="body"/>
          </p:nvPr>
        </p:nvSpPr>
        <p:spPr>
          <a:xfrm>
            <a:off x="722313" y="2180035"/>
            <a:ext cx="7772400" cy="1125140"/>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00"/>
              </a:spcBef>
              <a:spcAft>
                <a:spcPts val="0"/>
              </a:spcAft>
              <a:buClr>
                <a:schemeClr val="dk1"/>
              </a:buClr>
              <a:buSzPts val="2000"/>
              <a:buFont typeface="Times New Roman"/>
              <a:buNone/>
              <a:defRPr sz="2000"/>
            </a:lvl1pPr>
            <a:lvl2pPr indent="-228600" lvl="1" marL="914400" algn="l">
              <a:lnSpc>
                <a:spcPct val="100000"/>
              </a:lnSpc>
              <a:spcBef>
                <a:spcPts val="360"/>
              </a:spcBef>
              <a:spcAft>
                <a:spcPts val="0"/>
              </a:spcAft>
              <a:buClr>
                <a:schemeClr val="dk1"/>
              </a:buClr>
              <a:buSzPts val="1800"/>
              <a:buFont typeface="Times New Roman"/>
              <a:buNone/>
              <a:defRPr sz="1800"/>
            </a:lvl2pPr>
            <a:lvl3pPr indent="-228600" lvl="2" marL="1371600" algn="l">
              <a:lnSpc>
                <a:spcPct val="100000"/>
              </a:lnSpc>
              <a:spcBef>
                <a:spcPts val="320"/>
              </a:spcBef>
              <a:spcAft>
                <a:spcPts val="0"/>
              </a:spcAft>
              <a:buClr>
                <a:schemeClr val="dk1"/>
              </a:buClr>
              <a:buSzPts val="1600"/>
              <a:buFont typeface="Times New Roman"/>
              <a:buNone/>
              <a:defRPr sz="1600"/>
            </a:lvl3pPr>
            <a:lvl4pPr indent="-228600" lvl="3" marL="1828800" algn="l">
              <a:lnSpc>
                <a:spcPct val="100000"/>
              </a:lnSpc>
              <a:spcBef>
                <a:spcPts val="280"/>
              </a:spcBef>
              <a:spcAft>
                <a:spcPts val="0"/>
              </a:spcAft>
              <a:buClr>
                <a:schemeClr val="dk1"/>
              </a:buClr>
              <a:buSzPts val="1400"/>
              <a:buFont typeface="Times New Roman"/>
              <a:buNone/>
              <a:defRPr sz="1400"/>
            </a:lvl4pPr>
            <a:lvl5pPr indent="-228600" lvl="4" marL="2286000" algn="l">
              <a:lnSpc>
                <a:spcPct val="100000"/>
              </a:lnSpc>
              <a:spcBef>
                <a:spcPts val="280"/>
              </a:spcBef>
              <a:spcAft>
                <a:spcPts val="0"/>
              </a:spcAft>
              <a:buClr>
                <a:schemeClr val="dk1"/>
              </a:buClr>
              <a:buSzPts val="1400"/>
              <a:buFont typeface="Times New Roman"/>
              <a:buNone/>
              <a:defRPr sz="1400"/>
            </a:lvl5pPr>
            <a:lvl6pPr indent="-228600" lvl="5" marL="2743200" algn="l">
              <a:lnSpc>
                <a:spcPct val="100000"/>
              </a:lnSpc>
              <a:spcBef>
                <a:spcPts val="280"/>
              </a:spcBef>
              <a:spcAft>
                <a:spcPts val="0"/>
              </a:spcAft>
              <a:buClr>
                <a:schemeClr val="dk1"/>
              </a:buClr>
              <a:buSzPts val="1400"/>
              <a:buFont typeface="Times New Roman"/>
              <a:buNone/>
              <a:defRPr sz="1400"/>
            </a:lvl6pPr>
            <a:lvl7pPr indent="-228600" lvl="6" marL="3200400" algn="l">
              <a:lnSpc>
                <a:spcPct val="100000"/>
              </a:lnSpc>
              <a:spcBef>
                <a:spcPts val="280"/>
              </a:spcBef>
              <a:spcAft>
                <a:spcPts val="0"/>
              </a:spcAft>
              <a:buClr>
                <a:schemeClr val="dk1"/>
              </a:buClr>
              <a:buSzPts val="1400"/>
              <a:buFont typeface="Times New Roman"/>
              <a:buNone/>
              <a:defRPr sz="1400"/>
            </a:lvl7pPr>
            <a:lvl8pPr indent="-228600" lvl="7" marL="3657600" algn="l">
              <a:lnSpc>
                <a:spcPct val="100000"/>
              </a:lnSpc>
              <a:spcBef>
                <a:spcPts val="280"/>
              </a:spcBef>
              <a:spcAft>
                <a:spcPts val="0"/>
              </a:spcAft>
              <a:buClr>
                <a:schemeClr val="dk1"/>
              </a:buClr>
              <a:buSzPts val="1400"/>
              <a:buFont typeface="Times New Roman"/>
              <a:buNone/>
              <a:defRPr sz="1400"/>
            </a:lvl8pPr>
            <a:lvl9pPr indent="-228600" lvl="8" marL="4114800" algn="l">
              <a:lnSpc>
                <a:spcPct val="100000"/>
              </a:lnSpc>
              <a:spcBef>
                <a:spcPts val="280"/>
              </a:spcBef>
              <a:spcAft>
                <a:spcPts val="0"/>
              </a:spcAft>
              <a:buClr>
                <a:schemeClr val="dk1"/>
              </a:buClr>
              <a:buSzPts val="1400"/>
              <a:buFont typeface="Times New Roman"/>
              <a:buNone/>
              <a:defRPr sz="1400"/>
            </a:lvl9pPr>
          </a:lstStyle>
          <a:p/>
        </p:txBody>
      </p:sp>
      <p:sp>
        <p:nvSpPr>
          <p:cNvPr id="72" name="Google Shape;72;p16"/>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6"/>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4" name="Shape 74"/>
        <p:cNvGrpSpPr/>
        <p:nvPr/>
      </p:nvGrpSpPr>
      <p:grpSpPr>
        <a:xfrm>
          <a:off x="0" y="0"/>
          <a:ext cx="0" cy="0"/>
          <a:chOff x="0" y="0"/>
          <a:chExt cx="0" cy="0"/>
        </a:xfrm>
      </p:grpSpPr>
      <p:sp>
        <p:nvSpPr>
          <p:cNvPr id="75" name="Google Shape;75;p1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6" name="Google Shape;76;p17"/>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7" name="Google Shape;77;p17"/>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8" name="Google Shape;78;p17"/>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7"/>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0" name="Shape 80"/>
        <p:cNvGrpSpPr/>
        <p:nvPr/>
      </p:nvGrpSpPr>
      <p:grpSpPr>
        <a:xfrm>
          <a:off x="0" y="0"/>
          <a:ext cx="0" cy="0"/>
          <a:chOff x="0" y="0"/>
          <a:chExt cx="0" cy="0"/>
        </a:xfrm>
      </p:grpSpPr>
      <p:sp>
        <p:nvSpPr>
          <p:cNvPr id="81" name="Google Shape;81;p18"/>
          <p:cNvSpPr txBox="1"/>
          <p:nvPr>
            <p:ph type="title"/>
          </p:nvPr>
        </p:nvSpPr>
        <p:spPr>
          <a:xfrm>
            <a:off x="457200" y="205978"/>
            <a:ext cx="8229600" cy="85725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2" name="Google Shape;82;p18"/>
          <p:cNvSpPr txBox="1"/>
          <p:nvPr>
            <p:ph idx="1" type="body"/>
          </p:nvPr>
        </p:nvSpPr>
        <p:spPr>
          <a:xfrm>
            <a:off x="457200" y="1151335"/>
            <a:ext cx="4040188"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3" name="Google Shape;83;p18"/>
          <p:cNvSpPr txBox="1"/>
          <p:nvPr>
            <p:ph idx="2" type="body"/>
          </p:nvPr>
        </p:nvSpPr>
        <p:spPr>
          <a:xfrm>
            <a:off x="457200" y="1631156"/>
            <a:ext cx="4040188"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4" name="Google Shape;84;p18"/>
          <p:cNvSpPr txBox="1"/>
          <p:nvPr>
            <p:ph idx="3" type="body"/>
          </p:nvPr>
        </p:nvSpPr>
        <p:spPr>
          <a:xfrm>
            <a:off x="4645025" y="1151335"/>
            <a:ext cx="4041775"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5" name="Google Shape;85;p18"/>
          <p:cNvSpPr txBox="1"/>
          <p:nvPr>
            <p:ph idx="4" type="body"/>
          </p:nvPr>
        </p:nvSpPr>
        <p:spPr>
          <a:xfrm>
            <a:off x="4645025" y="1631156"/>
            <a:ext cx="4041775"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6" name="Google Shape;86;p18"/>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8"/>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8" name="Shape 88"/>
        <p:cNvGrpSpPr/>
        <p:nvPr/>
      </p:nvGrpSpPr>
      <p:grpSpPr>
        <a:xfrm>
          <a:off x="0" y="0"/>
          <a:ext cx="0" cy="0"/>
          <a:chOff x="0" y="0"/>
          <a:chExt cx="0" cy="0"/>
        </a:xfrm>
      </p:grpSpPr>
      <p:sp>
        <p:nvSpPr>
          <p:cNvPr id="89" name="Google Shape;89;p19"/>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0" name="Google Shape;90;p19"/>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9"/>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0"/>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0"/>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5" name="Shape 95"/>
        <p:cNvGrpSpPr/>
        <p:nvPr/>
      </p:nvGrpSpPr>
      <p:grpSpPr>
        <a:xfrm>
          <a:off x="0" y="0"/>
          <a:ext cx="0" cy="0"/>
          <a:chOff x="0" y="0"/>
          <a:chExt cx="0" cy="0"/>
        </a:xfrm>
      </p:grpSpPr>
      <p:sp>
        <p:nvSpPr>
          <p:cNvPr id="96" name="Google Shape;96;p21"/>
          <p:cNvSpPr txBox="1"/>
          <p:nvPr>
            <p:ph type="title"/>
          </p:nvPr>
        </p:nvSpPr>
        <p:spPr>
          <a:xfrm>
            <a:off x="457200" y="204788"/>
            <a:ext cx="3008313" cy="871537"/>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7" name="Google Shape;97;p21"/>
          <p:cNvSpPr txBox="1"/>
          <p:nvPr>
            <p:ph idx="1" type="body"/>
          </p:nvPr>
        </p:nvSpPr>
        <p:spPr>
          <a:xfrm>
            <a:off x="3575050" y="204788"/>
            <a:ext cx="5111750" cy="4389835"/>
          </a:xfrm>
          <a:prstGeom prst="rect">
            <a:avLst/>
          </a:prstGeom>
          <a:noFill/>
          <a:ln>
            <a:noFill/>
          </a:ln>
        </p:spPr>
        <p:txBody>
          <a:bodyPr anchorCtr="0" anchor="t" bIns="46025" lIns="92075" spcFirstLastPara="1" rIns="92075" wrap="square" tIns="46025">
            <a:noAutofit/>
          </a:bodyPr>
          <a:lstStyle>
            <a:lvl1pPr indent="-431800" lvl="0" marL="457200" algn="l">
              <a:lnSpc>
                <a:spcPct val="100000"/>
              </a:lnSpc>
              <a:spcBef>
                <a:spcPts val="640"/>
              </a:spcBef>
              <a:spcAft>
                <a:spcPts val="0"/>
              </a:spcAft>
              <a:buClr>
                <a:schemeClr val="dk1"/>
              </a:buClr>
              <a:buSzPts val="3200"/>
              <a:buFont typeface="Times New Roman"/>
              <a:buChar char="•"/>
              <a:defRPr sz="3200"/>
            </a:lvl1pPr>
            <a:lvl2pPr indent="-406400" lvl="1" marL="914400" algn="l">
              <a:lnSpc>
                <a:spcPct val="100000"/>
              </a:lnSpc>
              <a:spcBef>
                <a:spcPts val="560"/>
              </a:spcBef>
              <a:spcAft>
                <a:spcPts val="0"/>
              </a:spcAft>
              <a:buClr>
                <a:schemeClr val="dk1"/>
              </a:buClr>
              <a:buSzPts val="2800"/>
              <a:buFont typeface="Times New Roman"/>
              <a:buChar char="–"/>
              <a:defRPr sz="2800"/>
            </a:lvl2pPr>
            <a:lvl3pPr indent="-381000" lvl="2" marL="1371600" algn="l">
              <a:lnSpc>
                <a:spcPct val="100000"/>
              </a:lnSpc>
              <a:spcBef>
                <a:spcPts val="480"/>
              </a:spcBef>
              <a:spcAft>
                <a:spcPts val="0"/>
              </a:spcAft>
              <a:buClr>
                <a:schemeClr val="dk1"/>
              </a:buClr>
              <a:buSzPts val="2400"/>
              <a:buFont typeface="Times New Roman"/>
              <a:buChar char="•"/>
              <a:defRPr sz="2400"/>
            </a:lvl3pPr>
            <a:lvl4pPr indent="-355600" lvl="3" marL="1828800" algn="l">
              <a:lnSpc>
                <a:spcPct val="100000"/>
              </a:lnSpc>
              <a:spcBef>
                <a:spcPts val="400"/>
              </a:spcBef>
              <a:spcAft>
                <a:spcPts val="0"/>
              </a:spcAft>
              <a:buClr>
                <a:schemeClr val="dk1"/>
              </a:buClr>
              <a:buSzPts val="2000"/>
              <a:buFont typeface="Times New Roman"/>
              <a:buChar char="–"/>
              <a:defRPr sz="2000"/>
            </a:lvl4pPr>
            <a:lvl5pPr indent="-355600" lvl="4" marL="2286000" algn="l">
              <a:lnSpc>
                <a:spcPct val="100000"/>
              </a:lnSpc>
              <a:spcBef>
                <a:spcPts val="400"/>
              </a:spcBef>
              <a:spcAft>
                <a:spcPts val="0"/>
              </a:spcAft>
              <a:buClr>
                <a:schemeClr val="dk1"/>
              </a:buClr>
              <a:buSzPts val="2000"/>
              <a:buFont typeface="Times New Roman"/>
              <a:buChar char="•"/>
              <a:defRPr sz="2000"/>
            </a:lvl5pPr>
            <a:lvl6pPr indent="-355600" lvl="5" marL="2743200" algn="l">
              <a:lnSpc>
                <a:spcPct val="100000"/>
              </a:lnSpc>
              <a:spcBef>
                <a:spcPts val="400"/>
              </a:spcBef>
              <a:spcAft>
                <a:spcPts val="0"/>
              </a:spcAft>
              <a:buClr>
                <a:schemeClr val="dk1"/>
              </a:buClr>
              <a:buSzPts val="2000"/>
              <a:buFont typeface="Times New Roman"/>
              <a:buChar char="•"/>
              <a:defRPr sz="2000"/>
            </a:lvl6pPr>
            <a:lvl7pPr indent="-355600" lvl="6" marL="3200400" algn="l">
              <a:lnSpc>
                <a:spcPct val="100000"/>
              </a:lnSpc>
              <a:spcBef>
                <a:spcPts val="400"/>
              </a:spcBef>
              <a:spcAft>
                <a:spcPts val="0"/>
              </a:spcAft>
              <a:buClr>
                <a:schemeClr val="dk1"/>
              </a:buClr>
              <a:buSzPts val="2000"/>
              <a:buFont typeface="Times New Roman"/>
              <a:buChar char="•"/>
              <a:defRPr sz="2000"/>
            </a:lvl7pPr>
            <a:lvl8pPr indent="-355600" lvl="7" marL="3657600" algn="l">
              <a:lnSpc>
                <a:spcPct val="100000"/>
              </a:lnSpc>
              <a:spcBef>
                <a:spcPts val="400"/>
              </a:spcBef>
              <a:spcAft>
                <a:spcPts val="0"/>
              </a:spcAft>
              <a:buClr>
                <a:schemeClr val="dk1"/>
              </a:buClr>
              <a:buSzPts val="2000"/>
              <a:buFont typeface="Times New Roman"/>
              <a:buChar char="•"/>
              <a:defRPr sz="2000"/>
            </a:lvl8pPr>
            <a:lvl9pPr indent="-355600" lvl="8" marL="4114800" algn="l">
              <a:lnSpc>
                <a:spcPct val="100000"/>
              </a:lnSpc>
              <a:spcBef>
                <a:spcPts val="400"/>
              </a:spcBef>
              <a:spcAft>
                <a:spcPts val="0"/>
              </a:spcAft>
              <a:buClr>
                <a:schemeClr val="dk1"/>
              </a:buClr>
              <a:buSzPts val="2000"/>
              <a:buFont typeface="Times New Roman"/>
              <a:buChar char="•"/>
              <a:defRPr sz="2000"/>
            </a:lvl9pPr>
          </a:lstStyle>
          <a:p/>
        </p:txBody>
      </p:sp>
      <p:sp>
        <p:nvSpPr>
          <p:cNvPr id="98" name="Google Shape;98;p21"/>
          <p:cNvSpPr txBox="1"/>
          <p:nvPr>
            <p:ph idx="2" type="body"/>
          </p:nvPr>
        </p:nvSpPr>
        <p:spPr>
          <a:xfrm>
            <a:off x="457200" y="1076325"/>
            <a:ext cx="3008313" cy="3518297"/>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99" name="Google Shape;99;p21"/>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1"/>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1" name="Shape 101"/>
        <p:cNvGrpSpPr/>
        <p:nvPr/>
      </p:nvGrpSpPr>
      <p:grpSpPr>
        <a:xfrm>
          <a:off x="0" y="0"/>
          <a:ext cx="0" cy="0"/>
          <a:chOff x="0" y="0"/>
          <a:chExt cx="0" cy="0"/>
        </a:xfrm>
      </p:grpSpPr>
      <p:sp>
        <p:nvSpPr>
          <p:cNvPr id="102" name="Google Shape;102;p22"/>
          <p:cNvSpPr txBox="1"/>
          <p:nvPr>
            <p:ph type="title"/>
          </p:nvPr>
        </p:nvSpPr>
        <p:spPr>
          <a:xfrm>
            <a:off x="1792288" y="3600450"/>
            <a:ext cx="5486400" cy="425053"/>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3" name="Google Shape;103;p22"/>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lnSpc>
                <a:spcPct val="100000"/>
              </a:lnSpc>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104" name="Google Shape;104;p22"/>
          <p:cNvSpPr txBox="1"/>
          <p:nvPr>
            <p:ph idx="1" type="body"/>
          </p:nvPr>
        </p:nvSpPr>
        <p:spPr>
          <a:xfrm>
            <a:off x="1792288" y="4025503"/>
            <a:ext cx="5486400" cy="603646"/>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105" name="Google Shape;105;p22"/>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22"/>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7" name="Shape 107"/>
        <p:cNvGrpSpPr/>
        <p:nvPr/>
      </p:nvGrpSpPr>
      <p:grpSpPr>
        <a:xfrm>
          <a:off x="0" y="0"/>
          <a:ext cx="0" cy="0"/>
          <a:chOff x="0" y="0"/>
          <a:chExt cx="0" cy="0"/>
        </a:xfrm>
      </p:grpSpPr>
      <p:sp>
        <p:nvSpPr>
          <p:cNvPr id="108" name="Google Shape;108;p2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9" name="Google Shape;109;p23"/>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0" name="Google Shape;110;p23"/>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2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2" name="Shape 112"/>
        <p:cNvGrpSpPr/>
        <p:nvPr/>
      </p:nvGrpSpPr>
      <p:grpSpPr>
        <a:xfrm>
          <a:off x="0" y="0"/>
          <a:ext cx="0" cy="0"/>
          <a:chOff x="0" y="0"/>
          <a:chExt cx="0" cy="0"/>
        </a:xfrm>
      </p:grpSpPr>
      <p:sp>
        <p:nvSpPr>
          <p:cNvPr id="113" name="Google Shape;113;p24"/>
          <p:cNvSpPr txBox="1"/>
          <p:nvPr>
            <p:ph type="title"/>
          </p:nvPr>
        </p:nvSpPr>
        <p:spPr>
          <a:xfrm rot="5400000">
            <a:off x="5457825" y="1571625"/>
            <a:ext cx="4057650" cy="1943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14" name="Google Shape;114;p24"/>
          <p:cNvSpPr txBox="1"/>
          <p:nvPr>
            <p:ph idx="1" type="body"/>
          </p:nvPr>
        </p:nvSpPr>
        <p:spPr>
          <a:xfrm rot="5400000">
            <a:off x="1495425" y="-295275"/>
            <a:ext cx="4057650" cy="56769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5" name="Google Shape;115;p24"/>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2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p:cSld name="Content">
    <p:spTree>
      <p:nvGrpSpPr>
        <p:cNvPr id="117" name="Shape 117"/>
        <p:cNvGrpSpPr/>
        <p:nvPr/>
      </p:nvGrpSpPr>
      <p:grpSpPr>
        <a:xfrm>
          <a:off x="0" y="0"/>
          <a:ext cx="0" cy="0"/>
          <a:chOff x="0" y="0"/>
          <a:chExt cx="0" cy="0"/>
        </a:xfrm>
      </p:grpSpPr>
      <p:sp>
        <p:nvSpPr>
          <p:cNvPr id="118" name="Google Shape;118;p25"/>
          <p:cNvSpPr txBox="1"/>
          <p:nvPr>
            <p:ph idx="1" type="body"/>
          </p:nvPr>
        </p:nvSpPr>
        <p:spPr>
          <a:xfrm>
            <a:off x="309753" y="1028700"/>
            <a:ext cx="8524500" cy="1109400"/>
          </a:xfrm>
          <a:prstGeom prst="rect">
            <a:avLst/>
          </a:prstGeom>
          <a:noFill/>
          <a:ln>
            <a:noFill/>
          </a:ln>
        </p:spPr>
        <p:txBody>
          <a:bodyPr anchorCtr="0" anchor="t" bIns="0" lIns="0" spcFirstLastPara="1" rIns="0" wrap="square" tIns="0">
            <a:spAutoFit/>
          </a:bodyPr>
          <a:lstStyle>
            <a:lvl1pPr indent="-342900" lvl="0" marL="457200" rtl="0" algn="l">
              <a:lnSpc>
                <a:spcPct val="90000"/>
              </a:lnSpc>
              <a:spcBef>
                <a:spcPts val="900"/>
              </a:spcBef>
              <a:spcAft>
                <a:spcPts val="0"/>
              </a:spcAft>
              <a:buSzPts val="1800"/>
              <a:buChar char="•"/>
              <a:defRPr sz="1800"/>
            </a:lvl1pPr>
            <a:lvl2pPr indent="-323850" lvl="1" marL="914400" rtl="0" algn="l">
              <a:lnSpc>
                <a:spcPct val="90000"/>
              </a:lnSpc>
              <a:spcBef>
                <a:spcPts val="300"/>
              </a:spcBef>
              <a:spcAft>
                <a:spcPts val="0"/>
              </a:spcAft>
              <a:buSzPts val="1500"/>
              <a:buFont typeface="Arial"/>
              <a:buChar char="–"/>
              <a:defRPr/>
            </a:lvl2pPr>
            <a:lvl3pPr indent="-317500" lvl="2" marL="1371600" rtl="0" algn="l">
              <a:lnSpc>
                <a:spcPct val="90000"/>
              </a:lnSpc>
              <a:spcBef>
                <a:spcPts val="300"/>
              </a:spcBef>
              <a:spcAft>
                <a:spcPts val="0"/>
              </a:spcAft>
              <a:buSzPts val="1400"/>
              <a:buFont typeface="Arial"/>
              <a:buChar char="–"/>
              <a:defRPr sz="1400"/>
            </a:lvl3pPr>
            <a:lvl4pPr indent="-304800" lvl="3" marL="1828800" rtl="0" algn="l">
              <a:lnSpc>
                <a:spcPct val="90000"/>
              </a:lnSpc>
              <a:spcBef>
                <a:spcPts val="300"/>
              </a:spcBef>
              <a:spcAft>
                <a:spcPts val="0"/>
              </a:spcAft>
              <a:buSzPts val="1200"/>
              <a:buFont typeface="Arial"/>
              <a:buChar char="–"/>
              <a:defRPr/>
            </a:lvl4pPr>
            <a:lvl5pPr indent="-298450" lvl="4" marL="2286000" rtl="0" algn="l">
              <a:lnSpc>
                <a:spcPct val="90000"/>
              </a:lnSpc>
              <a:spcBef>
                <a:spcPts val="300"/>
              </a:spcBef>
              <a:spcAft>
                <a:spcPts val="0"/>
              </a:spcAft>
              <a:buSzPts val="1100"/>
              <a:buFont typeface="Arial"/>
              <a:buChar char="–"/>
              <a:defRPr sz="1100"/>
            </a:lvl5pPr>
            <a:lvl6pPr indent="-317500" lvl="5" marL="2743200" rtl="0" algn="l">
              <a:lnSpc>
                <a:spcPct val="100000"/>
              </a:lnSpc>
              <a:spcBef>
                <a:spcPts val="300"/>
              </a:spcBef>
              <a:spcAft>
                <a:spcPts val="0"/>
              </a:spcAft>
              <a:buClr>
                <a:schemeClr val="dk1"/>
              </a:buClr>
              <a:buSzPts val="1400"/>
              <a:buChar char="•"/>
              <a:defRPr/>
            </a:lvl6pPr>
            <a:lvl7pPr indent="-317500" lvl="6" marL="3200400" rtl="0" algn="l">
              <a:lnSpc>
                <a:spcPct val="100000"/>
              </a:lnSpc>
              <a:spcBef>
                <a:spcPts val="300"/>
              </a:spcBef>
              <a:spcAft>
                <a:spcPts val="0"/>
              </a:spcAft>
              <a:buClr>
                <a:schemeClr val="dk1"/>
              </a:buClr>
              <a:buSzPts val="1400"/>
              <a:buChar char="•"/>
              <a:defRPr/>
            </a:lvl7pPr>
            <a:lvl8pPr indent="-317500" lvl="7" marL="3657600" rtl="0" algn="l">
              <a:lnSpc>
                <a:spcPct val="100000"/>
              </a:lnSpc>
              <a:spcBef>
                <a:spcPts val="300"/>
              </a:spcBef>
              <a:spcAft>
                <a:spcPts val="0"/>
              </a:spcAft>
              <a:buClr>
                <a:schemeClr val="dk1"/>
              </a:buClr>
              <a:buSzPts val="1400"/>
              <a:buChar char="•"/>
              <a:defRPr/>
            </a:lvl8pPr>
            <a:lvl9pPr indent="-317500" lvl="8" marL="4114800" rtl="0" algn="l">
              <a:lnSpc>
                <a:spcPct val="100000"/>
              </a:lnSpc>
              <a:spcBef>
                <a:spcPts val="300"/>
              </a:spcBef>
              <a:spcAft>
                <a:spcPts val="0"/>
              </a:spcAft>
              <a:buClr>
                <a:schemeClr val="dk1"/>
              </a:buClr>
              <a:buSzPts val="1400"/>
              <a:buChar char="•"/>
              <a:defRPr/>
            </a:lvl9pPr>
          </a:lstStyle>
          <a:p/>
        </p:txBody>
      </p:sp>
      <p:sp>
        <p:nvSpPr>
          <p:cNvPr id="119" name="Google Shape;119;p25"/>
          <p:cNvSpPr txBox="1"/>
          <p:nvPr>
            <p:ph type="title"/>
          </p:nvPr>
        </p:nvSpPr>
        <p:spPr>
          <a:xfrm>
            <a:off x="309753" y="413483"/>
            <a:ext cx="8524500" cy="274800"/>
          </a:xfrm>
          <a:prstGeom prst="rect">
            <a:avLst/>
          </a:prstGeom>
          <a:noFill/>
          <a:ln>
            <a:noFill/>
          </a:ln>
        </p:spPr>
        <p:txBody>
          <a:bodyPr anchorCtr="0" anchor="ctr" bIns="0" lIns="0" spcFirstLastPara="1" rIns="0" wrap="square" tIns="0">
            <a:spAutoFit/>
          </a:bodyPr>
          <a:lstStyle>
            <a:lvl1pPr lvl="0" rtl="0" algn="l">
              <a:lnSpc>
                <a:spcPct val="85000"/>
              </a:lnSpc>
              <a:spcBef>
                <a:spcPts val="0"/>
              </a:spcBef>
              <a:spcAft>
                <a:spcPts val="0"/>
              </a:spcAft>
              <a:buClr>
                <a:schemeClr val="dk2"/>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20" name="Google Shape;120;p25"/>
          <p:cNvSpPr txBox="1"/>
          <p:nvPr>
            <p:ph idx="12" type="sldNum"/>
          </p:nvPr>
        </p:nvSpPr>
        <p:spPr>
          <a:xfrm>
            <a:off x="8556784" y="4749851"/>
            <a:ext cx="548700" cy="393600"/>
          </a:xfrm>
          <a:prstGeom prst="rect">
            <a:avLst/>
          </a:prstGeom>
        </p:spPr>
        <p:txBody>
          <a:bodyPr anchorCtr="0" anchor="t" bIns="0" lIns="0" spcFirstLastPara="1" rIns="0" wrap="square" tIns="0">
            <a:noAutofit/>
          </a:bodyPr>
          <a:lstStyle>
            <a:lvl1pPr lvl="0" algn="r">
              <a:buNone/>
              <a:defRPr sz="1300"/>
            </a:lvl1pPr>
            <a:lvl2pPr lvl="1" algn="r">
              <a:buNone/>
              <a:defRPr sz="1300"/>
            </a:lvl2pPr>
            <a:lvl3pPr lvl="2" algn="r">
              <a:buNone/>
              <a:defRPr sz="1300"/>
            </a:lvl3pPr>
            <a:lvl4pPr lvl="3" algn="r">
              <a:buNone/>
              <a:defRPr sz="1300"/>
            </a:lvl4pPr>
            <a:lvl5pPr lvl="4" algn="r">
              <a:buNone/>
              <a:defRPr sz="1300"/>
            </a:lvl5pPr>
            <a:lvl6pPr lvl="5" algn="r">
              <a:buNone/>
              <a:defRPr sz="1300"/>
            </a:lvl6pPr>
            <a:lvl7pPr lvl="6" algn="r">
              <a:buNone/>
              <a:defRPr sz="1300"/>
            </a:lvl7pPr>
            <a:lvl8pPr lvl="7" algn="r">
              <a:buNone/>
              <a:defRPr sz="1300"/>
            </a:lvl8pPr>
            <a:lvl9pPr lvl="8" algn="r">
              <a:buNone/>
              <a:defRPr sz="1300"/>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theme" Target="../theme/theme1.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9pPr>
          </a:lstStyle>
          <a:p/>
        </p:txBody>
      </p:sp>
      <p:sp>
        <p:nvSpPr>
          <p:cNvPr id="52" name="Google Shape;52;p13"/>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lnSpc>
                <a:spcPct val="100000"/>
              </a:lnSpc>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100000"/>
              </a:lnSpc>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53" name="Google Shape;53;p13"/>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9pPr>
          </a:lstStyle>
          <a:p/>
        </p:txBody>
      </p:sp>
      <p:sp>
        <p:nvSpPr>
          <p:cNvPr id="54" name="Google Shape;54;p1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anchorCtr="0" anchor="b" bIns="0" lIns="0" spcFirstLastPara="1" rIns="0" wrap="square" tIns="0">
            <a:noAutofit/>
          </a:bodyPr>
          <a:lstStyle/>
          <a:p>
            <a:pPr indent="0" lvl="4" marL="457200" marR="0" rtl="0" algn="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Times New Roman"/>
                <a:ea typeface="Times New Roman"/>
                <a:cs typeface="Times New Roman"/>
                <a:sym typeface="Times New Roman"/>
              </a:rPr>
              <a:t>doc.: IEEE 802.11-</a:t>
            </a:r>
            <a:r>
              <a:rPr b="1" lang="en" sz="1800">
                <a:solidFill>
                  <a:schemeClr val="dk1"/>
                </a:solidFill>
                <a:latin typeface="Times New Roman"/>
                <a:ea typeface="Times New Roman"/>
                <a:cs typeface="Times New Roman"/>
                <a:sym typeface="Times New Roman"/>
              </a:rPr>
              <a:t>22</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2204r0</a:t>
            </a:r>
            <a:endParaRPr b="1" i="0" sz="1800" u="none" cap="none" strike="noStrike">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57" name="Google Shape;57;p13"/>
          <p:cNvSpPr/>
          <p:nvPr/>
        </p:nvSpPr>
        <p:spPr>
          <a:xfrm>
            <a:off x="685800" y="4856560"/>
            <a:ext cx="718145" cy="1385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58" name="Google Shape;58;p13"/>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6"/>
          <p:cNvSpPr txBox="1"/>
          <p:nvPr>
            <p:ph type="title"/>
          </p:nvPr>
        </p:nvSpPr>
        <p:spPr>
          <a:xfrm>
            <a:off x="685800" y="514350"/>
            <a:ext cx="81510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Clr>
                <a:schemeClr val="dk1"/>
              </a:buClr>
              <a:buSzPts val="1400"/>
              <a:buFont typeface="Arial"/>
              <a:buNone/>
            </a:pPr>
            <a:r>
              <a:rPr lang="en">
                <a:solidFill>
                  <a:schemeClr val="dk1"/>
                </a:solidFill>
              </a:rPr>
              <a:t>Dynamic Subband Operation</a:t>
            </a:r>
            <a:endParaRPr/>
          </a:p>
        </p:txBody>
      </p:sp>
      <p:sp>
        <p:nvSpPr>
          <p:cNvPr id="130" name="Google Shape;130;p26"/>
          <p:cNvSpPr txBox="1"/>
          <p:nvPr>
            <p:ph idx="1" type="body"/>
          </p:nvPr>
        </p:nvSpPr>
        <p:spPr>
          <a:xfrm>
            <a:off x="685799" y="1478527"/>
            <a:ext cx="7772400" cy="285900"/>
          </a:xfrm>
          <a:prstGeom prst="rect">
            <a:avLst/>
          </a:prstGeom>
          <a:noFill/>
          <a:ln>
            <a:noFill/>
          </a:ln>
        </p:spPr>
        <p:txBody>
          <a:bodyPr anchorCtr="0" anchor="t" bIns="46025" lIns="92075" spcFirstLastPara="1" rIns="92075" wrap="square" tIns="46025">
            <a:noAutofit/>
          </a:bodyPr>
          <a:lstStyle/>
          <a:p>
            <a:pPr indent="-342900" lvl="0" marL="342900" rtl="0" algn="ctr">
              <a:lnSpc>
                <a:spcPct val="100000"/>
              </a:lnSpc>
              <a:spcBef>
                <a:spcPts val="0"/>
              </a:spcBef>
              <a:spcAft>
                <a:spcPts val="0"/>
              </a:spcAft>
              <a:buClr>
                <a:schemeClr val="dk1"/>
              </a:buClr>
              <a:buSzPts val="2000"/>
              <a:buFont typeface="Times New Roman"/>
              <a:buNone/>
            </a:pPr>
            <a:r>
              <a:rPr lang="en" sz="2000"/>
              <a:t>Date:</a:t>
            </a:r>
            <a:r>
              <a:rPr b="0" lang="en" sz="2000"/>
              <a:t> 2023-01-18</a:t>
            </a:r>
            <a:endParaRPr b="0" sz="2000"/>
          </a:p>
        </p:txBody>
      </p:sp>
      <p:sp>
        <p:nvSpPr>
          <p:cNvPr id="131" name="Google Shape;131;p26"/>
          <p:cNvSpPr txBox="1"/>
          <p:nvPr>
            <p:ph idx="10" type="dt"/>
          </p:nvPr>
        </p:nvSpPr>
        <p:spPr>
          <a:xfrm>
            <a:off x="696928" y="249450"/>
            <a:ext cx="1533900" cy="207600"/>
          </a:xfrm>
          <a:prstGeom prst="rect">
            <a:avLst/>
          </a:prstGeom>
        </p:spPr>
        <p:txBody>
          <a:bodyPr anchorCtr="0" anchor="b" bIns="0" lIns="0" spcFirstLastPara="1" rIns="0" wrap="square" tIns="0">
            <a:noAutofit/>
          </a:bodyPr>
          <a:lstStyle/>
          <a:p>
            <a:pPr indent="0" lvl="0" marL="0" rtl="0" algn="l">
              <a:spcBef>
                <a:spcPts val="0"/>
              </a:spcBef>
              <a:spcAft>
                <a:spcPts val="0"/>
              </a:spcAft>
              <a:buSzPts val="1400"/>
              <a:buNone/>
            </a:pPr>
            <a:r>
              <a:rPr lang="en"/>
              <a:t>January</a:t>
            </a:r>
            <a:r>
              <a:rPr lang="en"/>
              <a:t> 2023</a:t>
            </a:r>
            <a:endParaRPr/>
          </a:p>
        </p:txBody>
      </p:sp>
      <p:sp>
        <p:nvSpPr>
          <p:cNvPr id="132" name="Google Shape;132;p26"/>
          <p:cNvSpPr/>
          <p:nvPr/>
        </p:nvSpPr>
        <p:spPr>
          <a:xfrm>
            <a:off x="718260" y="2214359"/>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133" name="Google Shape;133;p26"/>
          <p:cNvGraphicFramePr/>
          <p:nvPr/>
        </p:nvGraphicFramePr>
        <p:xfrm>
          <a:off x="794460" y="2640923"/>
          <a:ext cx="3000000" cy="3000000"/>
        </p:xfrm>
        <a:graphic>
          <a:graphicData uri="http://schemas.openxmlformats.org/drawingml/2006/table">
            <a:tbl>
              <a:tblPr>
                <a:noFill/>
                <a:tableStyleId>{E11AFE4B-3ADF-44F4-B826-B2D974396330}</a:tableStyleId>
              </a:tblPr>
              <a:tblGrid>
                <a:gridCol w="2204900"/>
                <a:gridCol w="915200"/>
                <a:gridCol w="1592525"/>
                <a:gridCol w="614275"/>
                <a:gridCol w="2445500"/>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5">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chemeClr val="dk1"/>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None/>
                      </a:pPr>
                      <a:r>
                        <a:rPr lang="en" sz="1100">
                          <a:solidFill>
                            <a:schemeClr val="dk1"/>
                          </a:solidFill>
                          <a:latin typeface="Times New Roman"/>
                          <a:ea typeface="Times New Roman"/>
                          <a:cs typeface="Times New Roman"/>
                          <a:sym typeface="Times New Roman"/>
                        </a:rPr>
                        <a:t>Srinath Puducheri</a:t>
                      </a:r>
                      <a:endParaRPr sz="1100">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solidFill>
                            <a:schemeClr val="dk1"/>
                          </a:solidFill>
                          <a:latin typeface="Times New Roman"/>
                          <a:ea typeface="Times New Roman"/>
                          <a:cs typeface="Times New Roman"/>
                          <a:sym typeface="Times New Roman"/>
                        </a:rPr>
                        <a:t>srinath.puducheri@broadcom.com</a:t>
                      </a:r>
                      <a:endParaRPr sz="1100">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a:t>
                      </a:r>
                      <a:r>
                        <a:rPr lang="en" sz="1100" u="none" cap="none" strike="noStrike">
                          <a:latin typeface="Times New Roman"/>
                          <a:ea typeface="Times New Roman"/>
                          <a:cs typeface="Times New Roman"/>
                          <a:sym typeface="Times New Roman"/>
                        </a:rPr>
                        <a:t> Fischer</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matthew.fischer@broadcom.com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Vinko Erceg</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vinko.erceg@broadcom.com</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5"/>
          <p:cNvSpPr txBox="1"/>
          <p:nvPr>
            <p:ph type="title"/>
          </p:nvPr>
        </p:nvSpPr>
        <p:spPr>
          <a:xfrm>
            <a:off x="393900" y="570975"/>
            <a:ext cx="8356200" cy="261600"/>
          </a:xfrm>
          <a:prstGeom prst="rect">
            <a:avLst/>
          </a:prstGeom>
        </p:spPr>
        <p:txBody>
          <a:bodyPr anchorCtr="0" anchor="ctr" bIns="0" lIns="0" spcFirstLastPara="1" rIns="0" wrap="square" tIns="0">
            <a:spAutoFit/>
          </a:bodyPr>
          <a:lstStyle/>
          <a:p>
            <a:pPr indent="0" lvl="0" marL="0" rtl="0" algn="l">
              <a:spcBef>
                <a:spcPts val="0"/>
              </a:spcBef>
              <a:spcAft>
                <a:spcPts val="0"/>
              </a:spcAft>
              <a:buNone/>
            </a:pPr>
            <a:r>
              <a:rPr lang="en" sz="2000"/>
              <a:t>S</a:t>
            </a:r>
            <a:r>
              <a:rPr lang="en" sz="2000"/>
              <a:t>chematic</a:t>
            </a:r>
            <a:r>
              <a:rPr lang="en" sz="2000"/>
              <a:t> diagram for Dynamic Subband Operation (Option 1)</a:t>
            </a:r>
            <a:endParaRPr sz="2000"/>
          </a:p>
        </p:txBody>
      </p:sp>
      <p:cxnSp>
        <p:nvCxnSpPr>
          <p:cNvPr id="196" name="Google Shape;196;p35"/>
          <p:cNvCxnSpPr/>
          <p:nvPr/>
        </p:nvCxnSpPr>
        <p:spPr>
          <a:xfrm flipH="1" rot="10800000">
            <a:off x="792506" y="3055275"/>
            <a:ext cx="7832400" cy="19500"/>
          </a:xfrm>
          <a:prstGeom prst="straightConnector1">
            <a:avLst/>
          </a:prstGeom>
          <a:noFill/>
          <a:ln cap="flat" cmpd="sng" w="19050">
            <a:solidFill>
              <a:schemeClr val="dk2"/>
            </a:solidFill>
            <a:prstDash val="dash"/>
            <a:round/>
            <a:headEnd len="med" w="med" type="none"/>
            <a:tailEnd len="med" w="med" type="none"/>
          </a:ln>
        </p:spPr>
      </p:cxnSp>
      <p:sp>
        <p:nvSpPr>
          <p:cNvPr id="197" name="Google Shape;197;p35"/>
          <p:cNvSpPr txBox="1"/>
          <p:nvPr/>
        </p:nvSpPr>
        <p:spPr>
          <a:xfrm>
            <a:off x="382500" y="1719950"/>
            <a:ext cx="375900" cy="3231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200"/>
              <a:t>AP</a:t>
            </a:r>
            <a:endParaRPr b="1" sz="1200"/>
          </a:p>
        </p:txBody>
      </p:sp>
      <p:sp>
        <p:nvSpPr>
          <p:cNvPr id="198" name="Google Shape;198;p35"/>
          <p:cNvSpPr txBox="1"/>
          <p:nvPr/>
        </p:nvSpPr>
        <p:spPr>
          <a:xfrm>
            <a:off x="259200" y="2853281"/>
            <a:ext cx="617100" cy="507900"/>
          </a:xfrm>
          <a:prstGeom prst="rect">
            <a:avLst/>
          </a:prstGeom>
          <a:noFill/>
          <a:ln>
            <a:noFill/>
          </a:ln>
        </p:spPr>
        <p:txBody>
          <a:bodyPr anchorCtr="0" anchor="t" bIns="68575" lIns="68575" spcFirstLastPara="1" rIns="68575" wrap="square" tIns="68575">
            <a:spAutoFit/>
          </a:bodyPr>
          <a:lstStyle/>
          <a:p>
            <a:pPr indent="0" lvl="0" marL="0" rtl="0" algn="ctr">
              <a:spcBef>
                <a:spcPts val="0"/>
              </a:spcBef>
              <a:spcAft>
                <a:spcPts val="0"/>
              </a:spcAft>
              <a:buNone/>
            </a:pPr>
            <a:r>
              <a:rPr b="1" lang="en" sz="1200"/>
              <a:t>DSO </a:t>
            </a:r>
            <a:r>
              <a:rPr b="1" lang="en" sz="1200"/>
              <a:t>STA</a:t>
            </a:r>
            <a:endParaRPr b="1" sz="1200">
              <a:solidFill>
                <a:srgbClr val="0000FF"/>
              </a:solidFill>
            </a:endParaRPr>
          </a:p>
        </p:txBody>
      </p:sp>
      <p:sp>
        <p:nvSpPr>
          <p:cNvPr id="199" name="Google Shape;199;p35"/>
          <p:cNvSpPr txBox="1"/>
          <p:nvPr/>
        </p:nvSpPr>
        <p:spPr>
          <a:xfrm>
            <a:off x="889301" y="1388050"/>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160S</a:t>
            </a:r>
            <a:endParaRPr b="1" sz="1000"/>
          </a:p>
        </p:txBody>
      </p:sp>
      <p:sp>
        <p:nvSpPr>
          <p:cNvPr id="200" name="Google Shape;200;p35"/>
          <p:cNvSpPr txBox="1"/>
          <p:nvPr/>
        </p:nvSpPr>
        <p:spPr>
          <a:xfrm>
            <a:off x="898602" y="20415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160P</a:t>
            </a:r>
            <a:endParaRPr b="1" sz="1000"/>
          </a:p>
        </p:txBody>
      </p:sp>
      <p:sp>
        <p:nvSpPr>
          <p:cNvPr id="201" name="Google Shape;201;p35"/>
          <p:cNvSpPr/>
          <p:nvPr/>
        </p:nvSpPr>
        <p:spPr>
          <a:xfrm>
            <a:off x="3188109" y="2648241"/>
            <a:ext cx="912000" cy="274800"/>
          </a:xfrm>
          <a:prstGeom prst="rect">
            <a:avLst/>
          </a:prstGeom>
          <a:noFill/>
          <a:ln>
            <a:noFill/>
          </a:ln>
        </p:spPr>
        <p:txBody>
          <a:bodyPr anchorCtr="0" anchor="ctr" bIns="68575" lIns="68575" spcFirstLastPara="1" rIns="68575" wrap="square" tIns="68575">
            <a:noAutofit/>
          </a:bodyPr>
          <a:lstStyle/>
          <a:p>
            <a:pPr indent="0" lvl="0" marL="0" rtl="0" algn="ctr">
              <a:spcBef>
                <a:spcPts val="0"/>
              </a:spcBef>
              <a:spcAft>
                <a:spcPts val="0"/>
              </a:spcAft>
              <a:buNone/>
            </a:pPr>
            <a:r>
              <a:t/>
            </a:r>
            <a:endParaRPr b="1" sz="900"/>
          </a:p>
        </p:txBody>
      </p:sp>
      <p:sp>
        <p:nvSpPr>
          <p:cNvPr id="202" name="Google Shape;202;p35"/>
          <p:cNvSpPr txBox="1"/>
          <p:nvPr/>
        </p:nvSpPr>
        <p:spPr>
          <a:xfrm>
            <a:off x="898601" y="2668950"/>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160S</a:t>
            </a:r>
            <a:endParaRPr b="1" sz="1000"/>
          </a:p>
        </p:txBody>
      </p:sp>
      <p:sp>
        <p:nvSpPr>
          <p:cNvPr id="203" name="Google Shape;203;p35"/>
          <p:cNvSpPr txBox="1"/>
          <p:nvPr/>
        </p:nvSpPr>
        <p:spPr>
          <a:xfrm>
            <a:off x="898601" y="3226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160P</a:t>
            </a:r>
            <a:endParaRPr b="1" sz="1000"/>
          </a:p>
        </p:txBody>
      </p:sp>
      <p:sp>
        <p:nvSpPr>
          <p:cNvPr id="204" name="Google Shape;204;p35"/>
          <p:cNvSpPr txBox="1"/>
          <p:nvPr/>
        </p:nvSpPr>
        <p:spPr>
          <a:xfrm>
            <a:off x="2717826" y="887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a:t>
            </a:r>
            <a:endParaRPr b="1" sz="1000"/>
          </a:p>
        </p:txBody>
      </p:sp>
      <p:sp>
        <p:nvSpPr>
          <p:cNvPr id="205" name="Google Shape;205;p35"/>
          <p:cNvSpPr/>
          <p:nvPr/>
        </p:nvSpPr>
        <p:spPr>
          <a:xfrm>
            <a:off x="4788309" y="2648241"/>
            <a:ext cx="912000" cy="274800"/>
          </a:xfrm>
          <a:prstGeom prst="rect">
            <a:avLst/>
          </a:prstGeom>
          <a:noFill/>
          <a:ln>
            <a:noFill/>
          </a:ln>
        </p:spPr>
        <p:txBody>
          <a:bodyPr anchorCtr="0" anchor="ctr" bIns="68575" lIns="68575" spcFirstLastPara="1" rIns="68575" wrap="square" tIns="68575">
            <a:noAutofit/>
          </a:bodyPr>
          <a:lstStyle/>
          <a:p>
            <a:pPr indent="0" lvl="0" marL="0" rtl="0" algn="ctr">
              <a:spcBef>
                <a:spcPts val="0"/>
              </a:spcBef>
              <a:spcAft>
                <a:spcPts val="0"/>
              </a:spcAft>
              <a:buNone/>
            </a:pPr>
            <a:r>
              <a:t/>
            </a:r>
            <a:endParaRPr b="1" sz="900"/>
          </a:p>
        </p:txBody>
      </p:sp>
      <p:sp>
        <p:nvSpPr>
          <p:cNvPr id="206" name="Google Shape;206;p35"/>
          <p:cNvSpPr/>
          <p:nvPr/>
        </p:nvSpPr>
        <p:spPr>
          <a:xfrm>
            <a:off x="6034725" y="2638313"/>
            <a:ext cx="912000" cy="274800"/>
          </a:xfrm>
          <a:prstGeom prst="rect">
            <a:avLst/>
          </a:prstGeom>
          <a:noFill/>
          <a:ln>
            <a:noFill/>
          </a:ln>
        </p:spPr>
        <p:txBody>
          <a:bodyPr anchorCtr="0" anchor="ctr" bIns="68575" lIns="68575" spcFirstLastPara="1" rIns="68575" wrap="square" tIns="68575">
            <a:noAutofit/>
          </a:bodyPr>
          <a:lstStyle/>
          <a:p>
            <a:pPr indent="0" lvl="0" marL="0" rtl="0" algn="ctr">
              <a:spcBef>
                <a:spcPts val="0"/>
              </a:spcBef>
              <a:spcAft>
                <a:spcPts val="0"/>
              </a:spcAft>
              <a:buNone/>
            </a:pPr>
            <a:r>
              <a:t/>
            </a:r>
            <a:endParaRPr b="1" sz="900"/>
          </a:p>
        </p:txBody>
      </p:sp>
      <p:cxnSp>
        <p:nvCxnSpPr>
          <p:cNvPr id="207" name="Google Shape;207;p35"/>
          <p:cNvCxnSpPr/>
          <p:nvPr/>
        </p:nvCxnSpPr>
        <p:spPr>
          <a:xfrm>
            <a:off x="792506" y="1855575"/>
            <a:ext cx="7818900" cy="10800"/>
          </a:xfrm>
          <a:prstGeom prst="straightConnector1">
            <a:avLst/>
          </a:prstGeom>
          <a:noFill/>
          <a:ln cap="flat" cmpd="sng" w="19050">
            <a:solidFill>
              <a:schemeClr val="dk2"/>
            </a:solidFill>
            <a:prstDash val="dash"/>
            <a:round/>
            <a:headEnd len="med" w="med" type="none"/>
            <a:tailEnd len="med" w="med" type="none"/>
          </a:ln>
        </p:spPr>
      </p:cxnSp>
      <p:sp>
        <p:nvSpPr>
          <p:cNvPr id="208" name="Google Shape;208;p35"/>
          <p:cNvSpPr txBox="1"/>
          <p:nvPr/>
        </p:nvSpPr>
        <p:spPr>
          <a:xfrm>
            <a:off x="3937026" y="887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a:t>
            </a:r>
            <a:endParaRPr b="1" sz="1000"/>
          </a:p>
        </p:txBody>
      </p:sp>
      <p:cxnSp>
        <p:nvCxnSpPr>
          <p:cNvPr id="209" name="Google Shape;209;p35"/>
          <p:cNvCxnSpPr/>
          <p:nvPr/>
        </p:nvCxnSpPr>
        <p:spPr>
          <a:xfrm flipH="1">
            <a:off x="2698626" y="880925"/>
            <a:ext cx="19200" cy="3810000"/>
          </a:xfrm>
          <a:prstGeom prst="straightConnector1">
            <a:avLst/>
          </a:prstGeom>
          <a:noFill/>
          <a:ln cap="flat" cmpd="sng" w="19050">
            <a:solidFill>
              <a:srgbClr val="CC092F"/>
            </a:solidFill>
            <a:prstDash val="dash"/>
            <a:round/>
            <a:headEnd len="med" w="med" type="none"/>
            <a:tailEnd len="med" w="med" type="none"/>
          </a:ln>
        </p:spPr>
      </p:cxnSp>
      <p:sp>
        <p:nvSpPr>
          <p:cNvPr id="210" name="Google Shape;210;p35"/>
          <p:cNvSpPr txBox="1"/>
          <p:nvPr/>
        </p:nvSpPr>
        <p:spPr>
          <a:xfrm>
            <a:off x="5156226" y="887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a:t>
            </a:r>
            <a:endParaRPr b="1" sz="1000"/>
          </a:p>
        </p:txBody>
      </p:sp>
      <p:cxnSp>
        <p:nvCxnSpPr>
          <p:cNvPr id="211" name="Google Shape;211;p35"/>
          <p:cNvCxnSpPr/>
          <p:nvPr/>
        </p:nvCxnSpPr>
        <p:spPr>
          <a:xfrm>
            <a:off x="792506" y="3989175"/>
            <a:ext cx="7861200" cy="19200"/>
          </a:xfrm>
          <a:prstGeom prst="straightConnector1">
            <a:avLst/>
          </a:prstGeom>
          <a:noFill/>
          <a:ln cap="flat" cmpd="sng" w="19050">
            <a:solidFill>
              <a:schemeClr val="dk2"/>
            </a:solidFill>
            <a:prstDash val="dash"/>
            <a:round/>
            <a:headEnd len="med" w="med" type="none"/>
            <a:tailEnd len="med" w="med" type="none"/>
          </a:ln>
        </p:spPr>
      </p:cxnSp>
      <p:sp>
        <p:nvSpPr>
          <p:cNvPr id="212" name="Google Shape;212;p35"/>
          <p:cNvSpPr txBox="1"/>
          <p:nvPr/>
        </p:nvSpPr>
        <p:spPr>
          <a:xfrm>
            <a:off x="335400" y="3767681"/>
            <a:ext cx="617100" cy="6927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200">
                <a:solidFill>
                  <a:schemeClr val="dk1"/>
                </a:solidFill>
              </a:rPr>
              <a:t>non DSO STA</a:t>
            </a:r>
            <a:endParaRPr b="1" sz="1200">
              <a:solidFill>
                <a:schemeClr val="dk1"/>
              </a:solidFill>
            </a:endParaRPr>
          </a:p>
        </p:txBody>
      </p:sp>
      <p:sp>
        <p:nvSpPr>
          <p:cNvPr id="213" name="Google Shape;213;p35"/>
          <p:cNvSpPr txBox="1"/>
          <p:nvPr/>
        </p:nvSpPr>
        <p:spPr>
          <a:xfrm>
            <a:off x="898601" y="3659550"/>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160S</a:t>
            </a:r>
            <a:endParaRPr b="1" sz="1000"/>
          </a:p>
        </p:txBody>
      </p:sp>
      <p:sp>
        <p:nvSpPr>
          <p:cNvPr id="214" name="Google Shape;214;p35"/>
          <p:cNvSpPr txBox="1"/>
          <p:nvPr/>
        </p:nvSpPr>
        <p:spPr>
          <a:xfrm>
            <a:off x="898601" y="42166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160P</a:t>
            </a:r>
            <a:endParaRPr b="1" sz="1000"/>
          </a:p>
        </p:txBody>
      </p:sp>
      <p:sp>
        <p:nvSpPr>
          <p:cNvPr id="215" name="Google Shape;215;p35"/>
          <p:cNvSpPr txBox="1"/>
          <p:nvPr/>
        </p:nvSpPr>
        <p:spPr>
          <a:xfrm>
            <a:off x="6604025" y="887075"/>
            <a:ext cx="1148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 + delta</a:t>
            </a:r>
            <a:endParaRPr b="1" sz="1000"/>
          </a:p>
        </p:txBody>
      </p:sp>
      <p:cxnSp>
        <p:nvCxnSpPr>
          <p:cNvPr id="216" name="Google Shape;216;p35"/>
          <p:cNvCxnSpPr/>
          <p:nvPr/>
        </p:nvCxnSpPr>
        <p:spPr>
          <a:xfrm flipH="1">
            <a:off x="65086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17" name="Google Shape;217;p35"/>
          <p:cNvCxnSpPr/>
          <p:nvPr/>
        </p:nvCxnSpPr>
        <p:spPr>
          <a:xfrm flipH="1">
            <a:off x="74230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18" name="Google Shape;218;p35"/>
          <p:cNvCxnSpPr/>
          <p:nvPr/>
        </p:nvCxnSpPr>
        <p:spPr>
          <a:xfrm flipH="1">
            <a:off x="51370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19" name="Google Shape;219;p35"/>
          <p:cNvCxnSpPr/>
          <p:nvPr/>
        </p:nvCxnSpPr>
        <p:spPr>
          <a:xfrm flipH="1">
            <a:off x="56704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20" name="Google Shape;220;p35"/>
          <p:cNvCxnSpPr/>
          <p:nvPr/>
        </p:nvCxnSpPr>
        <p:spPr>
          <a:xfrm flipH="1">
            <a:off x="39178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21" name="Google Shape;221;p35"/>
          <p:cNvCxnSpPr/>
          <p:nvPr/>
        </p:nvCxnSpPr>
        <p:spPr>
          <a:xfrm flipH="1">
            <a:off x="43750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22" name="Google Shape;222;p35"/>
          <p:cNvCxnSpPr/>
          <p:nvPr/>
        </p:nvCxnSpPr>
        <p:spPr>
          <a:xfrm flipH="1">
            <a:off x="3079626" y="880925"/>
            <a:ext cx="19200" cy="3810000"/>
          </a:xfrm>
          <a:prstGeom prst="straightConnector1">
            <a:avLst/>
          </a:prstGeom>
          <a:noFill/>
          <a:ln cap="flat" cmpd="sng" w="19050">
            <a:solidFill>
              <a:srgbClr val="CC092F"/>
            </a:solidFill>
            <a:prstDash val="dash"/>
            <a:round/>
            <a:headEnd len="med" w="med" type="none"/>
            <a:tailEnd len="med" w="med" type="none"/>
          </a:ln>
        </p:spPr>
      </p:cxnSp>
      <p:sp>
        <p:nvSpPr>
          <p:cNvPr id="223" name="Google Shape;223;p35"/>
          <p:cNvSpPr/>
          <p:nvPr/>
        </p:nvSpPr>
        <p:spPr>
          <a:xfrm>
            <a:off x="3111925" y="2425350"/>
            <a:ext cx="828600" cy="6327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Clr>
                <a:schemeClr val="dk1"/>
              </a:buClr>
              <a:buSzPts val="1100"/>
              <a:buFont typeface="Arial"/>
              <a:buNone/>
            </a:pPr>
            <a:r>
              <a:rPr b="1" lang="en" sz="1000">
                <a:solidFill>
                  <a:schemeClr val="lt1"/>
                </a:solidFill>
              </a:rPr>
              <a:t>Rx second control frame (on 160S)</a:t>
            </a:r>
            <a:endParaRPr sz="800"/>
          </a:p>
        </p:txBody>
      </p:sp>
      <p:sp>
        <p:nvSpPr>
          <p:cNvPr id="224" name="Google Shape;224;p35"/>
          <p:cNvSpPr/>
          <p:nvPr/>
        </p:nvSpPr>
        <p:spPr>
          <a:xfrm>
            <a:off x="3111925" y="3989175"/>
            <a:ext cx="828600" cy="592800"/>
          </a:xfrm>
          <a:prstGeom prst="rect">
            <a:avLst/>
          </a:prstGeom>
          <a:solidFill>
            <a:srgbClr val="9900FF"/>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Rx second control frame  (on 160P)</a:t>
            </a:r>
            <a:endParaRPr sz="800"/>
          </a:p>
        </p:txBody>
      </p:sp>
      <p:sp>
        <p:nvSpPr>
          <p:cNvPr id="225" name="Google Shape;225;p35"/>
          <p:cNvSpPr/>
          <p:nvPr/>
        </p:nvSpPr>
        <p:spPr>
          <a:xfrm>
            <a:off x="1378550" y="3073575"/>
            <a:ext cx="1317900" cy="5079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Rx subband switch control frame </a:t>
            </a:r>
            <a:r>
              <a:rPr b="1" lang="en" sz="1000">
                <a:solidFill>
                  <a:schemeClr val="lt1"/>
                </a:solidFill>
              </a:rPr>
              <a:t>(on 160P)</a:t>
            </a:r>
            <a:endParaRPr b="1" sz="1000">
              <a:solidFill>
                <a:schemeClr val="lt1"/>
              </a:solidFill>
            </a:endParaRPr>
          </a:p>
        </p:txBody>
      </p:sp>
      <p:sp>
        <p:nvSpPr>
          <p:cNvPr id="226" name="Google Shape;226;p35"/>
          <p:cNvSpPr/>
          <p:nvPr/>
        </p:nvSpPr>
        <p:spPr>
          <a:xfrm>
            <a:off x="1378550" y="4008375"/>
            <a:ext cx="1320000" cy="563700"/>
          </a:xfrm>
          <a:prstGeom prst="rect">
            <a:avLst/>
          </a:prstGeom>
          <a:solidFill>
            <a:srgbClr val="9900FF"/>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Rx subband switch (on 160P)</a:t>
            </a:r>
            <a:endParaRPr b="1" sz="1000">
              <a:solidFill>
                <a:schemeClr val="lt1"/>
              </a:solidFill>
            </a:endParaRPr>
          </a:p>
        </p:txBody>
      </p:sp>
      <p:sp>
        <p:nvSpPr>
          <p:cNvPr id="227" name="Google Shape;227;p35"/>
          <p:cNvSpPr/>
          <p:nvPr/>
        </p:nvSpPr>
        <p:spPr>
          <a:xfrm>
            <a:off x="4407325" y="2550200"/>
            <a:ext cx="755400" cy="5079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T</a:t>
            </a:r>
            <a:r>
              <a:rPr b="1" lang="en" sz="1000">
                <a:solidFill>
                  <a:schemeClr val="lt1"/>
                </a:solidFill>
              </a:rPr>
              <a:t>x Response (on 160S)</a:t>
            </a:r>
            <a:endParaRPr sz="800"/>
          </a:p>
        </p:txBody>
      </p:sp>
      <p:sp>
        <p:nvSpPr>
          <p:cNvPr id="228" name="Google Shape;228;p35"/>
          <p:cNvSpPr/>
          <p:nvPr/>
        </p:nvSpPr>
        <p:spPr>
          <a:xfrm>
            <a:off x="4407325" y="4018400"/>
            <a:ext cx="755400" cy="563700"/>
          </a:xfrm>
          <a:prstGeom prst="rect">
            <a:avLst/>
          </a:prstGeom>
          <a:solidFill>
            <a:srgbClr val="9900FF"/>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Tx Response  (on 160P)</a:t>
            </a:r>
            <a:endParaRPr sz="800"/>
          </a:p>
        </p:txBody>
      </p:sp>
      <p:sp>
        <p:nvSpPr>
          <p:cNvPr id="229" name="Google Shape;229;p35"/>
          <p:cNvSpPr/>
          <p:nvPr/>
        </p:nvSpPr>
        <p:spPr>
          <a:xfrm>
            <a:off x="5649850" y="1251575"/>
            <a:ext cx="912000" cy="3330600"/>
          </a:xfrm>
          <a:prstGeom prst="rect">
            <a:avLst/>
          </a:prstGeom>
          <a:solidFill>
            <a:srgbClr val="1155CC"/>
          </a:solidFill>
          <a:ln cap="flat" cmpd="sng" w="9525">
            <a:solidFill>
              <a:srgbClr val="CC092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200">
                <a:solidFill>
                  <a:schemeClr val="lt1"/>
                </a:solidFill>
              </a:rPr>
              <a:t>320 MHz DL/UL OFDMA</a:t>
            </a:r>
            <a:endParaRPr sz="1200"/>
          </a:p>
        </p:txBody>
      </p:sp>
      <p:sp>
        <p:nvSpPr>
          <p:cNvPr id="230" name="Google Shape;230;p35"/>
          <p:cNvSpPr/>
          <p:nvPr/>
        </p:nvSpPr>
        <p:spPr>
          <a:xfrm>
            <a:off x="7455325" y="3083600"/>
            <a:ext cx="912000" cy="5079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Switch back to </a:t>
            </a:r>
            <a:r>
              <a:rPr b="1" lang="en" sz="1000">
                <a:solidFill>
                  <a:schemeClr val="lt1"/>
                </a:solidFill>
              </a:rPr>
              <a:t>160P</a:t>
            </a:r>
            <a:endParaRPr sz="800"/>
          </a:p>
        </p:txBody>
      </p:sp>
      <p:cxnSp>
        <p:nvCxnSpPr>
          <p:cNvPr id="231" name="Google Shape;231;p35"/>
          <p:cNvCxnSpPr/>
          <p:nvPr/>
        </p:nvCxnSpPr>
        <p:spPr>
          <a:xfrm flipH="1" rot="10800000">
            <a:off x="546500" y="2293025"/>
            <a:ext cx="8136000" cy="4500"/>
          </a:xfrm>
          <a:prstGeom prst="straightConnector1">
            <a:avLst/>
          </a:prstGeom>
          <a:noFill/>
          <a:ln cap="flat" cmpd="sng" w="19050">
            <a:solidFill>
              <a:schemeClr val="dk1"/>
            </a:solidFill>
            <a:prstDash val="solid"/>
            <a:round/>
            <a:headEnd len="med" w="med" type="none"/>
            <a:tailEnd len="med" w="med" type="triangle"/>
          </a:ln>
        </p:spPr>
      </p:cxnSp>
      <p:sp>
        <p:nvSpPr>
          <p:cNvPr id="232" name="Google Shape;232;p35"/>
          <p:cNvSpPr/>
          <p:nvPr/>
        </p:nvSpPr>
        <p:spPr>
          <a:xfrm>
            <a:off x="1380675" y="1167625"/>
            <a:ext cx="1317900" cy="1106400"/>
          </a:xfrm>
          <a:prstGeom prst="rect">
            <a:avLst/>
          </a:prstGeom>
          <a:solidFill>
            <a:srgbClr val="38761D"/>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“Subband switch” control frame (</a:t>
            </a:r>
            <a:r>
              <a:rPr b="1" lang="en" sz="1000">
                <a:solidFill>
                  <a:schemeClr val="lt1"/>
                </a:solidFill>
              </a:rPr>
              <a:t>with padding for DSO</a:t>
            </a:r>
            <a:r>
              <a:rPr b="1" lang="en" sz="1000">
                <a:solidFill>
                  <a:schemeClr val="lt1"/>
                </a:solidFill>
              </a:rPr>
              <a:t>)</a:t>
            </a:r>
            <a:endParaRPr b="1" sz="1000">
              <a:solidFill>
                <a:schemeClr val="lt1"/>
              </a:solidFill>
            </a:endParaRPr>
          </a:p>
        </p:txBody>
      </p:sp>
      <p:sp>
        <p:nvSpPr>
          <p:cNvPr id="233" name="Google Shape;233;p35"/>
          <p:cNvSpPr/>
          <p:nvPr/>
        </p:nvSpPr>
        <p:spPr>
          <a:xfrm>
            <a:off x="3111925" y="1175375"/>
            <a:ext cx="828600" cy="1106400"/>
          </a:xfrm>
          <a:prstGeom prst="rect">
            <a:avLst/>
          </a:prstGeom>
          <a:solidFill>
            <a:srgbClr val="38761D"/>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Second control frame</a:t>
            </a:r>
            <a:endParaRPr b="1" sz="1000">
              <a:solidFill>
                <a:schemeClr val="lt1"/>
              </a:solidFill>
            </a:endParaRPr>
          </a:p>
          <a:p>
            <a:pPr indent="0" lvl="0" marL="0" rtl="0" algn="l">
              <a:spcBef>
                <a:spcPts val="0"/>
              </a:spcBef>
              <a:spcAft>
                <a:spcPts val="0"/>
              </a:spcAft>
              <a:buNone/>
            </a:pPr>
            <a:r>
              <a:t/>
            </a:r>
            <a:endParaRPr sz="800"/>
          </a:p>
        </p:txBody>
      </p:sp>
      <p:cxnSp>
        <p:nvCxnSpPr>
          <p:cNvPr id="234" name="Google Shape;234;p35"/>
          <p:cNvCxnSpPr/>
          <p:nvPr/>
        </p:nvCxnSpPr>
        <p:spPr>
          <a:xfrm flipH="1" rot="10800000">
            <a:off x="546500" y="3588425"/>
            <a:ext cx="8136000" cy="4500"/>
          </a:xfrm>
          <a:prstGeom prst="straightConnector1">
            <a:avLst/>
          </a:prstGeom>
          <a:noFill/>
          <a:ln cap="flat" cmpd="sng" w="19050">
            <a:solidFill>
              <a:schemeClr val="dk1"/>
            </a:solidFill>
            <a:prstDash val="solid"/>
            <a:round/>
            <a:headEnd len="med" w="med" type="none"/>
            <a:tailEnd len="med" w="med" type="triangle"/>
          </a:ln>
        </p:spPr>
      </p:cxnSp>
      <p:cxnSp>
        <p:nvCxnSpPr>
          <p:cNvPr id="235" name="Google Shape;235;p35"/>
          <p:cNvCxnSpPr/>
          <p:nvPr/>
        </p:nvCxnSpPr>
        <p:spPr>
          <a:xfrm flipH="1" rot="10800000">
            <a:off x="546500" y="4579025"/>
            <a:ext cx="8136000" cy="4500"/>
          </a:xfrm>
          <a:prstGeom prst="straightConnector1">
            <a:avLst/>
          </a:prstGeom>
          <a:noFill/>
          <a:ln cap="flat" cmpd="sng" w="19050">
            <a:solidFill>
              <a:schemeClr val="dk1"/>
            </a:solidFill>
            <a:prstDash val="solid"/>
            <a:round/>
            <a:headEnd len="med" w="med" type="none"/>
            <a:tailEnd len="med" w="med" type="triangle"/>
          </a:ln>
        </p:spPr>
      </p:cxnSp>
      <p:sp>
        <p:nvSpPr>
          <p:cNvPr id="236" name="Google Shape;236;p35"/>
          <p:cNvSpPr txBox="1"/>
          <p:nvPr>
            <p:ph idx="12" type="sldNum"/>
          </p:nvPr>
        </p:nvSpPr>
        <p:spPr>
          <a:xfrm>
            <a:off x="8556784" y="4749851"/>
            <a:ext cx="548700" cy="393600"/>
          </a:xfrm>
          <a:prstGeom prst="rect">
            <a:avLst/>
          </a:prstGeom>
        </p:spPr>
        <p:txBody>
          <a:bodyPr anchorCtr="0" anchor="t"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6"/>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Performance Gains</a:t>
            </a:r>
            <a:endParaRPr sz="2000"/>
          </a:p>
        </p:txBody>
      </p:sp>
      <p:sp>
        <p:nvSpPr>
          <p:cNvPr id="242" name="Google Shape;242;p36"/>
          <p:cNvSpPr txBox="1"/>
          <p:nvPr>
            <p:ph idx="1" type="body"/>
          </p:nvPr>
        </p:nvSpPr>
        <p:spPr>
          <a:xfrm>
            <a:off x="170200" y="783300"/>
            <a:ext cx="8741100" cy="3903000"/>
          </a:xfrm>
          <a:prstGeom prst="rect">
            <a:avLst/>
          </a:prstGeom>
          <a:noFill/>
          <a:ln>
            <a:noFill/>
          </a:ln>
        </p:spPr>
        <p:txBody>
          <a:bodyPr anchorCtr="0" anchor="t" bIns="68575" lIns="68575" spcFirstLastPara="1" rIns="68575" wrap="square" tIns="68575">
            <a:noAutofit/>
          </a:bodyPr>
          <a:lstStyle/>
          <a:p>
            <a:pPr indent="-330200" lvl="0" marL="457200" marR="0" rtl="0" algn="just">
              <a:lnSpc>
                <a:spcPct val="100000"/>
              </a:lnSpc>
              <a:spcBef>
                <a:spcPts val="900"/>
              </a:spcBef>
              <a:spcAft>
                <a:spcPts val="0"/>
              </a:spcAft>
              <a:buSzPts val="1400"/>
              <a:buChar char="●"/>
            </a:pPr>
            <a:r>
              <a:rPr b="0" lang="en" sz="1400"/>
              <a:t>Dynamic Subband Operation allows a wider bandwidth AP to achieve a system performance equal to that supported by its wider bandwidth even when operating with non-APs that have narrower bandwidth.</a:t>
            </a:r>
            <a:endParaRPr b="0" sz="1400"/>
          </a:p>
          <a:p>
            <a:pPr indent="-317500" lvl="1" marL="914400" marR="0" rtl="0" algn="just">
              <a:lnSpc>
                <a:spcPct val="100000"/>
              </a:lnSpc>
              <a:spcBef>
                <a:spcPts val="900"/>
              </a:spcBef>
              <a:spcAft>
                <a:spcPts val="0"/>
              </a:spcAft>
              <a:buSzPts val="1400"/>
              <a:buChar char="○"/>
            </a:pPr>
            <a:r>
              <a:rPr b="0" lang="en" sz="1400"/>
              <a:t>A 320MHz AP operating with 160MHz non-APs can achieve </a:t>
            </a:r>
            <a:r>
              <a:rPr b="0" lang="en" sz="1400"/>
              <a:t>system performance</a:t>
            </a:r>
            <a:r>
              <a:rPr b="0" lang="en" sz="1400"/>
              <a:t> of 320MHz with </a:t>
            </a:r>
            <a:r>
              <a:rPr lang="en" sz="1400"/>
              <a:t>DSO</a:t>
            </a:r>
            <a:r>
              <a:rPr b="0" lang="en" sz="1400"/>
              <a:t> and therefore, twice that achievable without </a:t>
            </a:r>
            <a:r>
              <a:rPr lang="en" sz="1400"/>
              <a:t>DSO</a:t>
            </a:r>
            <a:r>
              <a:rPr b="0" lang="en" sz="1400"/>
              <a:t>. The same holds for a 160MHz AP operating with 80MHz non-APs.</a:t>
            </a:r>
            <a:endParaRPr b="0" sz="1400"/>
          </a:p>
          <a:p>
            <a:pPr indent="-317500" lvl="1" marL="914400" marR="0" rtl="0" algn="just">
              <a:lnSpc>
                <a:spcPct val="100000"/>
              </a:lnSpc>
              <a:spcBef>
                <a:spcPts val="900"/>
              </a:spcBef>
              <a:spcAft>
                <a:spcPts val="0"/>
              </a:spcAft>
              <a:buSzPts val="1400"/>
              <a:buChar char="○"/>
            </a:pPr>
            <a:r>
              <a:rPr lang="en" sz="1400"/>
              <a:t>AP/non-AP configurations with other bandwidth combinations can be supported in the same manner</a:t>
            </a:r>
            <a:endParaRPr sz="1400"/>
          </a:p>
          <a:p>
            <a:pPr indent="-317500" lvl="0" marL="457200" marR="0" rtl="0" algn="just">
              <a:lnSpc>
                <a:spcPct val="100000"/>
              </a:lnSpc>
              <a:spcBef>
                <a:spcPts val="900"/>
              </a:spcBef>
              <a:spcAft>
                <a:spcPts val="0"/>
              </a:spcAft>
              <a:buSzPts val="1400"/>
              <a:buChar char="●"/>
            </a:pPr>
            <a:r>
              <a:rPr b="0" lang="en" sz="1400"/>
              <a:t>The DSO gains are proportional to the ratio of the bandwidth capability of the AP to that of the non-APs in case of PSD-limited scenarios (i.e. when power headroom is available). </a:t>
            </a:r>
            <a:endParaRPr b="0" sz="1400"/>
          </a:p>
          <a:p>
            <a:pPr indent="-317500" lvl="0" marL="457200" marR="0" rtl="0" algn="just">
              <a:lnSpc>
                <a:spcPct val="100000"/>
              </a:lnSpc>
              <a:spcBef>
                <a:spcPts val="900"/>
              </a:spcBef>
              <a:spcAft>
                <a:spcPts val="0"/>
              </a:spcAft>
              <a:buSzPts val="1400"/>
              <a:buChar char="●"/>
            </a:pPr>
            <a:r>
              <a:rPr b="0" lang="en" sz="1400"/>
              <a:t>DSO gains in non-PSD-limited scenarios (i.e. when power headroom is not available), depend on the MCS being used. In most cases, a 3dB reduction in power being transmitted on one half of the bandwidth in order to transmit the same power on the other half will result in a drop in MCS by 1 level.</a:t>
            </a:r>
            <a:endParaRPr b="0" sz="1400"/>
          </a:p>
          <a:p>
            <a:pPr indent="-317500" lvl="0" marL="457200" rtl="0" algn="just">
              <a:spcBef>
                <a:spcPts val="900"/>
              </a:spcBef>
              <a:spcAft>
                <a:spcPts val="0"/>
              </a:spcAft>
              <a:buSzPts val="1400"/>
              <a:buChar char="●"/>
            </a:pPr>
            <a:r>
              <a:rPr b="0" lang="en" sz="1400"/>
              <a:t>The overheads associated with DSO, due to subband switch indication and latency amount to at most O(100) us.</a:t>
            </a:r>
            <a:endParaRPr b="0" sz="1400"/>
          </a:p>
          <a:p>
            <a:pPr indent="-317500" lvl="0" marL="457200" rtl="0" algn="just">
              <a:spcBef>
                <a:spcPts val="900"/>
              </a:spcBef>
              <a:spcAft>
                <a:spcPts val="0"/>
              </a:spcAft>
              <a:buSzPts val="1400"/>
              <a:buChar char="●"/>
            </a:pPr>
            <a:r>
              <a:rPr b="0" lang="en" sz="1400"/>
              <a:t>These overheads are</a:t>
            </a:r>
            <a:r>
              <a:rPr b="0" lang="en" sz="1400"/>
              <a:t> negligible compare</a:t>
            </a:r>
            <a:r>
              <a:rPr b="0" lang="en" sz="1400"/>
              <a:t>d to the gains achievable with DSO, particularly when the TXOP spans a few ms.</a:t>
            </a:r>
            <a:endParaRPr b="0" sz="1400"/>
          </a:p>
          <a:p>
            <a:pPr indent="0" lvl="0" marL="457200" rtl="0" algn="just">
              <a:spcBef>
                <a:spcPts val="900"/>
              </a:spcBef>
              <a:spcAft>
                <a:spcPts val="0"/>
              </a:spcAft>
              <a:buNone/>
            </a:pPr>
            <a:r>
              <a:t/>
            </a:r>
            <a:endParaRPr b="0" sz="1500">
              <a:solidFill>
                <a:srgbClr val="000000"/>
              </a:solidFill>
            </a:endParaRPr>
          </a:p>
        </p:txBody>
      </p:sp>
      <p:sp>
        <p:nvSpPr>
          <p:cNvPr id="243" name="Google Shape;243;p3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37"/>
          <p:cNvSpPr txBox="1"/>
          <p:nvPr>
            <p:ph type="title"/>
          </p:nvPr>
        </p:nvSpPr>
        <p:spPr>
          <a:xfrm>
            <a:off x="669275" y="5939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1</a:t>
            </a:r>
            <a:endParaRPr sz="2200"/>
          </a:p>
        </p:txBody>
      </p:sp>
      <p:sp>
        <p:nvSpPr>
          <p:cNvPr id="249" name="Google Shape;249;p37"/>
          <p:cNvSpPr txBox="1"/>
          <p:nvPr>
            <p:ph idx="1" type="body"/>
          </p:nvPr>
        </p:nvSpPr>
        <p:spPr>
          <a:xfrm>
            <a:off x="470750" y="1024950"/>
            <a:ext cx="8301000" cy="3728700"/>
          </a:xfrm>
          <a:prstGeom prst="rect">
            <a:avLst/>
          </a:prstGeom>
          <a:noFill/>
          <a:ln>
            <a:noFill/>
          </a:ln>
        </p:spPr>
        <p:txBody>
          <a:bodyPr anchorCtr="0" anchor="t" bIns="68575" lIns="68575" spcFirstLastPara="1" rIns="68575" wrap="square" tIns="68575">
            <a:noAutofit/>
          </a:bodyPr>
          <a:lstStyle/>
          <a:p>
            <a:pPr indent="0" lvl="0" marL="0" rtl="0" algn="just">
              <a:lnSpc>
                <a:spcPct val="100000"/>
              </a:lnSpc>
              <a:spcBef>
                <a:spcPts val="900"/>
              </a:spcBef>
              <a:spcAft>
                <a:spcPts val="0"/>
              </a:spcAft>
              <a:buNone/>
            </a:pPr>
            <a:r>
              <a:rPr b="0" lang="en" sz="1800"/>
              <a:t>Do you agree to define Dynamic Subband Operation (DSO) in UHR where narrower bandwidth capable non-APs can dynamically on a per-TXOP basis, be </a:t>
            </a:r>
            <a:r>
              <a:rPr b="0" lang="en" sz="1800"/>
              <a:t>allocated resources</a:t>
            </a:r>
            <a:r>
              <a:rPr b="0" lang="en" sz="1800"/>
              <a:t> outside of their current operating bandwidth</a:t>
            </a:r>
            <a:r>
              <a:rPr b="0" lang="en" sz="1800"/>
              <a:t> within the larger bandwidth of an AP?</a:t>
            </a:r>
            <a:endParaRPr b="0" sz="1800"/>
          </a:p>
          <a:p>
            <a:pPr indent="0" lvl="0" marL="0" rtl="0" algn="just">
              <a:lnSpc>
                <a:spcPct val="100000"/>
              </a:lnSpc>
              <a:spcBef>
                <a:spcPts val="900"/>
              </a:spcBef>
              <a:spcAft>
                <a:spcPts val="0"/>
              </a:spcAft>
              <a:buNone/>
            </a:pPr>
            <a:r>
              <a:t/>
            </a:r>
            <a:endParaRPr b="0" sz="1800"/>
          </a:p>
          <a:p>
            <a:pPr indent="0" lvl="0" marL="0" rtl="0" algn="just">
              <a:lnSpc>
                <a:spcPct val="100000"/>
              </a:lnSpc>
              <a:spcBef>
                <a:spcPts val="900"/>
              </a:spcBef>
              <a:spcAft>
                <a:spcPts val="0"/>
              </a:spcAft>
              <a:buNone/>
            </a:pPr>
            <a:r>
              <a:rPr b="0" lang="en" sz="1800"/>
              <a:t>Y/N/A</a:t>
            </a:r>
            <a:endParaRPr b="0" sz="1800"/>
          </a:p>
          <a:p>
            <a:pPr indent="0" lvl="0" marL="457200" rtl="0" algn="just">
              <a:lnSpc>
                <a:spcPct val="100000"/>
              </a:lnSpc>
              <a:spcBef>
                <a:spcPts val="900"/>
              </a:spcBef>
              <a:spcAft>
                <a:spcPts val="0"/>
              </a:spcAft>
              <a:buSzPts val="1800"/>
              <a:buNone/>
            </a:pPr>
            <a:r>
              <a:t/>
            </a:r>
            <a:endParaRPr sz="1700"/>
          </a:p>
          <a:p>
            <a:pPr indent="0" lvl="0" marL="0" rtl="0" algn="just">
              <a:lnSpc>
                <a:spcPct val="100000"/>
              </a:lnSpc>
              <a:spcBef>
                <a:spcPts val="900"/>
              </a:spcBef>
              <a:spcAft>
                <a:spcPts val="0"/>
              </a:spcAft>
              <a:buSzPts val="1800"/>
              <a:buNone/>
            </a:pPr>
            <a:r>
              <a:t/>
            </a:r>
            <a:endParaRPr sz="2000"/>
          </a:p>
        </p:txBody>
      </p:sp>
      <p:sp>
        <p:nvSpPr>
          <p:cNvPr id="250" name="Google Shape;250;p3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38"/>
          <p:cNvSpPr txBox="1"/>
          <p:nvPr>
            <p:ph idx="1" type="body"/>
          </p:nvPr>
        </p:nvSpPr>
        <p:spPr>
          <a:xfrm>
            <a:off x="684213" y="1199549"/>
            <a:ext cx="7772400" cy="3086100"/>
          </a:xfrm>
          <a:prstGeom prst="rect">
            <a:avLst/>
          </a:prstGeom>
          <a:noFill/>
          <a:ln>
            <a:noFill/>
          </a:ln>
        </p:spPr>
        <p:txBody>
          <a:bodyPr anchorCtr="0" anchor="t" bIns="46025" lIns="92075" spcFirstLastPara="1" rIns="92075" wrap="square" tIns="46025">
            <a:noAutofit/>
          </a:bodyPr>
          <a:lstStyle/>
          <a:p>
            <a:pPr indent="0" lvl="0" marL="0" rtl="0" algn="l">
              <a:lnSpc>
                <a:spcPct val="100000"/>
              </a:lnSpc>
              <a:spcBef>
                <a:spcPts val="0"/>
              </a:spcBef>
              <a:spcAft>
                <a:spcPts val="0"/>
              </a:spcAft>
              <a:buNone/>
            </a:pPr>
            <a:r>
              <a:rPr b="0" lang="en" sz="1600"/>
              <a:t>[1] IEEE P802.11be™/D2.3</a:t>
            </a:r>
            <a:endParaRPr b="0" sz="1600"/>
          </a:p>
          <a:p>
            <a:pPr indent="-190500" lvl="0" marL="342900" rtl="0" algn="l">
              <a:lnSpc>
                <a:spcPct val="100000"/>
              </a:lnSpc>
              <a:spcBef>
                <a:spcPts val="480"/>
              </a:spcBef>
              <a:spcAft>
                <a:spcPts val="0"/>
              </a:spcAft>
              <a:buClr>
                <a:schemeClr val="dk1"/>
              </a:buClr>
              <a:buSzPts val="2400"/>
              <a:buFont typeface="Times New Roman"/>
              <a:buNone/>
            </a:pPr>
            <a:r>
              <a:t/>
            </a:r>
            <a:endParaRPr b="0" sz="1600"/>
          </a:p>
        </p:txBody>
      </p:sp>
      <p:sp>
        <p:nvSpPr>
          <p:cNvPr id="256" name="Google Shape;256;p38"/>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lnSpc>
                <a:spcPct val="100000"/>
              </a:lnSpc>
              <a:spcBef>
                <a:spcPts val="0"/>
              </a:spcBef>
              <a:spcAft>
                <a:spcPts val="0"/>
              </a:spcAft>
              <a:buSzPts val="1200"/>
              <a:buNone/>
            </a:pPr>
            <a:r>
              <a:rPr lang="en"/>
              <a:t>Slide </a:t>
            </a:r>
            <a:fld id="{00000000-1234-1234-1234-123412341234}" type="slidenum">
              <a:rPr lang="en"/>
              <a:t>‹#›</a:t>
            </a:fld>
            <a:endParaRPr/>
          </a:p>
        </p:txBody>
      </p:sp>
      <p:sp>
        <p:nvSpPr>
          <p:cNvPr id="257" name="Google Shape;257;p38"/>
          <p:cNvSpPr txBox="1"/>
          <p:nvPr>
            <p:ph type="title"/>
          </p:nvPr>
        </p:nvSpPr>
        <p:spPr>
          <a:xfrm>
            <a:off x="685800" y="514350"/>
            <a:ext cx="7772400" cy="5298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457200" y="6152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Overview</a:t>
            </a:r>
            <a:endParaRPr sz="2800"/>
          </a:p>
        </p:txBody>
      </p:sp>
      <p:sp>
        <p:nvSpPr>
          <p:cNvPr id="139" name="Google Shape;139;p27"/>
          <p:cNvSpPr txBox="1"/>
          <p:nvPr>
            <p:ph idx="1" type="body"/>
          </p:nvPr>
        </p:nvSpPr>
        <p:spPr>
          <a:xfrm>
            <a:off x="457200" y="1046813"/>
            <a:ext cx="8503800" cy="3591900"/>
          </a:xfrm>
          <a:prstGeom prst="rect">
            <a:avLst/>
          </a:prstGeom>
          <a:noFill/>
          <a:ln>
            <a:noFill/>
          </a:ln>
        </p:spPr>
        <p:txBody>
          <a:bodyPr anchorCtr="0" anchor="t" bIns="68575" lIns="68575" spcFirstLastPara="1" rIns="68575" wrap="square" tIns="68575">
            <a:noAutofit/>
          </a:bodyPr>
          <a:lstStyle/>
          <a:p>
            <a:pPr indent="-342900" lvl="0" marL="457200" rtl="0" algn="just">
              <a:lnSpc>
                <a:spcPct val="150000"/>
              </a:lnSpc>
              <a:spcBef>
                <a:spcPts val="900"/>
              </a:spcBef>
              <a:spcAft>
                <a:spcPts val="0"/>
              </a:spcAft>
              <a:buSzPts val="1800"/>
              <a:buChar char="●"/>
            </a:pPr>
            <a:r>
              <a:rPr b="0" lang="en" sz="1800"/>
              <a:t>Problem Statement</a:t>
            </a:r>
            <a:endParaRPr b="0" sz="1800"/>
          </a:p>
          <a:p>
            <a:pPr indent="-342900" lvl="0" marL="457200" rtl="0" algn="just">
              <a:lnSpc>
                <a:spcPct val="150000"/>
              </a:lnSpc>
              <a:spcBef>
                <a:spcPts val="0"/>
              </a:spcBef>
              <a:spcAft>
                <a:spcPts val="0"/>
              </a:spcAft>
              <a:buSzPts val="1800"/>
              <a:buChar char="●"/>
            </a:pPr>
            <a:r>
              <a:rPr b="0" lang="en" sz="1800"/>
              <a:t>Possible solution using extension of HE SST</a:t>
            </a:r>
            <a:endParaRPr sz="1800"/>
          </a:p>
          <a:p>
            <a:pPr indent="-342900" lvl="0" marL="457200" rtl="0" algn="just">
              <a:lnSpc>
                <a:spcPct val="150000"/>
              </a:lnSpc>
              <a:spcBef>
                <a:spcPts val="0"/>
              </a:spcBef>
              <a:spcAft>
                <a:spcPts val="0"/>
              </a:spcAft>
              <a:buSzPts val="1800"/>
              <a:buChar char="●"/>
            </a:pPr>
            <a:r>
              <a:rPr b="0" lang="en" sz="1800"/>
              <a:t>Limitations of the solution based on HE SST</a:t>
            </a:r>
            <a:endParaRPr b="0" sz="1800"/>
          </a:p>
          <a:p>
            <a:pPr indent="-342900" lvl="0" marL="457200" rtl="0" algn="just">
              <a:lnSpc>
                <a:spcPct val="150000"/>
              </a:lnSpc>
              <a:spcBef>
                <a:spcPts val="0"/>
              </a:spcBef>
              <a:spcAft>
                <a:spcPts val="0"/>
              </a:spcAft>
              <a:buSzPts val="1800"/>
              <a:buChar char="●"/>
            </a:pPr>
            <a:r>
              <a:rPr b="0" lang="en" sz="1800"/>
              <a:t>Alternate solution using Dynamic Subband Operation</a:t>
            </a:r>
            <a:endParaRPr b="0" sz="1800"/>
          </a:p>
          <a:p>
            <a:pPr indent="-342900" lvl="0" marL="457200" rtl="0" algn="just">
              <a:lnSpc>
                <a:spcPct val="150000"/>
              </a:lnSpc>
              <a:spcBef>
                <a:spcPts val="0"/>
              </a:spcBef>
              <a:spcAft>
                <a:spcPts val="0"/>
              </a:spcAft>
              <a:buSzPts val="1800"/>
              <a:buChar char="●"/>
            </a:pPr>
            <a:r>
              <a:rPr b="0" lang="en" sz="1800"/>
              <a:t>Proposal for Dynamic Subband Operation</a:t>
            </a:r>
            <a:endParaRPr b="0" sz="1800"/>
          </a:p>
          <a:p>
            <a:pPr indent="-342900" lvl="0" marL="457200" rtl="0" algn="just">
              <a:lnSpc>
                <a:spcPct val="150000"/>
              </a:lnSpc>
              <a:spcBef>
                <a:spcPts val="0"/>
              </a:spcBef>
              <a:spcAft>
                <a:spcPts val="0"/>
              </a:spcAft>
              <a:buSzPts val="1800"/>
              <a:buChar char="●"/>
            </a:pPr>
            <a:r>
              <a:rPr b="0" lang="en" sz="1800"/>
              <a:t>Performance gains</a:t>
            </a:r>
            <a:endParaRPr b="0" sz="1800"/>
          </a:p>
          <a:p>
            <a:pPr indent="-342900" lvl="0" marL="457200" rtl="0" algn="just">
              <a:lnSpc>
                <a:spcPct val="150000"/>
              </a:lnSpc>
              <a:spcBef>
                <a:spcPts val="0"/>
              </a:spcBef>
              <a:spcAft>
                <a:spcPts val="0"/>
              </a:spcAft>
              <a:buSzPts val="1800"/>
              <a:buChar char="●"/>
            </a:pPr>
            <a:r>
              <a:rPr b="0" lang="en" sz="1800"/>
              <a:t>Straw Polls</a:t>
            </a:r>
            <a:endParaRPr b="0" sz="1800"/>
          </a:p>
        </p:txBody>
      </p:sp>
      <p:sp>
        <p:nvSpPr>
          <p:cNvPr id="140" name="Google Shape;140;p2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type="title"/>
          </p:nvPr>
        </p:nvSpPr>
        <p:spPr>
          <a:xfrm>
            <a:off x="404733" y="5789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400"/>
              <a:t>Problem Statement</a:t>
            </a:r>
            <a:endParaRPr sz="2400"/>
          </a:p>
        </p:txBody>
      </p:sp>
      <p:sp>
        <p:nvSpPr>
          <p:cNvPr id="146" name="Google Shape;146;p28"/>
          <p:cNvSpPr txBox="1"/>
          <p:nvPr>
            <p:ph idx="1" type="body"/>
          </p:nvPr>
        </p:nvSpPr>
        <p:spPr>
          <a:xfrm>
            <a:off x="244925" y="888200"/>
            <a:ext cx="8450100" cy="3903000"/>
          </a:xfrm>
          <a:prstGeom prst="rect">
            <a:avLst/>
          </a:prstGeom>
          <a:noFill/>
          <a:ln>
            <a:noFill/>
          </a:ln>
        </p:spPr>
        <p:txBody>
          <a:bodyPr anchorCtr="0" anchor="t" bIns="68575" lIns="68575" spcFirstLastPara="1" rIns="68575" wrap="square" tIns="68575">
            <a:noAutofit/>
          </a:bodyPr>
          <a:lstStyle/>
          <a:p>
            <a:pPr indent="-349250" lvl="0" marL="457200" rtl="0" algn="just">
              <a:lnSpc>
                <a:spcPct val="100000"/>
              </a:lnSpc>
              <a:spcBef>
                <a:spcPts val="900"/>
              </a:spcBef>
              <a:spcAft>
                <a:spcPts val="0"/>
              </a:spcAft>
              <a:buSzPts val="1700"/>
              <a:buChar char="●"/>
            </a:pPr>
            <a:r>
              <a:rPr b="0" lang="en" sz="1700"/>
              <a:t>802.11be supports 320MHz as the maximum bandwidth of operation on any one link. UHR may support even higher</a:t>
            </a:r>
            <a:endParaRPr b="0" sz="1700"/>
          </a:p>
          <a:p>
            <a:pPr indent="-349250" lvl="0" marL="457200" rtl="0" algn="just">
              <a:lnSpc>
                <a:spcPct val="100000"/>
              </a:lnSpc>
              <a:spcBef>
                <a:spcPts val="900"/>
              </a:spcBef>
              <a:spcAft>
                <a:spcPts val="0"/>
              </a:spcAft>
              <a:buSzPts val="1700"/>
              <a:buChar char="●"/>
            </a:pPr>
            <a:r>
              <a:rPr b="0" lang="en" sz="1700"/>
              <a:t>State of the art UHR APs are expected to support at least 320MHz bandwidth of operation</a:t>
            </a:r>
            <a:endParaRPr b="0" sz="1700"/>
          </a:p>
          <a:p>
            <a:pPr indent="-349250" lvl="0" marL="457200" rtl="0" algn="just">
              <a:lnSpc>
                <a:spcPct val="100000"/>
              </a:lnSpc>
              <a:spcBef>
                <a:spcPts val="900"/>
              </a:spcBef>
              <a:spcAft>
                <a:spcPts val="0"/>
              </a:spcAft>
              <a:buSzPts val="1700"/>
              <a:buChar char="●"/>
            </a:pPr>
            <a:r>
              <a:rPr b="0" lang="en" sz="1700"/>
              <a:t>However, many UHR non-APs may support only a smaller bandwidth (160MHz or lower) as the maximum bandwidth of </a:t>
            </a:r>
            <a:r>
              <a:rPr b="0" lang="en" sz="1700"/>
              <a:t>operation.</a:t>
            </a:r>
            <a:endParaRPr b="0" sz="1700"/>
          </a:p>
          <a:p>
            <a:pPr indent="-349250" lvl="0" marL="457200" rtl="0" algn="just">
              <a:lnSpc>
                <a:spcPct val="100000"/>
              </a:lnSpc>
              <a:spcBef>
                <a:spcPts val="900"/>
              </a:spcBef>
              <a:spcAft>
                <a:spcPts val="0"/>
              </a:spcAft>
              <a:buSzPts val="1700"/>
              <a:buChar char="●"/>
            </a:pPr>
            <a:r>
              <a:rPr b="0" lang="en" sz="1700"/>
              <a:t>Such mismatch in the capabilities between the AP and the non-AP would result in wastage of bandwidth capabilities of the AP whenever the AP interacts with smaller bandwidth non-APs.</a:t>
            </a:r>
            <a:endParaRPr b="0" sz="1700"/>
          </a:p>
          <a:p>
            <a:pPr indent="0" lvl="0" marL="457200" rtl="0" algn="just">
              <a:spcBef>
                <a:spcPts val="900"/>
              </a:spcBef>
              <a:spcAft>
                <a:spcPts val="0"/>
              </a:spcAft>
              <a:buNone/>
            </a:pPr>
            <a:r>
              <a:t/>
            </a:r>
            <a:endParaRPr b="0" sz="1500">
              <a:solidFill>
                <a:srgbClr val="000000"/>
              </a:solidFill>
            </a:endParaRPr>
          </a:p>
        </p:txBody>
      </p:sp>
      <p:sp>
        <p:nvSpPr>
          <p:cNvPr id="147" name="Google Shape;147;p2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9"/>
          <p:cNvSpPr txBox="1"/>
          <p:nvPr>
            <p:ph type="title"/>
          </p:nvPr>
        </p:nvSpPr>
        <p:spPr>
          <a:xfrm>
            <a:off x="404725" y="569850"/>
            <a:ext cx="8630400" cy="4953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Possible solution using extension of HE SST</a:t>
            </a:r>
            <a:endParaRPr sz="2000"/>
          </a:p>
        </p:txBody>
      </p:sp>
      <p:sp>
        <p:nvSpPr>
          <p:cNvPr id="153" name="Google Shape;153;p29"/>
          <p:cNvSpPr txBox="1"/>
          <p:nvPr>
            <p:ph idx="1" type="body"/>
          </p:nvPr>
        </p:nvSpPr>
        <p:spPr>
          <a:xfrm>
            <a:off x="244925" y="1060375"/>
            <a:ext cx="8630400" cy="3578400"/>
          </a:xfrm>
          <a:prstGeom prst="rect">
            <a:avLst/>
          </a:prstGeom>
          <a:noFill/>
          <a:ln>
            <a:noFill/>
          </a:ln>
        </p:spPr>
        <p:txBody>
          <a:bodyPr anchorCtr="0" anchor="t" bIns="68575" lIns="68575" spcFirstLastPara="1" rIns="68575" wrap="square" tIns="68575">
            <a:noAutofit/>
          </a:bodyPr>
          <a:lstStyle/>
          <a:p>
            <a:pPr indent="-349250" lvl="0" marL="457200" marR="0" rtl="0" algn="just">
              <a:lnSpc>
                <a:spcPct val="100000"/>
              </a:lnSpc>
              <a:spcBef>
                <a:spcPts val="900"/>
              </a:spcBef>
              <a:spcAft>
                <a:spcPts val="0"/>
              </a:spcAft>
              <a:buSzPts val="1700"/>
              <a:buChar char="●"/>
            </a:pPr>
            <a:r>
              <a:rPr b="0" lang="en" sz="1700"/>
              <a:t>HE SST (Subchannel Selective Transmission) allows an 80MHz non-AP to operate on the secondary 80MHz of a 160MHz operating bandwidth or a 20MHz non-AP to operate outside the primary 20MHz of a wider operating bandwidth.</a:t>
            </a:r>
            <a:endParaRPr b="0" sz="1700"/>
          </a:p>
          <a:p>
            <a:pPr indent="-349250" lvl="0" marL="457200" marR="0" rtl="0" algn="just">
              <a:lnSpc>
                <a:spcPct val="100000"/>
              </a:lnSpc>
              <a:spcBef>
                <a:spcPts val="900"/>
              </a:spcBef>
              <a:spcAft>
                <a:spcPts val="0"/>
              </a:spcAft>
              <a:buSzPts val="1700"/>
              <a:buChar char="●"/>
            </a:pPr>
            <a:r>
              <a:rPr b="0" lang="en" sz="1700"/>
              <a:t>The operation is permitted during </a:t>
            </a:r>
            <a:r>
              <a:rPr b="0" lang="en" sz="1700"/>
              <a:t>pre-negotiated</a:t>
            </a:r>
            <a:r>
              <a:rPr b="0" lang="en" sz="1700"/>
              <a:t> TWT SPs of an individual TWT agreement and hence, follows a semi-static pattern.</a:t>
            </a:r>
            <a:endParaRPr b="0" sz="1700"/>
          </a:p>
          <a:p>
            <a:pPr indent="-349250" lvl="0" marL="457200" marR="0" rtl="0" algn="just">
              <a:lnSpc>
                <a:spcPct val="100000"/>
              </a:lnSpc>
              <a:spcBef>
                <a:spcPts val="900"/>
              </a:spcBef>
              <a:spcAft>
                <a:spcPts val="0"/>
              </a:spcAft>
              <a:buSzPts val="1700"/>
              <a:buChar char="●"/>
            </a:pPr>
            <a:r>
              <a:rPr b="0" lang="en" sz="1700"/>
              <a:t>DL or trigger-based UL can occur inside the SPs</a:t>
            </a:r>
            <a:endParaRPr b="0" sz="1700"/>
          </a:p>
          <a:p>
            <a:pPr indent="-349250" lvl="0" marL="457200" marR="0" rtl="0" algn="just">
              <a:lnSpc>
                <a:spcPct val="100000"/>
              </a:lnSpc>
              <a:spcBef>
                <a:spcPts val="900"/>
              </a:spcBef>
              <a:spcAft>
                <a:spcPts val="0"/>
              </a:spcAft>
              <a:buSzPts val="1700"/>
              <a:buChar char="●"/>
            </a:pPr>
            <a:r>
              <a:rPr b="0" lang="en" sz="1700"/>
              <a:t>Along similar lines, 802.11be/UHR may define an extension of HE SST allowing a non-AP to </a:t>
            </a:r>
            <a:r>
              <a:rPr b="0" lang="en" sz="1700"/>
              <a:t>operate on the secondary 160MHz of a 320MHz operating bandwidth.</a:t>
            </a:r>
            <a:endParaRPr b="0" sz="1700">
              <a:solidFill>
                <a:srgbClr val="000000"/>
              </a:solidFill>
            </a:endParaRPr>
          </a:p>
        </p:txBody>
      </p:sp>
      <p:sp>
        <p:nvSpPr>
          <p:cNvPr id="154" name="Google Shape;154;p2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0"/>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Limitations of the solution based on HE SST (1)</a:t>
            </a:r>
            <a:endParaRPr sz="2000"/>
          </a:p>
        </p:txBody>
      </p:sp>
      <p:sp>
        <p:nvSpPr>
          <p:cNvPr id="160" name="Google Shape;160;p30"/>
          <p:cNvSpPr txBox="1"/>
          <p:nvPr>
            <p:ph idx="1" type="body"/>
          </p:nvPr>
        </p:nvSpPr>
        <p:spPr>
          <a:xfrm>
            <a:off x="176325" y="812000"/>
            <a:ext cx="8518800" cy="3768600"/>
          </a:xfrm>
          <a:prstGeom prst="rect">
            <a:avLst/>
          </a:prstGeom>
          <a:noFill/>
          <a:ln>
            <a:noFill/>
          </a:ln>
        </p:spPr>
        <p:txBody>
          <a:bodyPr anchorCtr="0" anchor="t" bIns="68575" lIns="68575" spcFirstLastPara="1" rIns="68575" wrap="square" tIns="68575">
            <a:noAutofit/>
          </a:bodyPr>
          <a:lstStyle/>
          <a:p>
            <a:pPr indent="-349250" lvl="0" marL="457200" marR="0" rtl="0" algn="just">
              <a:lnSpc>
                <a:spcPct val="100000"/>
              </a:lnSpc>
              <a:spcBef>
                <a:spcPts val="900"/>
              </a:spcBef>
              <a:spcAft>
                <a:spcPts val="0"/>
              </a:spcAft>
              <a:buSzPts val="1700"/>
              <a:buChar char="●"/>
            </a:pPr>
            <a:r>
              <a:rPr b="0" lang="en" sz="1700"/>
              <a:t>There is no guarantee</a:t>
            </a:r>
            <a:r>
              <a:rPr b="0" lang="en" sz="1700"/>
              <a:t> regarding the AP winning channel access on the secondary 160MHz channel during the predefined semi-static SPs.  If this happens, the AP will not be able to schedule the non-APs that move to secondary 160MHz during the SP. This will happen even if the AP on winning the primary 160MHz during the same SP, has spare bandwidth within the primary 160MHz to allocate to these SST non-APs. This:</a:t>
            </a:r>
            <a:endParaRPr b="0" sz="1700"/>
          </a:p>
          <a:p>
            <a:pPr indent="-336550" lvl="1" marL="914400" marR="0" rtl="0" algn="just">
              <a:lnSpc>
                <a:spcPct val="100000"/>
              </a:lnSpc>
              <a:spcBef>
                <a:spcPts val="900"/>
              </a:spcBef>
              <a:spcAft>
                <a:spcPts val="0"/>
              </a:spcAft>
              <a:buSzPts val="1700"/>
              <a:buChar char="○"/>
            </a:pPr>
            <a:r>
              <a:rPr lang="en" sz="1700"/>
              <a:t>Makes the AP scheduler limited and sub-optimal</a:t>
            </a:r>
            <a:endParaRPr sz="1700"/>
          </a:p>
          <a:p>
            <a:pPr indent="-336550" lvl="1" marL="914400" marR="0" rtl="0" algn="just">
              <a:lnSpc>
                <a:spcPct val="100000"/>
              </a:lnSpc>
              <a:spcBef>
                <a:spcPts val="900"/>
              </a:spcBef>
              <a:spcAft>
                <a:spcPts val="0"/>
              </a:spcAft>
              <a:buSzPts val="1700"/>
              <a:buChar char="○"/>
            </a:pPr>
            <a:r>
              <a:rPr lang="en" sz="1700"/>
              <a:t>Wastes bandwidth resources</a:t>
            </a:r>
            <a:endParaRPr sz="1700"/>
          </a:p>
          <a:p>
            <a:pPr indent="-349250" lvl="0" marL="457200" marR="0" rtl="0" algn="just">
              <a:lnSpc>
                <a:spcPct val="100000"/>
              </a:lnSpc>
              <a:spcBef>
                <a:spcPts val="900"/>
              </a:spcBef>
              <a:spcAft>
                <a:spcPts val="0"/>
              </a:spcAft>
              <a:buSzPts val="1700"/>
              <a:buChar char="●"/>
            </a:pPr>
            <a:r>
              <a:rPr b="0" lang="en" sz="1700"/>
              <a:t>The converse can also occur i.e. the AP may win access on the secondary 160MHz channel outside the semi-static SPs but  cannot schedule any SST non-APs within it</a:t>
            </a:r>
            <a:endParaRPr b="0" sz="1700"/>
          </a:p>
          <a:p>
            <a:pPr indent="-349250" lvl="0" marL="457200" marR="0" rtl="0" algn="just">
              <a:lnSpc>
                <a:spcPct val="100000"/>
              </a:lnSpc>
              <a:spcBef>
                <a:spcPts val="900"/>
              </a:spcBef>
              <a:spcAft>
                <a:spcPts val="0"/>
              </a:spcAft>
              <a:buSzPts val="1700"/>
              <a:buChar char="●"/>
            </a:pPr>
            <a:r>
              <a:rPr b="0" lang="en" sz="1700"/>
              <a:t>Even if the AP wins channel access on the secondary 160MHz channel during the SPs, there may not be any DL/UL buffered data for the SST non-APs during the SPs while data may arrive later outside of the SPs when all non-APs are present on the primary 160MHz</a:t>
            </a:r>
            <a:endParaRPr b="0" sz="1700">
              <a:solidFill>
                <a:srgbClr val="000000"/>
              </a:solidFill>
            </a:endParaRPr>
          </a:p>
        </p:txBody>
      </p:sp>
      <p:sp>
        <p:nvSpPr>
          <p:cNvPr id="161" name="Google Shape;161;p30"/>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1"/>
          <p:cNvSpPr txBox="1"/>
          <p:nvPr>
            <p:ph type="title"/>
          </p:nvPr>
        </p:nvSpPr>
        <p:spPr>
          <a:xfrm>
            <a:off x="404733" y="5789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Limitations of the solution based on HE SST (2)</a:t>
            </a:r>
            <a:endParaRPr sz="2000"/>
          </a:p>
        </p:txBody>
      </p:sp>
      <p:sp>
        <p:nvSpPr>
          <p:cNvPr id="167" name="Google Shape;167;p31"/>
          <p:cNvSpPr txBox="1"/>
          <p:nvPr>
            <p:ph idx="1" type="body"/>
          </p:nvPr>
        </p:nvSpPr>
        <p:spPr>
          <a:xfrm>
            <a:off x="348100" y="888200"/>
            <a:ext cx="8346900" cy="3768600"/>
          </a:xfrm>
          <a:prstGeom prst="rect">
            <a:avLst/>
          </a:prstGeom>
          <a:noFill/>
          <a:ln>
            <a:noFill/>
          </a:ln>
        </p:spPr>
        <p:txBody>
          <a:bodyPr anchorCtr="0" anchor="t" bIns="68575" lIns="68575" spcFirstLastPara="1" rIns="68575" wrap="square" tIns="68575">
            <a:noAutofit/>
          </a:bodyPr>
          <a:lstStyle/>
          <a:p>
            <a:pPr indent="-349250" lvl="0" marL="457200" marR="0" rtl="0" algn="just">
              <a:lnSpc>
                <a:spcPct val="100000"/>
              </a:lnSpc>
              <a:spcBef>
                <a:spcPts val="900"/>
              </a:spcBef>
              <a:spcAft>
                <a:spcPts val="0"/>
              </a:spcAft>
              <a:buSzPts val="1700"/>
              <a:buChar char="●"/>
            </a:pPr>
            <a:r>
              <a:rPr b="0" lang="en" sz="1700"/>
              <a:t>If the AP intends to serve the SST non-APs outside the SST SPs, the following restrictions also apply (as corollaries from general individual TWT operation)</a:t>
            </a:r>
            <a:endParaRPr b="0" sz="1700"/>
          </a:p>
          <a:p>
            <a:pPr indent="-336550" lvl="1" marL="914400" marR="0" rtl="0" algn="just">
              <a:lnSpc>
                <a:spcPct val="100000"/>
              </a:lnSpc>
              <a:spcBef>
                <a:spcPts val="900"/>
              </a:spcBef>
              <a:spcAft>
                <a:spcPts val="0"/>
              </a:spcAft>
              <a:buSzPts val="1700"/>
              <a:buChar char="○"/>
            </a:pPr>
            <a:r>
              <a:rPr lang="en" sz="1700"/>
              <a:t>It is recommended for the SST non-APs not to transmit anything to the AP outside these SST SPs</a:t>
            </a:r>
            <a:endParaRPr sz="1700"/>
          </a:p>
          <a:p>
            <a:pPr indent="-336550" lvl="1" marL="914400" marR="0" rtl="0" algn="just">
              <a:lnSpc>
                <a:spcPct val="100000"/>
              </a:lnSpc>
              <a:spcBef>
                <a:spcPts val="900"/>
              </a:spcBef>
              <a:spcAft>
                <a:spcPts val="0"/>
              </a:spcAft>
              <a:buSzPts val="1700"/>
              <a:buChar char="○"/>
            </a:pPr>
            <a:r>
              <a:rPr lang="en" sz="1700"/>
              <a:t>The AP can transmit to the SST non-APs outside the SST SPs only if they are in active mode and not if they are in PS mode. Such a restriction risks the user experience  </a:t>
            </a:r>
            <a:endParaRPr b="0" sz="1700"/>
          </a:p>
          <a:p>
            <a:pPr indent="-349250" lvl="0" marL="457200" marR="0" rtl="0" algn="just">
              <a:lnSpc>
                <a:spcPct val="100000"/>
              </a:lnSpc>
              <a:spcBef>
                <a:spcPts val="900"/>
              </a:spcBef>
              <a:spcAft>
                <a:spcPts val="0"/>
              </a:spcAft>
              <a:buSzPts val="1700"/>
              <a:buChar char="●"/>
            </a:pPr>
            <a:r>
              <a:rPr b="0" lang="en" sz="1700"/>
              <a:t>Also, individual TWT negotiation is initiated by the non-AP and hence, cannot be enforced by the AP.</a:t>
            </a:r>
            <a:endParaRPr b="0" sz="1700"/>
          </a:p>
          <a:p>
            <a:pPr indent="-349250" lvl="0" marL="457200" marR="0" rtl="0" algn="just">
              <a:lnSpc>
                <a:spcPct val="100000"/>
              </a:lnSpc>
              <a:spcBef>
                <a:spcPts val="900"/>
              </a:spcBef>
              <a:spcAft>
                <a:spcPts val="0"/>
              </a:spcAft>
              <a:buSzPts val="1700"/>
              <a:buChar char="●"/>
            </a:pPr>
            <a:r>
              <a:rPr b="0" lang="en" sz="1700"/>
              <a:t>HE SST has had very limited or no deployment and testing</a:t>
            </a:r>
            <a:endParaRPr b="0" sz="1700"/>
          </a:p>
          <a:p>
            <a:pPr indent="0" lvl="0" marL="457200" rtl="0" algn="just">
              <a:spcBef>
                <a:spcPts val="900"/>
              </a:spcBef>
              <a:spcAft>
                <a:spcPts val="0"/>
              </a:spcAft>
              <a:buNone/>
            </a:pPr>
            <a:r>
              <a:t/>
            </a:r>
            <a:endParaRPr b="0" sz="1400">
              <a:solidFill>
                <a:srgbClr val="000000"/>
              </a:solidFill>
            </a:endParaRPr>
          </a:p>
        </p:txBody>
      </p:sp>
      <p:sp>
        <p:nvSpPr>
          <p:cNvPr id="168" name="Google Shape;168;p31"/>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2"/>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Alternate solution using </a:t>
            </a:r>
            <a:r>
              <a:rPr lang="en" sz="2200"/>
              <a:t>Dynamic Subband </a:t>
            </a:r>
            <a:r>
              <a:rPr lang="en" sz="2200"/>
              <a:t>Operation</a:t>
            </a:r>
            <a:r>
              <a:rPr lang="en" sz="2200"/>
              <a:t> </a:t>
            </a:r>
            <a:endParaRPr sz="2200"/>
          </a:p>
        </p:txBody>
      </p:sp>
      <p:sp>
        <p:nvSpPr>
          <p:cNvPr id="174" name="Google Shape;174;p32"/>
          <p:cNvSpPr txBox="1"/>
          <p:nvPr>
            <p:ph idx="1" type="body"/>
          </p:nvPr>
        </p:nvSpPr>
        <p:spPr>
          <a:xfrm>
            <a:off x="99150" y="735800"/>
            <a:ext cx="8936100" cy="3903000"/>
          </a:xfrm>
          <a:prstGeom prst="rect">
            <a:avLst/>
          </a:prstGeom>
          <a:noFill/>
          <a:ln>
            <a:noFill/>
          </a:ln>
        </p:spPr>
        <p:txBody>
          <a:bodyPr anchorCtr="0" anchor="t" bIns="68575" lIns="68575" spcFirstLastPara="1" rIns="68575" wrap="square" tIns="68575">
            <a:noAutofit/>
          </a:bodyPr>
          <a:lstStyle/>
          <a:p>
            <a:pPr indent="-336550" lvl="0" marL="457200" marR="0" rtl="0" algn="just">
              <a:lnSpc>
                <a:spcPct val="100000"/>
              </a:lnSpc>
              <a:spcBef>
                <a:spcPts val="900"/>
              </a:spcBef>
              <a:spcAft>
                <a:spcPts val="0"/>
              </a:spcAft>
              <a:buSzPts val="1500"/>
              <a:buChar char="●"/>
            </a:pPr>
            <a:r>
              <a:rPr b="0" lang="en" sz="1500"/>
              <a:t>UHR can define a new method Dynamic Subband Operation allowing the 320MHz AP to dynamically indicate to a 160MHz non-AP, Tx/Rx opportunity on the secondary 160MHz.</a:t>
            </a:r>
            <a:endParaRPr b="0" sz="1500"/>
          </a:p>
          <a:p>
            <a:pPr indent="-336550" lvl="0" marL="457200" marR="0" rtl="0" algn="just">
              <a:lnSpc>
                <a:spcPct val="100000"/>
              </a:lnSpc>
              <a:spcBef>
                <a:spcPts val="900"/>
              </a:spcBef>
              <a:spcAft>
                <a:spcPts val="0"/>
              </a:spcAft>
              <a:buSzPts val="1500"/>
              <a:buChar char="●"/>
            </a:pPr>
            <a:r>
              <a:rPr b="0" lang="en" sz="1500"/>
              <a:t>While this presentation uses a 320MHz AP and a 160MHz non-AP as an illustration, the proposal is extensible to any AP/non-AP bandwidth combinations where the bandwidth supported by the AP is higher than the non-AP.</a:t>
            </a:r>
            <a:endParaRPr b="0" sz="1500"/>
          </a:p>
          <a:p>
            <a:pPr indent="-336550" lvl="0" marL="457200" marR="0" rtl="0" algn="just">
              <a:lnSpc>
                <a:spcPct val="100000"/>
              </a:lnSpc>
              <a:spcBef>
                <a:spcPts val="900"/>
              </a:spcBef>
              <a:spcAft>
                <a:spcPts val="0"/>
              </a:spcAft>
              <a:buSzPts val="1500"/>
              <a:buChar char="●"/>
            </a:pPr>
            <a:r>
              <a:rPr b="0" lang="en" sz="1500"/>
              <a:t>The operation could be DL or trigger-based UL inside each </a:t>
            </a:r>
            <a:r>
              <a:rPr b="0" lang="en" sz="1500"/>
              <a:t>dynamically</a:t>
            </a:r>
            <a:r>
              <a:rPr b="0" lang="en" sz="1500"/>
              <a:t> allocated opportunity</a:t>
            </a:r>
            <a:endParaRPr b="0" sz="1500"/>
          </a:p>
          <a:p>
            <a:pPr indent="-336550" lvl="0" marL="457200" marR="0" rtl="0" algn="just">
              <a:lnSpc>
                <a:spcPct val="100000"/>
              </a:lnSpc>
              <a:spcBef>
                <a:spcPts val="900"/>
              </a:spcBef>
              <a:spcAft>
                <a:spcPts val="0"/>
              </a:spcAft>
              <a:buSzPts val="1500"/>
              <a:buChar char="●"/>
            </a:pPr>
            <a:r>
              <a:rPr b="0" lang="en" sz="1500"/>
              <a:t>Dynamic Subband Operation can </a:t>
            </a:r>
            <a:r>
              <a:rPr b="0" lang="en" sz="1500"/>
              <a:t>enable</a:t>
            </a:r>
            <a:r>
              <a:rPr b="0" lang="en" sz="1500"/>
              <a:t> the AP to utilize its secondary 160MHz bandwidth in a dynamic manner on a per-TXOP basis </a:t>
            </a:r>
            <a:r>
              <a:rPr b="0" lang="en" sz="1500"/>
              <a:t>whenever it wins channel access on it.</a:t>
            </a:r>
            <a:endParaRPr b="0" sz="1500"/>
          </a:p>
          <a:p>
            <a:pPr indent="-323850" lvl="1" marL="914400" marR="0" rtl="0" algn="just">
              <a:lnSpc>
                <a:spcPct val="100000"/>
              </a:lnSpc>
              <a:spcBef>
                <a:spcPts val="900"/>
              </a:spcBef>
              <a:spcAft>
                <a:spcPts val="0"/>
              </a:spcAft>
              <a:buSzPts val="1500"/>
              <a:buChar char="○"/>
            </a:pPr>
            <a:r>
              <a:rPr lang="en" sz="1500"/>
              <a:t>The AP can dynamically decide whether to allocate non-APs on the primary 160MHz or secondary 160MHz and which non-APs to allocate in this manner depending on bandwidth availability, channel conditions and QoS requirements</a:t>
            </a:r>
            <a:endParaRPr sz="1500"/>
          </a:p>
          <a:p>
            <a:pPr indent="-323850" lvl="1" marL="914400" marR="0" rtl="0" algn="just">
              <a:lnSpc>
                <a:spcPct val="100000"/>
              </a:lnSpc>
              <a:spcBef>
                <a:spcPts val="900"/>
              </a:spcBef>
              <a:spcAft>
                <a:spcPts val="0"/>
              </a:spcAft>
              <a:buSzPts val="1500"/>
              <a:buChar char="○"/>
            </a:pPr>
            <a:r>
              <a:rPr lang="en" sz="1500"/>
              <a:t>This helps align the presence of the narrower bandwidth non-APs on the secondary 160MHz channel with the availability of secondary 160MHz bandwidth</a:t>
            </a:r>
            <a:endParaRPr sz="1500"/>
          </a:p>
          <a:p>
            <a:pPr indent="-323850" lvl="1" marL="914400" marR="0" rtl="0" algn="just">
              <a:lnSpc>
                <a:spcPct val="100000"/>
              </a:lnSpc>
              <a:spcBef>
                <a:spcPts val="900"/>
              </a:spcBef>
              <a:spcAft>
                <a:spcPts val="0"/>
              </a:spcAft>
              <a:buSzPts val="1500"/>
              <a:buChar char="○"/>
            </a:pPr>
            <a:r>
              <a:rPr lang="en" sz="1500"/>
              <a:t>This results in better resource utilization and system performance compared to HE SST.</a:t>
            </a:r>
            <a:endParaRPr sz="1500"/>
          </a:p>
          <a:p>
            <a:pPr indent="0" lvl="0" marL="457200" rtl="0" algn="just">
              <a:spcBef>
                <a:spcPts val="900"/>
              </a:spcBef>
              <a:spcAft>
                <a:spcPts val="0"/>
              </a:spcAft>
              <a:buNone/>
            </a:pPr>
            <a:r>
              <a:t/>
            </a:r>
            <a:endParaRPr b="0" sz="1500">
              <a:solidFill>
                <a:srgbClr val="000000"/>
              </a:solidFill>
            </a:endParaRPr>
          </a:p>
        </p:txBody>
      </p:sp>
      <p:sp>
        <p:nvSpPr>
          <p:cNvPr id="175" name="Google Shape;175;p32"/>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3"/>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Proposal for </a:t>
            </a:r>
            <a:r>
              <a:rPr lang="en" sz="2000"/>
              <a:t>Dynamic Subband Operation</a:t>
            </a:r>
            <a:r>
              <a:rPr lang="en" sz="2000"/>
              <a:t> (1)</a:t>
            </a:r>
            <a:endParaRPr sz="2000"/>
          </a:p>
        </p:txBody>
      </p:sp>
      <p:sp>
        <p:nvSpPr>
          <p:cNvPr id="181" name="Google Shape;181;p33"/>
          <p:cNvSpPr txBox="1"/>
          <p:nvPr>
            <p:ph idx="1" type="body"/>
          </p:nvPr>
        </p:nvSpPr>
        <p:spPr>
          <a:xfrm>
            <a:off x="118350" y="823050"/>
            <a:ext cx="8867100" cy="3889500"/>
          </a:xfrm>
          <a:prstGeom prst="rect">
            <a:avLst/>
          </a:prstGeom>
          <a:noFill/>
          <a:ln>
            <a:noFill/>
          </a:ln>
        </p:spPr>
        <p:txBody>
          <a:bodyPr anchorCtr="0" anchor="t" bIns="68575" lIns="68575" spcFirstLastPara="1" rIns="68575" wrap="square" tIns="68575">
            <a:noAutofit/>
          </a:bodyPr>
          <a:lstStyle/>
          <a:p>
            <a:pPr indent="0" lvl="0" marL="0" marR="0" rtl="0" algn="just">
              <a:lnSpc>
                <a:spcPct val="100000"/>
              </a:lnSpc>
              <a:spcBef>
                <a:spcPts val="900"/>
              </a:spcBef>
              <a:spcAft>
                <a:spcPts val="0"/>
              </a:spcAft>
              <a:buNone/>
            </a:pPr>
            <a:r>
              <a:rPr b="0" lang="en" sz="1500"/>
              <a:t>We propose </a:t>
            </a:r>
            <a:r>
              <a:rPr b="0" lang="en" sz="1500"/>
              <a:t>the following method</a:t>
            </a:r>
            <a:r>
              <a:rPr b="0" lang="en" sz="1500"/>
              <a:t> to perform Dynamic Subband Operation (DSO)</a:t>
            </a:r>
            <a:endParaRPr b="0" sz="1500"/>
          </a:p>
          <a:p>
            <a:pPr indent="-336550" lvl="0" marL="457200" marR="0" rtl="0" algn="just">
              <a:lnSpc>
                <a:spcPct val="100000"/>
              </a:lnSpc>
              <a:spcBef>
                <a:spcPts val="900"/>
              </a:spcBef>
              <a:spcAft>
                <a:spcPts val="0"/>
              </a:spcAft>
              <a:buSzPts val="1500"/>
              <a:buChar char="●"/>
            </a:pPr>
            <a:r>
              <a:rPr b="0" lang="en" sz="1500"/>
              <a:t>It involves the AP sending an indication to a DSO-capable non-AP at the beginning of any 320 MHz wide TXOP requiring the non-AP to transition to the secondary 160MHz for this TXOP and then continuing the frame exchange on the secondary 160MHz</a:t>
            </a:r>
            <a:endParaRPr b="0" sz="1500"/>
          </a:p>
          <a:p>
            <a:pPr indent="-336550" lvl="0" marL="457200" marR="0" rtl="0" algn="just">
              <a:lnSpc>
                <a:spcPct val="100000"/>
              </a:lnSpc>
              <a:spcBef>
                <a:spcPts val="900"/>
              </a:spcBef>
              <a:spcAft>
                <a:spcPts val="0"/>
              </a:spcAft>
              <a:buSzPts val="1500"/>
              <a:buChar char="●"/>
            </a:pPr>
            <a:r>
              <a:rPr b="0" lang="en" sz="1500"/>
              <a:t>Following are the steps:</a:t>
            </a:r>
            <a:endParaRPr b="0" sz="1500"/>
          </a:p>
          <a:p>
            <a:pPr indent="-323850" lvl="1" marL="914400" marR="0" rtl="0" algn="just">
              <a:lnSpc>
                <a:spcPct val="100000"/>
              </a:lnSpc>
              <a:spcBef>
                <a:spcPts val="900"/>
              </a:spcBef>
              <a:spcAft>
                <a:spcPts val="0"/>
              </a:spcAft>
              <a:buSzPts val="1500"/>
              <a:buChar char="○"/>
            </a:pPr>
            <a:r>
              <a:rPr b="0" lang="en" sz="1500"/>
              <a:t>The AP sends </a:t>
            </a:r>
            <a:r>
              <a:rPr lang="en" sz="1500"/>
              <a:t>to the DSO non-AP being scheduled,</a:t>
            </a:r>
            <a:r>
              <a:rPr b="0" lang="en" sz="1500"/>
              <a:t> a "subband</a:t>
            </a:r>
            <a:r>
              <a:rPr b="0" lang="en" sz="1500"/>
              <a:t>-switch </a:t>
            </a:r>
            <a:r>
              <a:rPr b="0" lang="en" sz="1500"/>
              <a:t>control frame</a:t>
            </a:r>
            <a:r>
              <a:rPr b="0" lang="en" sz="1500"/>
              <a:t>"</a:t>
            </a:r>
            <a:r>
              <a:rPr lang="en" sz="1500"/>
              <a:t>, </a:t>
            </a:r>
            <a:r>
              <a:rPr b="0" lang="en" sz="1500"/>
              <a:t>which is a special initial control frame (could be a modified MU-RTS or BSRP or a newly defined frame) </a:t>
            </a:r>
            <a:r>
              <a:rPr lang="en" sz="1500"/>
              <a:t>that indicates t</a:t>
            </a:r>
            <a:r>
              <a:rPr b="0" lang="en" sz="1500"/>
              <a:t>ransition to the secondary 160MHz</a:t>
            </a:r>
            <a:endParaRPr b="0" sz="1500"/>
          </a:p>
          <a:p>
            <a:pPr indent="-323850" lvl="1" marL="914400" marR="0" rtl="0" algn="just">
              <a:lnSpc>
                <a:spcPct val="100000"/>
              </a:lnSpc>
              <a:spcBef>
                <a:spcPts val="900"/>
              </a:spcBef>
              <a:spcAft>
                <a:spcPts val="0"/>
              </a:spcAft>
              <a:buSzPts val="1500"/>
              <a:buChar char="○"/>
            </a:pPr>
            <a:r>
              <a:rPr lang="en" sz="1500"/>
              <a:t>The subband-switch control frame has sufficient padding to cover subband switch latency (i.e. latency required by the non-AP to switch from the primary 160MHz to secondary 160MHz)</a:t>
            </a:r>
            <a:endParaRPr b="0" sz="1500"/>
          </a:p>
          <a:p>
            <a:pPr indent="-323850" lvl="1" marL="914400" rtl="0" algn="just">
              <a:spcBef>
                <a:spcPts val="900"/>
              </a:spcBef>
              <a:spcAft>
                <a:spcPts val="0"/>
              </a:spcAft>
              <a:buSzPts val="1500"/>
              <a:buChar char="○"/>
            </a:pPr>
            <a:r>
              <a:rPr b="0" lang="en" sz="1500"/>
              <a:t>The subband switch latency depends on the non-AP implementation </a:t>
            </a:r>
            <a:r>
              <a:rPr b="0" lang="en" sz="1500"/>
              <a:t>and is negotiated </a:t>
            </a:r>
            <a:r>
              <a:rPr b="0" lang="en" sz="1500"/>
              <a:t>during the DSO capability signaling.</a:t>
            </a:r>
            <a:endParaRPr b="0" sz="1500"/>
          </a:p>
          <a:p>
            <a:pPr indent="0" lvl="0" marL="0" marR="0" rtl="0" algn="just">
              <a:lnSpc>
                <a:spcPct val="100000"/>
              </a:lnSpc>
              <a:spcBef>
                <a:spcPts val="900"/>
              </a:spcBef>
              <a:spcAft>
                <a:spcPts val="0"/>
              </a:spcAft>
              <a:buNone/>
            </a:pPr>
            <a:r>
              <a:t/>
            </a:r>
            <a:endParaRPr b="0" sz="1400">
              <a:solidFill>
                <a:srgbClr val="000000"/>
              </a:solidFill>
            </a:endParaRPr>
          </a:p>
        </p:txBody>
      </p:sp>
      <p:sp>
        <p:nvSpPr>
          <p:cNvPr id="182" name="Google Shape;182;p33"/>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4"/>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Proposal for </a:t>
            </a:r>
            <a:r>
              <a:rPr lang="en" sz="2000"/>
              <a:t>Dynamic Subband Operation</a:t>
            </a:r>
            <a:r>
              <a:rPr lang="en" sz="2000"/>
              <a:t> (2)</a:t>
            </a:r>
            <a:endParaRPr sz="2000"/>
          </a:p>
        </p:txBody>
      </p:sp>
      <p:sp>
        <p:nvSpPr>
          <p:cNvPr id="188" name="Google Shape;188;p34"/>
          <p:cNvSpPr txBox="1"/>
          <p:nvPr>
            <p:ph idx="1" type="body"/>
          </p:nvPr>
        </p:nvSpPr>
        <p:spPr>
          <a:xfrm>
            <a:off x="118350" y="771650"/>
            <a:ext cx="8743200" cy="3925800"/>
          </a:xfrm>
          <a:prstGeom prst="rect">
            <a:avLst/>
          </a:prstGeom>
          <a:noFill/>
          <a:ln>
            <a:noFill/>
          </a:ln>
        </p:spPr>
        <p:txBody>
          <a:bodyPr anchorCtr="0" anchor="t" bIns="68575" lIns="68575" spcFirstLastPara="1" rIns="68575" wrap="square" tIns="68575">
            <a:noAutofit/>
          </a:bodyPr>
          <a:lstStyle/>
          <a:p>
            <a:pPr indent="-323850" lvl="0" marL="457200" marR="0" rtl="0" algn="just">
              <a:lnSpc>
                <a:spcPct val="100000"/>
              </a:lnSpc>
              <a:spcBef>
                <a:spcPts val="900"/>
              </a:spcBef>
              <a:spcAft>
                <a:spcPts val="0"/>
              </a:spcAft>
              <a:buSzPts val="1500"/>
              <a:buChar char="●"/>
            </a:pPr>
            <a:r>
              <a:rPr b="0" lang="en" sz="1500"/>
              <a:t>Depending on the negotiated capabilities of the DSO-capable non-AP, the following options are possible:</a:t>
            </a:r>
            <a:endParaRPr b="0" sz="1500"/>
          </a:p>
          <a:p>
            <a:pPr indent="-323850" lvl="1" marL="914400" marR="0" rtl="0" algn="just">
              <a:lnSpc>
                <a:spcPct val="100000"/>
              </a:lnSpc>
              <a:spcBef>
                <a:spcPts val="900"/>
              </a:spcBef>
              <a:spcAft>
                <a:spcPts val="0"/>
              </a:spcAft>
              <a:buSzPts val="1500"/>
              <a:buChar char="○"/>
            </a:pPr>
            <a:r>
              <a:rPr lang="en" sz="1500"/>
              <a:t>Option 1: </a:t>
            </a:r>
            <a:r>
              <a:rPr b="0" lang="en" sz="1500"/>
              <a:t>The subband-switch initial control frame </a:t>
            </a:r>
            <a:r>
              <a:rPr b="0" lang="en" sz="1500"/>
              <a:t>is used only for subband switch by DSO non-APs and </a:t>
            </a:r>
            <a:r>
              <a:rPr b="0" lang="en" sz="1500"/>
              <a:t>does not elicit any response</a:t>
            </a:r>
            <a:r>
              <a:rPr lang="en" sz="1500"/>
              <a:t>. SIFS later, the AP sends a second control frame (which can be a regular MU-RTS/BSRP) that elicits a response in the secondary 160MHz</a:t>
            </a:r>
            <a:endParaRPr sz="1500"/>
          </a:p>
          <a:p>
            <a:pPr indent="-323850" lvl="1" marL="914400" rtl="0" algn="just">
              <a:spcBef>
                <a:spcPts val="900"/>
              </a:spcBef>
              <a:spcAft>
                <a:spcPts val="0"/>
              </a:spcAft>
              <a:buSzPts val="1500"/>
              <a:buChar char="○"/>
            </a:pPr>
            <a:r>
              <a:rPr lang="en" sz="1500"/>
              <a:t>Option 2: The subband-switch initial control frame is used for subband switch by DSO non-APs and elicits a response in the secondary 160MHz</a:t>
            </a:r>
            <a:endParaRPr sz="1500"/>
          </a:p>
          <a:p>
            <a:pPr indent="-323850" lvl="0" marL="457200" rtl="0" algn="just">
              <a:spcBef>
                <a:spcPts val="900"/>
              </a:spcBef>
              <a:spcAft>
                <a:spcPts val="0"/>
              </a:spcAft>
              <a:buSzPts val="1500"/>
              <a:buChar char="●"/>
            </a:pPr>
            <a:r>
              <a:rPr b="0" lang="en" sz="1500"/>
              <a:t>The subband-switch initial control frame may be in non-HT duplicate format, again depending on the negotiated capabilities.</a:t>
            </a:r>
            <a:endParaRPr b="0" sz="1500"/>
          </a:p>
          <a:p>
            <a:pPr indent="-323850" lvl="0" marL="457200" rtl="0" algn="just">
              <a:spcBef>
                <a:spcPts val="900"/>
              </a:spcBef>
              <a:spcAft>
                <a:spcPts val="0"/>
              </a:spcAft>
              <a:buSzPts val="1500"/>
              <a:buChar char="●"/>
            </a:pPr>
            <a:r>
              <a:rPr b="0" lang="en" sz="1500"/>
              <a:t>Thereafter, the DSO TXOP can contain multiple SIFS-spaced DL/triggered UL exchanges with the DSO non-APs.</a:t>
            </a:r>
            <a:endParaRPr b="0" sz="1500"/>
          </a:p>
          <a:p>
            <a:pPr indent="-323850" lvl="0" marL="457200" rtl="0" algn="just">
              <a:spcBef>
                <a:spcPts val="900"/>
              </a:spcBef>
              <a:spcAft>
                <a:spcPts val="0"/>
              </a:spcAft>
              <a:buSzPts val="1500"/>
              <a:buChar char="●"/>
            </a:pPr>
            <a:r>
              <a:rPr b="0" lang="en" sz="1500"/>
              <a:t>At the end of the TXOP (for example, detected through a gap of SIFS+delta time), the DSO non-AP switches back to operating on the primary 160MHz.</a:t>
            </a:r>
            <a:endParaRPr b="0" sz="1500"/>
          </a:p>
        </p:txBody>
      </p:sp>
      <p:sp>
        <p:nvSpPr>
          <p:cNvPr id="189" name="Google Shape;189;p34"/>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