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1A051CB-19DE-48BC-BE2E-7BF79E215B7F}">
  <a:tblStyle styleId="{A1A051CB-19DE-48BC-BE2E-7BF79E215B7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schemas.openxmlformats.org/officeDocument/2006/relationships/slide" Target="slides/slide15.xml"/><Relationship Id="rId10" Type="http://schemas.openxmlformats.org/officeDocument/2006/relationships/slide" Target="slides/slide3.xml"/><Relationship Id="rId21" Type="http://schemas.openxmlformats.org/officeDocument/2006/relationships/slide" Target="slides/slide14.xml"/><Relationship Id="rId13" Type="http://schemas.openxmlformats.org/officeDocument/2006/relationships/slide" Target="slides/slide6.xml"/><Relationship Id="rId12" Type="http://schemas.openxmlformats.org/officeDocument/2006/relationships/slide" Target="slides/slide5.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9441d485da_2_67:notes"/>
          <p:cNvSpPr txBox="1"/>
          <p:nvPr>
            <p:ph idx="2" type="hdr"/>
          </p:nvPr>
        </p:nvSpPr>
        <p:spPr>
          <a:xfrm>
            <a:off x="5564915" y="111084"/>
            <a:ext cx="647344" cy="195859"/>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0" name="Google Shape;120;g9441d485da_2_67:notes"/>
          <p:cNvSpPr txBox="1"/>
          <p:nvPr>
            <p:ph idx="11" type="ftr"/>
          </p:nvPr>
        </p:nvSpPr>
        <p:spPr>
          <a:xfrm>
            <a:off x="4070307" y="8853135"/>
            <a:ext cx="2141952" cy="170025"/>
          </a:xfrm>
          <a:prstGeom prst="rect">
            <a:avLst/>
          </a:prstGeom>
          <a:noFill/>
          <a:ln>
            <a:noFill/>
          </a:ln>
        </p:spPr>
        <p:txBody>
          <a:bodyPr anchorCtr="0" anchor="t" bIns="0" lIns="0" spcFirstLastPara="1" rIns="0" wrap="square" tIns="0">
            <a:noAutofit/>
          </a:bodyPr>
          <a:lstStyle/>
          <a:p>
            <a:pPr indent="0" lvl="4" marL="458788"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1" name="Google Shape;121;g9441d485da_2_67:notes"/>
          <p:cNvSpPr txBox="1"/>
          <p:nvPr>
            <p:ph idx="12" type="sldNum"/>
          </p:nvPr>
        </p:nvSpPr>
        <p:spPr>
          <a:xfrm>
            <a:off x="3175831" y="8853135"/>
            <a:ext cx="517555" cy="168088"/>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2" name="Google Shape;122;g9441d485da_2_67:notes"/>
          <p:cNvSpPr/>
          <p:nvPr>
            <p:ph idx="3" type="sldImg"/>
          </p:nvPr>
        </p:nvSpPr>
        <p:spPr>
          <a:xfrm>
            <a:off x="390525" y="690563"/>
            <a:ext cx="6076950" cy="3417887"/>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 name="Google Shape;123;g9441d485da_2_67:notes"/>
          <p:cNvSpPr txBox="1"/>
          <p:nvPr>
            <p:ph idx="1" type="body"/>
          </p:nvPr>
        </p:nvSpPr>
        <p:spPr>
          <a:xfrm>
            <a:off x="913332" y="4342523"/>
            <a:ext cx="5031336" cy="411743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e139be09c4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8" name="Google Shape;188;ge139be09c4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ddcf843438_0_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95" name="Google Shape;195;gddcf843438_0_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e139be09c4_0_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2" name="Google Shape;202;ge139be09c4_0_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d0c84314e7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9" name="Google Shape;209;g1d0c84314e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95d87eacc2_5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16" name="Google Shape;216;g95d87eacc2_5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df7ff75770_0_5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23" name="Google Shape;223;gdf7ff75770_0_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0" name="Google Shape;230;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9441d485da_2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2" name="Google Shape;132;g9441d485da_2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99e4c97800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9" name="Google Shape;139;g99e4c97800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4b119374c7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6" name="Google Shape;146;g14b119374c7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4b119374c7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3" name="Google Shape;153;g14b119374c7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d93bff8e7e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0" name="Google Shape;160;g1d93bff8e7e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e139be09c4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7" name="Google Shape;167;ge139be09c4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4b119374c7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4" name="Google Shape;174;g14b119374c7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ddcf843438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1" name="Google Shape;181;gddcf843438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30" y="249450"/>
            <a:ext cx="1767000" cy="207600"/>
          </a:xfrm>
          <a:prstGeom prst="rect">
            <a:avLst/>
          </a:prstGeom>
          <a:noFill/>
          <a:ln>
            <a:noFill/>
          </a:ln>
        </p:spPr>
        <p:txBody>
          <a:bodyPr anchorCtr="0" anchor="b" bIns="0" lIns="0" spcFirstLastPara="1" rIns="0" wrap="square" tIns="0">
            <a:noAutofit/>
          </a:bodyPr>
          <a:lstStyle>
            <a:lvl1pPr lvl="0">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94" cy="207749"/>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22</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2203r0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a:t>EMLSR</a:t>
            </a:r>
            <a:r>
              <a:rPr lang="en"/>
              <a:t> AP/mobile AP operation</a:t>
            </a:r>
            <a:endParaRPr/>
          </a:p>
        </p:txBody>
      </p:sp>
      <p:sp>
        <p:nvSpPr>
          <p:cNvPr id="126" name="Google Shape;126;p25"/>
          <p:cNvSpPr txBox="1"/>
          <p:nvPr>
            <p:ph idx="4294967295" type="body"/>
          </p:nvPr>
        </p:nvSpPr>
        <p:spPr>
          <a:xfrm>
            <a:off x="685799" y="1478527"/>
            <a:ext cx="7772400" cy="28575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2023-01-18</a:t>
            </a:r>
            <a:endParaRPr b="0" sz="2000"/>
          </a:p>
        </p:txBody>
      </p:sp>
      <p:sp>
        <p:nvSpPr>
          <p:cNvPr id="127" name="Google Shape;127;p25"/>
          <p:cNvSpPr txBox="1"/>
          <p:nvPr>
            <p:ph idx="10" type="dt"/>
          </p:nvPr>
        </p:nvSpPr>
        <p:spPr>
          <a:xfrm>
            <a:off x="696929" y="249450"/>
            <a:ext cx="16221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January 2023</a:t>
            </a:r>
            <a:endParaRPr/>
          </a:p>
        </p:txBody>
      </p:sp>
      <p:sp>
        <p:nvSpPr>
          <p:cNvPr id="128" name="Google Shape;128;p25"/>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29" name="Google Shape;129;p25"/>
          <p:cNvGraphicFramePr/>
          <p:nvPr/>
        </p:nvGraphicFramePr>
        <p:xfrm>
          <a:off x="794460" y="2640923"/>
          <a:ext cx="3000000" cy="3000000"/>
        </p:xfrm>
        <a:graphic>
          <a:graphicData uri="http://schemas.openxmlformats.org/drawingml/2006/table">
            <a:tbl>
              <a:tblPr>
                <a:noFill/>
                <a:tableStyleId>{A1A051CB-19DE-48BC-BE2E-7BF79E215B7F}</a:tableStyleId>
              </a:tblPr>
              <a:tblGrid>
                <a:gridCol w="1524450"/>
                <a:gridCol w="843400"/>
                <a:gridCol w="1629725"/>
                <a:gridCol w="609800"/>
                <a:gridCol w="22753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4">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a:t>
                      </a:r>
                      <a:r>
                        <a:rPr lang="en" sz="1100">
                          <a:solidFill>
                            <a:schemeClr val="dk1"/>
                          </a:solidFill>
                          <a:latin typeface="Times New Roman"/>
                          <a:ea typeface="Times New Roman"/>
                          <a:cs typeface="Times New Roman"/>
                          <a:sym typeface="Times New Roman"/>
                        </a:rPr>
                        <a:t>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type="title"/>
          </p:nvPr>
        </p:nvSpPr>
        <p:spPr>
          <a:xfrm>
            <a:off x="407992" y="4420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1"/>
              </a:buClr>
              <a:buSzPts val="1100"/>
              <a:buFont typeface="Arial"/>
              <a:buNone/>
            </a:pPr>
            <a:r>
              <a:rPr lang="en" sz="2100">
                <a:solidFill>
                  <a:schemeClr val="dk1"/>
                </a:solidFill>
              </a:rPr>
              <a:t>Analysis of the EMLSR AP/mobile AP proposal </a:t>
            </a:r>
            <a:r>
              <a:rPr lang="en" sz="2100">
                <a:solidFill>
                  <a:schemeClr val="dk1"/>
                </a:solidFill>
              </a:rPr>
              <a:t>(3)</a:t>
            </a:r>
            <a:endParaRPr sz="2100">
              <a:solidFill>
                <a:schemeClr val="dk1"/>
              </a:solidFill>
            </a:endParaRPr>
          </a:p>
        </p:txBody>
      </p:sp>
      <p:sp>
        <p:nvSpPr>
          <p:cNvPr id="191" name="Google Shape;191;p34"/>
          <p:cNvSpPr txBox="1"/>
          <p:nvPr>
            <p:ph idx="1" type="body"/>
          </p:nvPr>
        </p:nvSpPr>
        <p:spPr>
          <a:xfrm>
            <a:off x="198350" y="858400"/>
            <a:ext cx="8680500" cy="3665700"/>
          </a:xfrm>
          <a:prstGeom prst="rect">
            <a:avLst/>
          </a:prstGeom>
          <a:noFill/>
          <a:ln>
            <a:noFill/>
          </a:ln>
        </p:spPr>
        <p:txBody>
          <a:bodyPr anchorCtr="0" anchor="t" bIns="68575" lIns="68575" spcFirstLastPara="1" rIns="68575" wrap="square" tIns="68575">
            <a:noAutofit/>
          </a:bodyPr>
          <a:lstStyle/>
          <a:p>
            <a:pPr indent="0" lvl="0" marL="0" rtl="0" algn="just">
              <a:lnSpc>
                <a:spcPct val="110000"/>
              </a:lnSpc>
              <a:spcBef>
                <a:spcPts val="300"/>
              </a:spcBef>
              <a:spcAft>
                <a:spcPts val="0"/>
              </a:spcAft>
              <a:buNone/>
            </a:pPr>
            <a:r>
              <a:rPr lang="en" sz="1500" u="sng"/>
              <a:t>Case 1 </a:t>
            </a:r>
            <a:r>
              <a:rPr lang="en" sz="1500" u="sng"/>
              <a:t>(continued)</a:t>
            </a:r>
            <a:r>
              <a:rPr lang="en" sz="1500"/>
              <a:t>: </a:t>
            </a:r>
            <a:r>
              <a:rPr b="0" lang="en" sz="1500"/>
              <a:t>OBSS transmission on the primary link is visible to the </a:t>
            </a:r>
            <a:r>
              <a:rPr b="0" lang="en" sz="1500"/>
              <a:t>AP/mobile AP</a:t>
            </a:r>
            <a:r>
              <a:rPr b="0" lang="en" sz="1500"/>
              <a:t> </a:t>
            </a:r>
            <a:r>
              <a:rPr b="0" lang="en" sz="1500"/>
              <a:t>and not visible to some non-APs</a:t>
            </a:r>
            <a:endParaRPr b="0" sz="1500"/>
          </a:p>
          <a:p>
            <a:pPr indent="-323850" lvl="0" marL="457200" rtl="0" algn="just">
              <a:lnSpc>
                <a:spcPct val="110000"/>
              </a:lnSpc>
              <a:spcBef>
                <a:spcPts val="300"/>
              </a:spcBef>
              <a:spcAft>
                <a:spcPts val="0"/>
              </a:spcAft>
              <a:buSzPts val="1500"/>
              <a:buChar char="●"/>
            </a:pPr>
            <a:r>
              <a:rPr lang="en" sz="1500"/>
              <a:t>Case 1b</a:t>
            </a:r>
            <a:r>
              <a:rPr b="0" lang="en" sz="1500"/>
              <a:t>: </a:t>
            </a:r>
            <a:r>
              <a:rPr b="0" lang="en" sz="1500"/>
              <a:t>AP/mobile AP</a:t>
            </a:r>
            <a:r>
              <a:rPr b="0" lang="en" sz="1500"/>
              <a:t> initiates a frame exchange with non-AP1 on the nonprimary link and during the exchange another non-AP2 tries to initiate a frame exchange with the </a:t>
            </a:r>
            <a:r>
              <a:rPr b="0" lang="en" sz="1500"/>
              <a:t>AP/mobile AP</a:t>
            </a:r>
            <a:r>
              <a:rPr b="0" lang="en" sz="1500"/>
              <a:t> on the primary link.</a:t>
            </a:r>
            <a:endParaRPr b="0" sz="1500"/>
          </a:p>
          <a:p>
            <a:pPr indent="-323850" lvl="0" marL="457200" rtl="0" algn="just">
              <a:lnSpc>
                <a:spcPct val="110000"/>
              </a:lnSpc>
              <a:spcBef>
                <a:spcPts val="0"/>
              </a:spcBef>
              <a:spcAft>
                <a:spcPts val="0"/>
              </a:spcAft>
              <a:buSzPts val="1500"/>
              <a:buChar char="●"/>
            </a:pPr>
            <a:r>
              <a:rPr b="0" lang="en" sz="1500"/>
              <a:t>If non-AP2 begins transmission with RTS: </a:t>
            </a:r>
            <a:endParaRPr b="0" sz="1500"/>
          </a:p>
          <a:p>
            <a:pPr indent="-323850" lvl="1" marL="914400" rtl="0" algn="just">
              <a:lnSpc>
                <a:spcPct val="110000"/>
              </a:lnSpc>
              <a:spcBef>
                <a:spcPts val="0"/>
              </a:spcBef>
              <a:spcAft>
                <a:spcPts val="0"/>
              </a:spcAft>
              <a:buSzPts val="1500"/>
              <a:buChar char="○"/>
            </a:pPr>
            <a:r>
              <a:rPr b="0" lang="en" sz="1500"/>
              <a:t>The </a:t>
            </a:r>
            <a:r>
              <a:rPr lang="en" sz="1500"/>
              <a:t>AP/mobile AP</a:t>
            </a:r>
            <a:r>
              <a:rPr b="0" lang="en" sz="1500"/>
              <a:t> being unavailable on the primary link does not respond with a CTS.</a:t>
            </a:r>
            <a:endParaRPr b="0" sz="1500"/>
          </a:p>
          <a:p>
            <a:pPr indent="-323850" lvl="1" marL="914400" rtl="0" algn="just">
              <a:lnSpc>
                <a:spcPct val="110000"/>
              </a:lnSpc>
              <a:spcBef>
                <a:spcPts val="0"/>
              </a:spcBef>
              <a:spcAft>
                <a:spcPts val="0"/>
              </a:spcAft>
              <a:buSzPts val="1500"/>
              <a:buChar char="○"/>
            </a:pPr>
            <a:r>
              <a:rPr b="0" lang="en" sz="1500"/>
              <a:t>This is equivalent to legacy behavior as the </a:t>
            </a:r>
            <a:r>
              <a:rPr lang="en" sz="1500"/>
              <a:t>AP/mobile AP</a:t>
            </a:r>
            <a:r>
              <a:rPr b="0" lang="en" sz="1500"/>
              <a:t> would not have responded with a CTS even it was available on the primary link since it had determined the primary link to be busy due to OBSS. </a:t>
            </a:r>
            <a:endParaRPr b="0" sz="1500" u="sng"/>
          </a:p>
          <a:p>
            <a:pPr indent="-323850" lvl="0" marL="457200" rtl="0" algn="just">
              <a:lnSpc>
                <a:spcPct val="110000"/>
              </a:lnSpc>
              <a:spcBef>
                <a:spcPts val="0"/>
              </a:spcBef>
              <a:spcAft>
                <a:spcPts val="0"/>
              </a:spcAft>
              <a:buSzPts val="1500"/>
              <a:buChar char="●"/>
            </a:pPr>
            <a:r>
              <a:rPr b="0" lang="en" sz="1500"/>
              <a:t>If non-AP2 does not begin transmission with RTS (such as a pre-11ax non-AP): </a:t>
            </a:r>
            <a:endParaRPr b="0" sz="1500"/>
          </a:p>
          <a:p>
            <a:pPr indent="-323850" lvl="1" marL="914400" rtl="0" algn="just">
              <a:lnSpc>
                <a:spcPct val="110000"/>
              </a:lnSpc>
              <a:spcBef>
                <a:spcPts val="0"/>
              </a:spcBef>
              <a:spcAft>
                <a:spcPts val="0"/>
              </a:spcAft>
              <a:buSzPts val="1500"/>
              <a:buChar char="○"/>
            </a:pPr>
            <a:r>
              <a:rPr b="0" lang="en" sz="1500"/>
              <a:t>The </a:t>
            </a:r>
            <a:r>
              <a:rPr lang="en" sz="1500"/>
              <a:t>AP/mobile AP</a:t>
            </a:r>
            <a:r>
              <a:rPr b="0" lang="en" sz="1500"/>
              <a:t> being unavailable on the primary link does not receive the frame and so does not respond with (Block)ACK. </a:t>
            </a:r>
            <a:endParaRPr b="0" sz="1500"/>
          </a:p>
          <a:p>
            <a:pPr indent="-323850" lvl="1" marL="914400" rtl="0" algn="just">
              <a:lnSpc>
                <a:spcPct val="110000"/>
              </a:lnSpc>
              <a:spcBef>
                <a:spcPts val="0"/>
              </a:spcBef>
              <a:spcAft>
                <a:spcPts val="0"/>
              </a:spcAft>
              <a:buSzPts val="1500"/>
              <a:buChar char="○"/>
            </a:pPr>
            <a:r>
              <a:rPr b="0" lang="en" sz="1500"/>
              <a:t>This is equivalent to legacy behavior too, as even if the </a:t>
            </a:r>
            <a:r>
              <a:rPr lang="en" sz="1500"/>
              <a:t>AP/mobile AP</a:t>
            </a:r>
            <a:r>
              <a:rPr b="0" lang="en" sz="1500"/>
              <a:t> was available on the primary link the transmission from the non-AP </a:t>
            </a:r>
            <a:r>
              <a:rPr lang="en" sz="1500"/>
              <a:t>can </a:t>
            </a:r>
            <a:r>
              <a:rPr b="0" lang="en" sz="1500"/>
              <a:t>be</a:t>
            </a:r>
            <a:r>
              <a:rPr b="0" lang="en" sz="1500"/>
              <a:t> in error due to the presence of OBSS interference at the </a:t>
            </a:r>
            <a:r>
              <a:rPr lang="en" sz="1500"/>
              <a:t>AP/mobile AP</a:t>
            </a:r>
            <a:r>
              <a:rPr b="0" lang="en" sz="1500"/>
              <a:t>. </a:t>
            </a:r>
            <a:endParaRPr sz="1400"/>
          </a:p>
        </p:txBody>
      </p:sp>
      <p:sp>
        <p:nvSpPr>
          <p:cNvPr id="192" name="Google Shape;192;p3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type="title"/>
          </p:nvPr>
        </p:nvSpPr>
        <p:spPr>
          <a:xfrm>
            <a:off x="407992" y="5182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1"/>
              </a:buClr>
              <a:buSzPts val="1100"/>
              <a:buFont typeface="Arial"/>
              <a:buNone/>
            </a:pPr>
            <a:r>
              <a:rPr lang="en" sz="2100">
                <a:solidFill>
                  <a:schemeClr val="dk1"/>
                </a:solidFill>
              </a:rPr>
              <a:t>Analysis of the EMLSR AP/mobile AP proposal </a:t>
            </a:r>
            <a:r>
              <a:rPr lang="en" sz="2100">
                <a:solidFill>
                  <a:schemeClr val="dk1"/>
                </a:solidFill>
              </a:rPr>
              <a:t>(4)</a:t>
            </a:r>
            <a:endParaRPr sz="2100">
              <a:solidFill>
                <a:schemeClr val="dk1"/>
              </a:solidFill>
            </a:endParaRPr>
          </a:p>
        </p:txBody>
      </p:sp>
      <p:sp>
        <p:nvSpPr>
          <p:cNvPr id="198" name="Google Shape;198;p35"/>
          <p:cNvSpPr txBox="1"/>
          <p:nvPr>
            <p:ph idx="1" type="body"/>
          </p:nvPr>
        </p:nvSpPr>
        <p:spPr>
          <a:xfrm>
            <a:off x="240775" y="1010800"/>
            <a:ext cx="8548500" cy="36657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300"/>
              </a:spcBef>
              <a:spcAft>
                <a:spcPts val="0"/>
              </a:spcAft>
              <a:buNone/>
            </a:pPr>
            <a:r>
              <a:rPr lang="en" sz="1500" u="sng"/>
              <a:t>Case 2</a:t>
            </a:r>
            <a:r>
              <a:rPr lang="en" sz="1500"/>
              <a:t>: </a:t>
            </a:r>
            <a:r>
              <a:rPr b="0" lang="en" sz="1500"/>
              <a:t>OBSS transmission on the primary link is not visible to the </a:t>
            </a:r>
            <a:r>
              <a:rPr b="0" lang="en" sz="1500"/>
              <a:t>AP/mobile AP </a:t>
            </a:r>
            <a:r>
              <a:rPr b="0" lang="en" sz="1500"/>
              <a:t>but is visible to some non-APs</a:t>
            </a:r>
            <a:r>
              <a:rPr b="0" lang="en" sz="1500"/>
              <a:t>. </a:t>
            </a:r>
            <a:endParaRPr b="0" sz="1500"/>
          </a:p>
          <a:p>
            <a:pPr indent="-323850" lvl="0" marL="457200" rtl="0" algn="just">
              <a:lnSpc>
                <a:spcPct val="115000"/>
              </a:lnSpc>
              <a:spcBef>
                <a:spcPts val="300"/>
              </a:spcBef>
              <a:spcAft>
                <a:spcPts val="0"/>
              </a:spcAft>
              <a:buSzPts val="1500"/>
              <a:buChar char="●"/>
            </a:pPr>
            <a:r>
              <a:rPr b="0" lang="en" sz="1500"/>
              <a:t>In this case</a:t>
            </a:r>
            <a:r>
              <a:rPr b="0" lang="en" sz="1500"/>
              <a:t>, the </a:t>
            </a:r>
            <a:r>
              <a:rPr b="0" lang="en" sz="1500"/>
              <a:t>AP/mobile AP</a:t>
            </a:r>
            <a:r>
              <a:rPr b="0" lang="en" sz="1500"/>
              <a:t> does not permit any data exchange on the nonprimary link.</a:t>
            </a:r>
            <a:endParaRPr b="0" sz="1500"/>
          </a:p>
          <a:p>
            <a:pPr indent="-323850" lvl="0" marL="457200" rtl="0" algn="just">
              <a:lnSpc>
                <a:spcPct val="115000"/>
              </a:lnSpc>
              <a:spcBef>
                <a:spcPts val="0"/>
              </a:spcBef>
              <a:spcAft>
                <a:spcPts val="0"/>
              </a:spcAft>
              <a:buSzPts val="1500"/>
              <a:buChar char="●"/>
            </a:pPr>
            <a:r>
              <a:rPr lang="en" sz="1500"/>
              <a:t>Case 2a: </a:t>
            </a:r>
            <a:r>
              <a:rPr b="0" lang="en" sz="1500"/>
              <a:t>The AP/mobile AP initiates data exchange with a non-AP1 on the primary link and non-AP1 has detected OBSS on the primary link</a:t>
            </a:r>
            <a:endParaRPr b="0" sz="1500"/>
          </a:p>
          <a:p>
            <a:pPr indent="-323850" lvl="1" marL="914400" rtl="0" algn="just">
              <a:lnSpc>
                <a:spcPct val="115000"/>
              </a:lnSpc>
              <a:spcBef>
                <a:spcPts val="0"/>
              </a:spcBef>
              <a:spcAft>
                <a:spcPts val="0"/>
              </a:spcAft>
              <a:buSzPts val="1500"/>
              <a:buChar char="○"/>
            </a:pPr>
            <a:r>
              <a:rPr lang="en" sz="1500"/>
              <a:t>Non-AP1 does not respond with CTS</a:t>
            </a:r>
            <a:r>
              <a:rPr b="0" lang="en" sz="1500"/>
              <a:t> sent by the </a:t>
            </a:r>
            <a:r>
              <a:rPr lang="en" sz="1500"/>
              <a:t>AP/mobile AP. This is a conventional case of hidden node.</a:t>
            </a:r>
            <a:endParaRPr b="0" sz="1500"/>
          </a:p>
          <a:p>
            <a:pPr indent="-330200" lvl="0" marL="457200" rtl="0" algn="just">
              <a:lnSpc>
                <a:spcPct val="115000"/>
              </a:lnSpc>
              <a:spcBef>
                <a:spcPts val="0"/>
              </a:spcBef>
              <a:spcAft>
                <a:spcPts val="0"/>
              </a:spcAft>
              <a:buSzPts val="1600"/>
              <a:buChar char="●"/>
            </a:pPr>
            <a:r>
              <a:rPr lang="en" sz="1500"/>
              <a:t>Case 2b:</a:t>
            </a:r>
            <a:r>
              <a:rPr b="0" lang="en" sz="1600"/>
              <a:t> </a:t>
            </a:r>
            <a:r>
              <a:rPr b="0" lang="en" sz="1500"/>
              <a:t>A non-AP2 detects OBSS transmission on the primary link; has data to transmit; detects the nonprimary link as idle and attempts a data exchange on the nonprimary link.</a:t>
            </a:r>
            <a:endParaRPr b="0" sz="1500"/>
          </a:p>
          <a:p>
            <a:pPr indent="-323850" lvl="1" marL="914400" rtl="0" algn="just">
              <a:lnSpc>
                <a:spcPct val="115000"/>
              </a:lnSpc>
              <a:spcBef>
                <a:spcPts val="0"/>
              </a:spcBef>
              <a:spcAft>
                <a:spcPts val="0"/>
              </a:spcAft>
              <a:buSzPts val="1500"/>
              <a:buChar char="○"/>
            </a:pPr>
            <a:r>
              <a:rPr b="0" lang="en" sz="1500"/>
              <a:t>The </a:t>
            </a:r>
            <a:r>
              <a:rPr lang="en" sz="1500"/>
              <a:t>AP/mobile AP</a:t>
            </a:r>
            <a:r>
              <a:rPr b="0" lang="en" sz="1500"/>
              <a:t> does not respond with a CTS. This is expected behavior too and is a mirror of Case 1. </a:t>
            </a:r>
            <a:endParaRPr b="0" sz="1500"/>
          </a:p>
          <a:p>
            <a:pPr indent="-323850" lvl="1" marL="914400" rtl="0" algn="just">
              <a:lnSpc>
                <a:spcPct val="115000"/>
              </a:lnSpc>
              <a:spcBef>
                <a:spcPts val="0"/>
              </a:spcBef>
              <a:spcAft>
                <a:spcPts val="0"/>
              </a:spcAft>
              <a:buSzPts val="1500"/>
              <a:buChar char="○"/>
            </a:pPr>
            <a:r>
              <a:rPr b="0" lang="en" sz="1500"/>
              <a:t>Note that in this case the non-AP </a:t>
            </a:r>
            <a:r>
              <a:rPr lang="en" sz="1500"/>
              <a:t>can always be forced to </a:t>
            </a:r>
            <a:r>
              <a:rPr b="0" lang="en" sz="1500"/>
              <a:t>transmit </a:t>
            </a:r>
            <a:r>
              <a:rPr lang="en" sz="1500"/>
              <a:t>an RTS </a:t>
            </a:r>
            <a:r>
              <a:rPr lang="en" sz="1500"/>
              <a:t>since</a:t>
            </a:r>
            <a:r>
              <a:rPr lang="en" sz="1500"/>
              <a:t> only an 11be or UHR non-AP can attempt to transmit on the </a:t>
            </a:r>
            <a:r>
              <a:rPr lang="en" sz="1500"/>
              <a:t>nonprimary</a:t>
            </a:r>
            <a:r>
              <a:rPr lang="en" sz="1500"/>
              <a:t> link. </a:t>
            </a:r>
            <a:endParaRPr b="0" sz="1500"/>
          </a:p>
          <a:p>
            <a:pPr indent="0" lvl="0" marL="0" rtl="0" algn="just">
              <a:spcBef>
                <a:spcPts val="300"/>
              </a:spcBef>
              <a:spcAft>
                <a:spcPts val="0"/>
              </a:spcAft>
              <a:buNone/>
            </a:pPr>
            <a:r>
              <a:t/>
            </a:r>
            <a:endParaRPr sz="1600"/>
          </a:p>
        </p:txBody>
      </p:sp>
      <p:sp>
        <p:nvSpPr>
          <p:cNvPr id="199" name="Google Shape;199;p3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6"/>
          <p:cNvSpPr txBox="1"/>
          <p:nvPr>
            <p:ph type="title"/>
          </p:nvPr>
        </p:nvSpPr>
        <p:spPr>
          <a:xfrm>
            <a:off x="407992" y="5182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1"/>
              </a:buClr>
              <a:buSzPts val="1100"/>
              <a:buFont typeface="Arial"/>
              <a:buNone/>
            </a:pPr>
            <a:r>
              <a:rPr lang="en" sz="2100">
                <a:solidFill>
                  <a:schemeClr val="dk1"/>
                </a:solidFill>
              </a:rPr>
              <a:t>Analysis of the EMLSR AP/mobile AP proposal</a:t>
            </a:r>
            <a:r>
              <a:rPr lang="en" sz="2100">
                <a:solidFill>
                  <a:schemeClr val="dk1"/>
                </a:solidFill>
              </a:rPr>
              <a:t> (5)</a:t>
            </a:r>
            <a:endParaRPr sz="2100">
              <a:solidFill>
                <a:schemeClr val="dk1"/>
              </a:solidFill>
            </a:endParaRPr>
          </a:p>
        </p:txBody>
      </p:sp>
      <p:sp>
        <p:nvSpPr>
          <p:cNvPr id="205" name="Google Shape;205;p36"/>
          <p:cNvSpPr txBox="1"/>
          <p:nvPr>
            <p:ph idx="1" type="body"/>
          </p:nvPr>
        </p:nvSpPr>
        <p:spPr>
          <a:xfrm>
            <a:off x="147475" y="1010800"/>
            <a:ext cx="8808900" cy="36657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300"/>
              </a:spcBef>
              <a:spcAft>
                <a:spcPts val="0"/>
              </a:spcAft>
              <a:buNone/>
            </a:pPr>
            <a:r>
              <a:rPr lang="en" sz="1500" u="sng"/>
              <a:t>Case 3</a:t>
            </a:r>
            <a:r>
              <a:rPr lang="en" sz="1500"/>
              <a:t>: </a:t>
            </a:r>
            <a:r>
              <a:rPr b="0" lang="en" sz="1500"/>
              <a:t>The AP/mobile AP and non-AP detect different OBSSs on the primary link.</a:t>
            </a:r>
            <a:endParaRPr b="0" sz="1500"/>
          </a:p>
          <a:p>
            <a:pPr indent="-323850" lvl="0" marL="457200" rtl="0" algn="just">
              <a:lnSpc>
                <a:spcPct val="115000"/>
              </a:lnSpc>
              <a:spcBef>
                <a:spcPts val="300"/>
              </a:spcBef>
              <a:spcAft>
                <a:spcPts val="0"/>
              </a:spcAft>
              <a:buSzPts val="1500"/>
              <a:buChar char="●"/>
            </a:pPr>
            <a:r>
              <a:rPr b="0" lang="en" sz="1500"/>
              <a:t>The </a:t>
            </a:r>
            <a:r>
              <a:rPr b="0" lang="en" sz="1500"/>
              <a:t>AP/mobile AP</a:t>
            </a:r>
            <a:r>
              <a:rPr b="0" lang="en" sz="1500"/>
              <a:t> detects OBSS 1 with duration 1 and a non-AP detects OBSS 2 with duration 2.</a:t>
            </a:r>
            <a:endParaRPr b="0" sz="1500"/>
          </a:p>
          <a:p>
            <a:pPr indent="-323850" lvl="1" marL="914400" rtl="0" algn="just">
              <a:lnSpc>
                <a:spcPct val="115000"/>
              </a:lnSpc>
              <a:spcBef>
                <a:spcPts val="0"/>
              </a:spcBef>
              <a:spcAft>
                <a:spcPts val="0"/>
              </a:spcAft>
              <a:buSzPts val="1500"/>
              <a:buChar char="○"/>
            </a:pPr>
            <a:r>
              <a:rPr lang="en" sz="1500"/>
              <a:t>I</a:t>
            </a:r>
            <a:r>
              <a:rPr b="0" lang="en" sz="1500"/>
              <a:t>f duration 2 &gt; duration 1 and the non</a:t>
            </a:r>
            <a:r>
              <a:rPr lang="en" sz="1500"/>
              <a:t>-</a:t>
            </a:r>
            <a:r>
              <a:rPr b="0" lang="en" sz="1500"/>
              <a:t>AP initiates a frame exchange with the </a:t>
            </a:r>
            <a:r>
              <a:rPr b="0" lang="en" sz="1500"/>
              <a:t>AP/mobile AP</a:t>
            </a:r>
            <a:r>
              <a:rPr b="0" lang="en" sz="1500"/>
              <a:t> on the </a:t>
            </a:r>
            <a:r>
              <a:rPr lang="en" sz="1500"/>
              <a:t>nonprimary</a:t>
            </a:r>
            <a:r>
              <a:rPr b="0" lang="en" sz="1500"/>
              <a:t> link with an RTS that depends on duration 2, the </a:t>
            </a:r>
            <a:r>
              <a:rPr b="0" lang="en" sz="1500"/>
              <a:t>AP/mobile AP</a:t>
            </a:r>
            <a:r>
              <a:rPr b="0" lang="en" sz="1500"/>
              <a:t> shall respond with a CTS that depends on duration 1 i.e. the </a:t>
            </a:r>
            <a:r>
              <a:rPr b="0" lang="en" sz="1500"/>
              <a:t>AP/mobile AP</a:t>
            </a:r>
            <a:r>
              <a:rPr b="0" lang="en" sz="1500"/>
              <a:t>’s view of the OBSS will hold.</a:t>
            </a:r>
            <a:endParaRPr b="0" sz="1500"/>
          </a:p>
          <a:p>
            <a:pPr indent="-323850" lvl="1" marL="914400" rtl="0" algn="just">
              <a:lnSpc>
                <a:spcPct val="115000"/>
              </a:lnSpc>
              <a:spcBef>
                <a:spcPts val="0"/>
              </a:spcBef>
              <a:spcAft>
                <a:spcPts val="0"/>
              </a:spcAft>
              <a:buSzPts val="1500"/>
              <a:buChar char="○"/>
            </a:pPr>
            <a:r>
              <a:rPr b="0" lang="en" sz="1500"/>
              <a:t>If duration 1 &gt;= duration 2, irresp</a:t>
            </a:r>
            <a:r>
              <a:rPr lang="en" sz="1500"/>
              <a:t>ective of whether the AP or the non-AP initiates a frame exchange, the CTS duration will be as long as the RTS duration i.e. the AP/mobile AP’s view of the OBSS will hold in this case too.</a:t>
            </a:r>
            <a:endParaRPr sz="1600"/>
          </a:p>
        </p:txBody>
      </p:sp>
      <p:sp>
        <p:nvSpPr>
          <p:cNvPr id="206" name="Google Shape;206;p3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7"/>
          <p:cNvSpPr txBox="1"/>
          <p:nvPr>
            <p:ph type="title"/>
          </p:nvPr>
        </p:nvSpPr>
        <p:spPr>
          <a:xfrm>
            <a:off x="331792" y="4420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Medium</a:t>
            </a:r>
            <a:r>
              <a:rPr lang="en" sz="2100">
                <a:solidFill>
                  <a:schemeClr val="dk1"/>
                </a:solidFill>
              </a:rPr>
              <a:t> Synchronization in an EMLSR AP/mobile AP </a:t>
            </a:r>
            <a:endParaRPr sz="2100">
              <a:solidFill>
                <a:srgbClr val="FF0000"/>
              </a:solidFill>
            </a:endParaRPr>
          </a:p>
        </p:txBody>
      </p:sp>
      <p:sp>
        <p:nvSpPr>
          <p:cNvPr id="212" name="Google Shape;212;p37"/>
          <p:cNvSpPr txBox="1"/>
          <p:nvPr>
            <p:ph idx="1" type="body"/>
          </p:nvPr>
        </p:nvSpPr>
        <p:spPr>
          <a:xfrm>
            <a:off x="103350" y="815750"/>
            <a:ext cx="8933700" cy="4106700"/>
          </a:xfrm>
          <a:prstGeom prst="rect">
            <a:avLst/>
          </a:prstGeom>
          <a:noFill/>
          <a:ln>
            <a:noFill/>
          </a:ln>
        </p:spPr>
        <p:txBody>
          <a:bodyPr anchorCtr="0" anchor="t" bIns="68575" lIns="68575" spcFirstLastPara="1" rIns="68575" wrap="square" tIns="68575">
            <a:noAutofit/>
          </a:bodyPr>
          <a:lstStyle/>
          <a:p>
            <a:pPr indent="0" lvl="0" marL="0" rtl="0" algn="just">
              <a:spcBef>
                <a:spcPts val="300"/>
              </a:spcBef>
              <a:spcAft>
                <a:spcPts val="0"/>
              </a:spcAft>
              <a:buNone/>
            </a:pPr>
            <a:r>
              <a:rPr lang="en" sz="1400"/>
              <a:t>Primary link:</a:t>
            </a:r>
            <a:endParaRPr sz="1400"/>
          </a:p>
          <a:p>
            <a:pPr indent="-317500" lvl="0" marL="457200" rtl="0" algn="just">
              <a:spcBef>
                <a:spcPts val="300"/>
              </a:spcBef>
              <a:spcAft>
                <a:spcPts val="0"/>
              </a:spcAft>
              <a:buSzPts val="1400"/>
              <a:buChar char="●"/>
            </a:pPr>
            <a:r>
              <a:rPr b="0" lang="en" sz="1400"/>
              <a:t>Medium Synchronization on the primary link is maintained because the EMLSR AP/mobile AP leaves the primary link only if it is occupied by an OBSS transmission and for the corresponding duration. So, even if the transmissions occur on the nonprimary link, there is no blindness on the primary link.  </a:t>
            </a:r>
            <a:endParaRPr b="0" sz="1400"/>
          </a:p>
          <a:p>
            <a:pPr indent="0" lvl="0" marL="0" rtl="0" algn="just">
              <a:spcBef>
                <a:spcPts val="300"/>
              </a:spcBef>
              <a:spcAft>
                <a:spcPts val="0"/>
              </a:spcAft>
              <a:buNone/>
            </a:pPr>
            <a:r>
              <a:rPr lang="en" sz="1400"/>
              <a:t>Nonprimary link: </a:t>
            </a:r>
            <a:endParaRPr sz="1400"/>
          </a:p>
          <a:p>
            <a:pPr indent="-317500" lvl="0" marL="457200" rtl="0" algn="just">
              <a:spcBef>
                <a:spcPts val="300"/>
              </a:spcBef>
              <a:spcAft>
                <a:spcPts val="0"/>
              </a:spcAft>
              <a:buSzPts val="1400"/>
              <a:buChar char="●"/>
            </a:pPr>
            <a:r>
              <a:rPr b="0" lang="en" sz="1400"/>
              <a:t>During any</a:t>
            </a:r>
            <a:r>
              <a:rPr b="0" lang="en" sz="1400"/>
              <a:t> transmission by the EMLSR AP/mobile AP on the primary link, it can become blind on the nonprimary link.</a:t>
            </a:r>
            <a:endParaRPr b="0" sz="1400"/>
          </a:p>
          <a:p>
            <a:pPr indent="-317500" lvl="0" marL="457200" rtl="0" algn="just">
              <a:spcBef>
                <a:spcPts val="0"/>
              </a:spcBef>
              <a:spcAft>
                <a:spcPts val="0"/>
              </a:spcAft>
              <a:buSzPts val="1400"/>
              <a:buChar char="●"/>
            </a:pPr>
            <a:r>
              <a:rPr b="0" lang="en" sz="1400"/>
              <a:t>The recipient client of the transmission on the primary link may be capable of listening on the nonprimary link even when receiving on the primary link</a:t>
            </a:r>
            <a:endParaRPr b="0" sz="1400"/>
          </a:p>
          <a:p>
            <a:pPr indent="-317500" lvl="0" marL="457200" rtl="0" algn="just">
              <a:spcBef>
                <a:spcPts val="0"/>
              </a:spcBef>
              <a:spcAft>
                <a:spcPts val="0"/>
              </a:spcAft>
              <a:buSzPts val="1400"/>
              <a:buChar char="●"/>
            </a:pPr>
            <a:r>
              <a:rPr b="0" lang="en" sz="1400"/>
              <a:t>In this duration, other clients that are not a part of the reception on the primary link would always be capable of listening on the nonprimary link</a:t>
            </a:r>
            <a:endParaRPr b="0" sz="1400"/>
          </a:p>
          <a:p>
            <a:pPr indent="-317500" lvl="0" marL="457200" rtl="0" algn="just">
              <a:spcBef>
                <a:spcPts val="0"/>
              </a:spcBef>
              <a:spcAft>
                <a:spcPts val="0"/>
              </a:spcAft>
              <a:buSzPts val="1400"/>
              <a:buChar char="●"/>
            </a:pPr>
            <a:r>
              <a:rPr b="0" lang="en" sz="1400"/>
              <a:t>So, the EMLSR AP/mobile AP can start a Medium Synchronization timer on the nonprimary link and precede all transmissions with RTS (which is being proposed to be done anyway as a part of this protocol). A lower ED threshold can also be used.</a:t>
            </a:r>
            <a:endParaRPr b="0" sz="1400"/>
          </a:p>
          <a:p>
            <a:pPr indent="-317500" lvl="1" marL="914400" rtl="0" algn="just">
              <a:spcBef>
                <a:spcPts val="0"/>
              </a:spcBef>
              <a:spcAft>
                <a:spcPts val="0"/>
              </a:spcAft>
              <a:buSzPts val="1400"/>
              <a:buChar char="○"/>
            </a:pPr>
            <a:r>
              <a:rPr b="0" lang="en" sz="1400"/>
              <a:t>Medium synchronization is restored either upon receiving a CTS or when decoding any other valid PPDU.</a:t>
            </a:r>
            <a:endParaRPr b="0" sz="1400"/>
          </a:p>
          <a:p>
            <a:pPr indent="-317500" lvl="1" marL="914400" rtl="0" algn="just">
              <a:spcBef>
                <a:spcPts val="0"/>
              </a:spcBef>
              <a:spcAft>
                <a:spcPts val="0"/>
              </a:spcAft>
              <a:buSzPts val="1400"/>
              <a:buChar char="○"/>
            </a:pPr>
            <a:r>
              <a:rPr b="0" lang="en" sz="1400"/>
              <a:t>An EMLSR or NSTR </a:t>
            </a:r>
            <a:r>
              <a:rPr lang="en" sz="1400"/>
              <a:t>client</a:t>
            </a:r>
            <a:r>
              <a:rPr b="0" lang="en" sz="1400"/>
              <a:t> that receives such an RTS should send a CTS only if it has not been blind on the primary link during the preceding transmission. </a:t>
            </a:r>
            <a:endParaRPr b="0" sz="1400"/>
          </a:p>
          <a:p>
            <a:pPr indent="0" lvl="0" marL="0" rtl="0" algn="just">
              <a:spcBef>
                <a:spcPts val="300"/>
              </a:spcBef>
              <a:spcAft>
                <a:spcPts val="0"/>
              </a:spcAft>
              <a:buNone/>
            </a:pPr>
            <a:r>
              <a:t/>
            </a:r>
            <a:endParaRPr b="0" sz="1400"/>
          </a:p>
          <a:p>
            <a:pPr indent="0" lvl="0" marL="457200" rtl="0" algn="just">
              <a:spcBef>
                <a:spcPts val="300"/>
              </a:spcBef>
              <a:spcAft>
                <a:spcPts val="0"/>
              </a:spcAft>
              <a:buNone/>
            </a:pPr>
            <a:r>
              <a:t/>
            </a:r>
            <a:endParaRPr b="0" sz="1600"/>
          </a:p>
          <a:p>
            <a:pPr indent="0" lvl="0" marL="457200" rtl="0" algn="just">
              <a:spcBef>
                <a:spcPts val="300"/>
              </a:spcBef>
              <a:spcAft>
                <a:spcPts val="0"/>
              </a:spcAft>
              <a:buNone/>
            </a:pPr>
            <a:r>
              <a:t/>
            </a:r>
            <a:endParaRPr b="0" sz="1600"/>
          </a:p>
        </p:txBody>
      </p:sp>
      <p:sp>
        <p:nvSpPr>
          <p:cNvPr id="213" name="Google Shape;213;p3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8"/>
          <p:cNvSpPr txBox="1"/>
          <p:nvPr>
            <p:ph type="title"/>
          </p:nvPr>
        </p:nvSpPr>
        <p:spPr>
          <a:xfrm>
            <a:off x="821686" y="365364"/>
            <a:ext cx="7729200" cy="596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Conclusion</a:t>
            </a:r>
            <a:endParaRPr sz="2400"/>
          </a:p>
        </p:txBody>
      </p:sp>
      <p:sp>
        <p:nvSpPr>
          <p:cNvPr id="219" name="Google Shape;219;p38"/>
          <p:cNvSpPr txBox="1"/>
          <p:nvPr>
            <p:ph idx="1" type="body"/>
          </p:nvPr>
        </p:nvSpPr>
        <p:spPr>
          <a:xfrm>
            <a:off x="367800" y="844600"/>
            <a:ext cx="8525100" cy="3681900"/>
          </a:xfrm>
          <a:prstGeom prst="rect">
            <a:avLst/>
          </a:prstGeom>
          <a:noFill/>
          <a:ln>
            <a:noFill/>
          </a:ln>
        </p:spPr>
        <p:txBody>
          <a:bodyPr anchorCtr="0" anchor="t" bIns="68575" lIns="68575" spcFirstLastPara="1" rIns="68575" wrap="square" tIns="68575">
            <a:noAutofit/>
          </a:bodyPr>
          <a:lstStyle/>
          <a:p>
            <a:pPr indent="-349250" lvl="0" marL="457200" rtl="0" algn="just">
              <a:lnSpc>
                <a:spcPct val="100000"/>
              </a:lnSpc>
              <a:spcBef>
                <a:spcPts val="900"/>
              </a:spcBef>
              <a:spcAft>
                <a:spcPts val="0"/>
              </a:spcAft>
              <a:buSzPts val="1900"/>
              <a:buFont typeface="Times New Roman"/>
              <a:buChar char="●"/>
            </a:pPr>
            <a:r>
              <a:rPr b="0" lang="en" sz="1900"/>
              <a:t>This presentation describes motivation and proposal for an EMLSR </a:t>
            </a:r>
            <a:r>
              <a:rPr b="0" lang="en" sz="1900"/>
              <a:t>AP/mobile AP</a:t>
            </a:r>
            <a:r>
              <a:rPr b="0" lang="en" sz="1900"/>
              <a:t>.</a:t>
            </a:r>
            <a:endParaRPr b="0" sz="1900"/>
          </a:p>
          <a:p>
            <a:pPr indent="-349250" lvl="0" marL="457200" rtl="0" algn="just">
              <a:lnSpc>
                <a:spcPct val="100000"/>
              </a:lnSpc>
              <a:spcBef>
                <a:spcPts val="900"/>
              </a:spcBef>
              <a:spcAft>
                <a:spcPts val="0"/>
              </a:spcAft>
              <a:buSzPts val="1900"/>
              <a:buChar char="●"/>
            </a:pPr>
            <a:r>
              <a:rPr b="0" lang="en" sz="1900"/>
              <a:t>It proposes to define an EMLSR </a:t>
            </a:r>
            <a:r>
              <a:rPr b="0" lang="en" sz="1900"/>
              <a:t>AP/mobile AP</a:t>
            </a:r>
            <a:r>
              <a:rPr b="0" lang="en" sz="1900"/>
              <a:t> </a:t>
            </a:r>
            <a:r>
              <a:rPr b="0" lang="en" sz="1900"/>
              <a:t>as one that operates in EMLSR mode over </a:t>
            </a:r>
            <a:r>
              <a:rPr b="0" lang="en" sz="1900"/>
              <a:t>2 links </a:t>
            </a:r>
            <a:r>
              <a:rPr b="0" lang="en" sz="1900"/>
              <a:t>primary and nonprimary, where </a:t>
            </a:r>
            <a:r>
              <a:rPr b="0" lang="en" sz="1900"/>
              <a:t>nonprimary link-only transmissions are allowed if OBSS transmissions are detected on the primary link and for a duration that is less than or equal to the duration of OBSS transmission.</a:t>
            </a:r>
            <a:endParaRPr sz="1600"/>
          </a:p>
        </p:txBody>
      </p:sp>
      <p:sp>
        <p:nvSpPr>
          <p:cNvPr id="220" name="Google Shape;220;p3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9"/>
          <p:cNvSpPr txBox="1"/>
          <p:nvPr>
            <p:ph type="title"/>
          </p:nvPr>
        </p:nvSpPr>
        <p:spPr>
          <a:xfrm>
            <a:off x="593075" y="5177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226" name="Google Shape;226;p39"/>
          <p:cNvSpPr txBox="1"/>
          <p:nvPr>
            <p:ph idx="1" type="body"/>
          </p:nvPr>
        </p:nvSpPr>
        <p:spPr>
          <a:xfrm>
            <a:off x="470750" y="872550"/>
            <a:ext cx="8301000" cy="37287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800"/>
              <a:t>Do you agree to define an EMLSR </a:t>
            </a:r>
            <a:r>
              <a:rPr b="0" lang="en" sz="1800"/>
              <a:t>AP/mobile AP</a:t>
            </a:r>
            <a:r>
              <a:rPr b="0" lang="en" sz="1800"/>
              <a:t> in UHR as an </a:t>
            </a:r>
            <a:r>
              <a:rPr b="0" lang="en" sz="1800"/>
              <a:t>AP/mobile AP</a:t>
            </a:r>
            <a:r>
              <a:rPr b="0" lang="en" sz="1800"/>
              <a:t> that operates in EMLSR mode, with the following features: </a:t>
            </a:r>
            <a:endParaRPr b="0" i="1" sz="1800"/>
          </a:p>
          <a:p>
            <a:pPr indent="-342900" lvl="0" marL="457200" rtl="0" algn="just">
              <a:lnSpc>
                <a:spcPct val="100000"/>
              </a:lnSpc>
              <a:spcBef>
                <a:spcPts val="900"/>
              </a:spcBef>
              <a:spcAft>
                <a:spcPts val="0"/>
              </a:spcAft>
              <a:buSzPts val="1800"/>
              <a:buChar char="●"/>
            </a:pPr>
            <a:r>
              <a:rPr b="0" i="1" lang="en" sz="1800"/>
              <a:t>Has </a:t>
            </a:r>
            <a:r>
              <a:rPr b="0" i="1" lang="en" sz="1800"/>
              <a:t>2</a:t>
            </a:r>
            <a:r>
              <a:rPr b="0" i="1" lang="en" sz="1800"/>
              <a:t> links: Primary and Nonprimary where the AP/mobile AP can transmit/receive on only one link at a time</a:t>
            </a:r>
            <a:endParaRPr b="0" i="1" sz="1800"/>
          </a:p>
          <a:p>
            <a:pPr indent="-342900" lvl="0" marL="457200" rtl="0" algn="just">
              <a:lnSpc>
                <a:spcPct val="100000"/>
              </a:lnSpc>
              <a:spcBef>
                <a:spcPts val="900"/>
              </a:spcBef>
              <a:spcAft>
                <a:spcPts val="0"/>
              </a:spcAft>
              <a:buSzPts val="1800"/>
              <a:buChar char="●"/>
            </a:pPr>
            <a:r>
              <a:rPr b="0" i="1" lang="en" sz="1800"/>
              <a:t>Nonprimary link-only transmissions are allowed in the following cases:</a:t>
            </a:r>
            <a:endParaRPr b="0" i="1" sz="1800"/>
          </a:p>
          <a:p>
            <a:pPr indent="-336550" lvl="1" marL="914400" rtl="0" algn="just">
              <a:lnSpc>
                <a:spcPct val="100000"/>
              </a:lnSpc>
              <a:spcBef>
                <a:spcPts val="900"/>
              </a:spcBef>
              <a:spcAft>
                <a:spcPts val="0"/>
              </a:spcAft>
              <a:buSzPts val="1700"/>
              <a:buChar char="○"/>
            </a:pPr>
            <a:r>
              <a:rPr i="1" lang="en" sz="1700"/>
              <a:t>In the </a:t>
            </a:r>
            <a:r>
              <a:rPr b="0" i="1" lang="en" sz="1700"/>
              <a:t>DL from the </a:t>
            </a:r>
            <a:r>
              <a:rPr i="1" lang="en" sz="1700"/>
              <a:t>AP/mobile AP</a:t>
            </a:r>
            <a:r>
              <a:rPr b="0" i="1" lang="en" sz="1700"/>
              <a:t>, when it detects OBSS transmission on the </a:t>
            </a:r>
            <a:r>
              <a:rPr i="1" lang="en" sz="1700"/>
              <a:t>primary </a:t>
            </a:r>
            <a:r>
              <a:rPr b="0" i="1" lang="en" sz="1700"/>
              <a:t>link and for</a:t>
            </a:r>
            <a:r>
              <a:rPr i="1" lang="en" sz="1700"/>
              <a:t> a duration less than</a:t>
            </a:r>
            <a:r>
              <a:rPr b="0" i="1" lang="en" sz="1700"/>
              <a:t> the duration of the OBSS</a:t>
            </a:r>
            <a:r>
              <a:rPr i="1" lang="en" sz="1700"/>
              <a:t> transmission</a:t>
            </a:r>
            <a:r>
              <a:rPr b="0" i="1" lang="en" sz="1700"/>
              <a:t>.</a:t>
            </a:r>
            <a:endParaRPr b="0" i="1" sz="1700"/>
          </a:p>
          <a:p>
            <a:pPr indent="-336550" lvl="1" marL="914400" rtl="0" algn="just">
              <a:lnSpc>
                <a:spcPct val="100000"/>
              </a:lnSpc>
              <a:spcBef>
                <a:spcPts val="900"/>
              </a:spcBef>
              <a:spcAft>
                <a:spcPts val="0"/>
              </a:spcAft>
              <a:buSzPts val="1700"/>
              <a:buChar char="○"/>
            </a:pPr>
            <a:r>
              <a:rPr i="1" lang="en" sz="1700"/>
              <a:t>In the </a:t>
            </a:r>
            <a:r>
              <a:rPr b="0" i="1" lang="en" sz="1700"/>
              <a:t>UL from a</a:t>
            </a:r>
            <a:r>
              <a:rPr i="1" lang="en" sz="1700"/>
              <a:t> UHR</a:t>
            </a:r>
            <a:r>
              <a:rPr b="0" i="1" lang="en" sz="1700"/>
              <a:t> non-AP, when it detects OBSS transmission on the </a:t>
            </a:r>
            <a:r>
              <a:rPr i="1" lang="en" sz="1700"/>
              <a:t>primary </a:t>
            </a:r>
            <a:r>
              <a:rPr b="0" i="1" lang="en" sz="1700"/>
              <a:t>link and for a duration less than the duration of OBSS tra</a:t>
            </a:r>
            <a:r>
              <a:rPr i="1" lang="en" sz="1700"/>
              <a:t>nsmission</a:t>
            </a:r>
            <a:r>
              <a:rPr b="0" i="1" lang="en" sz="1700"/>
              <a:t>.</a:t>
            </a:r>
            <a:endParaRPr b="0" sz="1800"/>
          </a:p>
          <a:p>
            <a:pPr indent="0" lvl="0" marL="0" rtl="0" algn="just">
              <a:lnSpc>
                <a:spcPct val="100000"/>
              </a:lnSpc>
              <a:spcBef>
                <a:spcPts val="900"/>
              </a:spcBef>
              <a:spcAft>
                <a:spcPts val="0"/>
              </a:spcAft>
              <a:buNone/>
            </a:pPr>
            <a:r>
              <a:t/>
            </a:r>
            <a:endParaRPr b="0" sz="1600"/>
          </a:p>
          <a:p>
            <a:pPr indent="0" lvl="0" marL="0" rtl="0" algn="just">
              <a:lnSpc>
                <a:spcPct val="100000"/>
              </a:lnSpc>
              <a:spcBef>
                <a:spcPts val="900"/>
              </a:spcBef>
              <a:spcAft>
                <a:spcPts val="0"/>
              </a:spcAft>
              <a:buNone/>
            </a:pPr>
            <a:r>
              <a:rPr b="0" lang="en" sz="1600"/>
              <a:t>Y/N/A</a:t>
            </a:r>
            <a:endParaRPr b="0" sz="16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27" name="Google Shape;227;p3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0"/>
          <p:cNvSpPr txBox="1"/>
          <p:nvPr>
            <p:ph idx="1" type="body"/>
          </p:nvPr>
        </p:nvSpPr>
        <p:spPr>
          <a:xfrm>
            <a:off x="6842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600"/>
              <a:t>[1] IEEE P802.11be™/D2.3</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33" name="Google Shape;233;p4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234" name="Google Shape;234;p40"/>
          <p:cNvSpPr txBox="1"/>
          <p:nvPr>
            <p:ph type="title"/>
          </p:nvPr>
        </p:nvSpPr>
        <p:spPr>
          <a:xfrm>
            <a:off x="351175" y="477175"/>
            <a:ext cx="7772400" cy="8001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6"/>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Overview</a:t>
            </a:r>
            <a:endParaRPr sz="2800"/>
          </a:p>
        </p:txBody>
      </p:sp>
      <p:sp>
        <p:nvSpPr>
          <p:cNvPr id="135" name="Google Shape;135;p26"/>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42900" lvl="0" marL="457200" rtl="0" algn="just">
              <a:lnSpc>
                <a:spcPct val="150000"/>
              </a:lnSpc>
              <a:spcBef>
                <a:spcPts val="900"/>
              </a:spcBef>
              <a:spcAft>
                <a:spcPts val="0"/>
              </a:spcAft>
              <a:buSzPts val="1800"/>
              <a:buChar char="●"/>
            </a:pPr>
            <a:r>
              <a:rPr b="0" lang="en" sz="1800"/>
              <a:t>EMLSR in its current form</a:t>
            </a:r>
            <a:endParaRPr b="0" sz="1800"/>
          </a:p>
          <a:p>
            <a:pPr indent="-342900" lvl="0" marL="457200" rtl="0" algn="just">
              <a:lnSpc>
                <a:spcPct val="150000"/>
              </a:lnSpc>
              <a:spcBef>
                <a:spcPts val="0"/>
              </a:spcBef>
              <a:spcAft>
                <a:spcPts val="0"/>
              </a:spcAft>
              <a:buSzPts val="1800"/>
              <a:buChar char="●"/>
            </a:pPr>
            <a:r>
              <a:rPr b="0" lang="en" sz="1800"/>
              <a:t>Currently allowed ML schemes in APs and mobile APs</a:t>
            </a:r>
            <a:endParaRPr b="0" sz="1800"/>
          </a:p>
          <a:p>
            <a:pPr indent="-342900" lvl="0" marL="457200" rtl="0" algn="just">
              <a:lnSpc>
                <a:spcPct val="150000"/>
              </a:lnSpc>
              <a:spcBef>
                <a:spcPts val="0"/>
              </a:spcBef>
              <a:spcAft>
                <a:spcPts val="0"/>
              </a:spcAft>
              <a:buSzPts val="1800"/>
              <a:buChar char="●"/>
            </a:pPr>
            <a:r>
              <a:rPr b="0" lang="en" sz="1800"/>
              <a:t>Potential of EMLSR as an ML scheme for APs and mobile APs in UHR</a:t>
            </a:r>
            <a:endParaRPr b="0" sz="1800"/>
          </a:p>
          <a:p>
            <a:pPr indent="-342900" lvl="0" marL="457200" rtl="0" algn="just">
              <a:lnSpc>
                <a:spcPct val="150000"/>
              </a:lnSpc>
              <a:spcBef>
                <a:spcPts val="0"/>
              </a:spcBef>
              <a:spcAft>
                <a:spcPts val="0"/>
              </a:spcAft>
              <a:buSzPts val="1800"/>
              <a:buChar char="●"/>
            </a:pPr>
            <a:r>
              <a:rPr b="0" lang="en" sz="1800"/>
              <a:t>Proposal for implementation of EMLSR on APs/mobile APs</a:t>
            </a:r>
            <a:endParaRPr b="0" sz="1800"/>
          </a:p>
          <a:p>
            <a:pPr indent="-342900" lvl="0" marL="457200" rtl="0" algn="just">
              <a:lnSpc>
                <a:spcPct val="150000"/>
              </a:lnSpc>
              <a:spcBef>
                <a:spcPts val="0"/>
              </a:spcBef>
              <a:spcAft>
                <a:spcPts val="0"/>
              </a:spcAft>
              <a:buSzPts val="1800"/>
              <a:buChar char="●"/>
            </a:pPr>
            <a:r>
              <a:rPr b="0" lang="en" sz="1800"/>
              <a:t>Medium Synchronization</a:t>
            </a:r>
            <a:endParaRPr b="0" sz="1800"/>
          </a:p>
          <a:p>
            <a:pPr indent="-342900" lvl="0" marL="457200" rtl="0" algn="just">
              <a:lnSpc>
                <a:spcPct val="150000"/>
              </a:lnSpc>
              <a:spcBef>
                <a:spcPts val="0"/>
              </a:spcBef>
              <a:spcAft>
                <a:spcPts val="0"/>
              </a:spcAft>
              <a:buSzPts val="1800"/>
              <a:buChar char="●"/>
            </a:pPr>
            <a:r>
              <a:rPr b="0" lang="en" sz="1800"/>
              <a:t>Analysis of the proposal</a:t>
            </a:r>
            <a:endParaRPr b="0" sz="1800"/>
          </a:p>
          <a:p>
            <a:pPr indent="-342900" lvl="0" marL="457200" rtl="0" algn="just">
              <a:lnSpc>
                <a:spcPct val="150000"/>
              </a:lnSpc>
              <a:spcBef>
                <a:spcPts val="0"/>
              </a:spcBef>
              <a:spcAft>
                <a:spcPts val="0"/>
              </a:spcAft>
              <a:buSzPts val="1800"/>
              <a:buChar char="●"/>
            </a:pPr>
            <a:r>
              <a:rPr b="0" lang="en" sz="1800"/>
              <a:t>Conclusion</a:t>
            </a:r>
            <a:endParaRPr b="0" sz="1800"/>
          </a:p>
          <a:p>
            <a:pPr indent="-342900" lvl="0" marL="457200" rtl="0" algn="just">
              <a:lnSpc>
                <a:spcPct val="150000"/>
              </a:lnSpc>
              <a:spcBef>
                <a:spcPts val="0"/>
              </a:spcBef>
              <a:spcAft>
                <a:spcPts val="0"/>
              </a:spcAft>
              <a:buSzPts val="1800"/>
              <a:buChar char="●"/>
            </a:pPr>
            <a:r>
              <a:rPr b="0" lang="en" sz="1800"/>
              <a:t>Straw Polls</a:t>
            </a:r>
            <a:endParaRPr b="0" sz="1800"/>
          </a:p>
        </p:txBody>
      </p:sp>
      <p:sp>
        <p:nvSpPr>
          <p:cNvPr id="136" name="Google Shape;136;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EMLSR</a:t>
            </a:r>
            <a:r>
              <a:rPr lang="en" sz="2400"/>
              <a:t> in its current form </a:t>
            </a:r>
            <a:endParaRPr sz="2400"/>
          </a:p>
        </p:txBody>
      </p:sp>
      <p:sp>
        <p:nvSpPr>
          <p:cNvPr id="142" name="Google Shape;142;p27"/>
          <p:cNvSpPr txBox="1"/>
          <p:nvPr>
            <p:ph idx="1" type="body"/>
          </p:nvPr>
        </p:nvSpPr>
        <p:spPr>
          <a:xfrm>
            <a:off x="120975" y="711500"/>
            <a:ext cx="8815200" cy="39273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500"/>
              <a:buChar char="●"/>
            </a:pPr>
            <a:r>
              <a:rPr b="0" lang="en" sz="1500"/>
              <a:t>EMLSR has been a key feature in 802.11be</a:t>
            </a:r>
            <a:endParaRPr b="0" sz="1500"/>
          </a:p>
          <a:p>
            <a:pPr indent="-336550" lvl="0" marL="457200" rtl="0" algn="just">
              <a:lnSpc>
                <a:spcPct val="100000"/>
              </a:lnSpc>
              <a:spcBef>
                <a:spcPts val="900"/>
              </a:spcBef>
              <a:spcAft>
                <a:spcPts val="0"/>
              </a:spcAft>
              <a:buSzPts val="1500"/>
              <a:buChar char="●"/>
            </a:pPr>
            <a:r>
              <a:rPr b="0" lang="en" sz="1500"/>
              <a:t>It has enabled EMLSR non-AP devices to achieve a </a:t>
            </a:r>
            <a:r>
              <a:rPr b="0" lang="en" sz="1500"/>
              <a:t>performance close to that</a:t>
            </a:r>
            <a:r>
              <a:rPr b="0" lang="en" sz="1500"/>
              <a:t> of STR </a:t>
            </a:r>
            <a:r>
              <a:rPr b="0" lang="en" sz="1500"/>
              <a:t>and very similar to</a:t>
            </a:r>
            <a:r>
              <a:rPr b="0" lang="en" sz="1500"/>
              <a:t> NSTR in many deployments </a:t>
            </a:r>
            <a:r>
              <a:rPr b="0" lang="en" sz="1400"/>
              <a:t>but by using fewer number of RF chains, fewer fully capable radios, </a:t>
            </a:r>
            <a:r>
              <a:rPr b="0" lang="en" sz="1400"/>
              <a:t>lower power,</a:t>
            </a:r>
            <a:r>
              <a:rPr b="0" lang="en" sz="1400"/>
              <a:t> lower cost, etc</a:t>
            </a:r>
            <a:endParaRPr b="0" sz="1400"/>
          </a:p>
          <a:p>
            <a:pPr indent="-330200" lvl="0" marL="457200" rtl="0" algn="just">
              <a:lnSpc>
                <a:spcPct val="100000"/>
              </a:lnSpc>
              <a:spcBef>
                <a:spcPts val="900"/>
              </a:spcBef>
              <a:spcAft>
                <a:spcPts val="0"/>
              </a:spcAft>
              <a:buSzPts val="1400"/>
              <a:buChar char="●"/>
            </a:pPr>
            <a:r>
              <a:rPr b="0" lang="en" sz="1400"/>
              <a:t>The deployment conditions referred above are as follows:</a:t>
            </a:r>
            <a:endParaRPr b="0" sz="1400"/>
          </a:p>
          <a:p>
            <a:pPr indent="-317500" lvl="1" marL="914400" rtl="0" algn="just">
              <a:lnSpc>
                <a:spcPct val="100000"/>
              </a:lnSpc>
              <a:spcBef>
                <a:spcPts val="900"/>
              </a:spcBef>
              <a:spcAft>
                <a:spcPts val="0"/>
              </a:spcAft>
              <a:buSzPts val="1400"/>
              <a:buChar char="○"/>
            </a:pPr>
            <a:r>
              <a:rPr lang="en" sz="1400"/>
              <a:t>Moderate to high congestion in the network</a:t>
            </a:r>
            <a:endParaRPr sz="1400"/>
          </a:p>
          <a:p>
            <a:pPr indent="-317500" lvl="1" marL="914400" rtl="0" algn="just">
              <a:lnSpc>
                <a:spcPct val="100000"/>
              </a:lnSpc>
              <a:spcBef>
                <a:spcPts val="900"/>
              </a:spcBef>
              <a:spcAft>
                <a:spcPts val="0"/>
              </a:spcAft>
              <a:buSzPts val="1400"/>
              <a:buChar char="○"/>
            </a:pPr>
            <a:r>
              <a:rPr lang="en" sz="1400"/>
              <a:t>Sufficient number of clients connected to the AP</a:t>
            </a:r>
            <a:endParaRPr sz="1400"/>
          </a:p>
          <a:p>
            <a:pPr indent="-330200" lvl="0" marL="457200" rtl="0" algn="just">
              <a:lnSpc>
                <a:spcPct val="100000"/>
              </a:lnSpc>
              <a:spcBef>
                <a:spcPts val="900"/>
              </a:spcBef>
              <a:spcAft>
                <a:spcPts val="0"/>
              </a:spcAft>
              <a:buSzPts val="1400"/>
              <a:buChar char="●"/>
            </a:pPr>
            <a:r>
              <a:rPr b="0" lang="en" sz="1400"/>
              <a:t>It also enables the standard AP to achieve its STR performance over its network</a:t>
            </a:r>
            <a:endParaRPr b="0" sz="1400"/>
          </a:p>
          <a:p>
            <a:pPr indent="-330200" lvl="0" marL="457200" rtl="0" algn="just">
              <a:lnSpc>
                <a:spcPct val="100000"/>
              </a:lnSpc>
              <a:spcBef>
                <a:spcPts val="900"/>
              </a:spcBef>
              <a:spcAft>
                <a:spcPts val="0"/>
              </a:spcAft>
              <a:buSzPts val="1400"/>
              <a:buChar char="●"/>
            </a:pPr>
            <a:r>
              <a:rPr b="0" lang="en" sz="1400"/>
              <a:t>The advantage of EMLSR is from the fact that it is able to opportunistically devote resources to any of the links among the EMLSR links that becomes available and optimal for transmission and without having the support of:</a:t>
            </a:r>
            <a:endParaRPr b="0" sz="1400"/>
          </a:p>
          <a:p>
            <a:pPr indent="-317500" lvl="1" marL="914400" rtl="0" algn="just">
              <a:lnSpc>
                <a:spcPct val="100000"/>
              </a:lnSpc>
              <a:spcBef>
                <a:spcPts val="900"/>
              </a:spcBef>
              <a:spcAft>
                <a:spcPts val="0"/>
              </a:spcAft>
              <a:buSzPts val="1400"/>
              <a:buChar char="○"/>
            </a:pPr>
            <a:r>
              <a:rPr lang="en" sz="1400"/>
              <a:t>Being able to transmit/receive on multiple links among the EMLSR links</a:t>
            </a:r>
            <a:endParaRPr sz="1400"/>
          </a:p>
          <a:p>
            <a:pPr indent="-317500" lvl="1" marL="914400" rtl="0" algn="just">
              <a:lnSpc>
                <a:spcPct val="100000"/>
              </a:lnSpc>
              <a:spcBef>
                <a:spcPts val="900"/>
              </a:spcBef>
              <a:spcAft>
                <a:spcPts val="0"/>
              </a:spcAft>
              <a:buSzPts val="1400"/>
              <a:buChar char="○"/>
            </a:pPr>
            <a:r>
              <a:rPr lang="en" sz="1400"/>
              <a:t>High isolation between the EMLSR links</a:t>
            </a:r>
            <a:endParaRPr sz="1400"/>
          </a:p>
          <a:p>
            <a:pPr indent="-317500" lvl="0" marL="457200" rtl="0" algn="just">
              <a:spcBef>
                <a:spcPts val="0"/>
              </a:spcBef>
              <a:spcAft>
                <a:spcPts val="0"/>
              </a:spcAft>
              <a:buSzPts val="1400"/>
              <a:buChar char="●"/>
            </a:pPr>
            <a:r>
              <a:rPr b="0" lang="en" sz="1400"/>
              <a:t>However, EMLSR as an ML scheme for transmission/reception is currently allowed only at a non-AP device</a:t>
            </a:r>
            <a:endParaRPr b="0" sz="1400">
              <a:solidFill>
                <a:srgbClr val="000000"/>
              </a:solidFill>
            </a:endParaRPr>
          </a:p>
        </p:txBody>
      </p:sp>
      <p:sp>
        <p:nvSpPr>
          <p:cNvPr id="143" name="Google Shape;143;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8"/>
          <p:cNvSpPr txBox="1"/>
          <p:nvPr>
            <p:ph type="title"/>
          </p:nvPr>
        </p:nvSpPr>
        <p:spPr>
          <a:xfrm>
            <a:off x="404733" y="5789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Currently allowed ML schemes in APs and mobile APs</a:t>
            </a:r>
            <a:endParaRPr sz="2400"/>
          </a:p>
        </p:txBody>
      </p:sp>
      <p:sp>
        <p:nvSpPr>
          <p:cNvPr id="149" name="Google Shape;149;p28"/>
          <p:cNvSpPr txBox="1"/>
          <p:nvPr>
            <p:ph idx="1" type="body"/>
          </p:nvPr>
        </p:nvSpPr>
        <p:spPr>
          <a:xfrm>
            <a:off x="244925" y="964400"/>
            <a:ext cx="8450100" cy="3903000"/>
          </a:xfrm>
          <a:prstGeom prst="rect">
            <a:avLst/>
          </a:prstGeom>
          <a:noFill/>
          <a:ln>
            <a:noFill/>
          </a:ln>
        </p:spPr>
        <p:txBody>
          <a:bodyPr anchorCtr="0" anchor="t" bIns="68575" lIns="68575" spcFirstLastPara="1" rIns="68575" wrap="square" tIns="68575">
            <a:noAutofit/>
          </a:bodyPr>
          <a:lstStyle/>
          <a:p>
            <a:pPr indent="-336550" lvl="0" marL="457200" rtl="0" algn="just">
              <a:lnSpc>
                <a:spcPct val="100000"/>
              </a:lnSpc>
              <a:spcBef>
                <a:spcPts val="900"/>
              </a:spcBef>
              <a:spcAft>
                <a:spcPts val="0"/>
              </a:spcAft>
              <a:buSzPts val="1500"/>
              <a:buChar char="●"/>
            </a:pPr>
            <a:r>
              <a:rPr b="0" lang="en" sz="1500"/>
              <a:t>802.11be requires all standard APs to be STR between all pairs of links. However, the AP can support STR, NSTR or EMLSR clients. Per WFA, tt must mandatorily support EMLSR clients.</a:t>
            </a:r>
            <a:endParaRPr b="0" sz="1500"/>
          </a:p>
          <a:p>
            <a:pPr indent="-336550" lvl="0" marL="457200" rtl="0" algn="just">
              <a:lnSpc>
                <a:spcPct val="100000"/>
              </a:lnSpc>
              <a:spcBef>
                <a:spcPts val="900"/>
              </a:spcBef>
              <a:spcAft>
                <a:spcPts val="0"/>
              </a:spcAft>
              <a:buSzPts val="1500"/>
              <a:buChar char="●"/>
            </a:pPr>
            <a:r>
              <a:rPr b="0" lang="en" sz="1500"/>
              <a:t>802.11be has also defined an NSTR mobile AP ([1]).</a:t>
            </a:r>
            <a:endParaRPr b="0" sz="1500"/>
          </a:p>
          <a:p>
            <a:pPr indent="-323850" lvl="1" marL="914400" rtl="0" algn="just">
              <a:lnSpc>
                <a:spcPct val="100000"/>
              </a:lnSpc>
              <a:spcBef>
                <a:spcPts val="900"/>
              </a:spcBef>
              <a:spcAft>
                <a:spcPts val="0"/>
              </a:spcAft>
              <a:buSzPts val="1500"/>
              <a:buChar char="○"/>
            </a:pPr>
            <a:r>
              <a:rPr b="0" lang="en" sz="1500"/>
              <a:t>It uses a pair of links, one link being the primary link and on which beacon/probe response frames are transmitted and which all transmissions must occupy; and the second link being the nonprimary link</a:t>
            </a:r>
            <a:endParaRPr b="0" sz="1500"/>
          </a:p>
          <a:p>
            <a:pPr indent="-323850" lvl="2" marL="1371600" rtl="0" algn="just">
              <a:lnSpc>
                <a:spcPct val="100000"/>
              </a:lnSpc>
              <a:spcBef>
                <a:spcPts val="900"/>
              </a:spcBef>
              <a:spcAft>
                <a:spcPts val="0"/>
              </a:spcAft>
              <a:buSzPts val="1500"/>
              <a:buChar char="■"/>
            </a:pPr>
            <a:r>
              <a:rPr lang="en" sz="1500"/>
              <a:t>All </a:t>
            </a:r>
            <a:r>
              <a:rPr b="0" lang="en" sz="1500"/>
              <a:t>transmissions must occupy the primary link</a:t>
            </a:r>
            <a:endParaRPr b="0" sz="1500"/>
          </a:p>
          <a:p>
            <a:pPr indent="-323850" lvl="2" marL="1371600" rtl="0" algn="just">
              <a:lnSpc>
                <a:spcPct val="100000"/>
              </a:lnSpc>
              <a:spcBef>
                <a:spcPts val="900"/>
              </a:spcBef>
              <a:spcAft>
                <a:spcPts val="0"/>
              </a:spcAft>
              <a:buSzPts val="1500"/>
              <a:buChar char="■"/>
            </a:pPr>
            <a:r>
              <a:rPr lang="en" sz="1500"/>
              <a:t>If transmission </a:t>
            </a:r>
            <a:r>
              <a:rPr b="0" lang="en" sz="1500"/>
              <a:t>occurs al</a:t>
            </a:r>
            <a:r>
              <a:rPr lang="en" sz="1500"/>
              <a:t>so on the nonprimary link, the</a:t>
            </a:r>
            <a:r>
              <a:rPr b="0" lang="en" sz="1500"/>
              <a:t>y start and end at the same time as </a:t>
            </a:r>
            <a:r>
              <a:rPr lang="en" sz="1500"/>
              <a:t>the</a:t>
            </a:r>
            <a:r>
              <a:rPr b="0" lang="en" sz="1500"/>
              <a:t> transmission on the primary link.</a:t>
            </a:r>
            <a:endParaRPr b="0" sz="1500"/>
          </a:p>
          <a:p>
            <a:pPr indent="-323850" lvl="1" marL="914400" rtl="0" algn="just">
              <a:spcBef>
                <a:spcPts val="900"/>
              </a:spcBef>
              <a:spcAft>
                <a:spcPts val="0"/>
              </a:spcAft>
              <a:buSzPts val="1500"/>
              <a:buChar char="○"/>
            </a:pPr>
            <a:r>
              <a:rPr lang="en" sz="1500"/>
              <a:t>From the above restriction, it can be concluded that in many deployment conditions, the NSTR mobile AP will end up operating on only the primary link and so, have single-link performance.</a:t>
            </a:r>
            <a:endParaRPr sz="1500"/>
          </a:p>
          <a:p>
            <a:pPr indent="0" lvl="0" marL="457200" rtl="0" algn="just">
              <a:spcBef>
                <a:spcPts val="900"/>
              </a:spcBef>
              <a:spcAft>
                <a:spcPts val="0"/>
              </a:spcAft>
              <a:buNone/>
            </a:pPr>
            <a:r>
              <a:t/>
            </a:r>
            <a:endParaRPr b="0" sz="1500">
              <a:solidFill>
                <a:srgbClr val="000000"/>
              </a:solidFill>
            </a:endParaRPr>
          </a:p>
        </p:txBody>
      </p:sp>
      <p:sp>
        <p:nvSpPr>
          <p:cNvPr id="150" name="Google Shape;150;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152400" y="578975"/>
            <a:ext cx="88827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100"/>
              <a:t>Potential of EMLSR as an ML scheme for APs and mobile APs in UHR (1)</a:t>
            </a:r>
            <a:endParaRPr sz="2100"/>
          </a:p>
        </p:txBody>
      </p:sp>
      <p:sp>
        <p:nvSpPr>
          <p:cNvPr id="156" name="Google Shape;156;p29"/>
          <p:cNvSpPr txBox="1"/>
          <p:nvPr>
            <p:ph idx="1" type="body"/>
          </p:nvPr>
        </p:nvSpPr>
        <p:spPr>
          <a:xfrm>
            <a:off x="86750" y="888200"/>
            <a:ext cx="8834700" cy="39030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600"/>
              <a:t>We identify the following motivations for enabling EMLSR as an ML scheme for APs and mobile APs:</a:t>
            </a:r>
            <a:endParaRPr b="0" sz="1600"/>
          </a:p>
          <a:p>
            <a:pPr indent="-330200" lvl="0" marL="457200" rtl="0" algn="just">
              <a:lnSpc>
                <a:spcPct val="110000"/>
              </a:lnSpc>
              <a:spcBef>
                <a:spcPts val="900"/>
              </a:spcBef>
              <a:spcAft>
                <a:spcPts val="0"/>
              </a:spcAft>
              <a:buSzPts val="1600"/>
              <a:buChar char="●"/>
            </a:pPr>
            <a:r>
              <a:rPr b="0" lang="en" sz="1600"/>
              <a:t>An EMLSR non-AP may commonly be used as a mobile </a:t>
            </a:r>
            <a:r>
              <a:rPr b="0" lang="en" sz="1600"/>
              <a:t>AP.</a:t>
            </a:r>
            <a:r>
              <a:rPr b="0" lang="en" sz="1600"/>
              <a:t> </a:t>
            </a:r>
            <a:endParaRPr b="0" sz="1600"/>
          </a:p>
          <a:p>
            <a:pPr indent="-330200" lvl="1" marL="914400" rtl="0" algn="just">
              <a:lnSpc>
                <a:spcPct val="110000"/>
              </a:lnSpc>
              <a:spcBef>
                <a:spcPts val="0"/>
              </a:spcBef>
              <a:spcAft>
                <a:spcPts val="0"/>
              </a:spcAft>
              <a:buSzPts val="1600"/>
              <a:buChar char="○"/>
            </a:pPr>
            <a:r>
              <a:rPr b="0" lang="en" sz="1600"/>
              <a:t>It is capable of connecting 11be </a:t>
            </a:r>
            <a:r>
              <a:rPr lang="en" sz="1600"/>
              <a:t>as </a:t>
            </a:r>
            <a:r>
              <a:rPr b="0" lang="en" sz="1600"/>
              <a:t>well as legacy clients on the multiple links it supports. </a:t>
            </a:r>
            <a:endParaRPr b="0" sz="1600"/>
          </a:p>
          <a:p>
            <a:pPr indent="-330200" lvl="1" marL="914400" rtl="0" algn="just">
              <a:lnSpc>
                <a:spcPct val="110000"/>
              </a:lnSpc>
              <a:spcBef>
                <a:spcPts val="0"/>
              </a:spcBef>
              <a:spcAft>
                <a:spcPts val="0"/>
              </a:spcAft>
              <a:buSzPts val="1600"/>
              <a:buChar char="○"/>
            </a:pPr>
            <a:r>
              <a:rPr b="0" lang="en" sz="1600"/>
              <a:t>To restrict it to operate as a single link mobile AP would be a suboptimal usage of its capabilities. </a:t>
            </a:r>
            <a:endParaRPr b="0" sz="1600"/>
          </a:p>
          <a:p>
            <a:pPr indent="-330200" lvl="1" marL="914400" rtl="0" algn="just">
              <a:lnSpc>
                <a:spcPct val="110000"/>
              </a:lnSpc>
              <a:spcBef>
                <a:spcPts val="0"/>
              </a:spcBef>
              <a:spcAft>
                <a:spcPts val="0"/>
              </a:spcAft>
              <a:buSzPts val="1600"/>
              <a:buChar char="○"/>
            </a:pPr>
            <a:r>
              <a:rPr b="0" lang="en" sz="1600"/>
              <a:t>Considering that the 11be ecosystem will contain a large number of EMLSR non-APs, it is necessary to allow EMLSR as an ML scheme when they operate as mobile APs</a:t>
            </a:r>
            <a:endParaRPr b="0" sz="1600"/>
          </a:p>
          <a:p>
            <a:pPr indent="-330200" lvl="0" marL="457200" rtl="0" algn="just">
              <a:lnSpc>
                <a:spcPct val="110000"/>
              </a:lnSpc>
              <a:spcBef>
                <a:spcPts val="0"/>
              </a:spcBef>
              <a:spcAft>
                <a:spcPts val="0"/>
              </a:spcAft>
              <a:buSzPts val="1600"/>
              <a:buChar char="●"/>
            </a:pPr>
            <a:r>
              <a:rPr b="0" lang="en" sz="1600"/>
              <a:t>A standard 11be AP is currently STR. </a:t>
            </a:r>
            <a:endParaRPr b="0" sz="1600"/>
          </a:p>
          <a:p>
            <a:pPr indent="-330200" lvl="1" marL="914400" rtl="0" algn="just">
              <a:lnSpc>
                <a:spcPct val="110000"/>
              </a:lnSpc>
              <a:spcBef>
                <a:spcPts val="0"/>
              </a:spcBef>
              <a:spcAft>
                <a:spcPts val="0"/>
              </a:spcAft>
              <a:buSzPts val="1600"/>
              <a:buChar char="○"/>
            </a:pPr>
            <a:r>
              <a:rPr b="0" lang="en" sz="1600"/>
              <a:t>However, this </a:t>
            </a:r>
            <a:r>
              <a:rPr b="0" lang="en" sz="1600"/>
              <a:t>requires </a:t>
            </a:r>
            <a:r>
              <a:rPr b="0" lang="en" sz="1600"/>
              <a:t>the AP to have sufficient isolation between the links and also have independent fully capable Tx/Rx radios on them. </a:t>
            </a:r>
            <a:endParaRPr b="0" sz="1600"/>
          </a:p>
          <a:p>
            <a:pPr indent="-330200" lvl="1" marL="914400" rtl="0" algn="just">
              <a:lnSpc>
                <a:spcPct val="110000"/>
              </a:lnSpc>
              <a:spcBef>
                <a:spcPts val="0"/>
              </a:spcBef>
              <a:spcAft>
                <a:spcPts val="0"/>
              </a:spcAft>
              <a:buSzPts val="1600"/>
              <a:buChar char="○"/>
            </a:pPr>
            <a:r>
              <a:rPr b="0" lang="en" sz="1600"/>
              <a:t>This in turn also limits the relative frequency ranges of the links. </a:t>
            </a:r>
            <a:endParaRPr b="0" sz="1600"/>
          </a:p>
          <a:p>
            <a:pPr indent="-330200" lvl="1" marL="914400" rtl="0" algn="just">
              <a:lnSpc>
                <a:spcPct val="110000"/>
              </a:lnSpc>
              <a:spcBef>
                <a:spcPts val="0"/>
              </a:spcBef>
              <a:spcAft>
                <a:spcPts val="0"/>
              </a:spcAft>
              <a:buSzPts val="1600"/>
              <a:buChar char="○"/>
            </a:pPr>
            <a:r>
              <a:rPr b="0" lang="en" sz="1600"/>
              <a:t>For example, it may not be possible for </a:t>
            </a:r>
            <a:r>
              <a:rPr lang="en" sz="1600"/>
              <a:t>all</a:t>
            </a:r>
            <a:r>
              <a:rPr b="0" lang="en" sz="1600"/>
              <a:t> 2 link</a:t>
            </a:r>
            <a:r>
              <a:rPr lang="en" sz="1600"/>
              <a:t> combinations</a:t>
            </a:r>
            <a:r>
              <a:rPr b="0" lang="en" sz="1600"/>
              <a:t> within the 6 GHz band to be STR. A non-AP can easily implement EMLSR between such links and so can a standard AP.</a:t>
            </a:r>
            <a:endParaRPr b="0" sz="1600"/>
          </a:p>
          <a:p>
            <a:pPr indent="0" lvl="0" marL="457200" rtl="0" algn="just">
              <a:spcBef>
                <a:spcPts val="900"/>
              </a:spcBef>
              <a:spcAft>
                <a:spcPts val="0"/>
              </a:spcAft>
              <a:buNone/>
            </a:pPr>
            <a:r>
              <a:t/>
            </a:r>
            <a:endParaRPr b="0" sz="1500">
              <a:solidFill>
                <a:srgbClr val="000000"/>
              </a:solidFill>
            </a:endParaRPr>
          </a:p>
        </p:txBody>
      </p:sp>
      <p:sp>
        <p:nvSpPr>
          <p:cNvPr id="157" name="Google Shape;157;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152400" y="578975"/>
            <a:ext cx="88827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100"/>
              <a:t>Potential of EMLSR as an ML scheme for APs and mobile APs in UHR (2)</a:t>
            </a:r>
            <a:endParaRPr sz="2100"/>
          </a:p>
        </p:txBody>
      </p:sp>
      <p:sp>
        <p:nvSpPr>
          <p:cNvPr id="163" name="Google Shape;163;p30"/>
          <p:cNvSpPr txBox="1"/>
          <p:nvPr>
            <p:ph idx="1" type="body"/>
          </p:nvPr>
        </p:nvSpPr>
        <p:spPr>
          <a:xfrm>
            <a:off x="86750" y="1189825"/>
            <a:ext cx="8948400" cy="3601500"/>
          </a:xfrm>
          <a:prstGeom prst="rect">
            <a:avLst/>
          </a:prstGeom>
          <a:noFill/>
          <a:ln>
            <a:noFill/>
          </a:ln>
        </p:spPr>
        <p:txBody>
          <a:bodyPr anchorCtr="0" anchor="t" bIns="68575" lIns="68575" spcFirstLastPara="1" rIns="68575" wrap="square" tIns="68575">
            <a:noAutofit/>
          </a:bodyPr>
          <a:lstStyle/>
          <a:p>
            <a:pPr indent="-330200" lvl="0" marL="457200" rtl="0" algn="just">
              <a:lnSpc>
                <a:spcPct val="115000"/>
              </a:lnSpc>
              <a:spcBef>
                <a:spcPts val="900"/>
              </a:spcBef>
              <a:spcAft>
                <a:spcPts val="0"/>
              </a:spcAft>
              <a:buSzPts val="1600"/>
              <a:buChar char="●"/>
            </a:pPr>
            <a:r>
              <a:rPr b="0" lang="en" sz="1600"/>
              <a:t>A standard 11be AP may require &gt; 2 fully capable Tx/Rx radios to implement ML over &gt; 2 links. </a:t>
            </a:r>
            <a:endParaRPr b="0" sz="1600"/>
          </a:p>
          <a:p>
            <a:pPr indent="-330200" lvl="1" marL="914400" rtl="0" algn="just">
              <a:lnSpc>
                <a:spcPct val="115000"/>
              </a:lnSpc>
              <a:spcBef>
                <a:spcPts val="0"/>
              </a:spcBef>
              <a:spcAft>
                <a:spcPts val="0"/>
              </a:spcAft>
              <a:buSzPts val="1600"/>
              <a:buChar char="○"/>
            </a:pPr>
            <a:r>
              <a:rPr b="0" lang="en" sz="1600"/>
              <a:t>For example, 4 such radios to implement 4-link ML over 2 links each in 5GHz and 6GHz. </a:t>
            </a:r>
            <a:endParaRPr b="0" sz="1600"/>
          </a:p>
          <a:p>
            <a:pPr indent="-330200" lvl="1" marL="914400" rtl="0" algn="just">
              <a:lnSpc>
                <a:spcPct val="115000"/>
              </a:lnSpc>
              <a:spcBef>
                <a:spcPts val="0"/>
              </a:spcBef>
              <a:spcAft>
                <a:spcPts val="0"/>
              </a:spcAft>
              <a:buSzPts val="1600"/>
              <a:buChar char="○"/>
            </a:pPr>
            <a:r>
              <a:rPr b="0" lang="en" sz="1600"/>
              <a:t>At a much lower cost it is possible to achieve good 4-link ML performance with 2 fully capable Tx/Rx radios by implementing EMLSR over 2-links in 5GHz and 2-links in 6GHz, with the pairs being mutually STR.</a:t>
            </a:r>
            <a:endParaRPr b="0" sz="1600"/>
          </a:p>
          <a:p>
            <a:pPr indent="0" lvl="0" marL="457200" rtl="0" algn="just">
              <a:spcBef>
                <a:spcPts val="900"/>
              </a:spcBef>
              <a:spcAft>
                <a:spcPts val="0"/>
              </a:spcAft>
              <a:buNone/>
            </a:pPr>
            <a:r>
              <a:t/>
            </a:r>
            <a:endParaRPr b="0" sz="1500">
              <a:solidFill>
                <a:srgbClr val="000000"/>
              </a:solidFill>
            </a:endParaRPr>
          </a:p>
        </p:txBody>
      </p:sp>
      <p:sp>
        <p:nvSpPr>
          <p:cNvPr id="164" name="Google Shape;164;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331792" y="5182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Proposal for implementation of EMLSR on APs/mobile APs</a:t>
            </a:r>
            <a:endParaRPr sz="2100">
              <a:solidFill>
                <a:srgbClr val="FF0000"/>
              </a:solidFill>
            </a:endParaRPr>
          </a:p>
        </p:txBody>
      </p:sp>
      <p:sp>
        <p:nvSpPr>
          <p:cNvPr id="170" name="Google Shape;170;p31"/>
          <p:cNvSpPr txBox="1"/>
          <p:nvPr>
            <p:ph idx="1" type="body"/>
          </p:nvPr>
        </p:nvSpPr>
        <p:spPr>
          <a:xfrm>
            <a:off x="331950" y="1044350"/>
            <a:ext cx="8548500" cy="3520200"/>
          </a:xfrm>
          <a:prstGeom prst="rect">
            <a:avLst/>
          </a:prstGeom>
          <a:noFill/>
          <a:ln>
            <a:noFill/>
          </a:ln>
        </p:spPr>
        <p:txBody>
          <a:bodyPr anchorCtr="0" anchor="t" bIns="68575" lIns="68575" spcFirstLastPara="1" rIns="68575" wrap="square" tIns="68575">
            <a:noAutofit/>
          </a:bodyPr>
          <a:lstStyle/>
          <a:p>
            <a:pPr indent="-330200" lvl="0" marL="457200" rtl="0" algn="just">
              <a:spcBef>
                <a:spcPts val="300"/>
              </a:spcBef>
              <a:spcAft>
                <a:spcPts val="0"/>
              </a:spcAft>
              <a:buSzPts val="1600"/>
              <a:buChar char="●"/>
            </a:pPr>
            <a:r>
              <a:rPr b="0" lang="en" sz="1600"/>
              <a:t>An EMLSR AP/mobile AP MLD operation </a:t>
            </a:r>
            <a:r>
              <a:rPr b="0" lang="en" sz="1600"/>
              <a:t>has </a:t>
            </a:r>
            <a:r>
              <a:rPr b="0" lang="en" sz="1600"/>
              <a:t>2 links</a:t>
            </a:r>
            <a:r>
              <a:rPr b="0" lang="en" sz="1600"/>
              <a:t> as follows over which it transmits/receives only one link at a time:</a:t>
            </a:r>
            <a:endParaRPr b="0" sz="1600"/>
          </a:p>
          <a:p>
            <a:pPr indent="-330200" lvl="1" marL="914400" rtl="0" algn="just">
              <a:spcBef>
                <a:spcPts val="0"/>
              </a:spcBef>
              <a:spcAft>
                <a:spcPts val="0"/>
              </a:spcAft>
              <a:buSzPts val="1600"/>
              <a:buChar char="○"/>
            </a:pPr>
            <a:r>
              <a:rPr lang="en" sz="1600"/>
              <a:t>Primary link:</a:t>
            </a:r>
            <a:endParaRPr sz="1600"/>
          </a:p>
          <a:p>
            <a:pPr indent="-330200" lvl="2" marL="1371600" rtl="0" algn="just">
              <a:spcBef>
                <a:spcPts val="0"/>
              </a:spcBef>
              <a:spcAft>
                <a:spcPts val="0"/>
              </a:spcAft>
              <a:buSzPts val="1600"/>
              <a:buChar char="■"/>
            </a:pPr>
            <a:r>
              <a:rPr lang="en" sz="1600"/>
              <a:t>Carries Beacon/Probe Response etc</a:t>
            </a:r>
            <a:endParaRPr sz="1600"/>
          </a:p>
          <a:p>
            <a:pPr indent="-330200" lvl="2" marL="1371600" rtl="0" algn="just">
              <a:spcBef>
                <a:spcPts val="0"/>
              </a:spcBef>
              <a:spcAft>
                <a:spcPts val="0"/>
              </a:spcAft>
              <a:buSzPts val="1600"/>
              <a:buChar char="■"/>
            </a:pPr>
            <a:r>
              <a:rPr lang="en" sz="1600"/>
              <a:t>Can be used </a:t>
            </a:r>
            <a:r>
              <a:rPr lang="en" sz="1600"/>
              <a:t>whenever it is available independent of the availability of the nonprimary link</a:t>
            </a:r>
            <a:endParaRPr sz="1600"/>
          </a:p>
          <a:p>
            <a:pPr indent="-330200" lvl="1" marL="914400" rtl="0" algn="just">
              <a:spcBef>
                <a:spcPts val="0"/>
              </a:spcBef>
              <a:spcAft>
                <a:spcPts val="0"/>
              </a:spcAft>
              <a:buSzPts val="1600"/>
              <a:buChar char="○"/>
            </a:pPr>
            <a:r>
              <a:rPr lang="en" sz="1600"/>
              <a:t>Nonprimary link: </a:t>
            </a:r>
            <a:endParaRPr sz="1600"/>
          </a:p>
          <a:p>
            <a:pPr indent="-330200" lvl="2" marL="1371600" rtl="0" algn="just">
              <a:spcBef>
                <a:spcPts val="0"/>
              </a:spcBef>
              <a:spcAft>
                <a:spcPts val="0"/>
              </a:spcAft>
              <a:buSzPts val="1600"/>
              <a:buChar char="■"/>
            </a:pPr>
            <a:r>
              <a:rPr b="0" lang="en" sz="1600"/>
              <a:t>Nonprimary link-only transmissions are allowed if OBSS transmissions are detected on the primary link.</a:t>
            </a:r>
            <a:endParaRPr sz="1600"/>
          </a:p>
          <a:p>
            <a:pPr indent="-330200" lvl="2" marL="1371600" rtl="0" algn="just">
              <a:spcBef>
                <a:spcPts val="0"/>
              </a:spcBef>
              <a:spcAft>
                <a:spcPts val="0"/>
              </a:spcAft>
              <a:buSzPts val="1600"/>
              <a:buChar char="■"/>
            </a:pPr>
            <a:r>
              <a:rPr b="0" lang="en" sz="1600"/>
              <a:t>Duration of nonprimary link-only transmissions shall be less than or equal to the duration of OBSS transmission on the primary link as seen by the transmitter</a:t>
            </a:r>
            <a:endParaRPr sz="1600"/>
          </a:p>
          <a:p>
            <a:pPr indent="-330200" lvl="2" marL="1371600" rtl="0" algn="just">
              <a:spcBef>
                <a:spcPts val="0"/>
              </a:spcBef>
              <a:spcAft>
                <a:spcPts val="0"/>
              </a:spcAft>
              <a:buSzPts val="1600"/>
              <a:buChar char="■"/>
            </a:pPr>
            <a:r>
              <a:rPr b="0" lang="en" sz="1600"/>
              <a:t>DL/UL transmissions shall be preceded by RTS (in the UL for 11ax and later non-APs).</a:t>
            </a:r>
            <a:endParaRPr b="0" sz="1600"/>
          </a:p>
          <a:p>
            <a:pPr indent="0" lvl="0" marL="0" rtl="0" algn="just">
              <a:spcBef>
                <a:spcPts val="300"/>
              </a:spcBef>
              <a:spcAft>
                <a:spcPts val="0"/>
              </a:spcAft>
              <a:buNone/>
            </a:pPr>
            <a:r>
              <a:t/>
            </a:r>
            <a:endParaRPr b="0" sz="1500"/>
          </a:p>
          <a:p>
            <a:pPr indent="0" lvl="0" marL="457200" rtl="0" algn="just">
              <a:spcBef>
                <a:spcPts val="300"/>
              </a:spcBef>
              <a:spcAft>
                <a:spcPts val="0"/>
              </a:spcAft>
              <a:buNone/>
            </a:pPr>
            <a:r>
              <a:t/>
            </a:r>
            <a:endParaRPr b="0" sz="1600"/>
          </a:p>
          <a:p>
            <a:pPr indent="0" lvl="0" marL="457200" rtl="0" algn="just">
              <a:spcBef>
                <a:spcPts val="300"/>
              </a:spcBef>
              <a:spcAft>
                <a:spcPts val="0"/>
              </a:spcAft>
              <a:buNone/>
            </a:pPr>
            <a:r>
              <a:t/>
            </a:r>
            <a:endParaRPr b="0" sz="1600"/>
          </a:p>
        </p:txBody>
      </p:sp>
      <p:sp>
        <p:nvSpPr>
          <p:cNvPr id="171" name="Google Shape;171;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type="title"/>
          </p:nvPr>
        </p:nvSpPr>
        <p:spPr>
          <a:xfrm>
            <a:off x="331792" y="5182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Analysis of the EMLSR AP/mobile AP proposal (1)</a:t>
            </a:r>
            <a:endParaRPr sz="2100">
              <a:solidFill>
                <a:srgbClr val="FF0000"/>
              </a:solidFill>
            </a:endParaRPr>
          </a:p>
        </p:txBody>
      </p:sp>
      <p:sp>
        <p:nvSpPr>
          <p:cNvPr id="177" name="Google Shape;177;p32"/>
          <p:cNvSpPr txBox="1"/>
          <p:nvPr>
            <p:ph idx="1" type="body"/>
          </p:nvPr>
        </p:nvSpPr>
        <p:spPr>
          <a:xfrm>
            <a:off x="121275" y="1044350"/>
            <a:ext cx="8844300" cy="4013100"/>
          </a:xfrm>
          <a:prstGeom prst="rect">
            <a:avLst/>
          </a:prstGeom>
          <a:noFill/>
          <a:ln>
            <a:noFill/>
          </a:ln>
        </p:spPr>
        <p:txBody>
          <a:bodyPr anchorCtr="0" anchor="t" bIns="68575" lIns="68575" spcFirstLastPara="1" rIns="68575" wrap="square" tIns="68575">
            <a:noAutofit/>
          </a:bodyPr>
          <a:lstStyle/>
          <a:p>
            <a:pPr indent="-323850" lvl="0" marL="457200" rtl="0" algn="just">
              <a:lnSpc>
                <a:spcPct val="115000"/>
              </a:lnSpc>
              <a:spcBef>
                <a:spcPts val="300"/>
              </a:spcBef>
              <a:spcAft>
                <a:spcPts val="0"/>
              </a:spcAft>
              <a:buSzPts val="1500"/>
              <a:buChar char="●"/>
            </a:pPr>
            <a:r>
              <a:rPr b="0" lang="en" sz="1500"/>
              <a:t>Since the nonprimary link-only transmission is limited to the duration of the OBSS transmission, the AP/mobile AP operating in EMLSR mode does not have to consider mitigation issues due to blindness on primary link</a:t>
            </a:r>
            <a:endParaRPr b="0" sz="1500"/>
          </a:p>
          <a:p>
            <a:pPr indent="-323850" lvl="0" marL="457200" rtl="0" algn="just">
              <a:lnSpc>
                <a:spcPct val="115000"/>
              </a:lnSpc>
              <a:spcBef>
                <a:spcPts val="0"/>
              </a:spcBef>
              <a:spcAft>
                <a:spcPts val="0"/>
              </a:spcAft>
              <a:buSzPts val="1500"/>
              <a:buChar char="●"/>
            </a:pPr>
            <a:r>
              <a:rPr b="0" lang="en" sz="1500"/>
              <a:t>For the same reason, UL transmissions on nonprimary link need not be preceded by MU-RTS since the switching to the </a:t>
            </a:r>
            <a:r>
              <a:rPr b="0" lang="en" sz="1500"/>
              <a:t>nonprimary</a:t>
            </a:r>
            <a:r>
              <a:rPr b="0" lang="en" sz="1500"/>
              <a:t> link by the EMLSR AP/mobile AP is automatic upon its detecting OBSS on the primary link.</a:t>
            </a:r>
            <a:endParaRPr b="0" sz="1500"/>
          </a:p>
          <a:p>
            <a:pPr indent="-323850" lvl="0" marL="457200" rtl="0" algn="just">
              <a:lnSpc>
                <a:spcPct val="115000"/>
              </a:lnSpc>
              <a:spcBef>
                <a:spcPts val="0"/>
              </a:spcBef>
              <a:spcAft>
                <a:spcPts val="0"/>
              </a:spcAft>
              <a:buSzPts val="1500"/>
              <a:buChar char="●"/>
            </a:pPr>
            <a:r>
              <a:rPr b="0" lang="en" sz="1500"/>
              <a:t>This works seamlessly if the EMLSR AP/mobile AP and its non-APs have the same view of the OBSS transmission on the primary link. </a:t>
            </a:r>
            <a:endParaRPr b="0" sz="1500"/>
          </a:p>
          <a:p>
            <a:pPr indent="-323850" lvl="0" marL="457200" rtl="0" algn="just">
              <a:lnSpc>
                <a:spcPct val="115000"/>
              </a:lnSpc>
              <a:spcBef>
                <a:spcPts val="0"/>
              </a:spcBef>
              <a:spcAft>
                <a:spcPts val="0"/>
              </a:spcAft>
              <a:buSzPts val="1500"/>
              <a:buChar char="●"/>
            </a:pPr>
            <a:r>
              <a:rPr b="0" lang="en" sz="1500"/>
              <a:t>We analyse if there are corner cases when </a:t>
            </a:r>
            <a:r>
              <a:rPr b="0" lang="en" sz="1500"/>
              <a:t>the</a:t>
            </a:r>
            <a:r>
              <a:rPr b="0" lang="en" sz="1500"/>
              <a:t> above does not hold, i.e. either:</a:t>
            </a:r>
            <a:endParaRPr b="0" sz="1500"/>
          </a:p>
          <a:p>
            <a:pPr indent="-209550" lvl="1" marL="742950" rtl="0" algn="just">
              <a:lnSpc>
                <a:spcPct val="115000"/>
              </a:lnSpc>
              <a:spcBef>
                <a:spcPts val="0"/>
              </a:spcBef>
              <a:spcAft>
                <a:spcPts val="0"/>
              </a:spcAft>
              <a:buSzPts val="1500"/>
              <a:buChar char="○"/>
            </a:pPr>
            <a:r>
              <a:rPr lang="en" sz="1500"/>
              <a:t>Case 1: OBSS transmission on the primary link is visible to only the AP/mobile AP but not to the non-AP(s)</a:t>
            </a:r>
            <a:endParaRPr sz="1500"/>
          </a:p>
          <a:p>
            <a:pPr indent="-209550" lvl="1" marL="742950" rtl="0" algn="just">
              <a:lnSpc>
                <a:spcPct val="115000"/>
              </a:lnSpc>
              <a:spcBef>
                <a:spcPts val="0"/>
              </a:spcBef>
              <a:spcAft>
                <a:spcPts val="0"/>
              </a:spcAft>
              <a:buSzPts val="1500"/>
              <a:buChar char="○"/>
            </a:pPr>
            <a:r>
              <a:rPr lang="en" sz="1500"/>
              <a:t>Case 2: </a:t>
            </a:r>
            <a:r>
              <a:rPr b="0" lang="en" sz="1500"/>
              <a:t>OBSS transmission on the primary link is visible to the non-APs </a:t>
            </a:r>
            <a:r>
              <a:rPr lang="en" sz="1500"/>
              <a:t>but not to the AP / mobile AP. </a:t>
            </a:r>
            <a:endParaRPr b="0" sz="1500"/>
          </a:p>
          <a:p>
            <a:pPr indent="-209550" lvl="1" marL="742950" rtl="0" algn="just">
              <a:lnSpc>
                <a:spcPct val="115000"/>
              </a:lnSpc>
              <a:spcBef>
                <a:spcPts val="0"/>
              </a:spcBef>
              <a:spcAft>
                <a:spcPts val="0"/>
              </a:spcAft>
              <a:buSzPts val="1500"/>
              <a:buChar char="○"/>
            </a:pPr>
            <a:r>
              <a:rPr lang="en" sz="1500"/>
              <a:t>Case 3: </a:t>
            </a:r>
            <a:r>
              <a:rPr b="0" lang="en" sz="1500"/>
              <a:t>The AP/mobile AP and the non-AP(s) see different OBSS transmissions on the primary link  </a:t>
            </a:r>
            <a:endParaRPr b="0" sz="1500"/>
          </a:p>
          <a:p>
            <a:pPr indent="0" lvl="0" marL="457200" rtl="0" algn="just">
              <a:spcBef>
                <a:spcPts val="300"/>
              </a:spcBef>
              <a:spcAft>
                <a:spcPts val="0"/>
              </a:spcAft>
              <a:buNone/>
            </a:pPr>
            <a:r>
              <a:t/>
            </a:r>
            <a:endParaRPr b="0" sz="1600"/>
          </a:p>
          <a:p>
            <a:pPr indent="0" lvl="0" marL="457200" rtl="0" algn="just">
              <a:spcBef>
                <a:spcPts val="300"/>
              </a:spcBef>
              <a:spcAft>
                <a:spcPts val="0"/>
              </a:spcAft>
              <a:buNone/>
            </a:pPr>
            <a:r>
              <a:t/>
            </a:r>
            <a:endParaRPr b="0" sz="1600"/>
          </a:p>
        </p:txBody>
      </p:sp>
      <p:sp>
        <p:nvSpPr>
          <p:cNvPr id="178" name="Google Shape;178;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type="title"/>
          </p:nvPr>
        </p:nvSpPr>
        <p:spPr>
          <a:xfrm>
            <a:off x="407992" y="518201"/>
            <a:ext cx="8548500" cy="492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1"/>
              </a:buClr>
              <a:buSzPts val="1100"/>
              <a:buFont typeface="Arial"/>
              <a:buNone/>
            </a:pPr>
            <a:r>
              <a:rPr lang="en" sz="2100">
                <a:solidFill>
                  <a:schemeClr val="dk1"/>
                </a:solidFill>
              </a:rPr>
              <a:t>Analysis of </a:t>
            </a:r>
            <a:r>
              <a:rPr lang="en" sz="2100">
                <a:solidFill>
                  <a:schemeClr val="dk1"/>
                </a:solidFill>
              </a:rPr>
              <a:t>the EMLSR AP/mobile AP proposal</a:t>
            </a:r>
            <a:r>
              <a:rPr lang="en" sz="2100">
                <a:solidFill>
                  <a:schemeClr val="dk1"/>
                </a:solidFill>
              </a:rPr>
              <a:t> (2)</a:t>
            </a:r>
            <a:endParaRPr sz="2100">
              <a:solidFill>
                <a:schemeClr val="dk1"/>
              </a:solidFill>
            </a:endParaRPr>
          </a:p>
        </p:txBody>
      </p:sp>
      <p:sp>
        <p:nvSpPr>
          <p:cNvPr id="184" name="Google Shape;184;p33"/>
          <p:cNvSpPr txBox="1"/>
          <p:nvPr>
            <p:ph idx="1" type="body"/>
          </p:nvPr>
        </p:nvSpPr>
        <p:spPr>
          <a:xfrm>
            <a:off x="330450" y="1209625"/>
            <a:ext cx="8304300" cy="3390600"/>
          </a:xfrm>
          <a:prstGeom prst="rect">
            <a:avLst/>
          </a:prstGeom>
          <a:noFill/>
          <a:ln>
            <a:noFill/>
          </a:ln>
        </p:spPr>
        <p:txBody>
          <a:bodyPr anchorCtr="0" anchor="t" bIns="68575" lIns="68575" spcFirstLastPara="1" rIns="68575" wrap="square" tIns="68575">
            <a:noAutofit/>
          </a:bodyPr>
          <a:lstStyle/>
          <a:p>
            <a:pPr indent="0" lvl="0" marL="0" rtl="0" algn="just">
              <a:spcBef>
                <a:spcPts val="300"/>
              </a:spcBef>
              <a:spcAft>
                <a:spcPts val="0"/>
              </a:spcAft>
              <a:buNone/>
            </a:pPr>
            <a:r>
              <a:rPr lang="en" sz="1500" u="sng"/>
              <a:t>Case 1</a:t>
            </a:r>
            <a:r>
              <a:rPr lang="en" sz="1500"/>
              <a:t>: </a:t>
            </a:r>
            <a:r>
              <a:rPr b="0" lang="en" sz="1500"/>
              <a:t>OBSS transmission on the primary link is visible to the AP/mobile AP and not visible to some non-APs</a:t>
            </a:r>
            <a:endParaRPr b="0" sz="1500"/>
          </a:p>
          <a:p>
            <a:pPr indent="-323850" lvl="0" marL="457200" rtl="0" algn="just">
              <a:lnSpc>
                <a:spcPct val="115000"/>
              </a:lnSpc>
              <a:spcBef>
                <a:spcPts val="300"/>
              </a:spcBef>
              <a:spcAft>
                <a:spcPts val="0"/>
              </a:spcAft>
              <a:buSzPts val="1500"/>
              <a:buChar char="●"/>
            </a:pPr>
            <a:r>
              <a:rPr lang="en" sz="1500"/>
              <a:t>Case 1a: </a:t>
            </a:r>
            <a:r>
              <a:rPr b="0" lang="en" sz="1500"/>
              <a:t>AP/mobile AP initiates a frame exchange with a non-AP on the nonprimary link while no non-AP initiates a frame exchange on the primary link.</a:t>
            </a:r>
            <a:endParaRPr sz="1500"/>
          </a:p>
          <a:p>
            <a:pPr indent="-323850" lvl="1" marL="914400" rtl="0" algn="just">
              <a:lnSpc>
                <a:spcPct val="115000"/>
              </a:lnSpc>
              <a:spcBef>
                <a:spcPts val="0"/>
              </a:spcBef>
              <a:spcAft>
                <a:spcPts val="0"/>
              </a:spcAft>
              <a:buSzPts val="1500"/>
              <a:buChar char="○"/>
            </a:pPr>
            <a:r>
              <a:rPr lang="en" sz="1500"/>
              <a:t>In this case, if the AP/mobile AP initiates a frame exchange with any non-AP on the nonprimary link (if CCA succeeds) by transmitting an RTS (MU-RTS or BSRP to EMLSR non-APs), the non-AP will respond with a CTS on the nonprimary link (if CCA succeeds).</a:t>
            </a:r>
            <a:endParaRPr b="0" sz="1500"/>
          </a:p>
          <a:p>
            <a:pPr indent="0" lvl="0" marL="0" rtl="0" algn="just">
              <a:spcBef>
                <a:spcPts val="300"/>
              </a:spcBef>
              <a:spcAft>
                <a:spcPts val="0"/>
              </a:spcAft>
              <a:buNone/>
            </a:pPr>
            <a:r>
              <a:t/>
            </a:r>
            <a:endParaRPr sz="1400"/>
          </a:p>
        </p:txBody>
      </p:sp>
      <p:sp>
        <p:nvSpPr>
          <p:cNvPr id="185" name="Google Shape;185;p3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