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3"/>
  </p:notesMasterIdLst>
  <p:handoutMasterIdLst>
    <p:handoutMasterId r:id="rId64"/>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532" r:id="rId28"/>
    <p:sldId id="2531" r:id="rId29"/>
    <p:sldId id="2527" r:id="rId30"/>
    <p:sldId id="2526" r:id="rId31"/>
    <p:sldId id="2528" r:id="rId32"/>
    <p:sldId id="2529" r:id="rId33"/>
    <p:sldId id="2530" r:id="rId34"/>
    <p:sldId id="679" r:id="rId35"/>
    <p:sldId id="680" r:id="rId36"/>
    <p:sldId id="2535" r:id="rId37"/>
    <p:sldId id="2536" r:id="rId38"/>
    <p:sldId id="2544" r:id="rId39"/>
    <p:sldId id="2537" r:id="rId40"/>
    <p:sldId id="2540" r:id="rId41"/>
    <p:sldId id="2541" r:id="rId42"/>
    <p:sldId id="2545" r:id="rId43"/>
    <p:sldId id="2542" r:id="rId44"/>
    <p:sldId id="2538" r:id="rId45"/>
    <p:sldId id="2539" r:id="rId46"/>
    <p:sldId id="2546" r:id="rId47"/>
    <p:sldId id="2534" r:id="rId48"/>
    <p:sldId id="2400" r:id="rId49"/>
    <p:sldId id="2547" r:id="rId50"/>
    <p:sldId id="2548" r:id="rId51"/>
    <p:sldId id="315" r:id="rId52"/>
    <p:sldId id="312" r:id="rId53"/>
    <p:sldId id="318" r:id="rId54"/>
    <p:sldId id="472" r:id="rId55"/>
    <p:sldId id="473" r:id="rId56"/>
    <p:sldId id="474" r:id="rId57"/>
    <p:sldId id="480" r:id="rId58"/>
    <p:sldId id="259" r:id="rId59"/>
    <p:sldId id="260" r:id="rId60"/>
    <p:sldId id="261" r:id="rId61"/>
    <p:sldId id="2525" r:id="rId6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an. 16th - January IEEE interim meeting" id="{DE843586-E506-4D30-A655-52B441F0114A}">
          <p14:sldIdLst>
            <p14:sldId id="690"/>
            <p14:sldId id="694"/>
            <p14:sldId id="2532"/>
            <p14:sldId id="2531"/>
            <p14:sldId id="2527"/>
            <p14:sldId id="2526"/>
            <p14:sldId id="2528"/>
            <p14:sldId id="2529"/>
            <p14:sldId id="2530"/>
            <p14:sldId id="679"/>
            <p14:sldId id="680"/>
          </p14:sldIdLst>
        </p14:section>
        <p14:section name="Jan. 17th - January interim meeting" id="{0D1528B1-5167-4CC3-8B06-AE854593E611}">
          <p14:sldIdLst>
            <p14:sldId id="2535"/>
            <p14:sldId id="2536"/>
            <p14:sldId id="2544"/>
            <p14:sldId id="2537"/>
          </p14:sldIdLst>
        </p14:section>
        <p14:section name="Jan. 18th - January interim" id="{5E826847-A5F1-4254-B471-5F1BF5F3B90D}">
          <p14:sldIdLst>
            <p14:sldId id="2540"/>
            <p14:sldId id="2541"/>
            <p14:sldId id="2545"/>
            <p14:sldId id="2542"/>
          </p14:sldIdLst>
        </p14:section>
        <p14:section name="Jan. 19th - January Interim" id="{6895450B-21C0-4F2A-845F-776EA0D158FC}">
          <p14:sldIdLst>
            <p14:sldId id="2538"/>
            <p14:sldId id="2539"/>
            <p14:sldId id="2546"/>
            <p14:sldId id="2534"/>
            <p14:sldId id="2400"/>
            <p14:sldId id="2547"/>
            <p14:sldId id="2548"/>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03DF2D-72D8-45E3-B424-45EDBCF83AB8}" v="4" dt="2023-01-19T13:38:45.666"/>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99" autoAdjust="0"/>
    <p:restoredTop sz="96807" autoAdjust="0"/>
  </p:normalViewPr>
  <p:slideViewPr>
    <p:cSldViewPr>
      <p:cViewPr varScale="1">
        <p:scale>
          <a:sx n="95" d="100"/>
          <a:sy n="95" d="100"/>
        </p:scale>
        <p:origin x="288" y="7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62" d="100"/>
          <a:sy n="62" d="100"/>
        </p:scale>
        <p:origin x="3139" y="43"/>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69"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AC03DF2D-72D8-45E3-B424-45EDBCF83AB8}"/>
    <pc:docChg chg="undo custSel addSld modSld modMainMaster modSection">
      <pc:chgData name="Segev, Jonathan" userId="7c67a1b0-8725-4553-8055-0888dbcaef94" providerId="ADAL" clId="{AC03DF2D-72D8-45E3-B424-45EDBCF83AB8}" dt="2023-01-19T13:39:40.902" v="159" actId="6549"/>
      <pc:docMkLst>
        <pc:docMk/>
      </pc:docMkLst>
      <pc:sldChg chg="modSp mod">
        <pc:chgData name="Segev, Jonathan" userId="7c67a1b0-8725-4553-8055-0888dbcaef94" providerId="ADAL" clId="{AC03DF2D-72D8-45E3-B424-45EDBCF83AB8}" dt="2023-01-19T13:38:34.335" v="143" actId="20577"/>
        <pc:sldMkLst>
          <pc:docMk/>
          <pc:sldMk cId="448567831" sldId="2538"/>
        </pc:sldMkLst>
        <pc:spChg chg="mod">
          <ac:chgData name="Segev, Jonathan" userId="7c67a1b0-8725-4553-8055-0888dbcaef94" providerId="ADAL" clId="{AC03DF2D-72D8-45E3-B424-45EDBCF83AB8}" dt="2023-01-19T13:38:34.335" v="143" actId="20577"/>
          <ac:spMkLst>
            <pc:docMk/>
            <pc:sldMk cId="448567831" sldId="2538"/>
            <ac:spMk id="3" creationId="{00000000-0000-0000-0000-000000000000}"/>
          </ac:spMkLst>
        </pc:spChg>
      </pc:sldChg>
      <pc:sldChg chg="modSp mod">
        <pc:chgData name="Segev, Jonathan" userId="7c67a1b0-8725-4553-8055-0888dbcaef94" providerId="ADAL" clId="{AC03DF2D-72D8-45E3-B424-45EDBCF83AB8}" dt="2023-01-19T13:37:46.178" v="69" actId="14734"/>
        <pc:sldMkLst>
          <pc:docMk/>
          <pc:sldMk cId="3225129457" sldId="2539"/>
        </pc:sldMkLst>
        <pc:graphicFrameChg chg="mod modGraphic">
          <ac:chgData name="Segev, Jonathan" userId="7c67a1b0-8725-4553-8055-0888dbcaef94" providerId="ADAL" clId="{AC03DF2D-72D8-45E3-B424-45EDBCF83AB8}" dt="2023-01-19T13:37:46.178" v="69" actId="14734"/>
          <ac:graphicFrameMkLst>
            <pc:docMk/>
            <pc:sldMk cId="3225129457" sldId="2539"/>
            <ac:graphicFrameMk id="7" creationId="{00000000-0000-0000-0000-000000000000}"/>
          </ac:graphicFrameMkLst>
        </pc:graphicFrameChg>
      </pc:sldChg>
      <pc:sldChg chg="modSp add mod">
        <pc:chgData name="Segev, Jonathan" userId="7c67a1b0-8725-4553-8055-0888dbcaef94" providerId="ADAL" clId="{AC03DF2D-72D8-45E3-B424-45EDBCF83AB8}" dt="2023-01-19T13:38:59.339" v="157" actId="20577"/>
        <pc:sldMkLst>
          <pc:docMk/>
          <pc:sldMk cId="3798872166" sldId="2547"/>
        </pc:sldMkLst>
        <pc:spChg chg="mod">
          <ac:chgData name="Segev, Jonathan" userId="7c67a1b0-8725-4553-8055-0888dbcaef94" providerId="ADAL" clId="{AC03DF2D-72D8-45E3-B424-45EDBCF83AB8}" dt="2023-01-19T13:38:59.339" v="157" actId="20577"/>
          <ac:spMkLst>
            <pc:docMk/>
            <pc:sldMk cId="3798872166" sldId="2547"/>
            <ac:spMk id="3" creationId="{00000000-0000-0000-0000-000000000000}"/>
          </ac:spMkLst>
        </pc:spChg>
      </pc:sldChg>
      <pc:sldChg chg="add">
        <pc:chgData name="Segev, Jonathan" userId="7c67a1b0-8725-4553-8055-0888dbcaef94" providerId="ADAL" clId="{AC03DF2D-72D8-45E3-B424-45EDBCF83AB8}" dt="2023-01-19T13:38:54.111" v="152" actId="2890"/>
        <pc:sldMkLst>
          <pc:docMk/>
          <pc:sldMk cId="373264841" sldId="2548"/>
        </pc:sldMkLst>
      </pc:sldChg>
      <pc:sldMasterChg chg="modSp mod">
        <pc:chgData name="Segev, Jonathan" userId="7c67a1b0-8725-4553-8055-0888dbcaef94" providerId="ADAL" clId="{AC03DF2D-72D8-45E3-B424-45EDBCF83AB8}" dt="2023-01-19T13:39:40.902" v="159" actId="6549"/>
        <pc:sldMasterMkLst>
          <pc:docMk/>
          <pc:sldMasterMk cId="0" sldId="2147483648"/>
        </pc:sldMasterMkLst>
        <pc:spChg chg="mod">
          <ac:chgData name="Segev, Jonathan" userId="7c67a1b0-8725-4553-8055-0888dbcaef94" providerId="ADAL" clId="{AC03DF2D-72D8-45E3-B424-45EDBCF83AB8}" dt="2023-01-19T13:39:40.902" v="159"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21742927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a:p>
        </p:txBody>
      </p:sp>
    </p:spTree>
    <p:extLst>
      <p:ext uri="{BB962C8B-B14F-4D97-AF65-F5344CB8AC3E}">
        <p14:creationId xmlns:p14="http://schemas.microsoft.com/office/powerpoint/2010/main" val="26931028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41</a:t>
            </a:fld>
            <a:endParaRPr lang="en-US"/>
          </a:p>
        </p:txBody>
      </p:sp>
    </p:spTree>
    <p:extLst>
      <p:ext uri="{BB962C8B-B14F-4D97-AF65-F5344CB8AC3E}">
        <p14:creationId xmlns:p14="http://schemas.microsoft.com/office/powerpoint/2010/main" val="930320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802.11-22/2192r5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7" Type="http://schemas.openxmlformats.org/officeDocument/2006/relationships/hyperlink" Target="http://www.ieee802.org/devdocs.shtml" TargetMode="External"/><Relationship Id="rId2" Type="http://schemas.openxmlformats.org/officeDocument/2006/relationships/hyperlink" Target="https://mentor.ieee.org/802-ec/dcn/17/ec-17-0120-29-0PNP-ieee-802-lmsc-chairs-guidelines.pdf" TargetMode="External"/><Relationship Id="rId1" Type="http://schemas.openxmlformats.org/officeDocument/2006/relationships/slideLayout" Target="../slideLayouts/slideLayout2.xml"/><Relationship Id="rId6" Type="http://schemas.openxmlformats.org/officeDocument/2006/relationships/hyperlink" Target="http://www.ieee802.org/11/Rules/rules.shtml" TargetMode="External"/><Relationship Id="rId5" Type="http://schemas.openxmlformats.org/officeDocument/2006/relationships/hyperlink" Target="https://mentor.ieee.org/802-ec/dcn/17/ec-17-0093-05-0PNP-ieee-802-participation-slide-ppt.ppt" TargetMode="External"/><Relationship Id="rId4" Type="http://schemas.openxmlformats.org/officeDocument/2006/relationships/hyperlink" Target="http://grouper.ieee.org/groups/802/PNP/approved/IEEE_802_LMSC_OM_approved_120725.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42bd3c17-b02d-4d4b-beb8-727d49ca7af1/regProcessStep1"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January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2022-01-16</a:t>
            </a:r>
          </a:p>
        </p:txBody>
      </p:sp>
      <p:sp>
        <p:nvSpPr>
          <p:cNvPr id="6" name="Date Placeholder 3"/>
          <p:cNvSpPr>
            <a:spLocks noGrp="1"/>
          </p:cNvSpPr>
          <p:nvPr>
            <p:ph type="dt" idx="10"/>
          </p:nvPr>
        </p:nvSpPr>
        <p:spPr/>
        <p:txBody>
          <a:bodyPr/>
          <a:lstStyle/>
          <a:p>
            <a:r>
              <a:rPr lang="en-US"/>
              <a:t>Jan.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January 2023 Meeting</a:t>
            </a:r>
          </a:p>
          <a:p>
            <a:pPr algn="ctr">
              <a:lnSpc>
                <a:spcPct val="90000"/>
              </a:lnSpc>
              <a:buFontTx/>
              <a:buNone/>
            </a:pPr>
            <a:r>
              <a:rPr lang="en-US" altLang="en-US" sz="3600" dirty="0">
                <a:cs typeface="Times New Roman" panose="02020603050405020304" pitchFamily="18" charset="0"/>
              </a:rPr>
              <a:t>And telecons running between January and </a:t>
            </a:r>
          </a:p>
          <a:p>
            <a:pPr algn="ctr">
              <a:lnSpc>
                <a:spcPct val="90000"/>
              </a:lnSpc>
              <a:buFontTx/>
              <a:buNone/>
            </a:pPr>
            <a:r>
              <a:rPr lang="en-US" altLang="en-US" sz="3600" dirty="0">
                <a:cs typeface="Times New Roman" panose="02020603050405020304" pitchFamily="18" charset="0"/>
              </a:rPr>
              <a:t>March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a:t>IEEE </a:t>
            </a:r>
            <a:r>
              <a:rPr lang="en-US" sz="2000" dirty="0"/>
              <a:t>802 Operations Manual (Approved 4 August 2020)</a:t>
            </a:r>
          </a:p>
          <a:p>
            <a:pPr lvl="1">
              <a:lnSpc>
                <a:spcPct val="80000"/>
              </a:lnSpc>
              <a:defRPr/>
            </a:pPr>
            <a:r>
              <a:rPr lang="en-US" altLang="en-US" sz="1800" dirty="0">
                <a:hlinkClick r:id="rId2"/>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3"/>
              </a:rPr>
              <a:t>http://www.ieee802.org/PNP/approved/IEEE_802_WG_PandP_v19.pdf</a:t>
            </a:r>
            <a:r>
              <a:rPr lang="en-US" altLang="en-US" sz="1800" dirty="0"/>
              <a:t> </a:t>
            </a:r>
          </a:p>
          <a:p>
            <a:r>
              <a:rPr lang="en-US" sz="2000" dirty="0"/>
              <a:t>IEEE 802 LMSC Chair's Guidelines (Approved 15 November 2019)</a:t>
            </a:r>
            <a:endParaRPr lang="en-US" sz="2000" dirty="0">
              <a:hlinkClick r:id="rId4"/>
            </a:endParaRPr>
          </a:p>
          <a:p>
            <a:pPr lvl="1"/>
            <a:r>
              <a:rPr lang="en-US" sz="1800" dirty="0">
                <a:hlinkClick r:id="rId2"/>
              </a:rPr>
              <a:t>https://mentor.ieee.org/802-ec/dcn/17/ec-17-0120-29-0PNP-ieee-802-lmsc-chairs-guidelines.pdf</a:t>
            </a:r>
            <a:r>
              <a:rPr lang="en-US" sz="1800" dirty="0"/>
              <a:t> </a:t>
            </a:r>
          </a:p>
          <a:p>
            <a:r>
              <a:rPr lang="en-US" sz="2000" dirty="0"/>
              <a:t>Participation in IEEE 802 Meetings</a:t>
            </a:r>
          </a:p>
          <a:p>
            <a:pPr lvl="1"/>
            <a:r>
              <a:rPr lang="en-US" sz="1800" u="sng" dirty="0">
                <a:hlinkClick r:id="rId5"/>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6"/>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7"/>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Jan. 2023</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January IEEE  802.11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Election/affirmation for vice-chair, editor and secretary leadership positions.</a:t>
            </a:r>
          </a:p>
          <a:p>
            <a:pPr algn="just">
              <a:spcBef>
                <a:spcPct val="20000"/>
              </a:spcBef>
              <a:buFontTx/>
              <a:buChar char="•"/>
            </a:pPr>
            <a:r>
              <a:rPr lang="en-US" altLang="en-US" sz="1800" b="0" dirty="0"/>
              <a:t>Discuss process for draft development.</a:t>
            </a:r>
          </a:p>
          <a:p>
            <a:pPr algn="just">
              <a:spcBef>
                <a:spcPct val="20000"/>
              </a:spcBef>
              <a:buFontTx/>
              <a:buChar char="•"/>
            </a:pPr>
            <a:r>
              <a:rPr lang="en-US" altLang="en-US" sz="1800" b="0" dirty="0"/>
              <a:t>Review technical submissions.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initial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4277284"/>
              </p:ext>
            </p:extLst>
          </p:nvPr>
        </p:nvGraphicFramePr>
        <p:xfrm>
          <a:off x="914401" y="1260086"/>
          <a:ext cx="10460567" cy="344406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11-22-2192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11-23-040</a:t>
                      </a:r>
                    </a:p>
                  </a:txBody>
                  <a:tcPr marT="45712" marB="45712"/>
                </a:tc>
                <a:tc>
                  <a:txBody>
                    <a:bodyPr/>
                    <a:lstStyle/>
                    <a:p>
                      <a:r>
                        <a:rPr lang="en-US" sz="14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Proposal on 320 MHz Ranging NDP</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10007"/>
                  </a:ext>
                </a:extLst>
              </a:tr>
              <a:tr h="152392">
                <a:tc>
                  <a:txBody>
                    <a:bodyPr/>
                    <a:lstStyle/>
                    <a:p>
                      <a:r>
                        <a:rPr lang="en-US" sz="1400" dirty="0"/>
                        <a:t>11-23-048</a:t>
                      </a:r>
                    </a:p>
                  </a:txBody>
                  <a:tcPr marT="45712" marB="45712"/>
                </a:tc>
                <a:tc>
                  <a:txBody>
                    <a:bodyPr/>
                    <a:lstStyle/>
                    <a:p>
                      <a:r>
                        <a:rPr lang="en-US" sz="1400" dirty="0"/>
                        <a:t>Yanjun Sun</a:t>
                      </a:r>
                    </a:p>
                  </a:txBody>
                  <a:tcPr marT="45712" marB="45712"/>
                </a:tc>
                <a:tc>
                  <a:txBody>
                    <a:bodyPr/>
                    <a:lstStyle/>
                    <a:p>
                      <a:r>
                        <a:rPr lang="en-US" sz="1400" dirty="0"/>
                        <a:t>Follow-up on 320MHz NTB/TB ranging</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8"/>
                  </a:ext>
                </a:extLst>
              </a:tr>
              <a:tr h="174090">
                <a:tc>
                  <a:txBody>
                    <a:bodyPr/>
                    <a:lstStyle/>
                    <a:p>
                      <a:r>
                        <a:rPr lang="en-US" sz="1400" kern="1200" dirty="0">
                          <a:solidFill>
                            <a:schemeClr val="dk1"/>
                          </a:solidFill>
                          <a:latin typeface="+mn-lt"/>
                          <a:ea typeface="+mn-ea"/>
                          <a:cs typeface="+mn-cs"/>
                        </a:rPr>
                        <a:t>11-23-110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Discussions on puncturing in 320MHz Ranging NDP</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4101642387"/>
                  </a:ext>
                </a:extLst>
              </a:tr>
              <a:tr h="0">
                <a:tc>
                  <a:txBody>
                    <a:bodyPr/>
                    <a:lstStyle/>
                    <a:p>
                      <a:endParaRPr lang="en-US" dirty="0"/>
                    </a:p>
                  </a:txBody>
                  <a:tcPr marT="45712" marB="45712"/>
                </a:tc>
                <a:tc>
                  <a:txBody>
                    <a:bodyPr/>
                    <a:lstStyle/>
                    <a:p>
                      <a:endParaRPr lang="en-US"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1171443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74132184"/>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Interim IEEE Meeting –  January 16th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Election/affirmation for vice-chair, editor and secretary leadership positions.</a:t>
            </a:r>
          </a:p>
          <a:p>
            <a:pPr algn="just">
              <a:spcBef>
                <a:spcPct val="20000"/>
              </a:spcBef>
              <a:buFontTx/>
              <a:buChar char="•"/>
            </a:pPr>
            <a:r>
              <a:rPr lang="en-US" sz="1600" b="0" dirty="0"/>
              <a:t>Discuss process for draft development.</a:t>
            </a:r>
          </a:p>
          <a:p>
            <a:pPr algn="just">
              <a:spcBef>
                <a:spcPct val="20000"/>
              </a:spcBef>
              <a:buFontTx/>
              <a:buChar char="•"/>
            </a:pPr>
            <a:r>
              <a:rPr lang="en-US" sz="1600" b="0" dirty="0"/>
              <a:t>Review technical submissions.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35612974"/>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11-22-2192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11-23-040</a:t>
                      </a:r>
                    </a:p>
                  </a:txBody>
                  <a:tcPr marT="45712" marB="45712"/>
                </a:tc>
                <a:tc>
                  <a:txBody>
                    <a:bodyPr/>
                    <a:lstStyle/>
                    <a:p>
                      <a:r>
                        <a:rPr lang="en-US" sz="14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Proposal on 320 MHz Ranging NDP</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A4F0D-E930-491D-8FC0-1DD39C7844F0}"/>
              </a:ext>
            </a:extLst>
          </p:cNvPr>
          <p:cNvSpPr>
            <a:spLocks noGrp="1"/>
          </p:cNvSpPr>
          <p:nvPr>
            <p:ph type="title"/>
          </p:nvPr>
        </p:nvSpPr>
        <p:spPr/>
        <p:txBody>
          <a:bodyPr/>
          <a:lstStyle/>
          <a:p>
            <a:r>
              <a:rPr lang="en-US" dirty="0"/>
              <a:t>Leadership Elections/Affirmation</a:t>
            </a:r>
          </a:p>
        </p:txBody>
      </p:sp>
      <p:sp>
        <p:nvSpPr>
          <p:cNvPr id="3" name="Content Placeholder 2">
            <a:extLst>
              <a:ext uri="{FF2B5EF4-FFF2-40B4-BE49-F238E27FC236}">
                <a16:creationId xmlns:a16="http://schemas.microsoft.com/office/drawing/2014/main" id="{256106BB-CD84-48E9-89FC-342367997EA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A6492C62-BFC9-43F3-B153-5D9796C9893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B734CE2C-1007-499F-9B00-2744FFDAB02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9A28F7F-48F0-4B74-9486-7564189E86E5}"/>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552094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4027B-48F4-4756-B029-D87B1F1CBBA5}"/>
              </a:ext>
            </a:extLst>
          </p:cNvPr>
          <p:cNvSpPr>
            <a:spLocks noGrp="1"/>
          </p:cNvSpPr>
          <p:nvPr>
            <p:ph type="title"/>
          </p:nvPr>
        </p:nvSpPr>
        <p:spPr>
          <a:xfrm>
            <a:off x="914401" y="685801"/>
            <a:ext cx="10361084" cy="510951"/>
          </a:xfrm>
        </p:spPr>
        <p:txBody>
          <a:bodyPr/>
          <a:lstStyle/>
          <a:p>
            <a:r>
              <a:rPr lang="en-US" dirty="0"/>
              <a:t>TG leadership </a:t>
            </a:r>
          </a:p>
        </p:txBody>
      </p:sp>
      <p:sp>
        <p:nvSpPr>
          <p:cNvPr id="3" name="Content Placeholder 2">
            <a:extLst>
              <a:ext uri="{FF2B5EF4-FFF2-40B4-BE49-F238E27FC236}">
                <a16:creationId xmlns:a16="http://schemas.microsoft.com/office/drawing/2014/main" id="{DB1851C5-4526-46D5-9E7B-C66B5F5BD17E}"/>
              </a:ext>
            </a:extLst>
          </p:cNvPr>
          <p:cNvSpPr>
            <a:spLocks noGrp="1"/>
          </p:cNvSpPr>
          <p:nvPr>
            <p:ph idx="1"/>
          </p:nvPr>
        </p:nvSpPr>
        <p:spPr>
          <a:xfrm>
            <a:off x="914401" y="1340768"/>
            <a:ext cx="10361084" cy="4753647"/>
          </a:xfrm>
        </p:spPr>
        <p:txBody>
          <a:bodyPr/>
          <a:lstStyle/>
          <a:p>
            <a:r>
              <a:rPr lang="en-US" sz="2000" b="0" dirty="0"/>
              <a:t>Task Group Chair</a:t>
            </a:r>
            <a:endParaRPr lang="en-US" sz="2000" dirty="0"/>
          </a:p>
          <a:p>
            <a:pPr marL="0" indent="0"/>
            <a:r>
              <a:rPr lang="en-US" sz="2000" dirty="0"/>
              <a:t>The TG Chair shall be appointed by the WG Chair and confirmed by a WG majority approval. The TG Chair is re-affirmed every 2 years: one session after the WG Chair is elected.</a:t>
            </a:r>
          </a:p>
          <a:p>
            <a:r>
              <a:rPr lang="en-US" sz="1000" dirty="0"/>
              <a:t> </a:t>
            </a:r>
          </a:p>
          <a:p>
            <a:r>
              <a:rPr lang="en-US" sz="2000" b="0" dirty="0"/>
              <a:t>Task Group Secretary</a:t>
            </a:r>
            <a:endParaRPr lang="en-US" sz="2000" dirty="0"/>
          </a:p>
          <a:p>
            <a:pPr marL="0" indent="0"/>
            <a:r>
              <a:rPr lang="en-US" sz="2000" dirty="0"/>
              <a:t>The TG Secretary shall be appointed by the TG Chair and confirmed by a TG motion that is approved with a minimum 50% majority. The TG Secretary is re-affirmed every 2 years; one session after the WG Chair is elected.</a:t>
            </a:r>
          </a:p>
          <a:p>
            <a:r>
              <a:rPr lang="en-US" sz="1000" dirty="0"/>
              <a:t> </a:t>
            </a:r>
          </a:p>
          <a:p>
            <a:r>
              <a:rPr lang="en-US" sz="2000" b="0" dirty="0"/>
              <a:t>Task Group Technical Editor</a:t>
            </a:r>
            <a:endParaRPr lang="en-US" sz="2000" dirty="0"/>
          </a:p>
          <a:p>
            <a:pPr marL="0" indent="0"/>
            <a:r>
              <a:rPr lang="en-US" sz="2000" dirty="0"/>
              <a:t>The TG Technical Editor shall be appointed by the TG Chair and confirmed by a TG majority approval. (no requirement to re-affirm the editor)</a:t>
            </a:r>
          </a:p>
        </p:txBody>
      </p:sp>
      <p:sp>
        <p:nvSpPr>
          <p:cNvPr id="4" name="Slide Number Placeholder 3">
            <a:extLst>
              <a:ext uri="{FF2B5EF4-FFF2-40B4-BE49-F238E27FC236}">
                <a16:creationId xmlns:a16="http://schemas.microsoft.com/office/drawing/2014/main" id="{FC33B850-AE26-4158-882D-ACE9CBA874B8}"/>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0C55200-4DA2-424F-9E8B-FF8F97EF4C2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624BC0C-5420-4DEC-BD06-2BDC9FBA1635}"/>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0861937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EC924-F439-4B1C-B619-D39CCDAAA4FF}"/>
              </a:ext>
            </a:extLst>
          </p:cNvPr>
          <p:cNvSpPr>
            <a:spLocks noGrp="1"/>
          </p:cNvSpPr>
          <p:nvPr>
            <p:ph type="title"/>
          </p:nvPr>
        </p:nvSpPr>
        <p:spPr>
          <a:xfrm>
            <a:off x="914401" y="685801"/>
            <a:ext cx="10361084" cy="438943"/>
          </a:xfrm>
        </p:spPr>
        <p:txBody>
          <a:bodyPr/>
          <a:lstStyle/>
          <a:p>
            <a:r>
              <a:rPr lang="en-US" dirty="0"/>
              <a:t>Amendment Text Development process</a:t>
            </a:r>
          </a:p>
        </p:txBody>
      </p:sp>
      <p:sp>
        <p:nvSpPr>
          <p:cNvPr id="3" name="Content Placeholder 2">
            <a:extLst>
              <a:ext uri="{FF2B5EF4-FFF2-40B4-BE49-F238E27FC236}">
                <a16:creationId xmlns:a16="http://schemas.microsoft.com/office/drawing/2014/main" id="{9BB24AD9-F3BC-4104-BCFF-737A5F675FA0}"/>
              </a:ext>
            </a:extLst>
          </p:cNvPr>
          <p:cNvSpPr>
            <a:spLocks noGrp="1"/>
          </p:cNvSpPr>
          <p:nvPr>
            <p:ph idx="1"/>
          </p:nvPr>
        </p:nvSpPr>
        <p:spPr>
          <a:xfrm>
            <a:off x="914401" y="1334499"/>
            <a:ext cx="10361084" cy="1734461"/>
          </a:xfrm>
        </p:spPr>
        <p:txBody>
          <a:bodyPr/>
          <a:lstStyle/>
          <a:p>
            <a:pPr>
              <a:buFont typeface="Arial" panose="020B0604020202020204" pitchFamily="34" charset="0"/>
              <a:buChar char="•"/>
            </a:pPr>
            <a:r>
              <a:rPr lang="en-US" dirty="0"/>
              <a:t>The TG purpose is developed of amendment text within its scope (PAR and CSD) and that meets the project’s allocated timeframe.</a:t>
            </a:r>
          </a:p>
          <a:p>
            <a:pPr>
              <a:buFont typeface="Arial" panose="020B0604020202020204" pitchFamily="34" charset="0"/>
              <a:buChar char="•"/>
            </a:pPr>
            <a:r>
              <a:rPr lang="en-US" dirty="0"/>
              <a:t>However, majority of groups do not directly go to amendment text and produce intermediate documents:</a:t>
            </a:r>
          </a:p>
          <a:p>
            <a:endParaRPr lang="en-US" dirty="0"/>
          </a:p>
        </p:txBody>
      </p:sp>
      <p:sp>
        <p:nvSpPr>
          <p:cNvPr id="4" name="Slide Number Placeholder 3">
            <a:extLst>
              <a:ext uri="{FF2B5EF4-FFF2-40B4-BE49-F238E27FC236}">
                <a16:creationId xmlns:a16="http://schemas.microsoft.com/office/drawing/2014/main" id="{14D19EA4-8886-42A0-84C7-D16DC8B087E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6BFAB6D-75DC-496E-81D8-1427C32F26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7540F2-0BC5-41C7-8029-38E507148170}"/>
              </a:ext>
            </a:extLst>
          </p:cNvPr>
          <p:cNvSpPr>
            <a:spLocks noGrp="1"/>
          </p:cNvSpPr>
          <p:nvPr>
            <p:ph type="dt" idx="15"/>
          </p:nvPr>
        </p:nvSpPr>
        <p:spPr/>
        <p:txBody>
          <a:bodyPr/>
          <a:lstStyle/>
          <a:p>
            <a:r>
              <a:rPr lang="en-US"/>
              <a:t>Jan. 2023</a:t>
            </a:r>
            <a:endParaRPr lang="en-GB" dirty="0"/>
          </a:p>
        </p:txBody>
      </p:sp>
      <p:graphicFrame>
        <p:nvGraphicFramePr>
          <p:cNvPr id="7" name="Table 6">
            <a:extLst>
              <a:ext uri="{FF2B5EF4-FFF2-40B4-BE49-F238E27FC236}">
                <a16:creationId xmlns:a16="http://schemas.microsoft.com/office/drawing/2014/main" id="{399825F2-0994-4E22-B20C-20684273066D}"/>
              </a:ext>
            </a:extLst>
          </p:cNvPr>
          <p:cNvGraphicFramePr>
            <a:graphicFrameLocks noGrp="1"/>
          </p:cNvGraphicFramePr>
          <p:nvPr>
            <p:extLst>
              <p:ext uri="{D42A27DB-BD31-4B8C-83A1-F6EECF244321}">
                <p14:modId xmlns:p14="http://schemas.microsoft.com/office/powerpoint/2010/main" val="3874215900"/>
              </p:ext>
            </p:extLst>
          </p:nvPr>
        </p:nvGraphicFramePr>
        <p:xfrm>
          <a:off x="709138" y="3140968"/>
          <a:ext cx="10873208" cy="3078368"/>
        </p:xfrm>
        <a:graphic>
          <a:graphicData uri="http://schemas.openxmlformats.org/drawingml/2006/table">
            <a:tbl>
              <a:tblPr firstRow="1" bandRow="1">
                <a:tableStyleId>{21E4AEA4-8DFA-4A89-87EB-49C32662AFE0}</a:tableStyleId>
              </a:tblPr>
              <a:tblGrid>
                <a:gridCol w="2664296">
                  <a:extLst>
                    <a:ext uri="{9D8B030D-6E8A-4147-A177-3AD203B41FA5}">
                      <a16:colId xmlns:a16="http://schemas.microsoft.com/office/drawing/2014/main" val="1838490313"/>
                    </a:ext>
                  </a:extLst>
                </a:gridCol>
                <a:gridCol w="8208912">
                  <a:extLst>
                    <a:ext uri="{9D8B030D-6E8A-4147-A177-3AD203B41FA5}">
                      <a16:colId xmlns:a16="http://schemas.microsoft.com/office/drawing/2014/main" val="11117100"/>
                    </a:ext>
                  </a:extLst>
                </a:gridCol>
              </a:tblGrid>
              <a:tr h="279755">
                <a:tc>
                  <a:txBody>
                    <a:bodyPr/>
                    <a:lstStyle/>
                    <a:p>
                      <a:pPr algn="ctr"/>
                      <a:r>
                        <a:rPr lang="en-US" sz="1600" dirty="0"/>
                        <a:t>Document type</a:t>
                      </a:r>
                    </a:p>
                  </a:txBody>
                  <a:tcPr marR="36000" marT="45712" marB="45712"/>
                </a:tc>
                <a:tc>
                  <a:txBody>
                    <a:bodyPr/>
                    <a:lstStyle/>
                    <a:p>
                      <a:pPr algn="ctr"/>
                      <a:r>
                        <a:rPr lang="en-US" sz="1600" kern="1200" dirty="0">
                          <a:solidFill>
                            <a:schemeClr val="bg1"/>
                          </a:solidFill>
                          <a:latin typeface="+mn-lt"/>
                          <a:ea typeface="+mn-ea"/>
                          <a:cs typeface="+mn-cs"/>
                        </a:rPr>
                        <a:t>Purpose</a:t>
                      </a:r>
                    </a:p>
                  </a:txBody>
                  <a:tcPr marR="36000" marT="45712" marB="45712"/>
                </a:tc>
                <a:extLst>
                  <a:ext uri="{0D108BD9-81ED-4DB2-BD59-A6C34878D82A}">
                    <a16:rowId xmlns:a16="http://schemas.microsoft.com/office/drawing/2014/main" val="3418939985"/>
                  </a:ext>
                </a:extLst>
              </a:tr>
              <a:tr h="169090">
                <a:tc>
                  <a:txBody>
                    <a:bodyPr/>
                    <a:lstStyle/>
                    <a:p>
                      <a:r>
                        <a:rPr lang="en-US" sz="1800" dirty="0"/>
                        <a:t>Use-case/usage model </a:t>
                      </a:r>
                      <a:endParaRPr lang="en-US" sz="1800" kern="1200" dirty="0">
                        <a:solidFill>
                          <a:schemeClr val="dk1"/>
                        </a:solidFill>
                        <a:latin typeface="+mn-lt"/>
                        <a:ea typeface="+mn-ea"/>
                        <a:cs typeface="+mn-cs"/>
                      </a:endParaRPr>
                    </a:p>
                  </a:txBody>
                  <a:tcPr marT="45712" marB="45712"/>
                </a:tc>
                <a:tc>
                  <a:txBody>
                    <a:bodyPr/>
                    <a:lstStyle/>
                    <a:p>
                      <a:r>
                        <a:rPr lang="en-US" sz="1800" dirty="0"/>
                        <a:t>Describe reasonable user experience and how the technology likely be used.</a:t>
                      </a:r>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77670004"/>
                  </a:ext>
                </a:extLst>
              </a:tr>
              <a:tr h="0">
                <a:tc>
                  <a:txBody>
                    <a:bodyPr/>
                    <a:lstStyle/>
                    <a:p>
                      <a:r>
                        <a:rPr lang="en-US" sz="1800" dirty="0"/>
                        <a:t>Channel model</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radio environment and assessment method for different simulation.</a:t>
                      </a:r>
                    </a:p>
                  </a:txBody>
                  <a:tcPr marT="45712" marB="45712"/>
                </a:tc>
                <a:extLst>
                  <a:ext uri="{0D108BD9-81ED-4DB2-BD59-A6C34878D82A}">
                    <a16:rowId xmlns:a16="http://schemas.microsoft.com/office/drawing/2014/main" val="1571082094"/>
                  </a:ext>
                </a:extLst>
              </a:tr>
              <a:tr h="0">
                <a:tc>
                  <a:txBody>
                    <a:bodyPr/>
                    <a:lstStyle/>
                    <a:p>
                      <a:r>
                        <a:rPr lang="en-US" sz="1800" dirty="0"/>
                        <a:t>Functional requirements </a:t>
                      </a:r>
                    </a:p>
                  </a:txBody>
                  <a:tcPr marT="45712" marB="45712"/>
                </a:tc>
                <a:tc>
                  <a:txBody>
                    <a:bodyPr/>
                    <a:lstStyle/>
                    <a:p>
                      <a:r>
                        <a:rPr lang="en-US" sz="1800" dirty="0"/>
                        <a:t>key performance indicators and functional requirements the protocol needs to meet.</a:t>
                      </a:r>
                    </a:p>
                  </a:txBody>
                  <a:tcPr marT="45712" marB="45712"/>
                </a:tc>
                <a:extLst>
                  <a:ext uri="{0D108BD9-81ED-4DB2-BD59-A6C34878D82A}">
                    <a16:rowId xmlns:a16="http://schemas.microsoft.com/office/drawing/2014/main" val="876243381"/>
                  </a:ext>
                </a:extLst>
              </a:tr>
              <a:tr h="457192">
                <a:tc>
                  <a:txBody>
                    <a:bodyPr/>
                    <a:lstStyle/>
                    <a:p>
                      <a:r>
                        <a:rPr lang="en-US" sz="1800" dirty="0"/>
                        <a:t>Evaluation methodology</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The methodology to assess how different radio techniques and protocol mechanisms compare to each other.</a:t>
                      </a:r>
                    </a:p>
                  </a:txBody>
                  <a:tcPr marT="45712" marB="45712"/>
                </a:tc>
                <a:extLst>
                  <a:ext uri="{0D108BD9-81ED-4DB2-BD59-A6C34878D82A}">
                    <a16:rowId xmlns:a16="http://schemas.microsoft.com/office/drawing/2014/main" val="2431740197"/>
                  </a:ext>
                </a:extLst>
              </a:tr>
              <a:tr h="457192">
                <a:tc>
                  <a:txBody>
                    <a:bodyPr/>
                    <a:lstStyle/>
                    <a:p>
                      <a:r>
                        <a:rPr lang="en-US" sz="1800" dirty="0"/>
                        <a:t>Specification framework </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high level description of the protocol without going through the scrutiny of developing amendment text.</a:t>
                      </a:r>
                    </a:p>
                  </a:txBody>
                  <a:tcPr marT="45712" marB="45712"/>
                </a:tc>
                <a:extLst>
                  <a:ext uri="{0D108BD9-81ED-4DB2-BD59-A6C34878D82A}">
                    <a16:rowId xmlns:a16="http://schemas.microsoft.com/office/drawing/2014/main" val="98991100"/>
                  </a:ext>
                </a:extLst>
              </a:tr>
              <a:tr h="0">
                <a:tc>
                  <a:txBody>
                    <a:bodyPr/>
                    <a:lstStyle/>
                    <a:p>
                      <a:r>
                        <a:rPr lang="en-US" sz="1800" dirty="0"/>
                        <a:t>Draft amendment </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the amendment text itself</a:t>
                      </a:r>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079002981"/>
                  </a:ext>
                </a:extLst>
              </a:tr>
            </a:tbl>
          </a:graphicData>
        </a:graphic>
      </p:graphicFrame>
    </p:spTree>
    <p:extLst>
      <p:ext uri="{BB962C8B-B14F-4D97-AF65-F5344CB8AC3E}">
        <p14:creationId xmlns:p14="http://schemas.microsoft.com/office/powerpoint/2010/main" val="3491745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January 2023 and teleconferences running between the January and March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EC924-F439-4B1C-B619-D39CCDAAA4FF}"/>
              </a:ext>
            </a:extLst>
          </p:cNvPr>
          <p:cNvSpPr>
            <a:spLocks noGrp="1"/>
          </p:cNvSpPr>
          <p:nvPr>
            <p:ph type="title"/>
          </p:nvPr>
        </p:nvSpPr>
        <p:spPr>
          <a:xfrm>
            <a:off x="914401" y="685801"/>
            <a:ext cx="10361084" cy="438943"/>
          </a:xfrm>
        </p:spPr>
        <p:txBody>
          <a:bodyPr/>
          <a:lstStyle/>
          <a:p>
            <a:r>
              <a:rPr lang="en-US" dirty="0"/>
              <a:t>Amendment Text Development process – flow examples</a:t>
            </a:r>
          </a:p>
        </p:txBody>
      </p:sp>
      <p:sp>
        <p:nvSpPr>
          <p:cNvPr id="4" name="Slide Number Placeholder 3">
            <a:extLst>
              <a:ext uri="{FF2B5EF4-FFF2-40B4-BE49-F238E27FC236}">
                <a16:creationId xmlns:a16="http://schemas.microsoft.com/office/drawing/2014/main" id="{14D19EA4-8886-42A0-84C7-D16DC8B087EB}"/>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6BFAB6D-75DC-496E-81D8-1427C32F26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7540F2-0BC5-41C7-8029-38E507148170}"/>
              </a:ext>
            </a:extLst>
          </p:cNvPr>
          <p:cNvSpPr>
            <a:spLocks noGrp="1"/>
          </p:cNvSpPr>
          <p:nvPr>
            <p:ph type="dt" idx="15"/>
          </p:nvPr>
        </p:nvSpPr>
        <p:spPr/>
        <p:txBody>
          <a:bodyPr/>
          <a:lstStyle/>
          <a:p>
            <a:r>
              <a:rPr lang="en-US"/>
              <a:t>Jan. 2023</a:t>
            </a:r>
            <a:endParaRPr lang="en-GB" dirty="0"/>
          </a:p>
        </p:txBody>
      </p:sp>
      <p:grpSp>
        <p:nvGrpSpPr>
          <p:cNvPr id="32" name="Group 31">
            <a:extLst>
              <a:ext uri="{FF2B5EF4-FFF2-40B4-BE49-F238E27FC236}">
                <a16:creationId xmlns:a16="http://schemas.microsoft.com/office/drawing/2014/main" id="{0D4C3368-E5DE-4C5E-AA86-D80478BBFC2D}"/>
              </a:ext>
            </a:extLst>
          </p:cNvPr>
          <p:cNvGrpSpPr>
            <a:grpSpLocks noChangeAspect="1"/>
          </p:cNvGrpSpPr>
          <p:nvPr/>
        </p:nvGrpSpPr>
        <p:grpSpPr>
          <a:xfrm>
            <a:off x="1919536" y="3398733"/>
            <a:ext cx="8741816" cy="2264929"/>
            <a:chOff x="1206304" y="1700808"/>
            <a:chExt cx="7927834" cy="2054033"/>
          </a:xfrm>
        </p:grpSpPr>
        <p:sp>
          <p:nvSpPr>
            <p:cNvPr id="10" name="Rectangle 9">
              <a:extLst>
                <a:ext uri="{FF2B5EF4-FFF2-40B4-BE49-F238E27FC236}">
                  <a16:creationId xmlns:a16="http://schemas.microsoft.com/office/drawing/2014/main" id="{EB7FB636-A499-4543-B330-EDCD6B3F1F3A}"/>
                </a:ext>
              </a:extLst>
            </p:cNvPr>
            <p:cNvSpPr/>
            <p:nvPr/>
          </p:nvSpPr>
          <p:spPr bwMode="auto">
            <a:xfrm>
              <a:off x="1384598" y="3315899"/>
              <a:ext cx="1371600" cy="437659"/>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1" name="Rectangle 10">
              <a:extLst>
                <a:ext uri="{FF2B5EF4-FFF2-40B4-BE49-F238E27FC236}">
                  <a16:creationId xmlns:a16="http://schemas.microsoft.com/office/drawing/2014/main" id="{012DD791-3624-43E8-9DE7-DF02E36D8C9D}"/>
                </a:ext>
              </a:extLst>
            </p:cNvPr>
            <p:cNvSpPr/>
            <p:nvPr/>
          </p:nvSpPr>
          <p:spPr bwMode="auto">
            <a:xfrm>
              <a:off x="3510578" y="1883820"/>
              <a:ext cx="1371600" cy="438943"/>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Channel model</a:t>
              </a:r>
            </a:p>
          </p:txBody>
        </p:sp>
        <p:sp>
          <p:nvSpPr>
            <p:cNvPr id="12" name="Rectangle 11">
              <a:extLst>
                <a:ext uri="{FF2B5EF4-FFF2-40B4-BE49-F238E27FC236}">
                  <a16:creationId xmlns:a16="http://schemas.microsoft.com/office/drawing/2014/main" id="{10C9F2F0-D71C-4F41-821C-F4D584AEE4A2}"/>
                </a:ext>
              </a:extLst>
            </p:cNvPr>
            <p:cNvSpPr/>
            <p:nvPr/>
          </p:nvSpPr>
          <p:spPr bwMode="auto">
            <a:xfrm>
              <a:off x="3510578" y="3314617"/>
              <a:ext cx="1371600" cy="438941"/>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sp>
          <p:nvSpPr>
            <p:cNvPr id="13" name="Rectangle 12">
              <a:extLst>
                <a:ext uri="{FF2B5EF4-FFF2-40B4-BE49-F238E27FC236}">
                  <a16:creationId xmlns:a16="http://schemas.microsoft.com/office/drawing/2014/main" id="{0BE8689E-4EA4-4600-883C-C78A31E665A3}"/>
                </a:ext>
              </a:extLst>
            </p:cNvPr>
            <p:cNvSpPr>
              <a:spLocks noChangeAspect="1"/>
            </p:cNvSpPr>
            <p:nvPr/>
          </p:nvSpPr>
          <p:spPr bwMode="auto">
            <a:xfrm>
              <a:off x="3510578" y="2630099"/>
              <a:ext cx="1371600" cy="410195"/>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Evaluation methodology</a:t>
              </a:r>
            </a:p>
          </p:txBody>
        </p:sp>
        <p:cxnSp>
          <p:nvCxnSpPr>
            <p:cNvPr id="14" name="Straight Arrow Connector 13">
              <a:extLst>
                <a:ext uri="{FF2B5EF4-FFF2-40B4-BE49-F238E27FC236}">
                  <a16:creationId xmlns:a16="http://schemas.microsoft.com/office/drawing/2014/main" id="{35D50AAE-D8EF-4C42-B48F-F9F858F5E2B0}"/>
                </a:ext>
              </a:extLst>
            </p:cNvPr>
            <p:cNvCxnSpPr/>
            <p:nvPr/>
          </p:nvCxnSpPr>
          <p:spPr bwMode="auto">
            <a:xfrm>
              <a:off x="3099098" y="2767259"/>
              <a:ext cx="411480"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15" name="Straight Arrow Connector 14">
              <a:extLst>
                <a:ext uri="{FF2B5EF4-FFF2-40B4-BE49-F238E27FC236}">
                  <a16:creationId xmlns:a16="http://schemas.microsoft.com/office/drawing/2014/main" id="{A830ED3F-1D67-4D0A-B6E1-0578D1B01A14}"/>
                </a:ext>
              </a:extLst>
            </p:cNvPr>
            <p:cNvCxnSpPr>
              <a:cxnSpLocks/>
              <a:endCxn id="11" idx="1"/>
            </p:cNvCxnSpPr>
            <p:nvPr/>
          </p:nvCxnSpPr>
          <p:spPr bwMode="auto">
            <a:xfrm>
              <a:off x="3099098" y="2103291"/>
              <a:ext cx="411480" cy="1"/>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16" name="Straight Connector 15">
              <a:extLst>
                <a:ext uri="{FF2B5EF4-FFF2-40B4-BE49-F238E27FC236}">
                  <a16:creationId xmlns:a16="http://schemas.microsoft.com/office/drawing/2014/main" id="{8E8A3F06-820F-47A5-8E3F-2592869A49A3}"/>
                </a:ext>
              </a:extLst>
            </p:cNvPr>
            <p:cNvCxnSpPr>
              <a:cxnSpLocks/>
            </p:cNvCxnSpPr>
            <p:nvPr/>
          </p:nvCxnSpPr>
          <p:spPr bwMode="auto">
            <a:xfrm>
              <a:off x="3099098" y="2103291"/>
              <a:ext cx="0" cy="1486928"/>
            </a:xfrm>
            <a:prstGeom prst="line">
              <a:avLst/>
            </a:prstGeom>
            <a:ln>
              <a:headEnd type="none" w="sm" len="sm"/>
              <a:tailEnd type="none" w="sm" len="sm"/>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17" name="Straight Arrow Connector 16">
              <a:extLst>
                <a:ext uri="{FF2B5EF4-FFF2-40B4-BE49-F238E27FC236}">
                  <a16:creationId xmlns:a16="http://schemas.microsoft.com/office/drawing/2014/main" id="{9588FF97-E21F-41D3-AFF5-D3CED422D14C}"/>
                </a:ext>
              </a:extLst>
            </p:cNvPr>
            <p:cNvCxnSpPr/>
            <p:nvPr/>
          </p:nvCxnSpPr>
          <p:spPr bwMode="auto">
            <a:xfrm>
              <a:off x="2756198" y="3590219"/>
              <a:ext cx="754380"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18" name="Straight Connector 17">
              <a:extLst>
                <a:ext uri="{FF2B5EF4-FFF2-40B4-BE49-F238E27FC236}">
                  <a16:creationId xmlns:a16="http://schemas.microsoft.com/office/drawing/2014/main" id="{111BB723-1DEA-43FB-9C52-A046CE88DB8F}"/>
                </a:ext>
              </a:extLst>
            </p:cNvPr>
            <p:cNvCxnSpPr/>
            <p:nvPr/>
          </p:nvCxnSpPr>
          <p:spPr bwMode="auto">
            <a:xfrm flipH="1">
              <a:off x="4882178" y="2767259"/>
              <a:ext cx="1440180" cy="0"/>
            </a:xfrm>
            <a:prstGeom prst="line">
              <a:avLst/>
            </a:prstGeom>
            <a:ln>
              <a:headEnd type="none" w="sm" len="sm"/>
              <a:tailEnd type="none" w="sm" len="sm"/>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19" name="Straight Arrow Connector 18">
              <a:extLst>
                <a:ext uri="{FF2B5EF4-FFF2-40B4-BE49-F238E27FC236}">
                  <a16:creationId xmlns:a16="http://schemas.microsoft.com/office/drawing/2014/main" id="{E87E3AC8-1931-40A4-A549-FEEB3E748D6E}"/>
                </a:ext>
              </a:extLst>
            </p:cNvPr>
            <p:cNvCxnSpPr/>
            <p:nvPr/>
          </p:nvCxnSpPr>
          <p:spPr bwMode="auto">
            <a:xfrm>
              <a:off x="4196378" y="2322764"/>
              <a:ext cx="0" cy="27432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9DE7E501-45F2-4A5D-85F8-CF4089778847}"/>
                </a:ext>
              </a:extLst>
            </p:cNvPr>
            <p:cNvSpPr/>
            <p:nvPr/>
          </p:nvSpPr>
          <p:spPr bwMode="auto">
            <a:xfrm>
              <a:off x="5636558" y="3315899"/>
              <a:ext cx="1371600" cy="438942"/>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572CA511-43AE-49D3-ACFB-229ACE01B834}"/>
                </a:ext>
              </a:extLst>
            </p:cNvPr>
            <p:cNvCxnSpPr/>
            <p:nvPr/>
          </p:nvCxnSpPr>
          <p:spPr bwMode="auto">
            <a:xfrm flipV="1">
              <a:off x="4196378" y="3041579"/>
              <a:ext cx="0" cy="27432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588BC62A-B45D-48D3-A65F-86D648C47B8E}"/>
                </a:ext>
              </a:extLst>
            </p:cNvPr>
            <p:cNvCxnSpPr/>
            <p:nvPr/>
          </p:nvCxnSpPr>
          <p:spPr bwMode="auto">
            <a:xfrm>
              <a:off x="6322358" y="2767259"/>
              <a:ext cx="0" cy="54864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3" name="Straight Arrow Connector 22">
              <a:extLst>
                <a:ext uri="{FF2B5EF4-FFF2-40B4-BE49-F238E27FC236}">
                  <a16:creationId xmlns:a16="http://schemas.microsoft.com/office/drawing/2014/main" id="{FB9A1283-0A30-4EC8-826A-1BDCFD5D6A18}"/>
                </a:ext>
              </a:extLst>
            </p:cNvPr>
            <p:cNvCxnSpPr/>
            <p:nvPr/>
          </p:nvCxnSpPr>
          <p:spPr bwMode="auto">
            <a:xfrm>
              <a:off x="4882178" y="3590219"/>
              <a:ext cx="754380"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4" name="Straight Arrow Connector 23">
              <a:extLst>
                <a:ext uri="{FF2B5EF4-FFF2-40B4-BE49-F238E27FC236}">
                  <a16:creationId xmlns:a16="http://schemas.microsoft.com/office/drawing/2014/main" id="{8AB9775C-8568-44DD-8E45-CE08F1354BB0}"/>
                </a:ext>
              </a:extLst>
            </p:cNvPr>
            <p:cNvCxnSpPr/>
            <p:nvPr/>
          </p:nvCxnSpPr>
          <p:spPr bwMode="auto">
            <a:xfrm>
              <a:off x="7008158" y="3590219"/>
              <a:ext cx="754380"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5" name="Rectangle 24">
              <a:extLst>
                <a:ext uri="{FF2B5EF4-FFF2-40B4-BE49-F238E27FC236}">
                  <a16:creationId xmlns:a16="http://schemas.microsoft.com/office/drawing/2014/main" id="{4DB96EEF-267E-4A20-9F71-34ED1D953205}"/>
                </a:ext>
              </a:extLst>
            </p:cNvPr>
            <p:cNvSpPr/>
            <p:nvPr/>
          </p:nvSpPr>
          <p:spPr bwMode="auto">
            <a:xfrm>
              <a:off x="7762538" y="3315899"/>
              <a:ext cx="1371600" cy="438942"/>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sp>
          <p:nvSpPr>
            <p:cNvPr id="27" name="TextBox 26">
              <a:extLst>
                <a:ext uri="{FF2B5EF4-FFF2-40B4-BE49-F238E27FC236}">
                  <a16:creationId xmlns:a16="http://schemas.microsoft.com/office/drawing/2014/main" id="{84A4B799-4C33-4678-915C-B3077FF5C8D2}"/>
                </a:ext>
              </a:extLst>
            </p:cNvPr>
            <p:cNvSpPr txBox="1"/>
            <p:nvPr/>
          </p:nvSpPr>
          <p:spPr>
            <a:xfrm>
              <a:off x="1206304" y="1700808"/>
              <a:ext cx="1892793" cy="461665"/>
            </a:xfrm>
            <a:prstGeom prst="rect">
              <a:avLst/>
            </a:prstGeom>
            <a:noFill/>
          </p:spPr>
          <p:txBody>
            <a:bodyPr wrap="square" rtlCol="0">
              <a:spAutoFit/>
            </a:bodyPr>
            <a:lstStyle/>
            <a:p>
              <a:r>
                <a:rPr lang="en-US" b="1" dirty="0" err="1">
                  <a:solidFill>
                    <a:schemeClr val="tx1"/>
                  </a:solidFill>
                </a:rPr>
                <a:t>TGax</a:t>
              </a:r>
              <a:r>
                <a:rPr lang="en-US" b="1" dirty="0">
                  <a:solidFill>
                    <a:schemeClr val="tx1"/>
                  </a:solidFill>
                </a:rPr>
                <a:t>/ay/be:</a:t>
              </a:r>
            </a:p>
          </p:txBody>
        </p:sp>
      </p:grpSp>
      <p:sp>
        <p:nvSpPr>
          <p:cNvPr id="33" name="Content Placeholder 2">
            <a:extLst>
              <a:ext uri="{FF2B5EF4-FFF2-40B4-BE49-F238E27FC236}">
                <a16:creationId xmlns:a16="http://schemas.microsoft.com/office/drawing/2014/main" id="{B9507C37-93AA-47F6-BC73-746B308C1606}"/>
              </a:ext>
            </a:extLst>
          </p:cNvPr>
          <p:cNvSpPr>
            <a:spLocks noGrp="1"/>
          </p:cNvSpPr>
          <p:nvPr>
            <p:ph idx="1"/>
          </p:nvPr>
        </p:nvSpPr>
        <p:spPr>
          <a:xfrm>
            <a:off x="914401" y="1334499"/>
            <a:ext cx="10361084" cy="1734461"/>
          </a:xfrm>
        </p:spPr>
        <p:txBody>
          <a:bodyPr/>
          <a:lstStyle/>
          <a:p>
            <a:pPr>
              <a:buFont typeface="Arial" panose="020B0604020202020204" pitchFamily="34" charset="0"/>
              <a:buChar char="•"/>
            </a:pPr>
            <a:r>
              <a:rPr lang="en-US" b="0" dirty="0"/>
              <a:t>Example #1 (the Full-Monty):</a:t>
            </a:r>
          </a:p>
          <a:p>
            <a:pPr>
              <a:buFont typeface="Arial" panose="020B0604020202020204" pitchFamily="34" charset="0"/>
              <a:buChar char="•"/>
            </a:pPr>
            <a:r>
              <a:rPr lang="en-US" b="0" dirty="0"/>
              <a:t>When there are new radio techniques, the usages are not completely clear and alignment of there are substantially different views of what the technology needs to meet.</a:t>
            </a:r>
          </a:p>
        </p:txBody>
      </p:sp>
    </p:spTree>
    <p:extLst>
      <p:ext uri="{BB962C8B-B14F-4D97-AF65-F5344CB8AC3E}">
        <p14:creationId xmlns:p14="http://schemas.microsoft.com/office/powerpoint/2010/main" val="10913981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EC924-F439-4B1C-B619-D39CCDAAA4FF}"/>
              </a:ext>
            </a:extLst>
          </p:cNvPr>
          <p:cNvSpPr>
            <a:spLocks noGrp="1"/>
          </p:cNvSpPr>
          <p:nvPr>
            <p:ph type="title"/>
          </p:nvPr>
        </p:nvSpPr>
        <p:spPr>
          <a:xfrm>
            <a:off x="914401" y="685801"/>
            <a:ext cx="10361084" cy="438943"/>
          </a:xfrm>
        </p:spPr>
        <p:txBody>
          <a:bodyPr/>
          <a:lstStyle/>
          <a:p>
            <a:r>
              <a:rPr lang="en-US" dirty="0"/>
              <a:t>Amendment Text Development process – flow examples</a:t>
            </a:r>
          </a:p>
        </p:txBody>
      </p:sp>
      <p:sp>
        <p:nvSpPr>
          <p:cNvPr id="4" name="Slide Number Placeholder 3">
            <a:extLst>
              <a:ext uri="{FF2B5EF4-FFF2-40B4-BE49-F238E27FC236}">
                <a16:creationId xmlns:a16="http://schemas.microsoft.com/office/drawing/2014/main" id="{14D19EA4-8886-42A0-84C7-D16DC8B087EB}"/>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6BFAB6D-75DC-496E-81D8-1427C32F26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7540F2-0BC5-41C7-8029-38E507148170}"/>
              </a:ext>
            </a:extLst>
          </p:cNvPr>
          <p:cNvSpPr>
            <a:spLocks noGrp="1"/>
          </p:cNvSpPr>
          <p:nvPr>
            <p:ph type="dt" idx="15"/>
          </p:nvPr>
        </p:nvSpPr>
        <p:spPr/>
        <p:txBody>
          <a:bodyPr/>
          <a:lstStyle/>
          <a:p>
            <a:r>
              <a:rPr lang="en-US"/>
              <a:t>Jan. 2023</a:t>
            </a:r>
            <a:endParaRPr lang="en-GB" dirty="0"/>
          </a:p>
        </p:txBody>
      </p:sp>
      <p:sp>
        <p:nvSpPr>
          <p:cNvPr id="27" name="TextBox 26">
            <a:extLst>
              <a:ext uri="{FF2B5EF4-FFF2-40B4-BE49-F238E27FC236}">
                <a16:creationId xmlns:a16="http://schemas.microsoft.com/office/drawing/2014/main" id="{84A4B799-4C33-4678-915C-B3077FF5C8D2}"/>
              </a:ext>
            </a:extLst>
          </p:cNvPr>
          <p:cNvSpPr txBox="1"/>
          <p:nvPr/>
        </p:nvSpPr>
        <p:spPr>
          <a:xfrm>
            <a:off x="1195742" y="3784276"/>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33" name="Content Placeholder 2">
            <a:extLst>
              <a:ext uri="{FF2B5EF4-FFF2-40B4-BE49-F238E27FC236}">
                <a16:creationId xmlns:a16="http://schemas.microsoft.com/office/drawing/2014/main" id="{B9507C37-93AA-47F6-BC73-746B308C1606}"/>
              </a:ext>
            </a:extLst>
          </p:cNvPr>
          <p:cNvSpPr>
            <a:spLocks noGrp="1"/>
          </p:cNvSpPr>
          <p:nvPr>
            <p:ph idx="1"/>
          </p:nvPr>
        </p:nvSpPr>
        <p:spPr>
          <a:xfrm>
            <a:off x="914401" y="1334499"/>
            <a:ext cx="10361084" cy="1734461"/>
          </a:xfrm>
        </p:spPr>
        <p:txBody>
          <a:bodyPr/>
          <a:lstStyle/>
          <a:p>
            <a:pPr>
              <a:buFont typeface="Arial" panose="020B0604020202020204" pitchFamily="34" charset="0"/>
              <a:buChar char="•"/>
            </a:pPr>
            <a:r>
              <a:rPr lang="en-US" b="0" dirty="0"/>
              <a:t>Example #2 (moderate):</a:t>
            </a:r>
          </a:p>
          <a:p>
            <a:pPr>
              <a:buFont typeface="Arial" panose="020B0604020202020204" pitchFamily="34" charset="0"/>
              <a:buChar char="•"/>
            </a:pPr>
            <a:r>
              <a:rPr lang="en-US" b="0" dirty="0"/>
              <a:t>Radio techniques are fairly understood, some understanding of how the technology is going to be used is needed.</a:t>
            </a:r>
          </a:p>
        </p:txBody>
      </p:sp>
      <p:sp>
        <p:nvSpPr>
          <p:cNvPr id="40" name="Rectangle 39">
            <a:extLst>
              <a:ext uri="{FF2B5EF4-FFF2-40B4-BE49-F238E27FC236}">
                <a16:creationId xmlns:a16="http://schemas.microsoft.com/office/drawing/2014/main" id="{6428564D-4A5A-4934-99FB-E61725EF5B6A}"/>
              </a:ext>
            </a:extLst>
          </p:cNvPr>
          <p:cNvSpPr/>
          <p:nvPr/>
        </p:nvSpPr>
        <p:spPr bwMode="auto">
          <a:xfrm>
            <a:off x="2239309" y="4422574"/>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42" name="Rectangle 41">
            <a:extLst>
              <a:ext uri="{FF2B5EF4-FFF2-40B4-BE49-F238E27FC236}">
                <a16:creationId xmlns:a16="http://schemas.microsoft.com/office/drawing/2014/main" id="{747FB150-6349-4867-B5DC-705340DB8CE5}"/>
              </a:ext>
            </a:extLst>
          </p:cNvPr>
          <p:cNvSpPr/>
          <p:nvPr/>
        </p:nvSpPr>
        <p:spPr bwMode="auto">
          <a:xfrm>
            <a:off x="4583572" y="4421160"/>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47" name="Straight Arrow Connector 46">
            <a:extLst>
              <a:ext uri="{FF2B5EF4-FFF2-40B4-BE49-F238E27FC236}">
                <a16:creationId xmlns:a16="http://schemas.microsoft.com/office/drawing/2014/main" id="{17D8A6C9-0522-48A6-900A-520E97FE4102}"/>
              </a:ext>
            </a:extLst>
          </p:cNvPr>
          <p:cNvCxnSpPr/>
          <p:nvPr/>
        </p:nvCxnSpPr>
        <p:spPr bwMode="auto">
          <a:xfrm>
            <a:off x="3751737" y="4725060"/>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50" name="Rectangle 49">
            <a:extLst>
              <a:ext uri="{FF2B5EF4-FFF2-40B4-BE49-F238E27FC236}">
                <a16:creationId xmlns:a16="http://schemas.microsoft.com/office/drawing/2014/main" id="{F098EB1C-5DB9-439E-BF4D-68C165D26B96}"/>
              </a:ext>
            </a:extLst>
          </p:cNvPr>
          <p:cNvSpPr/>
          <p:nvPr/>
        </p:nvSpPr>
        <p:spPr bwMode="auto">
          <a:xfrm>
            <a:off x="6927835" y="4422574"/>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53" name="Straight Arrow Connector 52">
            <a:extLst>
              <a:ext uri="{FF2B5EF4-FFF2-40B4-BE49-F238E27FC236}">
                <a16:creationId xmlns:a16="http://schemas.microsoft.com/office/drawing/2014/main" id="{315F9FCD-289C-4EE7-B588-745C317BAB73}"/>
              </a:ext>
            </a:extLst>
          </p:cNvPr>
          <p:cNvCxnSpPr/>
          <p:nvPr/>
        </p:nvCxnSpPr>
        <p:spPr bwMode="auto">
          <a:xfrm>
            <a:off x="6095999" y="4725060"/>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54" name="Straight Arrow Connector 53">
            <a:extLst>
              <a:ext uri="{FF2B5EF4-FFF2-40B4-BE49-F238E27FC236}">
                <a16:creationId xmlns:a16="http://schemas.microsoft.com/office/drawing/2014/main" id="{92D355AA-6700-4E0F-9F7E-F335FBC7F70E}"/>
              </a:ext>
            </a:extLst>
          </p:cNvPr>
          <p:cNvCxnSpPr/>
          <p:nvPr/>
        </p:nvCxnSpPr>
        <p:spPr bwMode="auto">
          <a:xfrm>
            <a:off x="8440262" y="4725060"/>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55" name="Rectangle 54">
            <a:extLst>
              <a:ext uri="{FF2B5EF4-FFF2-40B4-BE49-F238E27FC236}">
                <a16:creationId xmlns:a16="http://schemas.microsoft.com/office/drawing/2014/main" id="{8CE0D014-1BAF-4CFF-B771-3820E3C4896B}"/>
              </a:ext>
            </a:extLst>
          </p:cNvPr>
          <p:cNvSpPr/>
          <p:nvPr/>
        </p:nvSpPr>
        <p:spPr bwMode="auto">
          <a:xfrm>
            <a:off x="9272097" y="4422574"/>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spTree>
    <p:extLst>
      <p:ext uri="{BB962C8B-B14F-4D97-AF65-F5344CB8AC3E}">
        <p14:creationId xmlns:p14="http://schemas.microsoft.com/office/powerpoint/2010/main" val="27790388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EC924-F439-4B1C-B619-D39CCDAAA4FF}"/>
              </a:ext>
            </a:extLst>
          </p:cNvPr>
          <p:cNvSpPr>
            <a:spLocks noGrp="1"/>
          </p:cNvSpPr>
          <p:nvPr>
            <p:ph type="title"/>
          </p:nvPr>
        </p:nvSpPr>
        <p:spPr>
          <a:xfrm>
            <a:off x="914401" y="685801"/>
            <a:ext cx="10361084" cy="438943"/>
          </a:xfrm>
        </p:spPr>
        <p:txBody>
          <a:bodyPr/>
          <a:lstStyle/>
          <a:p>
            <a:r>
              <a:rPr lang="en-US" dirty="0"/>
              <a:t>Amendment Text Development process – flow examples</a:t>
            </a:r>
          </a:p>
        </p:txBody>
      </p:sp>
      <p:sp>
        <p:nvSpPr>
          <p:cNvPr id="4" name="Slide Number Placeholder 3">
            <a:extLst>
              <a:ext uri="{FF2B5EF4-FFF2-40B4-BE49-F238E27FC236}">
                <a16:creationId xmlns:a16="http://schemas.microsoft.com/office/drawing/2014/main" id="{14D19EA4-8886-42A0-84C7-D16DC8B087EB}"/>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6BFAB6D-75DC-496E-81D8-1427C32F26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7540F2-0BC5-41C7-8029-38E507148170}"/>
              </a:ext>
            </a:extLst>
          </p:cNvPr>
          <p:cNvSpPr>
            <a:spLocks noGrp="1"/>
          </p:cNvSpPr>
          <p:nvPr>
            <p:ph type="dt" idx="15"/>
          </p:nvPr>
        </p:nvSpPr>
        <p:spPr/>
        <p:txBody>
          <a:bodyPr/>
          <a:lstStyle/>
          <a:p>
            <a:r>
              <a:rPr lang="en-US"/>
              <a:t>Jan. 2023</a:t>
            </a:r>
            <a:endParaRPr lang="en-GB" dirty="0"/>
          </a:p>
        </p:txBody>
      </p:sp>
      <p:sp>
        <p:nvSpPr>
          <p:cNvPr id="33" name="Content Placeholder 2">
            <a:extLst>
              <a:ext uri="{FF2B5EF4-FFF2-40B4-BE49-F238E27FC236}">
                <a16:creationId xmlns:a16="http://schemas.microsoft.com/office/drawing/2014/main" id="{B9507C37-93AA-47F6-BC73-746B308C1606}"/>
              </a:ext>
            </a:extLst>
          </p:cNvPr>
          <p:cNvSpPr>
            <a:spLocks noGrp="1"/>
          </p:cNvSpPr>
          <p:nvPr>
            <p:ph idx="1"/>
          </p:nvPr>
        </p:nvSpPr>
        <p:spPr>
          <a:xfrm>
            <a:off x="914401" y="1334499"/>
            <a:ext cx="10361084" cy="1734461"/>
          </a:xfrm>
        </p:spPr>
        <p:txBody>
          <a:bodyPr/>
          <a:lstStyle/>
          <a:p>
            <a:pPr>
              <a:buFont typeface="Arial" panose="020B0604020202020204" pitchFamily="34" charset="0"/>
              <a:buChar char="•"/>
            </a:pPr>
            <a:r>
              <a:rPr lang="en-US" b="0" dirty="0"/>
              <a:t>Example #3 (</a:t>
            </a:r>
            <a:r>
              <a:rPr lang="en-US" b="0" dirty="0" err="1"/>
              <a:t>TGbk</a:t>
            </a:r>
            <a:r>
              <a:rPr lang="en-US" b="0" dirty="0"/>
              <a:t>?):</a:t>
            </a:r>
          </a:p>
          <a:p>
            <a:pPr>
              <a:buFont typeface="Arial" panose="020B0604020202020204" pitchFamily="34" charset="0"/>
              <a:buChar char="•"/>
            </a:pPr>
            <a:r>
              <a:rPr lang="en-US" b="0" dirty="0"/>
              <a:t>Limited scope.</a:t>
            </a:r>
          </a:p>
          <a:p>
            <a:pPr>
              <a:buFont typeface="Arial" panose="020B0604020202020204" pitchFamily="34" charset="0"/>
              <a:buChar char="•"/>
            </a:pPr>
            <a:r>
              <a:rPr lang="en-US" b="0" dirty="0"/>
              <a:t>The usage, radio techniques, the protocol freedom levels and boundaries are well understood.</a:t>
            </a:r>
          </a:p>
          <a:p>
            <a:pPr>
              <a:buFont typeface="Arial" panose="020B0604020202020204" pitchFamily="34" charset="0"/>
              <a:buChar char="•"/>
            </a:pPr>
            <a:r>
              <a:rPr lang="en-US" b="0" dirty="0"/>
              <a:t>The vast majority of the work are enhancements to existing procedures.</a:t>
            </a:r>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grpSp>
        <p:nvGrpSpPr>
          <p:cNvPr id="9" name="Group 8">
            <a:extLst>
              <a:ext uri="{FF2B5EF4-FFF2-40B4-BE49-F238E27FC236}">
                <a16:creationId xmlns:a16="http://schemas.microsoft.com/office/drawing/2014/main" id="{84244C26-A5C6-46AB-B24B-AFF346D35F18}"/>
              </a:ext>
            </a:extLst>
          </p:cNvPr>
          <p:cNvGrpSpPr/>
          <p:nvPr/>
        </p:nvGrpSpPr>
        <p:grpSpPr>
          <a:xfrm>
            <a:off x="1327613" y="4165988"/>
            <a:ext cx="7231956" cy="885668"/>
            <a:chOff x="899734" y="3212079"/>
            <a:chExt cx="7231956" cy="885668"/>
          </a:xfrm>
        </p:grpSpPr>
        <p:sp>
          <p:nvSpPr>
            <p:cNvPr id="27" name="TextBox 26">
              <a:extLst>
                <a:ext uri="{FF2B5EF4-FFF2-40B4-BE49-F238E27FC236}">
                  <a16:creationId xmlns:a16="http://schemas.microsoft.com/office/drawing/2014/main" id="{84A4B799-4C33-4678-915C-B3077FF5C8D2}"/>
                </a:ext>
              </a:extLst>
            </p:cNvPr>
            <p:cNvSpPr txBox="1"/>
            <p:nvPr/>
          </p:nvSpPr>
          <p:spPr>
            <a:xfrm>
              <a:off x="899734" y="3212079"/>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50" name="Rectangle 49">
              <a:extLst>
                <a:ext uri="{FF2B5EF4-FFF2-40B4-BE49-F238E27FC236}">
                  <a16:creationId xmlns:a16="http://schemas.microsoft.com/office/drawing/2014/main" id="{F098EB1C-5DB9-439E-BF4D-68C165D26B96}"/>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54" name="Straight Arrow Connector 53">
              <a:extLst>
                <a:ext uri="{FF2B5EF4-FFF2-40B4-BE49-F238E27FC236}">
                  <a16:creationId xmlns:a16="http://schemas.microsoft.com/office/drawing/2014/main" id="{92D355AA-6700-4E0F-9F7E-F335FBC7F70E}"/>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55" name="Rectangle 54">
              <a:extLst>
                <a:ext uri="{FF2B5EF4-FFF2-40B4-BE49-F238E27FC236}">
                  <a16:creationId xmlns:a16="http://schemas.microsoft.com/office/drawing/2014/main" id="{8CE0D014-1BAF-4CFF-B771-3820E3C4896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0" name="Group 9">
            <a:extLst>
              <a:ext uri="{FF2B5EF4-FFF2-40B4-BE49-F238E27FC236}">
                <a16:creationId xmlns:a16="http://schemas.microsoft.com/office/drawing/2014/main" id="{D237451E-B686-417C-AE68-78BC2F214B1E}"/>
              </a:ext>
            </a:extLst>
          </p:cNvPr>
          <p:cNvGrpSpPr>
            <a:grpSpLocks noChangeAspect="1"/>
          </p:cNvGrpSpPr>
          <p:nvPr/>
        </p:nvGrpSpPr>
        <p:grpSpPr>
          <a:xfrm>
            <a:off x="2190527" y="5496255"/>
            <a:ext cx="7770813" cy="892720"/>
            <a:chOff x="885317" y="4856471"/>
            <a:chExt cx="9603201" cy="1103226"/>
          </a:xfrm>
        </p:grpSpPr>
        <p:sp>
          <p:nvSpPr>
            <p:cNvPr id="15" name="TextBox 14">
              <a:extLst>
                <a:ext uri="{FF2B5EF4-FFF2-40B4-BE49-F238E27FC236}">
                  <a16:creationId xmlns:a16="http://schemas.microsoft.com/office/drawing/2014/main" id="{C1EF83EB-83DB-4B35-BD9E-296D163428D9}"/>
                </a:ext>
              </a:extLst>
            </p:cNvPr>
            <p:cNvSpPr txBox="1"/>
            <p:nvPr/>
          </p:nvSpPr>
          <p:spPr>
            <a:xfrm>
              <a:off x="885317"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6" name="Rectangle 15">
              <a:extLst>
                <a:ext uri="{FF2B5EF4-FFF2-40B4-BE49-F238E27FC236}">
                  <a16:creationId xmlns:a16="http://schemas.microsoft.com/office/drawing/2014/main" id="{D538E718-CEDB-4E23-B576-4A002BD35543}"/>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7" name="Rectangle 16">
              <a:extLst>
                <a:ext uri="{FF2B5EF4-FFF2-40B4-BE49-F238E27FC236}">
                  <a16:creationId xmlns:a16="http://schemas.microsoft.com/office/drawing/2014/main" id="{29A7EDDE-FFDE-4D48-8F10-352F29C22515}"/>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8" name="Straight Arrow Connector 17">
              <a:extLst>
                <a:ext uri="{FF2B5EF4-FFF2-40B4-BE49-F238E27FC236}">
                  <a16:creationId xmlns:a16="http://schemas.microsoft.com/office/drawing/2014/main" id="{F65014E0-29C1-465A-82DC-2B53BEBD9860}"/>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9" name="Rectangle 18">
              <a:extLst>
                <a:ext uri="{FF2B5EF4-FFF2-40B4-BE49-F238E27FC236}">
                  <a16:creationId xmlns:a16="http://schemas.microsoft.com/office/drawing/2014/main" id="{5F96FBBC-6625-41C6-BA6B-B66400441D76}"/>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0" name="Straight Arrow Connector 19">
              <a:extLst>
                <a:ext uri="{FF2B5EF4-FFF2-40B4-BE49-F238E27FC236}">
                  <a16:creationId xmlns:a16="http://schemas.microsoft.com/office/drawing/2014/main" id="{16B4A2E5-4C42-409E-A9F5-8061D6DE0801}"/>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1" name="Straight Arrow Connector 20">
              <a:extLst>
                <a:ext uri="{FF2B5EF4-FFF2-40B4-BE49-F238E27FC236}">
                  <a16:creationId xmlns:a16="http://schemas.microsoft.com/office/drawing/2014/main" id="{9261D9BD-F693-4081-87B5-C1182AB30646}"/>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2" name="Rectangle 21">
              <a:extLst>
                <a:ext uri="{FF2B5EF4-FFF2-40B4-BE49-F238E27FC236}">
                  <a16:creationId xmlns:a16="http://schemas.microsoft.com/office/drawing/2014/main" id="{E4A70F9E-D708-4A9B-B8FE-FBBAE9A1CA92}"/>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8" name="Group 7">
              <a:extLst>
                <a:ext uri="{FF2B5EF4-FFF2-40B4-BE49-F238E27FC236}">
                  <a16:creationId xmlns:a16="http://schemas.microsoft.com/office/drawing/2014/main" id="{86779717-3413-46C3-9329-8B162FEE166F}"/>
                </a:ext>
              </a:extLst>
            </p:cNvPr>
            <p:cNvGrpSpPr/>
            <p:nvPr/>
          </p:nvGrpSpPr>
          <p:grpSpPr>
            <a:xfrm>
              <a:off x="1943301" y="5087304"/>
              <a:ext cx="1512428" cy="872393"/>
              <a:chOff x="2281259" y="5223255"/>
              <a:chExt cx="685272" cy="455796"/>
            </a:xfrm>
          </p:grpSpPr>
          <p:cxnSp>
            <p:nvCxnSpPr>
              <p:cNvPr id="7" name="Straight Connector 6">
                <a:extLst>
                  <a:ext uri="{FF2B5EF4-FFF2-40B4-BE49-F238E27FC236}">
                    <a16:creationId xmlns:a16="http://schemas.microsoft.com/office/drawing/2014/main" id="{93EFEA64-E8AD-4D7F-A36B-E6ADAD196A99}"/>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5" name="Straight Connector 24">
                <a:extLst>
                  <a:ext uri="{FF2B5EF4-FFF2-40B4-BE49-F238E27FC236}">
                    <a16:creationId xmlns:a16="http://schemas.microsoft.com/office/drawing/2014/main" id="{33684776-1AF2-48A9-97E4-8F1768CA73FD}"/>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8" name="Group 27">
              <a:extLst>
                <a:ext uri="{FF2B5EF4-FFF2-40B4-BE49-F238E27FC236}">
                  <a16:creationId xmlns:a16="http://schemas.microsoft.com/office/drawing/2014/main" id="{B283F6F7-6211-496A-8B1A-8D99FE0FF5EA}"/>
                </a:ext>
              </a:extLst>
            </p:cNvPr>
            <p:cNvGrpSpPr/>
            <p:nvPr/>
          </p:nvGrpSpPr>
          <p:grpSpPr>
            <a:xfrm>
              <a:off x="4273148" y="5064576"/>
              <a:ext cx="1512428" cy="872393"/>
              <a:chOff x="2281259" y="5223255"/>
              <a:chExt cx="685272" cy="455796"/>
            </a:xfrm>
          </p:grpSpPr>
          <p:cxnSp>
            <p:nvCxnSpPr>
              <p:cNvPr id="29" name="Straight Connector 28">
                <a:extLst>
                  <a:ext uri="{FF2B5EF4-FFF2-40B4-BE49-F238E27FC236}">
                    <a16:creationId xmlns:a16="http://schemas.microsoft.com/office/drawing/2014/main" id="{7F3A91DE-FE97-406C-BABE-CD938F506A3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30" name="Straight Connector 29">
                <a:extLst>
                  <a:ext uri="{FF2B5EF4-FFF2-40B4-BE49-F238E27FC236}">
                    <a16:creationId xmlns:a16="http://schemas.microsoft.com/office/drawing/2014/main" id="{78059BB8-0601-4F01-915F-E65848C80774}"/>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Tree>
    <p:extLst>
      <p:ext uri="{BB962C8B-B14F-4D97-AF65-F5344CB8AC3E}">
        <p14:creationId xmlns:p14="http://schemas.microsoft.com/office/powerpoint/2010/main" val="19956287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07B78-1B71-4541-9BA2-89CB88307F1A}"/>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57BA985F-5276-4766-99DA-A214BB15D773}"/>
              </a:ext>
            </a:extLst>
          </p:cNvPr>
          <p:cNvSpPr>
            <a:spLocks noGrp="1"/>
          </p:cNvSpPr>
          <p:nvPr>
            <p:ph idx="1"/>
          </p:nvPr>
        </p:nvSpPr>
        <p:spPr/>
        <p:txBody>
          <a:bodyPr/>
          <a:lstStyle/>
          <a:p>
            <a:r>
              <a:rPr lang="en-US" dirty="0" err="1"/>
              <a:t>Strawpoll</a:t>
            </a:r>
            <a:r>
              <a:rPr lang="en-US" dirty="0"/>
              <a:t>:</a:t>
            </a:r>
          </a:p>
          <a:p>
            <a:r>
              <a:rPr lang="en-US" dirty="0"/>
              <a:t>We agree to follow the amendment text development process depicted in 11-22-2192r3 slide 32.</a:t>
            </a:r>
          </a:p>
          <a:p>
            <a:endParaRPr lang="en-US" dirty="0"/>
          </a:p>
          <a:p>
            <a:r>
              <a:rPr lang="en-US" dirty="0"/>
              <a:t>Results (Y/N/A): 25/0/6</a:t>
            </a:r>
          </a:p>
        </p:txBody>
      </p:sp>
      <p:sp>
        <p:nvSpPr>
          <p:cNvPr id="4" name="Slide Number Placeholder 3">
            <a:extLst>
              <a:ext uri="{FF2B5EF4-FFF2-40B4-BE49-F238E27FC236}">
                <a16:creationId xmlns:a16="http://schemas.microsoft.com/office/drawing/2014/main" id="{C9CE65ED-5395-4033-98F1-6C23C6DCCF6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B2F5400A-75D6-452B-917F-7DF1EEE2C61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DB1A983-81A1-4FE7-A618-27EC9E466FA7}"/>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40455264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Interim IEEE Meeting –  January 17th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Reminder of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Review technical submissions – as needed</a:t>
            </a:r>
          </a:p>
          <a:p>
            <a:pPr algn="just">
              <a:spcBef>
                <a:spcPct val="20000"/>
              </a:spcBef>
              <a:buFontTx/>
              <a:buChar char="•"/>
            </a:pPr>
            <a:r>
              <a:rPr lang="en-US" sz="2000" b="0" dirty="0"/>
              <a:t>Recess</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4626139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08219168"/>
              </p:ext>
            </p:extLst>
          </p:nvPr>
        </p:nvGraphicFramePr>
        <p:xfrm>
          <a:off x="914401" y="1260086"/>
          <a:ext cx="10942239" cy="3383120"/>
        </p:xfrm>
        <a:graphic>
          <a:graphicData uri="http://schemas.openxmlformats.org/drawingml/2006/table">
            <a:tbl>
              <a:tblPr firstRow="1" bandRow="1">
                <a:tableStyleId>{21E4AEA4-8DFA-4A89-87EB-49C32662AFE0}</a:tableStyleId>
              </a:tblPr>
              <a:tblGrid>
                <a:gridCol w="1277389">
                  <a:extLst>
                    <a:ext uri="{9D8B030D-6E8A-4147-A177-3AD203B41FA5}">
                      <a16:colId xmlns:a16="http://schemas.microsoft.com/office/drawing/2014/main" val="20000"/>
                    </a:ext>
                  </a:extLst>
                </a:gridCol>
                <a:gridCol w="1958417">
                  <a:extLst>
                    <a:ext uri="{9D8B030D-6E8A-4147-A177-3AD203B41FA5}">
                      <a16:colId xmlns:a16="http://schemas.microsoft.com/office/drawing/2014/main" val="20001"/>
                    </a:ext>
                  </a:extLst>
                </a:gridCol>
                <a:gridCol w="4444099">
                  <a:extLst>
                    <a:ext uri="{9D8B030D-6E8A-4147-A177-3AD203B41FA5}">
                      <a16:colId xmlns:a16="http://schemas.microsoft.com/office/drawing/2014/main" val="20002"/>
                    </a:ext>
                  </a:extLst>
                </a:gridCol>
                <a:gridCol w="1732445">
                  <a:extLst>
                    <a:ext uri="{9D8B030D-6E8A-4147-A177-3AD203B41FA5}">
                      <a16:colId xmlns:a16="http://schemas.microsoft.com/office/drawing/2014/main" val="20003"/>
                    </a:ext>
                  </a:extLst>
                </a:gridCol>
                <a:gridCol w="1529889">
                  <a:extLst>
                    <a:ext uri="{9D8B030D-6E8A-4147-A177-3AD203B41FA5}">
                      <a16:colId xmlns:a16="http://schemas.microsoft.com/office/drawing/2014/main" val="48868318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600" kern="1200" dirty="0">
                          <a:solidFill>
                            <a:schemeClr val="dk1"/>
                          </a:solidFill>
                          <a:latin typeface="+mn-lt"/>
                          <a:ea typeface="+mn-ea"/>
                          <a:cs typeface="+mn-cs"/>
                        </a:rPr>
                        <a:t>11-22-2192</a:t>
                      </a:r>
                    </a:p>
                  </a:txBody>
                  <a:tcPr marT="45712" marB="45712"/>
                </a:tc>
                <a:tc>
                  <a:txBody>
                    <a:bodyPr/>
                    <a:lstStyle/>
                    <a:p>
                      <a:r>
                        <a:rPr lang="en-US" sz="1600" kern="1200" dirty="0">
                          <a:solidFill>
                            <a:schemeClr val="dk1"/>
                          </a:solidFill>
                          <a:latin typeface="+mn-lt"/>
                          <a:ea typeface="+mn-ea"/>
                          <a:cs typeface="+mn-cs"/>
                        </a:rPr>
                        <a:t>Jonathan Segev</a:t>
                      </a:r>
                    </a:p>
                  </a:txBody>
                  <a:tcPr marT="45712" marB="45712"/>
                </a:tc>
                <a:tc>
                  <a:txBody>
                    <a:bodyPr/>
                    <a:lstStyle/>
                    <a:p>
                      <a:r>
                        <a:rPr lang="en-US" sz="1600" kern="1200" dirty="0">
                          <a:solidFill>
                            <a:schemeClr val="dk1"/>
                          </a:solidFill>
                          <a:latin typeface="+mn-lt"/>
                          <a:ea typeface="+mn-ea"/>
                          <a:cs typeface="+mn-cs"/>
                        </a:rPr>
                        <a:t>Agenda slide deck</a:t>
                      </a:r>
                    </a:p>
                  </a:txBody>
                  <a:tcPr marT="45712" marB="45712"/>
                </a:tc>
                <a:tc>
                  <a:txBody>
                    <a:bodyPr/>
                    <a:lstStyle/>
                    <a:p>
                      <a:r>
                        <a:rPr lang="en-US" sz="1600" kern="1200" dirty="0">
                          <a:solidFill>
                            <a:schemeClr val="dk1"/>
                          </a:solidFill>
                          <a:latin typeface="+mn-lt"/>
                          <a:ea typeface="+mn-ea"/>
                          <a:cs typeface="+mn-cs"/>
                        </a:rPr>
                        <a:t>agenda</a:t>
                      </a: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600"/>
                        <a:t>11-23-048</a:t>
                      </a:r>
                      <a:endParaRPr lang="en-US" sz="1600" dirty="0"/>
                    </a:p>
                  </a:txBody>
                  <a:tcPr marT="45712" marB="45712"/>
                </a:tc>
                <a:tc>
                  <a:txBody>
                    <a:bodyPr/>
                    <a:lstStyle/>
                    <a:p>
                      <a:r>
                        <a:rPr lang="en-US" sz="1600"/>
                        <a:t>Yanjun Sun</a:t>
                      </a:r>
                      <a:endParaRPr lang="en-US" sz="1600" dirty="0"/>
                    </a:p>
                  </a:txBody>
                  <a:tcPr marT="45712" marB="45712"/>
                </a:tc>
                <a:tc>
                  <a:txBody>
                    <a:bodyPr/>
                    <a:lstStyle/>
                    <a:p>
                      <a:r>
                        <a:rPr lang="en-US" sz="1600"/>
                        <a:t>Follow-up on 320MHz NTB/TB ranging</a:t>
                      </a:r>
                      <a:endParaRPr lang="en-US" sz="1600" dirty="0"/>
                    </a:p>
                  </a:txBody>
                  <a:tcPr marT="45712" marB="45712"/>
                </a:tc>
                <a:tc>
                  <a:txBody>
                    <a:bodyPr/>
                    <a:lstStyle/>
                    <a:p>
                      <a:r>
                        <a:rPr lang="en-US" sz="1600"/>
                        <a:t>Technical</a:t>
                      </a:r>
                      <a:endParaRPr lang="en-US" sz="1600" dirty="0"/>
                    </a:p>
                  </a:txBody>
                  <a:tcPr marT="45712" marB="45712"/>
                </a:tc>
                <a:tc>
                  <a:txBody>
                    <a:bodyPr/>
                    <a:lstStyle/>
                    <a:p>
                      <a:r>
                        <a:rPr lang="en-US" sz="1600" dirty="0"/>
                        <a:t>1:05hr</a:t>
                      </a:r>
                    </a:p>
                  </a:txBody>
                  <a:tcPr marT="45712" marB="45712"/>
                </a:tc>
                <a:extLst>
                  <a:ext uri="{0D108BD9-81ED-4DB2-BD59-A6C34878D82A}">
                    <a16:rowId xmlns:a16="http://schemas.microsoft.com/office/drawing/2014/main" val="10008"/>
                  </a:ext>
                </a:extLst>
              </a:tr>
              <a:tr h="0">
                <a:tc>
                  <a:txBody>
                    <a:bodyPr/>
                    <a:lstStyle/>
                    <a:p>
                      <a:r>
                        <a:rPr lang="en-US" sz="1600" kern="1200" dirty="0">
                          <a:solidFill>
                            <a:schemeClr val="dk1"/>
                          </a:solidFill>
                          <a:latin typeface="+mn-lt"/>
                          <a:ea typeface="+mn-ea"/>
                          <a:cs typeface="+mn-cs"/>
                        </a:rPr>
                        <a:t>11-23-040</a:t>
                      </a:r>
                    </a:p>
                  </a:txBody>
                  <a:tcPr marT="45712" marB="45712"/>
                </a:tc>
                <a:tc>
                  <a:txBody>
                    <a:bodyPr/>
                    <a:lstStyle/>
                    <a:p>
                      <a:r>
                        <a:rPr lang="en-US" sz="16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Proposal on 320 MHz Ranging NDP</a:t>
                      </a:r>
                    </a:p>
                  </a:txBody>
                  <a:tcPr marT="45712" marB="45712"/>
                </a:tc>
                <a:tc>
                  <a:txBody>
                    <a:bodyPr/>
                    <a:lstStyle/>
                    <a:p>
                      <a:r>
                        <a:rPr lang="en-US" sz="1600" kern="1200" dirty="0">
                          <a:solidFill>
                            <a:schemeClr val="dk1"/>
                          </a:solidFill>
                          <a:latin typeface="+mn-lt"/>
                          <a:ea typeface="+mn-ea"/>
                          <a:cs typeface="+mn-cs"/>
                        </a:rPr>
                        <a:t>Technical</a:t>
                      </a:r>
                    </a:p>
                  </a:txBody>
                  <a:tcPr marT="45712" marB="45712"/>
                </a:tc>
                <a:tc>
                  <a:txBody>
                    <a:bodyPr/>
                    <a:lstStyle/>
                    <a:p>
                      <a:r>
                        <a:rPr lang="en-US" sz="16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0009"/>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0469698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Technical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8805128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846660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January meeting:</a:t>
            </a:r>
            <a:endParaRPr lang="en-US" sz="2000" b="0" dirty="0"/>
          </a:p>
          <a:p>
            <a:pPr>
              <a:buFont typeface="Arial" panose="020B0604020202020204" pitchFamily="34" charset="0"/>
              <a:buChar char="•"/>
            </a:pPr>
            <a:r>
              <a:rPr lang="en-US" sz="2000" b="0" dirty="0"/>
              <a:t>This meeting is part of the January 802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https://web.cvent.com/event/42bd3c17-b02d-4d4b-beb8-727d49ca7af1/regProcessStep1</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Interim IEEE Meeting –  January 18th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Reminder of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Review technical submissions – as needed</a:t>
            </a:r>
          </a:p>
          <a:p>
            <a:pPr algn="just">
              <a:spcBef>
                <a:spcPct val="20000"/>
              </a:spcBef>
              <a:buFontTx/>
              <a:buChar char="•"/>
            </a:pPr>
            <a:r>
              <a:rPr lang="en-US" sz="2000" b="0" dirty="0"/>
              <a:t>Recess</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9445565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18227887"/>
              </p:ext>
            </p:extLst>
          </p:nvPr>
        </p:nvGraphicFramePr>
        <p:xfrm>
          <a:off x="914401" y="1260086"/>
          <a:ext cx="10942239" cy="3017376"/>
        </p:xfrm>
        <a:graphic>
          <a:graphicData uri="http://schemas.openxmlformats.org/drawingml/2006/table">
            <a:tbl>
              <a:tblPr firstRow="1" bandRow="1">
                <a:tableStyleId>{21E4AEA4-8DFA-4A89-87EB-49C32662AFE0}</a:tableStyleId>
              </a:tblPr>
              <a:tblGrid>
                <a:gridCol w="1277389">
                  <a:extLst>
                    <a:ext uri="{9D8B030D-6E8A-4147-A177-3AD203B41FA5}">
                      <a16:colId xmlns:a16="http://schemas.microsoft.com/office/drawing/2014/main" val="20000"/>
                    </a:ext>
                  </a:extLst>
                </a:gridCol>
                <a:gridCol w="1958417">
                  <a:extLst>
                    <a:ext uri="{9D8B030D-6E8A-4147-A177-3AD203B41FA5}">
                      <a16:colId xmlns:a16="http://schemas.microsoft.com/office/drawing/2014/main" val="20001"/>
                    </a:ext>
                  </a:extLst>
                </a:gridCol>
                <a:gridCol w="4444099">
                  <a:extLst>
                    <a:ext uri="{9D8B030D-6E8A-4147-A177-3AD203B41FA5}">
                      <a16:colId xmlns:a16="http://schemas.microsoft.com/office/drawing/2014/main" val="20002"/>
                    </a:ext>
                  </a:extLst>
                </a:gridCol>
                <a:gridCol w="1732445">
                  <a:extLst>
                    <a:ext uri="{9D8B030D-6E8A-4147-A177-3AD203B41FA5}">
                      <a16:colId xmlns:a16="http://schemas.microsoft.com/office/drawing/2014/main" val="20003"/>
                    </a:ext>
                  </a:extLst>
                </a:gridCol>
                <a:gridCol w="1529889">
                  <a:extLst>
                    <a:ext uri="{9D8B030D-6E8A-4147-A177-3AD203B41FA5}">
                      <a16:colId xmlns:a16="http://schemas.microsoft.com/office/drawing/2014/main" val="48868318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600" kern="1200" dirty="0">
                          <a:solidFill>
                            <a:schemeClr val="dk1"/>
                          </a:solidFill>
                          <a:latin typeface="+mn-lt"/>
                          <a:ea typeface="+mn-ea"/>
                          <a:cs typeface="+mn-cs"/>
                        </a:rPr>
                        <a:t>11-22-2192</a:t>
                      </a:r>
                    </a:p>
                  </a:txBody>
                  <a:tcPr marT="45712" marB="45712"/>
                </a:tc>
                <a:tc>
                  <a:txBody>
                    <a:bodyPr/>
                    <a:lstStyle/>
                    <a:p>
                      <a:r>
                        <a:rPr lang="en-US" sz="1600" kern="1200" dirty="0">
                          <a:solidFill>
                            <a:schemeClr val="dk1"/>
                          </a:solidFill>
                          <a:latin typeface="+mn-lt"/>
                          <a:ea typeface="+mn-ea"/>
                          <a:cs typeface="+mn-cs"/>
                        </a:rPr>
                        <a:t>Jonathan Segev</a:t>
                      </a:r>
                    </a:p>
                  </a:txBody>
                  <a:tcPr marT="45712" marB="45712"/>
                </a:tc>
                <a:tc>
                  <a:txBody>
                    <a:bodyPr/>
                    <a:lstStyle/>
                    <a:p>
                      <a:r>
                        <a:rPr lang="en-US" sz="1600" kern="1200" dirty="0">
                          <a:solidFill>
                            <a:schemeClr val="dk1"/>
                          </a:solidFill>
                          <a:latin typeface="+mn-lt"/>
                          <a:ea typeface="+mn-ea"/>
                          <a:cs typeface="+mn-cs"/>
                        </a:rPr>
                        <a:t>Agenda slide deck</a:t>
                      </a:r>
                    </a:p>
                  </a:txBody>
                  <a:tcPr marT="45712" marB="45712"/>
                </a:tc>
                <a:tc>
                  <a:txBody>
                    <a:bodyPr/>
                    <a:lstStyle/>
                    <a:p>
                      <a:r>
                        <a:rPr lang="en-US" sz="1600" kern="1200" dirty="0">
                          <a:solidFill>
                            <a:schemeClr val="dk1"/>
                          </a:solidFill>
                          <a:latin typeface="+mn-lt"/>
                          <a:ea typeface="+mn-ea"/>
                          <a:cs typeface="+mn-cs"/>
                        </a:rPr>
                        <a:t>agenda</a:t>
                      </a: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600" kern="1200" dirty="0">
                          <a:solidFill>
                            <a:schemeClr val="dk1"/>
                          </a:solidFill>
                          <a:latin typeface="+mn-lt"/>
                          <a:ea typeface="+mn-ea"/>
                          <a:cs typeface="+mn-cs"/>
                        </a:rPr>
                        <a:t>11-23-040</a:t>
                      </a:r>
                    </a:p>
                  </a:txBody>
                  <a:tcPr marT="45712" marB="45712"/>
                </a:tc>
                <a:tc>
                  <a:txBody>
                    <a:bodyPr/>
                    <a:lstStyle/>
                    <a:p>
                      <a:r>
                        <a:rPr lang="en-US" sz="16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Proposal on 320 MHz Ranging NDP</a:t>
                      </a:r>
                    </a:p>
                  </a:txBody>
                  <a:tcPr marT="45712" marB="45712"/>
                </a:tc>
                <a:tc>
                  <a:txBody>
                    <a:bodyPr/>
                    <a:lstStyle/>
                    <a:p>
                      <a:r>
                        <a:rPr lang="en-US" sz="1600" kern="1200" dirty="0">
                          <a:solidFill>
                            <a:schemeClr val="dk1"/>
                          </a:solidFill>
                          <a:latin typeface="+mn-lt"/>
                          <a:ea typeface="+mn-ea"/>
                          <a:cs typeface="+mn-cs"/>
                        </a:rPr>
                        <a:t>Technical</a:t>
                      </a:r>
                    </a:p>
                  </a:txBody>
                  <a:tcPr marT="45712" marB="45712"/>
                </a:tc>
                <a:tc>
                  <a:txBody>
                    <a:bodyPr/>
                    <a:lstStyle/>
                    <a:p>
                      <a:r>
                        <a:rPr lang="en-US" sz="1600" kern="1200" dirty="0">
                          <a:solidFill>
                            <a:schemeClr val="dk1"/>
                          </a:solidFill>
                          <a:latin typeface="+mn-lt"/>
                          <a:ea typeface="+mn-ea"/>
                          <a:cs typeface="+mn-cs"/>
                        </a:rPr>
                        <a:t>1hr</a:t>
                      </a:r>
                    </a:p>
                  </a:txBody>
                  <a:tcPr marT="45712" marB="45712"/>
                </a:tc>
                <a:extLst>
                  <a:ext uri="{0D108BD9-81ED-4DB2-BD59-A6C34878D82A}">
                    <a16:rowId xmlns:a16="http://schemas.microsoft.com/office/drawing/2014/main" val="10008"/>
                  </a:ext>
                </a:extLst>
              </a:tr>
              <a:tr h="0">
                <a:tc>
                  <a:txBody>
                    <a:bodyPr/>
                    <a:lstStyle/>
                    <a:p>
                      <a:r>
                        <a:rPr lang="en-US" sz="1600" dirty="0"/>
                        <a:t>11-23-048</a:t>
                      </a:r>
                    </a:p>
                  </a:txBody>
                  <a:tcPr marT="45712" marB="45712"/>
                </a:tc>
                <a:tc>
                  <a:txBody>
                    <a:bodyPr/>
                    <a:lstStyle/>
                    <a:p>
                      <a:r>
                        <a:rPr lang="en-US" sz="1600" dirty="0"/>
                        <a:t>Yanjun Sun</a:t>
                      </a:r>
                    </a:p>
                  </a:txBody>
                  <a:tcPr marT="45712" marB="45712"/>
                </a:tc>
                <a:tc>
                  <a:txBody>
                    <a:bodyPr/>
                    <a:lstStyle/>
                    <a:p>
                      <a:r>
                        <a:rPr lang="en-US" sz="1600" dirty="0"/>
                        <a:t>Follow-up on 320MHz NTB/TB ranging</a:t>
                      </a:r>
                    </a:p>
                  </a:txBody>
                  <a:tcPr marT="45712" marB="45712"/>
                </a:tc>
                <a:tc>
                  <a:txBody>
                    <a:bodyPr/>
                    <a:lstStyle/>
                    <a:p>
                      <a:r>
                        <a:rPr lang="en-US" sz="1600" dirty="0"/>
                        <a:t>Technical</a:t>
                      </a:r>
                    </a:p>
                  </a:txBody>
                  <a:tcPr marT="45712" marB="45712"/>
                </a:tc>
                <a:tc>
                  <a:txBody>
                    <a:bodyPr/>
                    <a:lstStyle/>
                    <a:p>
                      <a:r>
                        <a:rPr lang="en-US" sz="1600" dirty="0"/>
                        <a:t>As time permits</a:t>
                      </a:r>
                    </a:p>
                  </a:txBody>
                  <a:tcPr marT="45712" marB="45712"/>
                </a:tc>
                <a:extLst>
                  <a:ext uri="{0D108BD9-81ED-4DB2-BD59-A6C34878D82A}">
                    <a16:rowId xmlns:a16="http://schemas.microsoft.com/office/drawing/2014/main" val="3868341811"/>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5949946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Technical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7943707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4321260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Interim IEEE Meeting –  January 19th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Reminder of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Review technical submissions.</a:t>
            </a:r>
          </a:p>
          <a:p>
            <a:pPr algn="just">
              <a:spcBef>
                <a:spcPct val="20000"/>
              </a:spcBef>
              <a:buFontTx/>
              <a:buChar char="•"/>
            </a:pPr>
            <a:r>
              <a:rPr lang="en-US" sz="2000" b="0" dirty="0"/>
              <a:t>Review progress made during the week (special order)</a:t>
            </a:r>
          </a:p>
          <a:p>
            <a:pPr algn="just">
              <a:spcBef>
                <a:spcPct val="20000"/>
              </a:spcBef>
              <a:buFontTx/>
              <a:buChar char="•"/>
            </a:pPr>
            <a:r>
              <a:rPr lang="en-US" sz="2000" b="0" dirty="0"/>
              <a:t>Review preliminary project timelines (special order)</a:t>
            </a:r>
          </a:p>
          <a:p>
            <a:pPr algn="just">
              <a:spcBef>
                <a:spcPct val="20000"/>
              </a:spcBef>
              <a:buFontTx/>
              <a:buChar char="•"/>
            </a:pPr>
            <a:r>
              <a:rPr lang="en-US" sz="2000" b="0" dirty="0"/>
              <a:t>Set telecons times (special order)</a:t>
            </a:r>
          </a:p>
          <a:p>
            <a:pPr algn="just">
              <a:spcBef>
                <a:spcPct val="20000"/>
              </a:spcBef>
              <a:buFontTx/>
              <a:buChar char="•"/>
            </a:pPr>
            <a:r>
              <a:rPr lang="en-US" sz="2000" b="0" dirty="0"/>
              <a:t>Review submission pipeline (special order)</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4485678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19</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46412571"/>
              </p:ext>
            </p:extLst>
          </p:nvPr>
        </p:nvGraphicFramePr>
        <p:xfrm>
          <a:off x="914401" y="1260086"/>
          <a:ext cx="10654207" cy="29259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824536">
                  <a:extLst>
                    <a:ext uri="{9D8B030D-6E8A-4147-A177-3AD203B41FA5}">
                      <a16:colId xmlns:a16="http://schemas.microsoft.com/office/drawing/2014/main" val="20002"/>
                    </a:ext>
                  </a:extLst>
                </a:gridCol>
                <a:gridCol w="1296144">
                  <a:extLst>
                    <a:ext uri="{9D8B030D-6E8A-4147-A177-3AD203B41FA5}">
                      <a16:colId xmlns:a16="http://schemas.microsoft.com/office/drawing/2014/main" val="20003"/>
                    </a:ext>
                  </a:extLst>
                </a:gridCol>
                <a:gridCol w="1440160">
                  <a:extLst>
                    <a:ext uri="{9D8B030D-6E8A-4147-A177-3AD203B41FA5}">
                      <a16:colId xmlns:a16="http://schemas.microsoft.com/office/drawing/2014/main" val="48868318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600" kern="1200" dirty="0">
                          <a:solidFill>
                            <a:schemeClr val="dk1"/>
                          </a:solidFill>
                          <a:latin typeface="+mn-lt"/>
                          <a:ea typeface="+mn-ea"/>
                          <a:cs typeface="+mn-cs"/>
                        </a:rPr>
                        <a:t>11-22-2192</a:t>
                      </a:r>
                    </a:p>
                  </a:txBody>
                  <a:tcPr marT="45712" marB="45712"/>
                </a:tc>
                <a:tc>
                  <a:txBody>
                    <a:bodyPr/>
                    <a:lstStyle/>
                    <a:p>
                      <a:r>
                        <a:rPr lang="en-US" sz="1600" kern="1200" dirty="0">
                          <a:solidFill>
                            <a:schemeClr val="dk1"/>
                          </a:solidFill>
                          <a:latin typeface="+mn-lt"/>
                          <a:ea typeface="+mn-ea"/>
                          <a:cs typeface="+mn-cs"/>
                        </a:rPr>
                        <a:t>Jonathan Segev</a:t>
                      </a:r>
                    </a:p>
                  </a:txBody>
                  <a:tcPr marT="45712" marB="45712"/>
                </a:tc>
                <a:tc>
                  <a:txBody>
                    <a:bodyPr/>
                    <a:lstStyle/>
                    <a:p>
                      <a:r>
                        <a:rPr lang="en-US" sz="1600" kern="1200" dirty="0">
                          <a:solidFill>
                            <a:schemeClr val="dk1"/>
                          </a:solidFill>
                          <a:latin typeface="+mn-lt"/>
                          <a:ea typeface="+mn-ea"/>
                          <a:cs typeface="+mn-cs"/>
                        </a:rPr>
                        <a:t>Agenda slide deck</a:t>
                      </a:r>
                    </a:p>
                  </a:txBody>
                  <a:tcPr marT="45712" marB="45712"/>
                </a:tc>
                <a:tc>
                  <a:txBody>
                    <a:bodyPr/>
                    <a:lstStyle/>
                    <a:p>
                      <a:r>
                        <a:rPr lang="en-US" sz="1600" kern="1200" dirty="0">
                          <a:solidFill>
                            <a:schemeClr val="dk1"/>
                          </a:solidFill>
                          <a:latin typeface="+mn-lt"/>
                          <a:ea typeface="+mn-ea"/>
                          <a:cs typeface="+mn-cs"/>
                        </a:rPr>
                        <a:t>agenda</a:t>
                      </a: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600" kern="1200" dirty="0">
                          <a:solidFill>
                            <a:schemeClr val="dk1"/>
                          </a:solidFill>
                          <a:latin typeface="+mn-lt"/>
                          <a:ea typeface="+mn-ea"/>
                          <a:cs typeface="+mn-cs"/>
                        </a:rPr>
                        <a:t>11-23-110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Discussions on puncturing in 320MHz Ranging NDP</a:t>
                      </a:r>
                    </a:p>
                  </a:txBody>
                  <a:tcPr marT="45712" marB="45712"/>
                </a:tc>
                <a:tc>
                  <a:txBody>
                    <a:bodyPr/>
                    <a:lstStyle/>
                    <a:p>
                      <a:r>
                        <a:rPr lang="en-US" sz="1600" kern="1200" dirty="0">
                          <a:solidFill>
                            <a:schemeClr val="dk1"/>
                          </a:solidFill>
                          <a:latin typeface="+mn-lt"/>
                          <a:ea typeface="+mn-ea"/>
                          <a:cs typeface="+mn-cs"/>
                        </a:rPr>
                        <a:t>Technical</a:t>
                      </a:r>
                    </a:p>
                  </a:txBody>
                  <a:tcPr marT="45712" marB="45712"/>
                </a:tc>
                <a:tc>
                  <a:txBody>
                    <a:bodyPr/>
                    <a:lstStyle/>
                    <a:p>
                      <a:r>
                        <a:rPr lang="en-US" sz="16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3868341811"/>
                  </a:ext>
                </a:extLst>
              </a:tr>
              <a:tr h="0">
                <a:tc>
                  <a:txBody>
                    <a:bodyPr/>
                    <a:lstStyle/>
                    <a:p>
                      <a:r>
                        <a:rPr lang="en-US" sz="1600" kern="1200" dirty="0">
                          <a:solidFill>
                            <a:schemeClr val="dk1"/>
                          </a:solidFill>
                          <a:latin typeface="+mn-lt"/>
                          <a:ea typeface="+mn-ea"/>
                          <a:cs typeface="+mn-cs"/>
                        </a:rPr>
                        <a:t>11-23-130</a:t>
                      </a:r>
                    </a:p>
                  </a:txBody>
                  <a:tcPr marT="45712" marB="45712"/>
                </a:tc>
                <a:tc>
                  <a:txBody>
                    <a:bodyPr/>
                    <a:lstStyle/>
                    <a:p>
                      <a:r>
                        <a:rPr lang="en-US" sz="16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Packet Extension</a:t>
                      </a:r>
                    </a:p>
                  </a:txBody>
                  <a:tcPr marT="45712" marB="45712"/>
                </a:tc>
                <a:tc>
                  <a:txBody>
                    <a:bodyPr/>
                    <a:lstStyle/>
                    <a:p>
                      <a:r>
                        <a:rPr lang="en-US" sz="1600" kern="1200" dirty="0">
                          <a:solidFill>
                            <a:schemeClr val="dk1"/>
                          </a:solidFill>
                          <a:latin typeface="+mn-lt"/>
                          <a:ea typeface="+mn-ea"/>
                          <a:cs typeface="+mn-cs"/>
                        </a:rPr>
                        <a:t>Technical</a:t>
                      </a:r>
                    </a:p>
                  </a:txBody>
                  <a:tcPr marT="45712" marB="45712"/>
                </a:tc>
                <a:tc>
                  <a:txBody>
                    <a:bodyPr/>
                    <a:lstStyle/>
                    <a:p>
                      <a:r>
                        <a:rPr lang="en-US" sz="1600" kern="1200" dirty="0">
                          <a:solidFill>
                            <a:schemeClr val="dk1"/>
                          </a:solidFill>
                          <a:latin typeface="+mn-lt"/>
                          <a:ea typeface="+mn-ea"/>
                          <a:cs typeface="+mn-cs"/>
                        </a:rPr>
                        <a:t>20min (as time permits)</a:t>
                      </a:r>
                    </a:p>
                  </a:txBody>
                  <a:tcPr marT="45712" marB="45712"/>
                </a:tc>
                <a:extLst>
                  <a:ext uri="{0D108BD9-81ED-4DB2-BD59-A6C34878D82A}">
                    <a16:rowId xmlns:a16="http://schemas.microsoft.com/office/drawing/2014/main" val="1142323225"/>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2251294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Technical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1314128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p:txBody>
          <a:bodyPr/>
          <a:lstStyle/>
          <a:p>
            <a:r>
              <a:rPr lang="en-US" dirty="0" err="1"/>
              <a:t>TGbk</a:t>
            </a:r>
            <a:r>
              <a:rPr lang="en-US" dirty="0"/>
              <a:t> Preliminary Projected Timeline</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Jan. 2023</a:t>
            </a:r>
            <a:endParaRPr lang="en-GB" dirty="0"/>
          </a:p>
        </p:txBody>
      </p:sp>
      <p:grpSp>
        <p:nvGrpSpPr>
          <p:cNvPr id="94" name="Group 93">
            <a:extLst>
              <a:ext uri="{FF2B5EF4-FFF2-40B4-BE49-F238E27FC236}">
                <a16:creationId xmlns:a16="http://schemas.microsoft.com/office/drawing/2014/main" id="{B3DB5F32-438A-4776-9924-1979778026DA}"/>
              </a:ext>
            </a:extLst>
          </p:cNvPr>
          <p:cNvGrpSpPr/>
          <p:nvPr/>
        </p:nvGrpSpPr>
        <p:grpSpPr>
          <a:xfrm>
            <a:off x="1601361" y="1830390"/>
            <a:ext cx="10285410" cy="4193610"/>
            <a:chOff x="1601361" y="1830390"/>
            <a:chExt cx="10285410" cy="4193610"/>
          </a:xfrm>
        </p:grpSpPr>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1601361" y="1847536"/>
              <a:ext cx="10285409" cy="417646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992908"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727414" y="1847536"/>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4189307" y="1847536"/>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873974" y="184753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1601362" y="184753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5453021" y="184753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9285986"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8084484" y="188155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5494029" y="1881550"/>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820662"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4188976"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752767"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9320644" y="1847536"/>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10582119" y="1837057"/>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10616777" y="183039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grpSp>
      <p:sp>
        <p:nvSpPr>
          <p:cNvPr id="93" name="TextBox 92">
            <a:extLst>
              <a:ext uri="{FF2B5EF4-FFF2-40B4-BE49-F238E27FC236}">
                <a16:creationId xmlns:a16="http://schemas.microsoft.com/office/drawing/2014/main" id="{5AC0BBDE-3979-4694-B6C8-2A552BE569A7}"/>
              </a:ext>
            </a:extLst>
          </p:cNvPr>
          <p:cNvSpPr txBox="1"/>
          <p:nvPr/>
        </p:nvSpPr>
        <p:spPr>
          <a:xfrm>
            <a:off x="239061" y="2848642"/>
            <a:ext cx="1272612" cy="351026"/>
          </a:xfrm>
          <a:prstGeom prst="rect">
            <a:avLst/>
          </a:prstGeom>
          <a:no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rPr>
              <a:t>Framework document</a:t>
            </a:r>
          </a:p>
        </p:txBody>
      </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1501665" y="2514556"/>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690034" y="2324077"/>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728390" y="2883541"/>
            <a:ext cx="1111020" cy="31612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99" name="Rectangle 98">
            <a:extLst>
              <a:ext uri="{FF2B5EF4-FFF2-40B4-BE49-F238E27FC236}">
                <a16:creationId xmlns:a16="http://schemas.microsoft.com/office/drawing/2014/main" id="{52DC9D0E-C34E-4678-B84B-3251B894A84D}"/>
              </a:ext>
            </a:extLst>
          </p:cNvPr>
          <p:cNvSpPr/>
          <p:nvPr/>
        </p:nvSpPr>
        <p:spPr>
          <a:xfrm>
            <a:off x="2497844" y="3658333"/>
            <a:ext cx="2662049" cy="316126"/>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Initial amendment development</a:t>
            </a:r>
          </a:p>
        </p:txBody>
      </p:sp>
      <p:sp>
        <p:nvSpPr>
          <p:cNvPr id="100" name="TextBox 99">
            <a:extLst>
              <a:ext uri="{FF2B5EF4-FFF2-40B4-BE49-F238E27FC236}">
                <a16:creationId xmlns:a16="http://schemas.microsoft.com/office/drawing/2014/main" id="{4CDF2816-7E88-44A4-B3B3-5CF4DF7C33C9}"/>
              </a:ext>
            </a:extLst>
          </p:cNvPr>
          <p:cNvSpPr txBox="1"/>
          <p:nvPr/>
        </p:nvSpPr>
        <p:spPr>
          <a:xfrm>
            <a:off x="245349" y="3585627"/>
            <a:ext cx="1549223" cy="351026"/>
          </a:xfrm>
          <a:prstGeom prst="rect">
            <a:avLst/>
          </a:prstGeom>
          <a:solidFill>
            <a:schemeClr val="bg1"/>
          </a:solid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rPr>
              <a:t>Amendment text development</a:t>
            </a:r>
          </a:p>
        </p:txBody>
      </p:sp>
      <p:sp>
        <p:nvSpPr>
          <p:cNvPr id="101" name="Rectangle 100">
            <a:extLst>
              <a:ext uri="{FF2B5EF4-FFF2-40B4-BE49-F238E27FC236}">
                <a16:creationId xmlns:a16="http://schemas.microsoft.com/office/drawing/2014/main" id="{5347C074-D267-4406-A958-F6BF5CB9A4FE}"/>
              </a:ext>
            </a:extLst>
          </p:cNvPr>
          <p:cNvSpPr/>
          <p:nvPr/>
        </p:nvSpPr>
        <p:spPr>
          <a:xfrm>
            <a:off x="5159893" y="4240619"/>
            <a:ext cx="1880903"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WG Ballot series</a:t>
            </a:r>
          </a:p>
        </p:txBody>
      </p:sp>
      <p:sp>
        <p:nvSpPr>
          <p:cNvPr id="102" name="Rectangle 101">
            <a:extLst>
              <a:ext uri="{FF2B5EF4-FFF2-40B4-BE49-F238E27FC236}">
                <a16:creationId xmlns:a16="http://schemas.microsoft.com/office/drawing/2014/main" id="{5521878A-21D2-4589-9254-DF1BC0BEF568}"/>
              </a:ext>
            </a:extLst>
          </p:cNvPr>
          <p:cNvSpPr/>
          <p:nvPr/>
        </p:nvSpPr>
        <p:spPr>
          <a:xfrm>
            <a:off x="7040797" y="4817317"/>
            <a:ext cx="1719500"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SA Ballot series</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716641" y="235112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2497844" y="2533200"/>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04/23</a:t>
            </a:r>
          </a:p>
        </p:txBody>
      </p:sp>
      <p:sp>
        <p:nvSpPr>
          <p:cNvPr id="106" name="Isosceles Triangle 105">
            <a:extLst>
              <a:ext uri="{FF2B5EF4-FFF2-40B4-BE49-F238E27FC236}">
                <a16:creationId xmlns:a16="http://schemas.microsoft.com/office/drawing/2014/main" id="{1A75E50E-D56A-401D-90FA-B2290CFA3F49}"/>
              </a:ext>
            </a:extLst>
          </p:cNvPr>
          <p:cNvSpPr>
            <a:spLocks noChangeArrowheads="1"/>
          </p:cNvSpPr>
          <p:nvPr/>
        </p:nvSpPr>
        <p:spPr bwMode="auto">
          <a:xfrm flipH="1">
            <a:off x="4906446" y="235112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7" name="Text Box 26">
            <a:extLst>
              <a:ext uri="{FF2B5EF4-FFF2-40B4-BE49-F238E27FC236}">
                <a16:creationId xmlns:a16="http://schemas.microsoft.com/office/drawing/2014/main" id="{A094C387-A5E7-4E60-889A-96910C825204}"/>
              </a:ext>
            </a:extLst>
          </p:cNvPr>
          <p:cNvSpPr txBox="1">
            <a:spLocks noChangeArrowheads="1"/>
          </p:cNvSpPr>
          <p:nvPr/>
        </p:nvSpPr>
        <p:spPr bwMode="auto">
          <a:xfrm flipH="1">
            <a:off x="4523883" y="2541605"/>
            <a:ext cx="128863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WG ballot</a:t>
            </a:r>
          </a:p>
          <a:p>
            <a:pPr algn="ctr"/>
            <a:r>
              <a:rPr lang="en-US" altLang="en-US" sz="1000" dirty="0">
                <a:latin typeface="Arial" panose="020B0604020202020204" pitchFamily="34" charset="0"/>
                <a:cs typeface="Arial" panose="020B0604020202020204" pitchFamily="34" charset="0"/>
              </a:rPr>
              <a:t>07/23</a:t>
            </a:r>
          </a:p>
        </p:txBody>
      </p:sp>
      <p:sp>
        <p:nvSpPr>
          <p:cNvPr id="108" name="Isosceles Triangle 107">
            <a:extLst>
              <a:ext uri="{FF2B5EF4-FFF2-40B4-BE49-F238E27FC236}">
                <a16:creationId xmlns:a16="http://schemas.microsoft.com/office/drawing/2014/main" id="{465E9FF8-4B95-4A2C-8C48-E4314B4455CD}"/>
              </a:ext>
            </a:extLst>
          </p:cNvPr>
          <p:cNvSpPr>
            <a:spLocks noChangeArrowheads="1"/>
          </p:cNvSpPr>
          <p:nvPr/>
        </p:nvSpPr>
        <p:spPr bwMode="auto">
          <a:xfrm flipH="1">
            <a:off x="6910614" y="23696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9" name="Text Box 26">
            <a:extLst>
              <a:ext uri="{FF2B5EF4-FFF2-40B4-BE49-F238E27FC236}">
                <a16:creationId xmlns:a16="http://schemas.microsoft.com/office/drawing/2014/main" id="{1579F5DE-63C0-4C16-BFFE-4660DAAB745B}"/>
              </a:ext>
            </a:extLst>
          </p:cNvPr>
          <p:cNvSpPr txBox="1">
            <a:spLocks noChangeArrowheads="1"/>
          </p:cNvSpPr>
          <p:nvPr/>
        </p:nvSpPr>
        <p:spPr bwMode="auto">
          <a:xfrm flipH="1">
            <a:off x="6528052" y="2560151"/>
            <a:ext cx="1140066"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SA ballot</a:t>
            </a:r>
          </a:p>
        </p:txBody>
      </p:sp>
      <p:sp>
        <p:nvSpPr>
          <p:cNvPr id="110" name="Isosceles Triangle 109">
            <a:extLst>
              <a:ext uri="{FF2B5EF4-FFF2-40B4-BE49-F238E27FC236}">
                <a16:creationId xmlns:a16="http://schemas.microsoft.com/office/drawing/2014/main" id="{2F206080-C2AD-45DD-AB2E-0FE23D5B2316}"/>
              </a:ext>
            </a:extLst>
          </p:cNvPr>
          <p:cNvSpPr>
            <a:spLocks noChangeArrowheads="1"/>
          </p:cNvSpPr>
          <p:nvPr/>
        </p:nvSpPr>
        <p:spPr bwMode="auto">
          <a:xfrm flipH="1">
            <a:off x="8285637" y="2434195"/>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1" name="Text Box 26">
            <a:extLst>
              <a:ext uri="{FF2B5EF4-FFF2-40B4-BE49-F238E27FC236}">
                <a16:creationId xmlns:a16="http://schemas.microsoft.com/office/drawing/2014/main" id="{3544CEFA-853D-42EE-BE5F-91A69969A652}"/>
              </a:ext>
            </a:extLst>
          </p:cNvPr>
          <p:cNvSpPr txBox="1">
            <a:spLocks noChangeArrowheads="1"/>
          </p:cNvSpPr>
          <p:nvPr/>
        </p:nvSpPr>
        <p:spPr bwMode="auto">
          <a:xfrm flipH="1">
            <a:off x="7727381" y="2614195"/>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11be SA ballot</a:t>
            </a:r>
          </a:p>
          <a:p>
            <a:pPr algn="ctr"/>
            <a:r>
              <a:rPr lang="en-US" altLang="en-US" sz="1000" dirty="0">
                <a:latin typeface="Arial" panose="020B0604020202020204" pitchFamily="34" charset="0"/>
                <a:cs typeface="Arial" panose="020B0604020202020204" pitchFamily="34" charset="0"/>
              </a:rPr>
              <a:t>completion</a:t>
            </a:r>
          </a:p>
        </p:txBody>
      </p:sp>
      <p:sp>
        <p:nvSpPr>
          <p:cNvPr id="112" name="Isosceles Triangle 111">
            <a:extLst>
              <a:ext uri="{FF2B5EF4-FFF2-40B4-BE49-F238E27FC236}">
                <a16:creationId xmlns:a16="http://schemas.microsoft.com/office/drawing/2014/main" id="{1CD08CAB-19C6-4B44-9301-1A978E1D519A}"/>
              </a:ext>
            </a:extLst>
          </p:cNvPr>
          <p:cNvSpPr>
            <a:spLocks noChangeArrowheads="1"/>
          </p:cNvSpPr>
          <p:nvPr/>
        </p:nvSpPr>
        <p:spPr bwMode="auto">
          <a:xfrm flipH="1">
            <a:off x="8622019" y="3019668"/>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3" name="Text Box 26">
            <a:extLst>
              <a:ext uri="{FF2B5EF4-FFF2-40B4-BE49-F238E27FC236}">
                <a16:creationId xmlns:a16="http://schemas.microsoft.com/office/drawing/2014/main" id="{3FA8BB6A-4A2B-4406-869A-143EAC92BD41}"/>
              </a:ext>
            </a:extLst>
          </p:cNvPr>
          <p:cNvSpPr txBox="1">
            <a:spLocks noChangeArrowheads="1"/>
          </p:cNvSpPr>
          <p:nvPr/>
        </p:nvSpPr>
        <p:spPr bwMode="auto">
          <a:xfrm flipH="1">
            <a:off x="8063763" y="3199668"/>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SA ballot completion</a:t>
            </a:r>
          </a:p>
        </p:txBody>
      </p:sp>
    </p:spTree>
    <p:extLst>
      <p:ext uri="{BB962C8B-B14F-4D97-AF65-F5344CB8AC3E}">
        <p14:creationId xmlns:p14="http://schemas.microsoft.com/office/powerpoint/2010/main" val="44207103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t>
            </a:r>
            <a:r>
              <a:rPr lang="en-US" altLang="en-US" b="0" kern="0" dirty="0"/>
              <a:t>Jan.  31</a:t>
            </a:r>
            <a:r>
              <a:rPr lang="en-US" altLang="en-US" b="0" kern="0" baseline="30000" dirty="0"/>
              <a:t>st</a:t>
            </a:r>
            <a:r>
              <a:rPr lang="en-US" altLang="en-US" b="0" kern="0" dirty="0"/>
              <a:t> 10:00 – 11:30 PST*</a:t>
            </a:r>
            <a:r>
              <a:rPr lang="en-US" altLang="en-US" sz="1400" b="0" kern="0" baseline="30000" dirty="0"/>
              <a:t>┼</a:t>
            </a:r>
            <a:endParaRPr lang="en-US" altLang="en-US" b="0" kern="0" baseline="30000" dirty="0"/>
          </a:p>
          <a:p>
            <a:pPr lvl="1">
              <a:buFont typeface="Arial" panose="020B0604020202020204" pitchFamily="34" charset="0"/>
              <a:buChar char="•"/>
            </a:pPr>
            <a:r>
              <a:rPr lang="en-US" altLang="en-US" kern="0" dirty="0"/>
              <a:t>Tue. Feb. 14</a:t>
            </a:r>
            <a:r>
              <a:rPr lang="en-US" altLang="en-US" kern="0" baseline="30000" dirty="0"/>
              <a:t>th</a:t>
            </a:r>
            <a:r>
              <a:rPr lang="en-US" altLang="en-US" kern="0" dirty="0"/>
              <a:t> 10:00 – 11:30 PST*</a:t>
            </a:r>
            <a:endParaRPr lang="en-US" altLang="en-US"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798872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732648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123280</TotalTime>
  <Words>5406</Words>
  <Application>Microsoft Office PowerPoint</Application>
  <PresentationFormat>Widescreen</PresentationFormat>
  <Paragraphs>758</Paragraphs>
  <Slides>61</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61</vt:i4>
      </vt:variant>
    </vt:vector>
  </HeadingPairs>
  <TitlesOfParts>
    <vt:vector size="69" baseType="lpstr">
      <vt:lpstr>Arial</vt:lpstr>
      <vt:lpstr>Calibri</vt:lpstr>
      <vt:lpstr>Monotype Sorts</vt:lpstr>
      <vt:lpstr>Montserrat</vt:lpstr>
      <vt:lpstr>Times</vt:lpstr>
      <vt:lpstr>Times New Roman</vt:lpstr>
      <vt:lpstr>Office Theme</vt:lpstr>
      <vt:lpstr>Document</vt:lpstr>
      <vt:lpstr>TGbk Next Generation Positioning  Agenda for the January Meeting and  the Following Telecons</vt:lpstr>
      <vt:lpstr>IEEE 802.11 Task Group BK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January IEEE  802.11 Interim Meeting Week Agenda</vt:lpstr>
      <vt:lpstr>Submission List for the week</vt:lpstr>
      <vt:lpstr>Interim IEEE Meeting –  January 16th</vt:lpstr>
      <vt:lpstr>Submission List for the Jan. 16th meeting</vt:lpstr>
      <vt:lpstr>Leadership Elections/Affirmation</vt:lpstr>
      <vt:lpstr>TG leadership </vt:lpstr>
      <vt:lpstr>Amendment Text Development process</vt:lpstr>
      <vt:lpstr>Amendment Text Development process – flow examples</vt:lpstr>
      <vt:lpstr>Amendment Text Development process – flow examples</vt:lpstr>
      <vt:lpstr>Amendment Text Development process – flow examples</vt:lpstr>
      <vt:lpstr>Discussion:</vt:lpstr>
      <vt:lpstr>Review Submissions</vt:lpstr>
      <vt:lpstr>PowerPoint Presentation</vt:lpstr>
      <vt:lpstr>Interim IEEE Meeting –  January 17th</vt:lpstr>
      <vt:lpstr>Submission List for the Jan. 17th meeting</vt:lpstr>
      <vt:lpstr>Review Technical Submissions</vt:lpstr>
      <vt:lpstr>PowerPoint Presentation</vt:lpstr>
      <vt:lpstr>Interim IEEE Meeting –  January 18th</vt:lpstr>
      <vt:lpstr>Submission List for the Jan. 18th meeting</vt:lpstr>
      <vt:lpstr>Review Technical Submissions</vt:lpstr>
      <vt:lpstr>PowerPoint Presentation</vt:lpstr>
      <vt:lpstr>Interim IEEE Meeting –  January 19th</vt:lpstr>
      <vt:lpstr>Submission List for the Jan. 19th meeting</vt:lpstr>
      <vt:lpstr>Review Technical Submissions</vt:lpstr>
      <vt:lpstr>TGbk Preliminary Projected Timeline</vt:lpstr>
      <vt:lpstr>Scheduled TGbk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731</cp:revision>
  <cp:lastPrinted>1601-01-01T00:00:00Z</cp:lastPrinted>
  <dcterms:created xsi:type="dcterms:W3CDTF">2018-08-06T10:28:59Z</dcterms:created>
  <dcterms:modified xsi:type="dcterms:W3CDTF">2023-01-19T13:39:49Z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