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5"/>
  </p:notesMasterIdLst>
  <p:handoutMasterIdLst>
    <p:handoutMasterId r:id="rId26"/>
  </p:handoutMasterIdLst>
  <p:sldIdLst>
    <p:sldId id="256" r:id="rId5"/>
    <p:sldId id="257" r:id="rId6"/>
    <p:sldId id="265" r:id="rId7"/>
    <p:sldId id="368" r:id="rId8"/>
    <p:sldId id="268" r:id="rId9"/>
    <p:sldId id="280" r:id="rId10"/>
    <p:sldId id="2366" r:id="rId11"/>
    <p:sldId id="266" r:id="rId12"/>
    <p:sldId id="370" r:id="rId13"/>
    <p:sldId id="261" r:id="rId14"/>
    <p:sldId id="2371" r:id="rId15"/>
    <p:sldId id="2381" r:id="rId16"/>
    <p:sldId id="2380" r:id="rId17"/>
    <p:sldId id="2377" r:id="rId18"/>
    <p:sldId id="2378" r:id="rId19"/>
    <p:sldId id="2379" r:id="rId20"/>
    <p:sldId id="369" r:id="rId21"/>
    <p:sldId id="2368" r:id="rId22"/>
    <p:sldId id="365" r:id="rId23"/>
    <p:sldId id="375"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418B7D-5AB6-4DD1-9CBD-D10C6BDDE1C0}" v="1" dt="2023-01-20T01:51:44.9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p:cViewPr varScale="1">
        <p:scale>
          <a:sx n="67" d="100"/>
          <a:sy n="67" d="100"/>
        </p:scale>
        <p:origin x="620" y="44"/>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CB418B7D-5AB6-4DD1-9CBD-D10C6BDDE1C0}"/>
    <pc:docChg chg="modMainMaster">
      <pc:chgData name="Yaghoobi, Hassan" userId="3e33afe7-62c8-4ade-8476-f73fe399f31e" providerId="ADAL" clId="{CB418B7D-5AB6-4DD1-9CBD-D10C6BDDE1C0}" dt="2023-01-20T01:51:05.258" v="1" actId="20577"/>
      <pc:docMkLst>
        <pc:docMk/>
      </pc:docMkLst>
      <pc:sldMasterChg chg="modSp mod">
        <pc:chgData name="Yaghoobi, Hassan" userId="3e33afe7-62c8-4ade-8476-f73fe399f31e" providerId="ADAL" clId="{CB418B7D-5AB6-4DD1-9CBD-D10C6BDDE1C0}" dt="2023-01-20T01:51:05.258" v="1" actId="20577"/>
        <pc:sldMasterMkLst>
          <pc:docMk/>
          <pc:sldMasterMk cId="0" sldId="2147483648"/>
        </pc:sldMasterMkLst>
        <pc:spChg chg="mod">
          <ac:chgData name="Yaghoobi, Hassan" userId="3e33afe7-62c8-4ade-8476-f73fe399f31e" providerId="ADAL" clId="{CB418B7D-5AB6-4DD1-9CBD-D10C6BDDE1C0}" dt="2023-01-20T01:51:05.258"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19</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 Jan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 Jan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 Jan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 Jan 2023</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 Jan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 Jan 2023</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 Jan 2023</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 Jan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 Jan 2023</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802.11-22/</a:t>
            </a:r>
            <a:r>
              <a:rPr kumimoji="0" lang="en-US"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2189r2</a:t>
            </a:r>
            <a:endPar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tu.int/md/R15-WP5A-C-0650/en" TargetMode="External"/><Relationship Id="rId2" Type="http://schemas.openxmlformats.org/officeDocument/2006/relationships/hyperlink" Target="https://www.itu.int/dms_pub/itu-r/md/19/wp5a/c/R19-WP5A-C-0708!N09!MSW-E.docx" TargetMode="External"/><Relationship Id="rId1" Type="http://schemas.openxmlformats.org/officeDocument/2006/relationships/slideLayout" Target="../slideLayouts/slideLayout2.xml"/><Relationship Id="rId6" Type="http://schemas.openxmlformats.org/officeDocument/2006/relationships/hyperlink" Target="https://www.itu.int/dms_pub/itu-r/md/19/wp5a/c/R19-WP5A-C-0708!!MSW-E.docx" TargetMode="External"/><Relationship Id="rId5" Type="http://schemas.openxmlformats.org/officeDocument/2006/relationships/hyperlink" Target="https://www.itu.int/md/R19-WP5A-C-0597/en" TargetMode="External"/><Relationship Id="rId4" Type="http://schemas.openxmlformats.org/officeDocument/2006/relationships/hyperlink" Target="https://www.itu.int/dms_pub/itu-r/md/19/wp5a/c/R19-WP5A-C-0708!N16!MSW-E.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itu.int/pub/R-REP-M.2116" TargetMode="External"/><Relationship Id="rId3" Type="http://schemas.openxmlformats.org/officeDocument/2006/relationships/hyperlink" Target="https://www.itu.int/dms_pub/itu-r/md/19/wp5a/c/R19-WP5A-C-0708!N09!MSW-E.docx" TargetMode="External"/><Relationship Id="rId7" Type="http://schemas.openxmlformats.org/officeDocument/2006/relationships/hyperlink" Target="https://www.itu.int/md/R19-WP5A-C-0597/en" TargetMode="External"/><Relationship Id="rId2" Type="http://schemas.openxmlformats.org/officeDocument/2006/relationships/hyperlink" Target="https://www.itu.int/rec/R-REC-M.1450/en" TargetMode="External"/><Relationship Id="rId1" Type="http://schemas.openxmlformats.org/officeDocument/2006/relationships/slideLayout" Target="../slideLayouts/slideLayout2.xml"/><Relationship Id="rId6" Type="http://schemas.openxmlformats.org/officeDocument/2006/relationships/hyperlink" Target="https://www.itu.int/dms_pub/itu-r/md/19/wp5a/c/R19-WP5A-C-0597!N16!MSW-E.docx" TargetMode="External"/><Relationship Id="rId5" Type="http://schemas.openxmlformats.org/officeDocument/2006/relationships/hyperlink" Target="https://www.itu.int/rec/R-REC-M.1801/en" TargetMode="External"/><Relationship Id="rId4" Type="http://schemas.openxmlformats.org/officeDocument/2006/relationships/hyperlink" Target="http://www.itu.int/md/R15-WP5A-C-0650/en" TargetMode="External"/><Relationship Id="rId9" Type="http://schemas.openxmlformats.org/officeDocument/2006/relationships/hyperlink" Target="https://www.itu.int/dms_pub/itu-r/md/19/wp5a/c/R19-WP5A-C-0708!N15!MSW-E.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dms_pub/itu-r/md/19/wp5a/c/R19-WP5A-C-0597!N16!MSW-E.docx" TargetMode="External"/><Relationship Id="rId2" Type="http://schemas.openxmlformats.org/officeDocument/2006/relationships/hyperlink" Target="https://www.itu.int/md/R19-WP5A-C-0597/en" TargetMode="External"/><Relationship Id="rId1" Type="http://schemas.openxmlformats.org/officeDocument/2006/relationships/slideLayout" Target="../slideLayouts/slideLayout2.xml"/><Relationship Id="rId6" Type="http://schemas.openxmlformats.org/officeDocument/2006/relationships/hyperlink" Target="http://www.itu.int/md/R19-WP5A-C-0675" TargetMode="External"/><Relationship Id="rId5" Type="http://schemas.openxmlformats.org/officeDocument/2006/relationships/hyperlink" Target="http://www.itu.int/md/R19-WP5A-C-0654" TargetMode="External"/><Relationship Id="rId4" Type="http://schemas.openxmlformats.org/officeDocument/2006/relationships/hyperlink" Target="https://www.itu.int/dms_pub/itu-r/md/19/wp5a/c/R19-WP5A-C-0597!N17!MSW-E.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dms_pub/itu-r/md/19/wp5a/c/R19-WP5A-C-0708!N09!MSW-E.docx" TargetMode="External"/><Relationship Id="rId2" Type="http://schemas.openxmlformats.org/officeDocument/2006/relationships/hyperlink" Target="https://www.itu.int/md/R19-WP5A-221114-TD-0266/e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itu.int/dms_pub/itu-r/md/19/wp5a/c/R19-WP5A-C-0708!N09-P01!MSW-E.docx" TargetMode="External"/><Relationship Id="rId2" Type="http://schemas.openxmlformats.org/officeDocument/2006/relationships/hyperlink" Target="https://www.itu.int/md/R19-WP5A-221114-TD-0256"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13" Type="http://schemas.openxmlformats.org/officeDocument/2006/relationships/hyperlink" Target="https://www.itu.int/md/meetingdoc.asp?lang=en&amp;parent=R19-WP5A-C-0547"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12" Type="http://schemas.openxmlformats.org/officeDocument/2006/relationships/hyperlink" Target="https://www.itu.int/md/meetingdoc.asp?lang=en&amp;parent=R19-WP5A-C-043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11" Type="http://schemas.openxmlformats.org/officeDocument/2006/relationships/hyperlink" Target="https://www.itu.int/md/meetingdoc.asp?lang=en&amp;parent=R19-WP5A-C-0439" TargetMode="External"/><Relationship Id="rId5" Type="http://schemas.openxmlformats.org/officeDocument/2006/relationships/hyperlink" Target="https://www.itu.int/md/meetingdoc.asp?lang=en&amp;parent=R19-WP5A-C-0044" TargetMode="External"/><Relationship Id="rId15" Type="http://schemas.openxmlformats.org/officeDocument/2006/relationships/hyperlink" Target="http://www.itu.int/md/R19-WP5A-C-0675"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 Id="rId14" Type="http://schemas.openxmlformats.org/officeDocument/2006/relationships/hyperlink" Target="https://www.itu.int/md/meetingdoc.asp?lang=en&amp;parent=R19-WP5A-C-0546"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3/11-23-0082-00-0itu-itu-ahg-minutes-for-december-6-2022-meeting.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2023-18-01</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 Jan 2023</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72345410"/>
              </p:ext>
            </p:extLst>
          </p:nvPr>
        </p:nvGraphicFramePr>
        <p:xfrm>
          <a:off x="631825" y="2576513"/>
          <a:ext cx="10744200" cy="3740150"/>
        </p:xfrm>
        <a:graphic>
          <a:graphicData uri="http://schemas.openxmlformats.org/presentationml/2006/ole">
            <mc:AlternateContent xmlns:mc="http://schemas.openxmlformats.org/markup-compatibility/2006">
              <mc:Choice xmlns:v="urn:schemas-microsoft-com:vml" Requires="v">
                <p:oleObj name="Document" r:id="rId3" imgW="8245941" imgH="2875837" progId="Word.Document.8">
                  <p:embed/>
                </p:oleObj>
              </mc:Choice>
              <mc:Fallback>
                <p:oleObj name="Document" r:id="rId3" imgW="8245941" imgH="2875837" progId="Word.Document.8">
                  <p:embed/>
                  <p:pic>
                    <p:nvPicPr>
                      <p:cNvPr id="9" name="Object 3"/>
                      <p:cNvPicPr>
                        <a:picLocks noChangeAspect="1" noChangeArrowheads="1"/>
                      </p:cNvPicPr>
                      <p:nvPr/>
                    </p:nvPicPr>
                    <p:blipFill>
                      <a:blip r:embed="rId4"/>
                      <a:srcRect/>
                      <a:stretch>
                        <a:fillRect/>
                      </a:stretch>
                    </p:blipFill>
                    <p:spPr bwMode="auto">
                      <a:xfrm>
                        <a:off x="631825" y="2576513"/>
                        <a:ext cx="10744200" cy="3740150"/>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1066800"/>
            <a:ext cx="10361084" cy="5073649"/>
          </a:xfrm>
          <a:ln/>
        </p:spPr>
        <p:txBody>
          <a:bodyPr/>
          <a:lstStyle/>
          <a:p>
            <a:pPr marL="0" indent="0">
              <a:spcBef>
                <a:spcPts val="200"/>
              </a:spcBef>
              <a:defRPr/>
            </a:pPr>
            <a:r>
              <a:rPr lang="en-US" sz="2000" dirty="0"/>
              <a:t>New Contributions</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Contribution for Further Discussion</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References </a:t>
            </a:r>
            <a:endParaRPr lang="en-US" sz="2200" dirty="0"/>
          </a:p>
          <a:p>
            <a:pPr fontAlgn="t">
              <a:buFont typeface="Arial" panose="020B0604020202020204" pitchFamily="34" charset="0"/>
              <a:buChar char="•"/>
            </a:pPr>
            <a:r>
              <a:rPr lang="en-US" sz="1800" b="1" dirty="0"/>
              <a:t>N/A</a:t>
            </a:r>
            <a:endParaRPr lang="en-US" sz="1600" dirty="0">
              <a:solidFill>
                <a:schemeClr val="tx1"/>
              </a:solidFill>
            </a:endParaRPr>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Date Placeholder 6"/>
          <p:cNvSpPr>
            <a:spLocks noGrp="1"/>
          </p:cNvSpPr>
          <p:nvPr>
            <p:ph type="dt" idx="15"/>
          </p:nvPr>
        </p:nvSpPr>
        <p:spPr/>
        <p:txBody>
          <a:bodyPr/>
          <a:lstStyle/>
          <a:p>
            <a:r>
              <a:rPr lang="en-US" dirty="0"/>
              <a:t> Jan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dirty="0"/>
              <a:t>Discussion: Output documents of WP5A Nov 2022 </a:t>
            </a:r>
            <a:r>
              <a:rPr lang="en-US" altLang="en-US" dirty="0"/>
              <a:t> (1/5)</a:t>
            </a:r>
          </a:p>
        </p:txBody>
      </p:sp>
      <p:sp>
        <p:nvSpPr>
          <p:cNvPr id="6147" name="Content Placeholder 2"/>
          <p:cNvSpPr>
            <a:spLocks noGrp="1"/>
          </p:cNvSpPr>
          <p:nvPr>
            <p:ph idx="1"/>
          </p:nvPr>
        </p:nvSpPr>
        <p:spPr>
          <a:xfrm>
            <a:off x="965200" y="1371600"/>
            <a:ext cx="10361084" cy="4953000"/>
          </a:xfrm>
        </p:spPr>
        <p:txBody>
          <a:bodyPr wrap="square" anchor="t">
            <a:normAutofit/>
          </a:bodyPr>
          <a:lstStyle/>
          <a:p>
            <a:pPr marL="114300" lvl="1" indent="0" hangingPunct="0">
              <a:spcBef>
                <a:spcPts val="600"/>
              </a:spcBef>
              <a:spcAft>
                <a:spcPts val="600"/>
              </a:spcAft>
              <a:tabLst>
                <a:tab pos="720090" algn="l"/>
                <a:tab pos="1188085" algn="l"/>
                <a:tab pos="1440180" algn="l"/>
              </a:tabLst>
            </a:pPr>
            <a:endParaRPr lang="en-GB" b="1" dirty="0">
              <a:effectLst/>
              <a:latin typeface="Times New Roman" panose="02020603050405020304" pitchFamily="18" charset="0"/>
              <a:ea typeface="SimSun" panose="02010600030101010101" pitchFamily="2" charset="-122"/>
            </a:endParaRPr>
          </a:p>
          <a:p>
            <a:pPr marL="0" marR="0" hangingPunct="0">
              <a:spcBef>
                <a:spcPts val="600"/>
              </a:spcBef>
              <a:spcAft>
                <a:spcPts val="0"/>
              </a:spcAft>
              <a:tabLst>
                <a:tab pos="720090" algn="l"/>
                <a:tab pos="1188085" algn="l"/>
                <a:tab pos="1440180" algn="l"/>
                <a:tab pos="504190" algn="l"/>
                <a:tab pos="720090" algn="l"/>
                <a:tab pos="756285" algn="l"/>
                <a:tab pos="1008380" algn="l"/>
                <a:tab pos="1188085" algn="l"/>
                <a:tab pos="1260475" algn="l"/>
                <a:tab pos="1440180" algn="l"/>
              </a:tabLst>
            </a:pPr>
            <a:endParaRPr lang="en-GB" sz="1800" i="1" dirty="0">
              <a:solidFill>
                <a:srgbClr val="000000"/>
              </a:solidFill>
              <a:effectLst/>
              <a:latin typeface="Times New Roman" panose="02020603050405020304" pitchFamily="18" charset="0"/>
              <a:ea typeface="Times New Roman" panose="02020603050405020304" pitchFamily="18" charset="0"/>
            </a:endParaRPr>
          </a:p>
          <a:p>
            <a:pPr marL="0" marR="0" hangingPunct="0">
              <a:spcBef>
                <a:spcPts val="600"/>
              </a:spcBef>
              <a:spcAft>
                <a:spcPts val="0"/>
              </a:spcAft>
              <a:tabLst>
                <a:tab pos="720090" algn="l"/>
                <a:tab pos="1188085" algn="l"/>
                <a:tab pos="1440180" algn="l"/>
                <a:tab pos="504190" algn="l"/>
                <a:tab pos="720090" algn="l"/>
                <a:tab pos="756285" algn="l"/>
                <a:tab pos="1008380" algn="l"/>
                <a:tab pos="1188085" algn="l"/>
                <a:tab pos="1260475" algn="l"/>
                <a:tab pos="1440180" algn="l"/>
              </a:tabLst>
            </a:pPr>
            <a:r>
              <a:rPr lang="en-GB" sz="1800" i="1" dirty="0">
                <a:solidFill>
                  <a:srgbClr val="000000"/>
                </a:solidFill>
                <a:effectLst/>
                <a:latin typeface="Times New Roman" panose="02020603050405020304" pitchFamily="18" charset="0"/>
                <a:ea typeface="Times New Roman" panose="02020603050405020304" pitchFamily="18" charset="0"/>
              </a:rPr>
              <a:t>RLAN &amp; BWA standards: </a:t>
            </a:r>
          </a:p>
          <a:p>
            <a:pPr marL="685800" lvl="1"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i="1" dirty="0">
                <a:solidFill>
                  <a:srgbClr val="000000"/>
                </a:solidFill>
                <a:latin typeface="Times New Roman" panose="02020603050405020304" pitchFamily="18" charset="0"/>
                <a:ea typeface="Times New Roman" panose="02020603050405020304" pitchFamily="18" charset="0"/>
              </a:rPr>
              <a:t>C</a:t>
            </a:r>
            <a:r>
              <a:rPr lang="en-GB" dirty="0">
                <a:effectLst/>
                <a:latin typeface="Times New Roman" panose="02020603050405020304" pitchFamily="18" charset="0"/>
                <a:ea typeface="Times New Roman" panose="02020603050405020304" pitchFamily="18" charset="0"/>
              </a:rPr>
              <a:t>ontinued the development of a working document towards</a:t>
            </a:r>
            <a:r>
              <a:rPr lang="en-GB" dirty="0">
                <a:effectLst/>
                <a:latin typeface="Times New Roman" panose="02020603050405020304" pitchFamily="18" charset="0"/>
                <a:ea typeface="DengXian" panose="02010600030101010101" pitchFamily="2" charset="-122"/>
              </a:rPr>
              <a:t> a preliminary draft revision of Recommendation ITU-R M.1450-5 </a:t>
            </a:r>
            <a:r>
              <a:rPr lang="en-GB" dirty="0">
                <a:effectLst/>
                <a:latin typeface="Times New Roman" panose="02020603050405020304" pitchFamily="18" charset="0"/>
                <a:ea typeface="Times New Roman" panose="02020603050405020304" pitchFamily="18" charset="0"/>
              </a:rPr>
              <a:t>– “</a:t>
            </a:r>
            <a:r>
              <a:rPr lang="en-GB" dirty="0">
                <a:effectLst/>
                <a:latin typeface="Times New Roman" panose="02020603050405020304" pitchFamily="18" charset="0"/>
                <a:ea typeface="DengXian" panose="02010600030101010101" pitchFamily="2" charset="-122"/>
              </a:rPr>
              <a:t>Characteristics of broadband radio local area networks” </a:t>
            </a:r>
            <a:r>
              <a:rPr lang="en-GB"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GB"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Annex 9</a:t>
            </a:r>
            <a:r>
              <a:rPr lang="en-GB" dirty="0">
                <a:solidFill>
                  <a:srgbClr val="0000CC"/>
                </a:solidFill>
                <a:effectLst/>
                <a:latin typeface="Times New Roman" panose="02020603050405020304" pitchFamily="18" charset="0"/>
                <a:ea typeface="Times New Roman" panose="02020603050405020304" pitchFamily="18" charset="0"/>
              </a:rPr>
              <a:t> </a:t>
            </a:r>
            <a:r>
              <a:rPr lang="en-GB" dirty="0">
                <a:effectLst/>
                <a:latin typeface="Times New Roman" panose="02020603050405020304" pitchFamily="18" charset="0"/>
                <a:ea typeface="Times New Roman" panose="02020603050405020304" pitchFamily="18" charset="0"/>
              </a:rPr>
              <a:t>to </a:t>
            </a:r>
            <a:r>
              <a:rPr lang="en-GB" u="none" strike="noStrike"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Doc. 5A/708</a:t>
            </a:r>
            <a:r>
              <a:rPr lang="en-GB" dirty="0">
                <a:solidFill>
                  <a:srgbClr val="0000FF"/>
                </a:solidFill>
                <a:effectLst/>
                <a:latin typeface="Times New Roman" panose="02020603050405020304" pitchFamily="18" charset="0"/>
                <a:ea typeface="Times New Roman" panose="02020603050405020304" pitchFamily="18" charset="0"/>
              </a:rPr>
              <a:t>). </a:t>
            </a:r>
          </a:p>
          <a:p>
            <a:pPr marL="685800" lvl="1"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dirty="0">
                <a:solidFill>
                  <a:srgbClr val="000000"/>
                </a:solidFill>
                <a:effectLst/>
                <a:latin typeface="Times New Roman" panose="02020603050405020304" pitchFamily="18" charset="0"/>
                <a:ea typeface="Times New Roman" panose="02020603050405020304" pitchFamily="18" charset="0"/>
              </a:rPr>
              <a:t>No contributions were received at the 29</a:t>
            </a:r>
            <a:r>
              <a:rPr lang="en-GB" baseline="30000" dirty="0">
                <a:solidFill>
                  <a:srgbClr val="000000"/>
                </a:solidFill>
                <a:effectLst/>
                <a:latin typeface="Times New Roman" panose="02020603050405020304" pitchFamily="18" charset="0"/>
                <a:ea typeface="Times New Roman" panose="02020603050405020304" pitchFamily="18" charset="0"/>
              </a:rPr>
              <a:t>th</a:t>
            </a:r>
            <a:r>
              <a:rPr lang="en-GB" dirty="0">
                <a:solidFill>
                  <a:srgbClr val="000000"/>
                </a:solidFill>
                <a:effectLst/>
                <a:latin typeface="Times New Roman" panose="02020603050405020304" pitchFamily="18" charset="0"/>
                <a:ea typeface="Times New Roman" panose="02020603050405020304" pitchFamily="18" charset="0"/>
              </a:rPr>
              <a:t> meeting toward developing the working document to</a:t>
            </a:r>
            <a:r>
              <a:rPr lang="en-GB" dirty="0">
                <a:effectLst/>
                <a:latin typeface="Times New Roman" panose="02020603050405020304" pitchFamily="18" charset="0"/>
                <a:ea typeface="Times New Roman" panose="02020603050405020304" pitchFamily="18" charset="0"/>
              </a:rPr>
              <a:t>wards</a:t>
            </a:r>
            <a:r>
              <a:rPr lang="en-GB" dirty="0">
                <a:effectLst/>
                <a:latin typeface="Times New Roman" panose="02020603050405020304" pitchFamily="18" charset="0"/>
                <a:ea typeface="DengXian" panose="02010600030101010101" pitchFamily="2" charset="-122"/>
              </a:rPr>
              <a:t> a preliminary draft revision of Recommendation ITU-R M.1801-2 </a:t>
            </a:r>
            <a:r>
              <a:rPr lang="en-GB" dirty="0">
                <a:effectLst/>
                <a:latin typeface="Times New Roman" panose="02020603050405020304" pitchFamily="18" charset="0"/>
                <a:ea typeface="Times New Roman" panose="02020603050405020304" pitchFamily="18" charset="0"/>
              </a:rPr>
              <a:t>– “Radio interface standards for broadband wireless access systems, including mobile and nomadic applications, in the mobile service operating below 6 GHz” </a:t>
            </a:r>
            <a:r>
              <a:rPr lang="en-GB"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GB"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Annex 16</a:t>
            </a:r>
            <a:r>
              <a:rPr lang="en-GB" dirty="0">
                <a:solidFill>
                  <a:srgbClr val="0000CC"/>
                </a:solidFill>
                <a:effectLst/>
                <a:latin typeface="Times New Roman" panose="02020603050405020304" pitchFamily="18" charset="0"/>
                <a:ea typeface="Times New Roman" panose="02020603050405020304" pitchFamily="18" charset="0"/>
              </a:rPr>
              <a:t> </a:t>
            </a:r>
            <a:r>
              <a:rPr lang="en-GB" dirty="0">
                <a:effectLst/>
                <a:latin typeface="Times New Roman" panose="02020603050405020304" pitchFamily="18" charset="0"/>
                <a:ea typeface="Times New Roman" panose="02020603050405020304" pitchFamily="18" charset="0"/>
              </a:rPr>
              <a:t>to </a:t>
            </a:r>
            <a:r>
              <a:rPr lang="en-GB" u="none" strike="noStrike"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Doc. 5A/597</a:t>
            </a:r>
            <a:r>
              <a:rPr lang="en-GB" dirty="0">
                <a:solidFill>
                  <a:srgbClr val="0000FF"/>
                </a:solidFill>
                <a:effectLst/>
                <a:latin typeface="Times New Roman" panose="02020603050405020304" pitchFamily="18" charset="0"/>
                <a:ea typeface="Times New Roman" panose="02020603050405020304" pitchFamily="18" charset="0"/>
              </a:rPr>
              <a:t>)</a:t>
            </a:r>
            <a:r>
              <a:rPr lang="en-GB" dirty="0">
                <a:effectLst/>
                <a:latin typeface="Times New Roman" panose="02020603050405020304" pitchFamily="18" charset="0"/>
                <a:ea typeface="Times New Roman" panose="02020603050405020304" pitchFamily="18" charset="0"/>
              </a:rPr>
              <a:t>. </a:t>
            </a:r>
          </a:p>
          <a:p>
            <a:pPr marL="685800" lvl="1" hangingPunct="0">
              <a:spcBef>
                <a:spcPts val="600"/>
              </a:spcBef>
              <a:spcAft>
                <a:spcPts val="0"/>
              </a:spcAft>
              <a:buFont typeface="Arial" panose="020B0604020202020204" pitchFamily="34" charset="0"/>
              <a:buChar char="•"/>
              <a:tabLst>
                <a:tab pos="720090" algn="l"/>
                <a:tab pos="1188085" algn="l"/>
                <a:tab pos="1440180" algn="l"/>
                <a:tab pos="504190" algn="l"/>
                <a:tab pos="720090" algn="l"/>
                <a:tab pos="756285" algn="l"/>
                <a:tab pos="1008380" algn="l"/>
                <a:tab pos="1188085" algn="l"/>
                <a:tab pos="1260475" algn="l"/>
                <a:tab pos="1440180" algn="l"/>
              </a:tabLst>
            </a:pPr>
            <a:r>
              <a:rPr lang="en-GB" dirty="0">
                <a:solidFill>
                  <a:srgbClr val="000000"/>
                </a:solidFill>
                <a:effectLst/>
                <a:latin typeface="Times New Roman" panose="02020603050405020304" pitchFamily="18" charset="0"/>
                <a:ea typeface="Times New Roman" panose="02020603050405020304" pitchFamily="18" charset="0"/>
              </a:rPr>
              <a:t>Some members are of the view that sharing studies should be performed before characteristics or standards can be recommended and other members are of the view that the systems would operate under an allocated radiocommunication service in accordance with the RR, so sharing studies should only be considered on a case-by-case basis when needed.</a:t>
            </a:r>
            <a:endParaRPr lang="en-US" dirty="0">
              <a:effectLst/>
              <a:latin typeface="Times New Roman" panose="02020603050405020304" pitchFamily="18" charset="0"/>
              <a:ea typeface="Times New Roman" panose="02020603050405020304" pitchFamily="18" charset="0"/>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11</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 Jan 2023</a:t>
            </a:r>
          </a:p>
        </p:txBody>
      </p:sp>
      <p:graphicFrame>
        <p:nvGraphicFramePr>
          <p:cNvPr id="8" name="Table 7">
            <a:extLst>
              <a:ext uri="{FF2B5EF4-FFF2-40B4-BE49-F238E27FC236}">
                <a16:creationId xmlns:a16="http://schemas.microsoft.com/office/drawing/2014/main" id="{901485C3-7EA0-4176-BFA3-161F957E49AF}"/>
              </a:ext>
            </a:extLst>
          </p:cNvPr>
          <p:cNvGraphicFramePr>
            <a:graphicFrameLocks noGrp="1"/>
          </p:cNvGraphicFramePr>
          <p:nvPr>
            <p:extLst>
              <p:ext uri="{D42A27DB-BD31-4B8C-83A1-F6EECF244321}">
                <p14:modId xmlns:p14="http://schemas.microsoft.com/office/powerpoint/2010/main" val="3708502812"/>
              </p:ext>
            </p:extLst>
          </p:nvPr>
        </p:nvGraphicFramePr>
        <p:xfrm>
          <a:off x="1029231" y="1484314"/>
          <a:ext cx="10131424" cy="533400"/>
        </p:xfrm>
        <a:graphic>
          <a:graphicData uri="http://schemas.openxmlformats.org/drawingml/2006/table">
            <a:tbl>
              <a:tblPr/>
              <a:tblGrid>
                <a:gridCol w="1563630">
                  <a:extLst>
                    <a:ext uri="{9D8B030D-6E8A-4147-A177-3AD203B41FA5}">
                      <a16:colId xmlns:a16="http://schemas.microsoft.com/office/drawing/2014/main" val="3621303959"/>
                    </a:ext>
                  </a:extLst>
                </a:gridCol>
                <a:gridCol w="8567794">
                  <a:extLst>
                    <a:ext uri="{9D8B030D-6E8A-4147-A177-3AD203B41FA5}">
                      <a16:colId xmlns:a16="http://schemas.microsoft.com/office/drawing/2014/main" val="3409120710"/>
                    </a:ext>
                  </a:extLst>
                </a:gridCol>
              </a:tblGrid>
              <a:tr h="533400">
                <a:tc>
                  <a:txBody>
                    <a:bodyPr/>
                    <a:lstStyle/>
                    <a:p>
                      <a:r>
                        <a:rPr lang="en-US" sz="1600" b="1" dirty="0">
                          <a:solidFill>
                            <a:srgbClr val="0000CC"/>
                          </a:solidFill>
                          <a:hlinkClick r:id="rId6">
                            <a:extLst>
                              <a:ext uri="{A12FA001-AC4F-418D-AE19-62706E023703}">
                                <ahyp:hlinkClr xmlns:ahyp="http://schemas.microsoft.com/office/drawing/2018/hyperlinkcolor" val="tx"/>
                              </a:ext>
                            </a:extLst>
                          </a:hlinkClick>
                        </a:rPr>
                        <a:t>Word</a:t>
                      </a:r>
                      <a:r>
                        <a:rPr lang="en-US" sz="1600" dirty="0">
                          <a:solidFill>
                            <a:srgbClr val="0000CC"/>
                          </a:solidFill>
                          <a:hlinkClick r:id="rId6">
                            <a:extLst>
                              <a:ext uri="{A12FA001-AC4F-418D-AE19-62706E023703}">
                                <ahyp:hlinkClr xmlns:ahyp="http://schemas.microsoft.com/office/drawing/2018/hyperlinkcolor" val="tx"/>
                              </a:ext>
                            </a:extLst>
                          </a:hlinkClick>
                        </a:rPr>
                        <a:t> </a:t>
                      </a:r>
                      <a:r>
                        <a:rPr lang="en-US" sz="1600" dirty="0">
                          <a:solidFill>
                            <a:srgbClr val="0000CC"/>
                          </a:solidFill>
                        </a:rPr>
                        <a:t>  </a:t>
                      </a:r>
                    </a:p>
                  </a:txBody>
                  <a:tcPr marL="52066" marR="52066" marT="26033" marB="26033" anchor="ctr">
                    <a:lnL>
                      <a:noFill/>
                    </a:lnL>
                    <a:lnR>
                      <a:noFill/>
                    </a:lnR>
                    <a:lnT>
                      <a:noFill/>
                    </a:lnT>
                    <a:lnB>
                      <a:noFill/>
                    </a:lnB>
                    <a:solidFill>
                      <a:srgbClr val="FFFF80"/>
                    </a:solidFill>
                  </a:tcPr>
                </a:tc>
                <a:tc>
                  <a:txBody>
                    <a:bodyPr/>
                    <a:lstStyle/>
                    <a:p>
                      <a:pPr algn="l"/>
                      <a:r>
                        <a:rPr lang="en-US" sz="1600" b="1" dirty="0"/>
                        <a:t>[708] </a:t>
                      </a:r>
                      <a:r>
                        <a:rPr lang="en-US" sz="1600" dirty="0"/>
                        <a:t> - Report on the twenty-eighth meeting of Working Party 5A</a:t>
                      </a:r>
                    </a:p>
                  </a:txBody>
                  <a:tcPr marL="52066" marR="52066" marT="26033" marB="26033" anchor="ctr">
                    <a:lnL>
                      <a:noFill/>
                    </a:lnL>
                    <a:lnR>
                      <a:noFill/>
                    </a:lnR>
                    <a:lnT>
                      <a:noFill/>
                    </a:lnT>
                    <a:lnB>
                      <a:noFill/>
                    </a:lnB>
                    <a:solidFill>
                      <a:srgbClr val="FFFFCC"/>
                    </a:solidFill>
                  </a:tcPr>
                </a:tc>
                <a:extLst>
                  <a:ext uri="{0D108BD9-81ED-4DB2-BD59-A6C34878D82A}">
                    <a16:rowId xmlns:a16="http://schemas.microsoft.com/office/drawing/2014/main" val="3558292045"/>
                  </a:ext>
                </a:extLst>
              </a:tr>
            </a:tbl>
          </a:graphicData>
        </a:graphic>
      </p:graphicFrame>
    </p:spTree>
    <p:extLst>
      <p:ext uri="{BB962C8B-B14F-4D97-AF65-F5344CB8AC3E}">
        <p14:creationId xmlns:p14="http://schemas.microsoft.com/office/powerpoint/2010/main" val="3991725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dirty="0"/>
              <a:t>Discussion: Output documents of WP5A Nov 2022 </a:t>
            </a:r>
            <a:r>
              <a:rPr lang="en-US" altLang="en-US" dirty="0"/>
              <a:t> (2/5)</a:t>
            </a:r>
          </a:p>
        </p:txBody>
      </p:sp>
      <p:sp>
        <p:nvSpPr>
          <p:cNvPr id="6147" name="Content Placeholder 2"/>
          <p:cNvSpPr>
            <a:spLocks noGrp="1"/>
          </p:cNvSpPr>
          <p:nvPr>
            <p:ph idx="1"/>
          </p:nvPr>
        </p:nvSpPr>
        <p:spPr>
          <a:xfrm>
            <a:off x="965200" y="1371600"/>
            <a:ext cx="10361084" cy="4953000"/>
          </a:xfrm>
        </p:spPr>
        <p:txBody>
          <a:bodyPr wrap="square" anchor="t">
            <a:normAutofit/>
          </a:bodyPr>
          <a:lstStyle/>
          <a:p>
            <a:pPr marL="720090" marR="0" indent="-720090" hangingPunct="0">
              <a:spcBef>
                <a:spcPts val="1400"/>
              </a:spcBef>
              <a:spcAft>
                <a:spcPts val="600"/>
              </a:spcAft>
              <a:tabLst>
                <a:tab pos="720090" algn="l"/>
                <a:tab pos="1188085" algn="l"/>
                <a:tab pos="1440180" algn="l"/>
              </a:tabLst>
            </a:pPr>
            <a:r>
              <a:rPr lang="en-GB" sz="1800" b="1" kern="0" dirty="0">
                <a:effectLst/>
                <a:latin typeface="Times New Roman" panose="02020603050405020304" pitchFamily="18" charset="0"/>
              </a:rPr>
              <a:t>Objectives for the twenty-ninth meeting of WP 5A</a:t>
            </a:r>
            <a:endParaRPr lang="en-US" sz="1800" b="1" kern="0" dirty="0">
              <a:effectLst/>
              <a:latin typeface="Times New Roman" panose="02020603050405020304" pitchFamily="18" charset="0"/>
            </a:endParaRPr>
          </a:p>
          <a:p>
            <a:pPr marL="0" marR="0" hangingPunct="0">
              <a:spcBef>
                <a:spcPts val="600"/>
              </a:spcBef>
              <a:spcAft>
                <a:spcPts val="600"/>
              </a:spcAft>
              <a:tabLst>
                <a:tab pos="720090" algn="l"/>
                <a:tab pos="1188085" algn="l"/>
                <a:tab pos="1440180" algn="l"/>
              </a:tabLst>
            </a:pPr>
            <a:r>
              <a:rPr lang="en-GB" sz="1800" dirty="0">
                <a:effectLst/>
                <a:latin typeface="Times New Roman" panose="02020603050405020304" pitchFamily="18" charset="0"/>
                <a:ea typeface="Times New Roman" panose="02020603050405020304" pitchFamily="18" charset="0"/>
              </a:rPr>
              <a:t>The principal objective for the </a:t>
            </a:r>
            <a:r>
              <a:rPr lang="en-GB" sz="18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29</a:t>
            </a:r>
            <a:r>
              <a:rPr lang="en-GB" sz="1800" u="sng" baseline="300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th</a:t>
            </a:r>
            <a:r>
              <a:rPr lang="en-GB" sz="1800" dirty="0">
                <a:effectLst/>
                <a:latin typeface="Times New Roman" panose="02020603050405020304" pitchFamily="18" charset="0"/>
                <a:ea typeface="Times New Roman" panose="02020603050405020304" pitchFamily="18" charset="0"/>
              </a:rPr>
              <a:t> meeting of Working Party 5A is to continue the work that may need to be conducted by WP 5A in support of the preparations for WRC-23 and to continue the work on the study questions assigned to WP 5A.</a:t>
            </a:r>
            <a:endParaRPr lang="en-US" sz="1800" dirty="0">
              <a:effectLst/>
              <a:latin typeface="Times New Roman" panose="02020603050405020304" pitchFamily="18" charset="0"/>
              <a:ea typeface="Times New Roman" panose="02020603050405020304" pitchFamily="18" charset="0"/>
            </a:endParaRPr>
          </a:p>
          <a:p>
            <a:pPr marL="360045" marR="0" indent="-360045" hangingPunct="0">
              <a:spcBef>
                <a:spcPts val="400"/>
              </a:spcBef>
              <a:spcAft>
                <a:spcPts val="0"/>
              </a:spcAft>
              <a:tabLst>
                <a:tab pos="720090" algn="l"/>
                <a:tab pos="1188085" algn="l"/>
                <a:tab pos="1440180" algn="l"/>
                <a:tab pos="360045" algn="l"/>
                <a:tab pos="1188085" algn="l"/>
                <a:tab pos="1656080" algn="l"/>
                <a:tab pos="2124075" algn="l"/>
              </a:tabLst>
            </a:pPr>
            <a:r>
              <a:rPr lang="en-GB" sz="1800" b="1" dirty="0">
                <a:effectLst/>
                <a:latin typeface="Times New Roman" panose="02020603050405020304" pitchFamily="18" charset="0"/>
                <a:ea typeface="Times New Roman" panose="02020603050405020304" pitchFamily="18" charset="0"/>
              </a:rPr>
              <a:t>2)	Systems and standards</a:t>
            </a:r>
            <a:endParaRPr lang="en-US" sz="1800" dirty="0">
              <a:effectLst/>
              <a:latin typeface="Times New Roman" panose="02020603050405020304" pitchFamily="18" charset="0"/>
              <a:ea typeface="Times New Roman" panose="02020603050405020304" pitchFamily="18" charset="0"/>
            </a:endParaRPr>
          </a:p>
          <a:p>
            <a:pPr marL="360045" marR="0" indent="-360045" hangingPunct="0">
              <a:spcBef>
                <a:spcPts val="400"/>
              </a:spcBef>
              <a:spcAft>
                <a:spcPts val="0"/>
              </a:spcAft>
              <a:buFont typeface="Arial" panose="020B0604020202020204" pitchFamily="34" charset="0"/>
              <a:buChar char="•"/>
              <a:tabLst>
                <a:tab pos="720090" algn="l"/>
                <a:tab pos="1188085" algn="l"/>
                <a:tab pos="1440180" algn="l"/>
                <a:tab pos="360045" algn="l"/>
                <a:tab pos="720090" algn="l"/>
                <a:tab pos="1188085" algn="l"/>
                <a:tab pos="1440180" algn="l"/>
                <a:tab pos="1656080" algn="l"/>
                <a:tab pos="2124075" algn="l"/>
              </a:tabLst>
            </a:pPr>
            <a:r>
              <a:rPr lang="en-GB" sz="1800" dirty="0">
                <a:effectLst/>
                <a:latin typeface="Times New Roman" panose="02020603050405020304" pitchFamily="18" charset="0"/>
                <a:ea typeface="Times New Roman" panose="02020603050405020304" pitchFamily="18" charset="0"/>
              </a:rPr>
              <a:t>Development of working document towards a preliminary draft revision of </a:t>
            </a:r>
            <a:r>
              <a:rPr lang="en-GB" sz="1800" dirty="0">
                <a:effectLst/>
                <a:latin typeface="Times New Roman" panose="02020603050405020304" pitchFamily="18" charset="0"/>
                <a:ea typeface="DengXian" panose="02010600030101010101" pitchFamily="2" charset="-122"/>
              </a:rPr>
              <a:t>Recommendation ITU-R </a:t>
            </a:r>
            <a:r>
              <a:rPr lang="en-GB" sz="1800" u="none" strike="noStrike" dirty="0">
                <a:solidFill>
                  <a:srgbClr val="0000CC"/>
                </a:solidFill>
                <a:effectLst/>
                <a:latin typeface="Times New Roman" panose="02020603050405020304" pitchFamily="18" charset="0"/>
                <a:ea typeface="DengXian" panose="02010600030101010101" pitchFamily="2" charset="-122"/>
                <a:cs typeface="Times New Roman" panose="02020603050405020304" pitchFamily="18" charset="0"/>
                <a:hlinkClick r:id="rId2">
                  <a:extLst>
                    <a:ext uri="{A12FA001-AC4F-418D-AE19-62706E023703}">
                      <ahyp:hlinkClr xmlns:ahyp="http://schemas.microsoft.com/office/drawing/2018/hyperlinkcolor" val="tx"/>
                    </a:ext>
                  </a:extLst>
                </a:hlinkClick>
              </a:rPr>
              <a:t>M.1450-5</a:t>
            </a:r>
            <a:r>
              <a:rPr lang="en-GB" sz="1800" dirty="0">
                <a:solidFill>
                  <a:srgbClr val="0000CC"/>
                </a:solidFill>
                <a:effectLst/>
                <a:latin typeface="Times New Roman" panose="02020603050405020304" pitchFamily="18" charset="0"/>
                <a:ea typeface="DengXian" panose="02010600030101010101" pitchFamily="2" charset="-122"/>
              </a:rPr>
              <a:t> </a:t>
            </a:r>
            <a:r>
              <a:rPr lang="en-GB" sz="1800" dirty="0">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DengXian" panose="02010600030101010101" pitchFamily="2" charset="-122"/>
              </a:rPr>
              <a:t>Characteristics of broadband radio local area networks </a:t>
            </a:r>
            <a:r>
              <a:rPr lang="en-GB" sz="1800" dirty="0">
                <a:effectLst/>
                <a:latin typeface="Times New Roman" panose="02020603050405020304" pitchFamily="18" charset="0"/>
                <a:ea typeface="SimSun" panose="02010600030101010101" pitchFamily="2" charset="-122"/>
              </a:rPr>
              <a:t>(</a:t>
            </a:r>
            <a:r>
              <a:rPr lang="en-GB" sz="1800"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Annex 9</a:t>
            </a:r>
            <a:r>
              <a:rPr lang="en-GB" sz="1800" dirty="0">
                <a:solidFill>
                  <a:srgbClr val="0000CC"/>
                </a:solidFill>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to </a:t>
            </a:r>
            <a:r>
              <a:rPr lang="en-GB" sz="1800" u="none" strike="noStrike"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Doc. 5A/708</a:t>
            </a:r>
            <a:r>
              <a:rPr lang="en-GB" sz="1800" dirty="0">
                <a:solidFill>
                  <a:srgbClr val="000000"/>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360045" marR="0" indent="-360045" hangingPunct="0">
              <a:spcBef>
                <a:spcPts val="400"/>
              </a:spcBef>
              <a:spcAft>
                <a:spcPts val="0"/>
              </a:spcAft>
              <a:buFont typeface="Arial" panose="020B0604020202020204" pitchFamily="34" charset="0"/>
              <a:buChar char="•"/>
              <a:tabLst>
                <a:tab pos="720090" algn="l"/>
                <a:tab pos="1188085" algn="l"/>
                <a:tab pos="1440180" algn="l"/>
                <a:tab pos="360045" algn="l"/>
                <a:tab pos="720090" algn="l"/>
                <a:tab pos="1188085" algn="l"/>
                <a:tab pos="1440180" algn="l"/>
                <a:tab pos="1656080" algn="l"/>
                <a:tab pos="2124075" algn="l"/>
              </a:tabLst>
            </a:pPr>
            <a:r>
              <a:rPr lang="en-GB" sz="1800" dirty="0">
                <a:effectLst/>
                <a:latin typeface="Times New Roman" panose="02020603050405020304" pitchFamily="18" charset="0"/>
                <a:ea typeface="Times New Roman" panose="02020603050405020304" pitchFamily="18" charset="0"/>
              </a:rPr>
              <a:t>Development of working document towards a preliminary draft revision of </a:t>
            </a:r>
            <a:r>
              <a:rPr lang="en-GB" sz="1800" dirty="0">
                <a:effectLst/>
                <a:latin typeface="Times New Roman" panose="02020603050405020304" pitchFamily="18" charset="0"/>
                <a:ea typeface="DengXian" panose="02010600030101010101" pitchFamily="2" charset="-122"/>
              </a:rPr>
              <a:t>Recommendation ITU-R</a:t>
            </a:r>
            <a:r>
              <a:rPr lang="en-GB" sz="1800" dirty="0">
                <a:solidFill>
                  <a:srgbClr val="0000CC"/>
                </a:solidFill>
                <a:effectLst/>
                <a:latin typeface="Times New Roman" panose="02020603050405020304" pitchFamily="18" charset="0"/>
                <a:ea typeface="DengXian" panose="02010600030101010101" pitchFamily="2" charset="-122"/>
              </a:rPr>
              <a:t> </a:t>
            </a:r>
            <a:r>
              <a:rPr lang="en-GB" sz="1800" u="none" strike="noStrike" dirty="0">
                <a:solidFill>
                  <a:srgbClr val="0000CC"/>
                </a:solidFill>
                <a:effectLst/>
                <a:latin typeface="Times New Roman" panose="02020603050405020304" pitchFamily="18" charset="0"/>
                <a:ea typeface="DengXian" panose="02010600030101010101" pitchFamily="2" charset="-122"/>
                <a:cs typeface="Times New Roman" panose="02020603050405020304" pitchFamily="18" charset="0"/>
                <a:hlinkClick r:id="rId5">
                  <a:extLst>
                    <a:ext uri="{A12FA001-AC4F-418D-AE19-62706E023703}">
                      <ahyp:hlinkClr xmlns:ahyp="http://schemas.microsoft.com/office/drawing/2018/hyperlinkcolor" val="tx"/>
                    </a:ext>
                  </a:extLst>
                </a:hlinkClick>
              </a:rPr>
              <a:t>M.1801-2</a:t>
            </a:r>
            <a:r>
              <a:rPr lang="en-GB" sz="1800" dirty="0">
                <a:solidFill>
                  <a:srgbClr val="0000CC"/>
                </a:solidFill>
                <a:effectLst/>
                <a:latin typeface="Times New Roman" panose="02020603050405020304" pitchFamily="18" charset="0"/>
                <a:ea typeface="DengXian" panose="02010600030101010101" pitchFamily="2" charset="-122"/>
              </a:rPr>
              <a:t> </a:t>
            </a:r>
            <a:r>
              <a:rPr lang="en-GB" sz="1800" dirty="0">
                <a:effectLst/>
                <a:latin typeface="Times New Roman" panose="02020603050405020304" pitchFamily="18" charset="0"/>
                <a:ea typeface="Times New Roman" panose="02020603050405020304" pitchFamily="18" charset="0"/>
              </a:rPr>
              <a:t>– Radio interface standards for broadband wireless access systems, including mobile and nomadic applications, in the mobile service operating below 6 GHz (</a:t>
            </a:r>
            <a:r>
              <a:rPr lang="en-GB" sz="1800"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Annex 16</a:t>
            </a:r>
            <a:r>
              <a:rPr lang="en-GB" sz="1800" dirty="0">
                <a:solidFill>
                  <a:srgbClr val="0000CC"/>
                </a:solidFill>
                <a:effectLst/>
                <a:latin typeface="Times New Roman" panose="02020603050405020304" pitchFamily="18" charset="0"/>
                <a:ea typeface="Times New Roman" panose="02020603050405020304" pitchFamily="18" charset="0"/>
              </a:rPr>
              <a:t> </a:t>
            </a:r>
            <a:r>
              <a:rPr lang="en-GB" sz="1800" dirty="0">
                <a:effectLst/>
                <a:latin typeface="Times New Roman" panose="02020603050405020304" pitchFamily="18" charset="0"/>
                <a:ea typeface="Times New Roman" panose="02020603050405020304" pitchFamily="18" charset="0"/>
              </a:rPr>
              <a:t>to </a:t>
            </a:r>
            <a:r>
              <a:rPr lang="en-GB" sz="1800" u="none" strike="noStrike"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Doc. 5A/597</a:t>
            </a:r>
            <a:r>
              <a:rPr lang="en-GB" sz="1800" dirty="0">
                <a:solidFill>
                  <a:srgbClr val="0000FF"/>
                </a:solidFill>
                <a:effectLst/>
                <a:latin typeface="Times New Roman" panose="02020603050405020304" pitchFamily="18" charset="0"/>
                <a:ea typeface="Times New Roman" panose="02020603050405020304" pitchFamily="18" charset="0"/>
              </a:rPr>
              <a:t>).</a:t>
            </a:r>
          </a:p>
          <a:p>
            <a:pPr marL="360045" marR="0" indent="-360045" hangingPunct="0">
              <a:spcBef>
                <a:spcPts val="600"/>
              </a:spcBef>
              <a:spcAft>
                <a:spcPts val="0"/>
              </a:spcAft>
              <a:tabLst>
                <a:tab pos="720090" algn="l"/>
                <a:tab pos="1188085" algn="l"/>
                <a:tab pos="1440180" algn="l"/>
                <a:tab pos="360045" algn="l"/>
                <a:tab pos="1188085" algn="l"/>
                <a:tab pos="1656080" algn="l"/>
                <a:tab pos="2124075" algn="l"/>
              </a:tabLst>
            </a:pPr>
            <a:r>
              <a:rPr lang="en-GB" sz="1800" b="1" dirty="0">
                <a:effectLst/>
                <a:latin typeface="Times New Roman" panose="02020603050405020304" pitchFamily="18" charset="0"/>
                <a:ea typeface="Times New Roman" panose="02020603050405020304" pitchFamily="18" charset="0"/>
              </a:rPr>
              <a:t>4)	Interference and sharing</a:t>
            </a:r>
            <a:endParaRPr lang="en-US" sz="1800" dirty="0">
              <a:effectLst/>
              <a:latin typeface="Times New Roman" panose="02020603050405020304" pitchFamily="18" charset="0"/>
              <a:ea typeface="Times New Roman" panose="02020603050405020304" pitchFamily="18" charset="0"/>
            </a:endParaRPr>
          </a:p>
          <a:p>
            <a:pPr marL="360045" marR="0" indent="-360045" hangingPunct="0">
              <a:spcBef>
                <a:spcPts val="400"/>
              </a:spcBef>
              <a:spcAft>
                <a:spcPts val="0"/>
              </a:spcAft>
              <a:tabLst>
                <a:tab pos="720090" algn="l"/>
                <a:tab pos="1188085" algn="l"/>
                <a:tab pos="1440180" algn="l"/>
                <a:tab pos="360045" algn="l"/>
                <a:tab pos="1188085" algn="l"/>
                <a:tab pos="1656080" algn="l"/>
                <a:tab pos="2124075" algn="l"/>
              </a:tabLst>
            </a:pPr>
            <a:r>
              <a:rPr lang="en-US" sz="1800" dirty="0">
                <a:effectLst/>
                <a:latin typeface="Times New Roman" panose="02020603050405020304" pitchFamily="18" charset="0"/>
                <a:ea typeface="Times New Roman" panose="02020603050405020304" pitchFamily="18" charset="0"/>
              </a:rPr>
              <a:t>–	Progress the ongoing revision of Report </a:t>
            </a:r>
            <a:r>
              <a:rPr lang="en-US" sz="1800"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ITU-R</a:t>
            </a:r>
            <a:r>
              <a:rPr lang="en-US" sz="1800" dirty="0">
                <a:solidFill>
                  <a:srgbClr val="0000CC"/>
                </a:solidFill>
                <a:effectLst/>
                <a:latin typeface="Times New Roman" panose="02020603050405020304" pitchFamily="18" charset="0"/>
                <a:ea typeface="Times New Roman" panose="02020603050405020304" pitchFamily="18" charset="0"/>
              </a:rPr>
              <a:t> </a:t>
            </a:r>
            <a:r>
              <a:rPr lang="en-US" sz="1800" u="none" strike="noStrike"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M.2116</a:t>
            </a:r>
            <a:r>
              <a:rPr lang="en-US" sz="1800" dirty="0">
                <a:effectLst/>
                <a:latin typeface="Times New Roman" panose="02020603050405020304" pitchFamily="18" charset="0"/>
                <a:ea typeface="Times New Roman" panose="02020603050405020304" pitchFamily="18" charset="0"/>
              </a:rPr>
              <a:t>, in particular for WAS/RLAN parameters for the 6 GHz range (</a:t>
            </a:r>
            <a:r>
              <a:rPr lang="en-US" sz="1800" u="sng"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Annex 15</a:t>
            </a:r>
            <a:r>
              <a:rPr lang="en-US" sz="1800" dirty="0">
                <a:solidFill>
                  <a:srgbClr val="0000CC"/>
                </a:solidFill>
                <a:effectLst/>
                <a:latin typeface="Times New Roman" panose="02020603050405020304" pitchFamily="18" charset="0"/>
                <a:ea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rPr>
              <a:t>to </a:t>
            </a:r>
            <a:r>
              <a:rPr lang="en-GB" sz="1800" u="none" strike="noStrike"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Doc. 5A/708</a:t>
            </a:r>
            <a:r>
              <a:rPr lang="en-GB" sz="1800" dirty="0">
                <a:solidFill>
                  <a:srgbClr val="0000FF"/>
                </a:solidFill>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a:t>
            </a:r>
          </a:p>
          <a:p>
            <a:pPr marL="0" marR="0" indent="0" hangingPunct="0">
              <a:spcBef>
                <a:spcPts val="400"/>
              </a:spcBef>
              <a:spcAft>
                <a:spcPts val="0"/>
              </a:spcAft>
              <a:tabLst>
                <a:tab pos="720090" algn="l"/>
                <a:tab pos="1188085" algn="l"/>
                <a:tab pos="1440180" algn="l"/>
                <a:tab pos="360045" algn="l"/>
                <a:tab pos="720090" algn="l"/>
                <a:tab pos="1188085" algn="l"/>
                <a:tab pos="1440180" algn="l"/>
                <a:tab pos="1656080" algn="l"/>
                <a:tab pos="2124075" algn="l"/>
              </a:tabLst>
            </a:pPr>
            <a:endParaRPr lang="en-US" sz="1800" dirty="0">
              <a:effectLst/>
              <a:latin typeface="Times New Roman" panose="02020603050405020304" pitchFamily="18" charset="0"/>
              <a:ea typeface="Times New Roman" panose="02020603050405020304" pitchFamily="18" charset="0"/>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12</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 Jan 2023</a:t>
            </a:r>
          </a:p>
        </p:txBody>
      </p:sp>
    </p:spTree>
    <p:extLst>
      <p:ext uri="{BB962C8B-B14F-4D97-AF65-F5344CB8AC3E}">
        <p14:creationId xmlns:p14="http://schemas.microsoft.com/office/powerpoint/2010/main" val="1720373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dirty="0"/>
              <a:t>Discussion: Output documents of WP5A Nov 2022 </a:t>
            </a:r>
            <a:r>
              <a:rPr lang="en-US" altLang="en-US" dirty="0"/>
              <a:t> (3/5)</a:t>
            </a:r>
          </a:p>
        </p:txBody>
      </p:sp>
      <p:sp>
        <p:nvSpPr>
          <p:cNvPr id="6147" name="Content Placeholder 2"/>
          <p:cNvSpPr>
            <a:spLocks noGrp="1"/>
          </p:cNvSpPr>
          <p:nvPr>
            <p:ph idx="1"/>
          </p:nvPr>
        </p:nvSpPr>
        <p:spPr>
          <a:xfrm>
            <a:off x="965200" y="1371600"/>
            <a:ext cx="10361084" cy="4953000"/>
          </a:xfrm>
        </p:spPr>
        <p:txBody>
          <a:bodyPr wrap="square" anchor="t">
            <a:normAutofit/>
          </a:bodyPr>
          <a:lstStyle/>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GB" b="1" dirty="0">
                <a:effectLst/>
                <a:latin typeface="Times New Roman" panose="02020603050405020304" pitchFamily="18" charset="0"/>
                <a:ea typeface="SimSun" panose="02010600030101010101" pitchFamily="2" charset="-122"/>
              </a:rPr>
              <a:t>M.1801: </a:t>
            </a:r>
            <a:r>
              <a:rPr lang="en-GB" b="0" dirty="0">
                <a:effectLst/>
                <a:latin typeface="Times New Roman" panose="02020603050405020304" pitchFamily="18" charset="0"/>
                <a:ea typeface="SimSun" panose="02010600030101010101" pitchFamily="2" charset="-122"/>
              </a:rPr>
              <a:t>Since there were no contributions on the revision of Rec. ITU-R M.1801</a:t>
            </a: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b="0" u="none" strike="noStrike" dirty="0">
                <a:solidFill>
                  <a:srgbClr val="0000CC"/>
                </a:solidFill>
                <a:effectLst/>
                <a:latin typeface="Times New Roman" panose="02020603050405020304" pitchFamily="18" charset="0"/>
                <a:ea typeface="SimSun" panose="02010600030101010101" pitchFamily="2" charset="-122"/>
                <a:hlinkClick r:id="rId2">
                  <a:extLst>
                    <a:ext uri="{A12FA001-AC4F-418D-AE19-62706E023703}">
                      <ahyp:hlinkClr xmlns:ahyp="http://schemas.microsoft.com/office/drawing/2018/hyperlinkcolor" val="tx"/>
                    </a:ext>
                  </a:extLst>
                </a:hlinkClick>
              </a:rPr>
              <a:t>Doc. 5A/597</a:t>
            </a:r>
            <a:r>
              <a:rPr lang="en-GB" b="0" u="none" strike="noStrike" dirty="0">
                <a:solidFill>
                  <a:srgbClr val="0000CC"/>
                </a:solidFill>
                <a:effectLst/>
                <a:latin typeface="Times New Roman" panose="02020603050405020304" pitchFamily="18" charset="0"/>
                <a:ea typeface="SimSun" panose="02010600030101010101" pitchFamily="2" charset="-122"/>
              </a:rPr>
              <a:t> </a:t>
            </a:r>
            <a:r>
              <a:rPr lang="en-GB" b="0" u="none" strike="noStrike" dirty="0">
                <a:solidFill>
                  <a:srgbClr val="0000CC"/>
                </a:solidFill>
                <a:effectLst/>
                <a:latin typeface="Times New Roman" panose="02020603050405020304" pitchFamily="18" charset="0"/>
                <a:ea typeface="SimSun" panose="02010600030101010101" pitchFamily="2" charset="-122"/>
                <a:hlinkClick r:id="rId3">
                  <a:extLst>
                    <a:ext uri="{A12FA001-AC4F-418D-AE19-62706E023703}">
                      <ahyp:hlinkClr xmlns:ahyp="http://schemas.microsoft.com/office/drawing/2018/hyperlinkcolor" val="tx"/>
                    </a:ext>
                  </a:extLst>
                </a:hlinkClick>
              </a:rPr>
              <a:t>Annex 16</a:t>
            </a:r>
            <a:r>
              <a:rPr lang="en-GB" b="0" dirty="0">
                <a:solidFill>
                  <a:srgbClr val="0000CC"/>
                </a:solidFill>
                <a:effectLst/>
                <a:latin typeface="Times New Roman" panose="02020603050405020304" pitchFamily="18" charset="0"/>
                <a:ea typeface="SimSun" panose="02010600030101010101" pitchFamily="2" charset="-122"/>
              </a:rPr>
              <a:t> </a:t>
            </a:r>
            <a:r>
              <a:rPr lang="en-GB" b="0" dirty="0">
                <a:effectLst/>
                <a:latin typeface="Times New Roman" panose="02020603050405020304" pitchFamily="18" charset="0"/>
                <a:ea typeface="SimSun" panose="02010600030101010101" pitchFamily="2" charset="-122"/>
              </a:rPr>
              <a:t>is carried forward to the next meeting by reference (Carried Over)</a:t>
            </a:r>
          </a:p>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GB" b="1" dirty="0">
                <a:effectLst/>
                <a:latin typeface="Times New Roman" panose="02020603050405020304" pitchFamily="18" charset="0"/>
                <a:ea typeface="SimSun" panose="02010600030101010101" pitchFamily="2" charset="-122"/>
              </a:rPr>
              <a:t>Rep. ITU-R M.[BB-WAS-FREQ]: </a:t>
            </a:r>
            <a:r>
              <a:rPr lang="en-GB" dirty="0">
                <a:effectLst/>
                <a:latin typeface="Times New Roman" panose="02020603050405020304" pitchFamily="18" charset="0"/>
                <a:ea typeface="SimSun" panose="02010600030101010101" pitchFamily="2" charset="-122"/>
              </a:rPr>
              <a:t>There is no consensus on the progression of Rep. ITU-R M.[BB-WAS-FREQ]</a:t>
            </a:r>
            <a:endParaRPr lang="en-GB" dirty="0">
              <a:latin typeface="Times New Roman" panose="02020603050405020304" pitchFamily="18" charset="0"/>
              <a:ea typeface="SimSun" panose="02010600030101010101" pitchFamily="2" charset="-122"/>
            </a:endParaRP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dirty="0">
                <a:latin typeface="Times New Roman" panose="02020603050405020304" pitchFamily="18" charset="0"/>
                <a:ea typeface="SimSun" panose="02010600030101010101" pitchFamily="2" charset="-122"/>
              </a:rPr>
              <a:t>S</a:t>
            </a:r>
            <a:r>
              <a:rPr lang="en-GB" dirty="0">
                <a:effectLst/>
                <a:latin typeface="Times New Roman" panose="02020603050405020304" pitchFamily="18" charset="0"/>
                <a:ea typeface="SimSun" panose="02010600030101010101" pitchFamily="2" charset="-122"/>
              </a:rPr>
              <a:t>ome members expressed the view that frequencies of operation of the BWA standards should not be included either in Rec. ITU-R M.1801 or in a separate ITU-R Report (currently Rec. ITU-R M.1801 does not include information on frequencies of operation, except by reference to the standards).  </a:t>
            </a: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dirty="0">
                <a:effectLst/>
                <a:latin typeface="Times New Roman" panose="02020603050405020304" pitchFamily="18" charset="0"/>
                <a:ea typeface="SimSun" panose="02010600030101010101" pitchFamily="2" charset="-122"/>
              </a:rPr>
              <a:t>The input documents are carried forward to future meetings by reference for further discussion. </a:t>
            </a:r>
            <a:r>
              <a:rPr lang="en-GB" u="none" strike="noStrike" dirty="0">
                <a:solidFill>
                  <a:srgbClr val="0000CC"/>
                </a:solidFill>
                <a:effectLst/>
                <a:latin typeface="Times New Roman" panose="02020603050405020304" pitchFamily="18" charset="0"/>
                <a:ea typeface="SimSun" panose="02010600030101010101" pitchFamily="2" charset="-122"/>
                <a:hlinkClick r:id="rId2">
                  <a:extLst>
                    <a:ext uri="{A12FA001-AC4F-418D-AE19-62706E023703}">
                      <ahyp:hlinkClr xmlns:ahyp="http://schemas.microsoft.com/office/drawing/2018/hyperlinkcolor" val="tx"/>
                    </a:ext>
                  </a:extLst>
                </a:hlinkClick>
              </a:rPr>
              <a:t>597</a:t>
            </a:r>
            <a:r>
              <a:rPr lang="en-GB" u="none" strike="noStrike" dirty="0">
                <a:solidFill>
                  <a:srgbClr val="0000CC"/>
                </a:solidFill>
                <a:effectLst/>
                <a:latin typeface="Times New Roman" panose="02020603050405020304" pitchFamily="18" charset="0"/>
                <a:ea typeface="SimSun" panose="02010600030101010101" pitchFamily="2" charset="-122"/>
              </a:rPr>
              <a:t> </a:t>
            </a:r>
            <a:r>
              <a:rPr lang="en-GB" u="none" strike="noStrike" dirty="0">
                <a:solidFill>
                  <a:srgbClr val="0000CC"/>
                </a:solidFill>
                <a:effectLst/>
                <a:latin typeface="Times New Roman" panose="02020603050405020304" pitchFamily="18" charset="0"/>
                <a:ea typeface="SimSun" panose="02010600030101010101" pitchFamily="2" charset="-122"/>
                <a:hlinkClick r:id="rId4">
                  <a:extLst>
                    <a:ext uri="{A12FA001-AC4F-418D-AE19-62706E023703}">
                      <ahyp:hlinkClr xmlns:ahyp="http://schemas.microsoft.com/office/drawing/2018/hyperlinkcolor" val="tx"/>
                    </a:ext>
                  </a:extLst>
                </a:hlinkClick>
              </a:rPr>
              <a:t>Annex 17</a:t>
            </a:r>
            <a:r>
              <a:rPr lang="en-GB" u="none" strike="noStrike" dirty="0">
                <a:solidFill>
                  <a:srgbClr val="0000CC"/>
                </a:solidFill>
                <a:effectLst/>
                <a:latin typeface="Times New Roman" panose="02020603050405020304" pitchFamily="18" charset="0"/>
                <a:ea typeface="SimSun" panose="02010600030101010101" pitchFamily="2" charset="-122"/>
              </a:rPr>
              <a:t> </a:t>
            </a:r>
            <a:r>
              <a:rPr lang="en-GB" u="none" strike="noStrike" dirty="0">
                <a:solidFill>
                  <a:srgbClr val="000000"/>
                </a:solidFill>
                <a:effectLst/>
                <a:latin typeface="Times New Roman" panose="02020603050405020304" pitchFamily="18" charset="0"/>
                <a:ea typeface="SimSun" panose="02010600030101010101" pitchFamily="2" charset="-122"/>
              </a:rPr>
              <a:t>(WP 5A), </a:t>
            </a:r>
            <a:r>
              <a:rPr lang="en-GB" u="none" strike="noStrike" dirty="0">
                <a:solidFill>
                  <a:srgbClr val="0000CC"/>
                </a:solidFill>
                <a:effectLst/>
                <a:latin typeface="Times New Roman" panose="02020603050405020304" pitchFamily="18" charset="0"/>
                <a:ea typeface="SimSun" panose="02010600030101010101" pitchFamily="2" charset="-122"/>
                <a:hlinkClick r:id="rId5">
                  <a:extLst>
                    <a:ext uri="{A12FA001-AC4F-418D-AE19-62706E023703}">
                      <ahyp:hlinkClr xmlns:ahyp="http://schemas.microsoft.com/office/drawing/2018/hyperlinkcolor" val="tx"/>
                    </a:ext>
                  </a:extLst>
                </a:hlinkClick>
              </a:rPr>
              <a:t>654</a:t>
            </a:r>
            <a:r>
              <a:rPr lang="en-GB" dirty="0">
                <a:effectLst/>
                <a:latin typeface="Times New Roman" panose="02020603050405020304" pitchFamily="18" charset="0"/>
                <a:ea typeface="SimSun" panose="02010600030101010101" pitchFamily="2" charset="-122"/>
              </a:rPr>
              <a:t> (Canada), </a:t>
            </a:r>
            <a:r>
              <a:rPr lang="en-GB" u="none" strike="noStrike" dirty="0">
                <a:solidFill>
                  <a:srgbClr val="0000CC"/>
                </a:solidFill>
                <a:effectLst/>
                <a:latin typeface="Times New Roman" panose="02020603050405020304" pitchFamily="18" charset="0"/>
                <a:ea typeface="SimSun" panose="02010600030101010101" pitchFamily="2" charset="-122"/>
                <a:hlinkClick r:id="rId6">
                  <a:extLst>
                    <a:ext uri="{A12FA001-AC4F-418D-AE19-62706E023703}">
                      <ahyp:hlinkClr xmlns:ahyp="http://schemas.microsoft.com/office/drawing/2018/hyperlinkcolor" val="tx"/>
                    </a:ext>
                  </a:extLst>
                </a:hlinkClick>
              </a:rPr>
              <a:t>675</a:t>
            </a:r>
            <a:r>
              <a:rPr lang="en-GB" dirty="0">
                <a:effectLst/>
                <a:latin typeface="Times New Roman" panose="02020603050405020304" pitchFamily="18" charset="0"/>
                <a:ea typeface="SimSun" panose="02010600030101010101" pitchFamily="2" charset="-122"/>
              </a:rPr>
              <a:t> (IEEE)</a:t>
            </a: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dirty="0">
                <a:latin typeface="Times New Roman" panose="02020603050405020304" pitchFamily="18" charset="0"/>
                <a:ea typeface="SimSun" panose="02010600030101010101" pitchFamily="2" charset="-122"/>
              </a:rPr>
              <a:t>No mentioning of this document as an objective for next WP 5A meeting!</a:t>
            </a:r>
            <a:endParaRPr lang="en-GB" dirty="0">
              <a:effectLst/>
              <a:latin typeface="Times New Roman" panose="02020603050405020304" pitchFamily="18" charset="0"/>
              <a:ea typeface="SimSun" panose="02010600030101010101" pitchFamily="2" charset="-122"/>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13</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 Jan 2023</a:t>
            </a:r>
          </a:p>
        </p:txBody>
      </p:sp>
    </p:spTree>
    <p:extLst>
      <p:ext uri="{BB962C8B-B14F-4D97-AF65-F5344CB8AC3E}">
        <p14:creationId xmlns:p14="http://schemas.microsoft.com/office/powerpoint/2010/main" val="4161604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15458" y="587375"/>
            <a:ext cx="10361084" cy="1065213"/>
          </a:xfrm>
        </p:spPr>
        <p:txBody>
          <a:bodyPr wrap="square" anchor="t" anchorCtr="0">
            <a:normAutofit/>
          </a:bodyPr>
          <a:lstStyle/>
          <a:p>
            <a:r>
              <a:rPr lang="en-US" altLang="en-US" dirty="0"/>
              <a:t>Discussion: Output documents of WP5A Nov 2022  (4/5)</a:t>
            </a:r>
          </a:p>
        </p:txBody>
      </p:sp>
      <p:sp>
        <p:nvSpPr>
          <p:cNvPr id="6147" name="Content Placeholder 2"/>
          <p:cNvSpPr>
            <a:spLocks noGrp="1"/>
          </p:cNvSpPr>
          <p:nvPr>
            <p:ph idx="1"/>
          </p:nvPr>
        </p:nvSpPr>
        <p:spPr>
          <a:xfrm>
            <a:off x="919692" y="2014537"/>
            <a:ext cx="10361084" cy="4570414"/>
          </a:xfrm>
        </p:spPr>
        <p:txBody>
          <a:bodyPr wrap="square" anchor="t">
            <a:normAutofit fontScale="92500" lnSpcReduction="20000"/>
          </a:bodyPr>
          <a:lstStyle/>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GB" sz="1800" b="1" dirty="0">
                <a:effectLst/>
                <a:latin typeface="Times New Roman" panose="02020603050405020304" pitchFamily="18" charset="0"/>
                <a:ea typeface="SimSun" panose="02010600030101010101" pitchFamily="2" charset="-122"/>
              </a:rPr>
              <a:t>M.1450: </a:t>
            </a:r>
            <a:r>
              <a:rPr lang="en-GB" sz="1800" dirty="0">
                <a:effectLst/>
                <a:latin typeface="Times New Roman" panose="02020603050405020304" pitchFamily="18" charset="0"/>
                <a:ea typeface="SimSun" panose="02010600030101010101" pitchFamily="2" charset="-122"/>
              </a:rPr>
              <a:t>On the proposed revision of Rec. ITU-R M.1450-5, some members expressed the </a:t>
            </a:r>
            <a:r>
              <a:rPr lang="en-GB" sz="1800" b="1" dirty="0">
                <a:effectLst/>
                <a:latin typeface="Times New Roman" panose="02020603050405020304" pitchFamily="18" charset="0"/>
                <a:ea typeface="SimSun" panose="02010600030101010101" pitchFamily="2" charset="-122"/>
              </a:rPr>
              <a:t>need to conduct sharing and compatibility studies</a:t>
            </a:r>
            <a:r>
              <a:rPr lang="en-GB" sz="1800" dirty="0">
                <a:effectLst/>
                <a:latin typeface="Times New Roman" panose="02020603050405020304" pitchFamily="18" charset="0"/>
                <a:ea typeface="SimSun" panose="02010600030101010101" pitchFamily="2" charset="-122"/>
              </a:rPr>
              <a:t> before the Recommendation can be revised, while </a:t>
            </a:r>
            <a:r>
              <a:rPr lang="en-GB" sz="1800" b="1" dirty="0">
                <a:effectLst/>
                <a:latin typeface="Times New Roman" panose="02020603050405020304" pitchFamily="18" charset="0"/>
                <a:ea typeface="SimSun" panose="02010600030101010101" pitchFamily="2" charset="-122"/>
              </a:rPr>
              <a:t>other members indicated that the frequency bands where the recommended standards can operate are already allocated to the mobile service</a:t>
            </a:r>
            <a:r>
              <a:rPr lang="en-GB" sz="1800" dirty="0">
                <a:effectLst/>
                <a:latin typeface="Times New Roman" panose="02020603050405020304" pitchFamily="18" charset="0"/>
                <a:ea typeface="SimSun" panose="02010600030101010101" pitchFamily="2" charset="-122"/>
              </a:rPr>
              <a:t> and sharing studies are not needed before adding new standards to a standards document. </a:t>
            </a: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sz="1800" dirty="0">
                <a:effectLst/>
                <a:latin typeface="Times New Roman" panose="02020603050405020304" pitchFamily="18" charset="0"/>
                <a:ea typeface="SimSun" panose="02010600030101010101" pitchFamily="2" charset="-122"/>
              </a:rPr>
              <a:t>Where administrations or other working parties are interested in studying the compatibility between RLANs based on new standards and other uses, one </a:t>
            </a:r>
            <a:r>
              <a:rPr lang="en-GB" sz="1800" b="1" dirty="0">
                <a:effectLst/>
                <a:latin typeface="Times New Roman" panose="02020603050405020304" pitchFamily="18" charset="0"/>
                <a:ea typeface="SimSun" panose="02010600030101010101" pitchFamily="2" charset="-122"/>
              </a:rPr>
              <a:t>option would be to include sharing parameters and scenarios in a revision of Report ITU-R M.2116</a:t>
            </a:r>
            <a:r>
              <a:rPr lang="en-GB" sz="1800" dirty="0">
                <a:effectLst/>
                <a:latin typeface="Times New Roman" panose="02020603050405020304" pitchFamily="18" charset="0"/>
                <a:ea typeface="SimSun" panose="02010600030101010101" pitchFamily="2" charset="-122"/>
              </a:rPr>
              <a:t> – “Characteristics of broadband wireless access systems operating in the land mobile service for use in sharing studies” (cf. Annex </a:t>
            </a:r>
            <a:r>
              <a:rPr lang="en-GB" sz="1800" dirty="0">
                <a:effectLst/>
                <a:highlight>
                  <a:srgbClr val="FFFF00"/>
                </a:highlight>
                <a:latin typeface="Times New Roman" panose="02020603050405020304" pitchFamily="18" charset="0"/>
                <a:ea typeface="SimSun" panose="02010600030101010101" pitchFamily="2" charset="-122"/>
              </a:rPr>
              <a:t>XX</a:t>
            </a:r>
            <a:r>
              <a:rPr lang="en-GB" sz="1800" dirty="0">
                <a:effectLst/>
                <a:latin typeface="Times New Roman" panose="02020603050405020304" pitchFamily="18" charset="0"/>
                <a:ea typeface="SimSun" panose="02010600030101010101" pitchFamily="2" charset="-122"/>
              </a:rPr>
              <a:t> to Doc. 5A/</a:t>
            </a:r>
            <a:r>
              <a:rPr lang="en-GB" sz="1800" dirty="0" err="1">
                <a:effectLst/>
                <a:highlight>
                  <a:srgbClr val="FFFF00"/>
                </a:highlight>
                <a:latin typeface="Times New Roman" panose="02020603050405020304" pitchFamily="18" charset="0"/>
                <a:ea typeface="SimSun" panose="02010600030101010101" pitchFamily="2" charset="-122"/>
              </a:rPr>
              <a:t>xyz</a:t>
            </a:r>
            <a:r>
              <a:rPr lang="en-GB" sz="1800" dirty="0">
                <a:effectLst/>
                <a:latin typeface="Times New Roman" panose="02020603050405020304" pitchFamily="18" charset="0"/>
                <a:ea typeface="SimSun" panose="02010600030101010101" pitchFamily="2" charset="-122"/>
              </a:rPr>
              <a:t> [ex-</a:t>
            </a:r>
            <a:r>
              <a:rPr lang="en-GB" sz="1800" u="none" strike="noStrike" dirty="0">
                <a:solidFill>
                  <a:srgbClr val="0000CC"/>
                </a:solidFill>
                <a:effectLst/>
                <a:latin typeface="Times New Roman" panose="02020603050405020304" pitchFamily="18" charset="0"/>
                <a:ea typeface="SimSun" panose="02010600030101010101" pitchFamily="2" charset="-122"/>
                <a:hlinkClick r:id="rId2">
                  <a:extLst>
                    <a:ext uri="{A12FA001-AC4F-418D-AE19-62706E023703}">
                      <ahyp:hlinkClr xmlns:ahyp="http://schemas.microsoft.com/office/drawing/2018/hyperlinkcolor" val="tx"/>
                    </a:ext>
                  </a:extLst>
                </a:hlinkClick>
              </a:rPr>
              <a:t>Doc. 5A/TEMP/266</a:t>
            </a:r>
            <a:r>
              <a:rPr lang="en-GB" sz="1800" dirty="0">
                <a:effectLst/>
                <a:latin typeface="Times New Roman" panose="02020603050405020304" pitchFamily="18" charset="0"/>
                <a:ea typeface="SimSun" panose="02010600030101010101" pitchFamily="2" charset="-122"/>
              </a:rPr>
              <a:t>]).</a:t>
            </a:r>
            <a:r>
              <a:rPr lang="en-GB" sz="1800" u="none" strike="noStrike" dirty="0">
                <a:solidFill>
                  <a:srgbClr val="000000"/>
                </a:solidFill>
                <a:effectLst/>
                <a:latin typeface="Times New Roman" panose="02020603050405020304" pitchFamily="18" charset="0"/>
                <a:ea typeface="SimSun" panose="02010600030101010101" pitchFamily="2" charset="-122"/>
              </a:rPr>
              <a:t>  Members are invited to contribute to that respect.</a:t>
            </a: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sz="1800" dirty="0">
                <a:effectLst/>
                <a:latin typeface="Times New Roman" panose="02020603050405020304" pitchFamily="18" charset="0"/>
                <a:ea typeface="SimSun" panose="02010600030101010101" pitchFamily="2" charset="-122"/>
              </a:rPr>
              <a:t>The SWG created a drafting group, chaired by </a:t>
            </a:r>
            <a:r>
              <a:rPr lang="en-GB" sz="1800" b="1" dirty="0">
                <a:effectLst/>
                <a:latin typeface="Times New Roman" panose="02020603050405020304" pitchFamily="18" charset="0"/>
                <a:ea typeface="SimSun" panose="02010600030101010101" pitchFamily="2" charset="-122"/>
              </a:rPr>
              <a:t>Ms. Patricia Paoletta (USA), to develop further the working document towards a preliminary draft revision of Rec. ITU-R M.1450-5 </a:t>
            </a:r>
            <a:r>
              <a:rPr lang="en-GB" sz="1800" dirty="0">
                <a:effectLst/>
                <a:latin typeface="Times New Roman" panose="02020603050405020304" pitchFamily="18" charset="0"/>
                <a:ea typeface="SimSun" panose="02010600030101010101" pitchFamily="2" charset="-122"/>
              </a:rPr>
              <a:t>by including the specific proposals in the input contributions. </a:t>
            </a: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sz="1800" dirty="0">
                <a:solidFill>
                  <a:srgbClr val="000000"/>
                </a:solidFill>
                <a:effectLst/>
                <a:latin typeface="Times New Roman" panose="02020603050405020304" pitchFamily="18" charset="0"/>
                <a:ea typeface="SimSun" panose="02010600030101010101" pitchFamily="2" charset="-122"/>
              </a:rPr>
              <a:t>The p</a:t>
            </a:r>
            <a:r>
              <a:rPr lang="en-GB" sz="1800" dirty="0">
                <a:effectLst/>
                <a:latin typeface="Times New Roman" panose="02020603050405020304" pitchFamily="18" charset="0"/>
                <a:ea typeface="SimSun" panose="02010600030101010101" pitchFamily="2" charset="-122"/>
              </a:rPr>
              <a:t>roposed revisions were included in the working document to reflect the new mandatory format for Recommendations, which will necessitate updating of references to the existing Tables and any retained Notes.  </a:t>
            </a:r>
          </a:p>
          <a:p>
            <a:pPr marL="1257300" lvl="3" hangingPunct="0">
              <a:spcBef>
                <a:spcPts val="600"/>
              </a:spcBef>
              <a:spcAft>
                <a:spcPts val="600"/>
              </a:spcAft>
              <a:buFont typeface="Arial" panose="020B0604020202020204" pitchFamily="34" charset="0"/>
              <a:buChar char="•"/>
              <a:tabLst>
                <a:tab pos="720090" algn="l"/>
                <a:tab pos="1188085" algn="l"/>
                <a:tab pos="1440180" algn="l"/>
              </a:tabLst>
            </a:pPr>
            <a:r>
              <a:rPr lang="en-GB" sz="1700" b="1" dirty="0">
                <a:effectLst/>
                <a:latin typeface="Times New Roman" panose="02020603050405020304" pitchFamily="18" charset="0"/>
                <a:ea typeface="SimSun" panose="02010600030101010101" pitchFamily="2" charset="-122"/>
              </a:rPr>
              <a:t>Some streamlining of the different options for revising ITU-R M.1450’s recommends was achieved</a:t>
            </a:r>
            <a:r>
              <a:rPr lang="en-GB" sz="1700" dirty="0">
                <a:effectLst/>
                <a:latin typeface="Times New Roman" panose="02020603050405020304" pitchFamily="18" charset="0"/>
                <a:ea typeface="SimSun" panose="02010600030101010101" pitchFamily="2" charset="-122"/>
              </a:rPr>
              <a:t>. </a:t>
            </a:r>
          </a:p>
          <a:p>
            <a:pPr marL="1257300" lvl="3" hangingPunct="0">
              <a:spcBef>
                <a:spcPts val="600"/>
              </a:spcBef>
              <a:spcAft>
                <a:spcPts val="600"/>
              </a:spcAft>
              <a:buFont typeface="Arial" panose="020B0604020202020204" pitchFamily="34" charset="0"/>
              <a:buChar char="•"/>
              <a:tabLst>
                <a:tab pos="720090" algn="l"/>
                <a:tab pos="1188085" algn="l"/>
                <a:tab pos="1440180" algn="l"/>
              </a:tabLst>
            </a:pPr>
            <a:r>
              <a:rPr lang="en-GB" sz="1700" dirty="0">
                <a:effectLst/>
                <a:latin typeface="Times New Roman" panose="02020603050405020304" pitchFamily="18" charset="0"/>
                <a:ea typeface="SimSun" panose="02010600030101010101" pitchFamily="2" charset="-122"/>
              </a:rPr>
              <a:t>However, there is </a:t>
            </a:r>
            <a:r>
              <a:rPr lang="en-GB" sz="1700" b="1" dirty="0">
                <a:effectLst/>
                <a:latin typeface="Times New Roman" panose="02020603050405020304" pitchFamily="18" charset="0"/>
                <a:ea typeface="SimSun" panose="02010600030101010101" pitchFamily="2" charset="-122"/>
              </a:rPr>
              <a:t>no consensus on the need to conduct sharing </a:t>
            </a:r>
            <a:r>
              <a:rPr lang="en-GB" sz="1700" dirty="0">
                <a:effectLst/>
                <a:latin typeface="Times New Roman" panose="02020603050405020304" pitchFamily="18" charset="0"/>
                <a:ea typeface="SimSun" panose="02010600030101010101" pitchFamily="2" charset="-122"/>
              </a:rPr>
              <a:t>and compatibility standards before the Recommendation can be revised</a:t>
            </a:r>
            <a:r>
              <a:rPr lang="en-GB" dirty="0">
                <a:effectLst/>
                <a:latin typeface="Times New Roman" panose="02020603050405020304" pitchFamily="18" charset="0"/>
                <a:ea typeface="SimSun" panose="02010600030101010101" pitchFamily="2" charset="-122"/>
              </a:rPr>
              <a:t>.</a:t>
            </a:r>
            <a:endParaRPr lang="en-US" dirty="0">
              <a:effectLst/>
              <a:latin typeface="Times New Roman" panose="02020603050405020304" pitchFamily="18" charset="0"/>
              <a:ea typeface="SimSun" panose="02010600030101010101" pitchFamily="2" charset="-122"/>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14</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 Jan 2023</a:t>
            </a:r>
          </a:p>
        </p:txBody>
      </p:sp>
      <p:graphicFrame>
        <p:nvGraphicFramePr>
          <p:cNvPr id="3" name="Table 2">
            <a:extLst>
              <a:ext uri="{FF2B5EF4-FFF2-40B4-BE49-F238E27FC236}">
                <a16:creationId xmlns:a16="http://schemas.microsoft.com/office/drawing/2014/main" id="{C4874030-0A38-4108-8D7B-248FAC789A7C}"/>
              </a:ext>
            </a:extLst>
          </p:cNvPr>
          <p:cNvGraphicFramePr>
            <a:graphicFrameLocks noGrp="1"/>
          </p:cNvGraphicFramePr>
          <p:nvPr>
            <p:extLst>
              <p:ext uri="{D42A27DB-BD31-4B8C-83A1-F6EECF244321}">
                <p14:modId xmlns:p14="http://schemas.microsoft.com/office/powerpoint/2010/main" val="3792455004"/>
              </p:ext>
            </p:extLst>
          </p:nvPr>
        </p:nvGraphicFramePr>
        <p:xfrm>
          <a:off x="1326092" y="1293817"/>
          <a:ext cx="9639300" cy="539746"/>
        </p:xfrm>
        <a:graphic>
          <a:graphicData uri="http://schemas.openxmlformats.org/drawingml/2006/table">
            <a:tbl>
              <a:tblPr/>
              <a:tblGrid>
                <a:gridCol w="1487678">
                  <a:extLst>
                    <a:ext uri="{9D8B030D-6E8A-4147-A177-3AD203B41FA5}">
                      <a16:colId xmlns:a16="http://schemas.microsoft.com/office/drawing/2014/main" val="3621303959"/>
                    </a:ext>
                  </a:extLst>
                </a:gridCol>
                <a:gridCol w="8151622">
                  <a:extLst>
                    <a:ext uri="{9D8B030D-6E8A-4147-A177-3AD203B41FA5}">
                      <a16:colId xmlns:a16="http://schemas.microsoft.com/office/drawing/2014/main" val="3409120710"/>
                    </a:ext>
                  </a:extLst>
                </a:gridCol>
              </a:tblGrid>
              <a:tr h="533400">
                <a:tc>
                  <a:txBody>
                    <a:bodyPr/>
                    <a:lstStyle/>
                    <a:p>
                      <a:r>
                        <a:rPr lang="en-US" sz="1600" b="1" dirty="0">
                          <a:solidFill>
                            <a:srgbClr val="0000CC"/>
                          </a:solidFill>
                          <a:hlinkClick r:id="rId3">
                            <a:extLst>
                              <a:ext uri="{A12FA001-AC4F-418D-AE19-62706E023703}">
                                <ahyp:hlinkClr xmlns:ahyp="http://schemas.microsoft.com/office/drawing/2018/hyperlinkcolor" val="tx"/>
                              </a:ext>
                            </a:extLst>
                          </a:hlinkClick>
                        </a:rPr>
                        <a:t>Word</a:t>
                      </a:r>
                      <a:r>
                        <a:rPr lang="en-US" sz="1600" dirty="0">
                          <a:solidFill>
                            <a:srgbClr val="0000CC"/>
                          </a:solidFill>
                          <a:hlinkClick r:id="rId3">
                            <a:extLst>
                              <a:ext uri="{A12FA001-AC4F-418D-AE19-62706E023703}">
                                <ahyp:hlinkClr xmlns:ahyp="http://schemas.microsoft.com/office/drawing/2018/hyperlinkcolor" val="tx"/>
                              </a:ext>
                            </a:extLst>
                          </a:hlinkClick>
                        </a:rPr>
                        <a:t> </a:t>
                      </a:r>
                      <a:r>
                        <a:rPr lang="en-US" sz="1600" dirty="0">
                          <a:solidFill>
                            <a:srgbClr val="0000CC"/>
                          </a:solidFill>
                        </a:rPr>
                        <a:t>  </a:t>
                      </a:r>
                    </a:p>
                  </a:txBody>
                  <a:tcPr marL="52066" marR="52066" marT="26033" marB="26033" anchor="ctr">
                    <a:lnL>
                      <a:noFill/>
                    </a:lnL>
                    <a:lnR>
                      <a:noFill/>
                    </a:lnR>
                    <a:lnT>
                      <a:noFill/>
                    </a:lnT>
                    <a:lnB>
                      <a:noFill/>
                    </a:lnB>
                    <a:solidFill>
                      <a:srgbClr val="FFFF80"/>
                    </a:solidFill>
                  </a:tcPr>
                </a:tc>
                <a:tc>
                  <a:txBody>
                    <a:bodyPr/>
                    <a:lstStyle/>
                    <a:p>
                      <a:pPr algn="l"/>
                      <a:r>
                        <a:rPr lang="en-US" sz="1600" b="1" dirty="0"/>
                        <a:t>[708] Annex 9</a:t>
                      </a:r>
                      <a:r>
                        <a:rPr lang="en-US" sz="1600" dirty="0"/>
                        <a:t> - Working document towards a preliminary draft revision of Recommendation ITU-R M.1450-5 - Characteristics of broadband radio local area networks</a:t>
                      </a:r>
                    </a:p>
                  </a:txBody>
                  <a:tcPr marL="52066" marR="52066" marT="26033" marB="26033" anchor="ctr">
                    <a:lnL>
                      <a:noFill/>
                    </a:lnL>
                    <a:lnR>
                      <a:noFill/>
                    </a:lnR>
                    <a:lnT>
                      <a:noFill/>
                    </a:lnT>
                    <a:lnB>
                      <a:noFill/>
                    </a:lnB>
                    <a:solidFill>
                      <a:srgbClr val="FFFFCC"/>
                    </a:solidFill>
                  </a:tcPr>
                </a:tc>
                <a:extLst>
                  <a:ext uri="{0D108BD9-81ED-4DB2-BD59-A6C34878D82A}">
                    <a16:rowId xmlns:a16="http://schemas.microsoft.com/office/drawing/2014/main" val="3558292045"/>
                  </a:ext>
                </a:extLst>
              </a:tr>
            </a:tbl>
          </a:graphicData>
        </a:graphic>
      </p:graphicFrame>
    </p:spTree>
    <p:extLst>
      <p:ext uri="{BB962C8B-B14F-4D97-AF65-F5344CB8AC3E}">
        <p14:creationId xmlns:p14="http://schemas.microsoft.com/office/powerpoint/2010/main" val="8264645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wrap="square" anchor="t" anchorCtr="0">
            <a:normAutofit/>
          </a:bodyPr>
          <a:lstStyle/>
          <a:p>
            <a:r>
              <a:rPr lang="en-US" dirty="0"/>
              <a:t>Discussion: Output documents of WP5A Nov 2022 </a:t>
            </a:r>
            <a:r>
              <a:rPr lang="en-US" altLang="en-US" dirty="0"/>
              <a:t> (5/5)</a:t>
            </a:r>
          </a:p>
        </p:txBody>
      </p:sp>
      <p:sp>
        <p:nvSpPr>
          <p:cNvPr id="6147" name="Content Placeholder 2"/>
          <p:cNvSpPr>
            <a:spLocks noGrp="1"/>
          </p:cNvSpPr>
          <p:nvPr>
            <p:ph idx="1"/>
          </p:nvPr>
        </p:nvSpPr>
        <p:spPr>
          <a:xfrm>
            <a:off x="971550" y="1702596"/>
            <a:ext cx="10361084" cy="4570414"/>
          </a:xfrm>
        </p:spPr>
        <p:txBody>
          <a:bodyPr wrap="square" anchor="t">
            <a:normAutofit fontScale="92500"/>
          </a:bodyPr>
          <a:lstStyle/>
          <a:p>
            <a:pPr marL="400050" lvl="1" hangingPunct="0">
              <a:spcBef>
                <a:spcPts val="600"/>
              </a:spcBef>
              <a:spcAft>
                <a:spcPts val="600"/>
              </a:spcAft>
              <a:buFont typeface="Arial" panose="020B0604020202020204" pitchFamily="34" charset="0"/>
              <a:buChar char="•"/>
              <a:tabLst>
                <a:tab pos="720090" algn="l"/>
                <a:tab pos="1188085" algn="l"/>
                <a:tab pos="1440180" algn="l"/>
              </a:tabLst>
            </a:pPr>
            <a:endParaRPr lang="en-GB" sz="1800" dirty="0">
              <a:effectLst/>
              <a:latin typeface="Times New Roman" panose="02020603050405020304" pitchFamily="18" charset="0"/>
              <a:ea typeface="SimSun" panose="02010600030101010101" pitchFamily="2" charset="-122"/>
            </a:endParaRPr>
          </a:p>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GB" sz="1800" dirty="0">
                <a:effectLst/>
                <a:latin typeface="Times New Roman" panose="02020603050405020304" pitchFamily="18" charset="0"/>
                <a:ea typeface="SimSun" panose="02010600030101010101" pitchFamily="2" charset="-122"/>
              </a:rPr>
              <a:t>Some participants were of the opinion that such updates should be included in a revision upon receipt, because</a:t>
            </a:r>
            <a:r>
              <a:rPr lang="en-GB" sz="1800" i="1" dirty="0">
                <a:effectLst/>
                <a:latin typeface="Times New Roman" panose="02020603050405020304" pitchFamily="18" charset="0"/>
                <a:ea typeface="SimSun" panose="02010600030101010101" pitchFamily="2" charset="-122"/>
              </a:rPr>
              <a:t> </a:t>
            </a:r>
            <a:r>
              <a:rPr lang="en-GB" sz="1800" dirty="0">
                <a:effectLst/>
                <a:latin typeface="Times New Roman" panose="02020603050405020304" pitchFamily="18" charset="0"/>
                <a:ea typeface="SimSun" panose="02010600030101010101" pitchFamily="2" charset="-122"/>
              </a:rPr>
              <a:t>reference to </a:t>
            </a:r>
            <a:r>
              <a:rPr lang="en-GB" sz="1800" b="1" dirty="0">
                <a:effectLst/>
                <a:latin typeface="Times New Roman" panose="02020603050405020304" pitchFamily="18" charset="0"/>
                <a:ea typeface="SimSun" panose="02010600030101010101" pitchFamily="2" charset="-122"/>
              </a:rPr>
              <a:t>frequency bands integral to standards</a:t>
            </a:r>
            <a:r>
              <a:rPr lang="en-GB" sz="1800" dirty="0">
                <a:effectLst/>
                <a:latin typeface="Times New Roman" panose="02020603050405020304" pitchFamily="18" charset="0"/>
                <a:ea typeface="SimSun" panose="02010600030101010101" pitchFamily="2" charset="-122"/>
              </a:rPr>
              <a:t> does not confer any regulatory status in a standards document.</a:t>
            </a:r>
            <a:endParaRPr lang="en-US" sz="1800" dirty="0">
              <a:effectLst/>
              <a:latin typeface="Times New Roman" panose="02020603050405020304" pitchFamily="18" charset="0"/>
              <a:ea typeface="SimSun" panose="02010600030101010101" pitchFamily="2" charset="-122"/>
            </a:endParaRPr>
          </a:p>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US" sz="1800" dirty="0">
                <a:effectLst/>
                <a:latin typeface="Times New Roman" panose="02020603050405020304" pitchFamily="18" charset="0"/>
                <a:ea typeface="SimSun" panose="02010600030101010101" pitchFamily="2" charset="-122"/>
              </a:rPr>
              <a:t>Such commenters stated during the DG that if such new technical standard will be recommended for use in a </a:t>
            </a:r>
            <a:r>
              <a:rPr lang="en-US" sz="1800" b="1" dirty="0">
                <a:effectLst/>
                <a:latin typeface="Times New Roman" panose="02020603050405020304" pitchFamily="18" charset="0"/>
                <a:ea typeface="SimSun" panose="02010600030101010101" pitchFamily="2" charset="-122"/>
              </a:rPr>
              <a:t>new frequency band before ITU-R studies has been conducted</a:t>
            </a:r>
            <a:r>
              <a:rPr lang="en-US" sz="1800" dirty="0">
                <a:effectLst/>
                <a:latin typeface="Times New Roman" panose="02020603050405020304" pitchFamily="18" charset="0"/>
                <a:ea typeface="SimSun" panose="02010600030101010101" pitchFamily="2" charset="-122"/>
              </a:rPr>
              <a:t>, that the usage condition must be strictly limited in the recommends.</a:t>
            </a:r>
          </a:p>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US" sz="1800" dirty="0">
                <a:effectLst/>
                <a:latin typeface="Times New Roman" panose="02020603050405020304" pitchFamily="18" charset="0"/>
                <a:ea typeface="SimSun" panose="02010600030101010101" pitchFamily="2" charset="-122"/>
              </a:rPr>
              <a:t>Others noted that </a:t>
            </a:r>
            <a:r>
              <a:rPr lang="en-US" sz="1800" b="1" dirty="0">
                <a:effectLst/>
                <a:latin typeface="Times New Roman" panose="02020603050405020304" pitchFamily="18" charset="0"/>
                <a:ea typeface="SimSun" panose="02010600030101010101" pitchFamily="2" charset="-122"/>
              </a:rPr>
              <a:t>administrations have the right to implement RLANs in the frequency bands allocated to mobile services in the Radio Regulations, and were concerned that limiting RLANs usage, as proposed in some options for revising the recommends, would impose limitations on that right</a:t>
            </a:r>
            <a:r>
              <a:rPr lang="en-US" sz="1800" dirty="0">
                <a:effectLst/>
                <a:latin typeface="Times New Roman" panose="02020603050405020304" pitchFamily="18" charset="0"/>
                <a:ea typeface="SimSun" panose="02010600030101010101" pitchFamily="2" charset="-122"/>
              </a:rPr>
              <a:t>. </a:t>
            </a:r>
            <a:endParaRPr lang="en-GB" sz="1800" dirty="0">
              <a:effectLst/>
              <a:latin typeface="Times New Roman" panose="02020603050405020304" pitchFamily="18" charset="0"/>
              <a:ea typeface="SimSun" panose="02010600030101010101" pitchFamily="2" charset="-122"/>
            </a:endParaRPr>
          </a:p>
          <a:p>
            <a:pPr marL="400050" lvl="1" hangingPunct="0">
              <a:spcBef>
                <a:spcPts val="600"/>
              </a:spcBef>
              <a:spcAft>
                <a:spcPts val="600"/>
              </a:spcAft>
              <a:buFont typeface="Arial" panose="020B0604020202020204" pitchFamily="34" charset="0"/>
              <a:buChar char="•"/>
              <a:tabLst>
                <a:tab pos="720090" algn="l"/>
                <a:tab pos="1188085" algn="l"/>
                <a:tab pos="1440180" algn="l"/>
              </a:tabLst>
            </a:pPr>
            <a:r>
              <a:rPr lang="en-GB" sz="1800" dirty="0">
                <a:effectLst/>
                <a:latin typeface="Times New Roman" panose="02020603050405020304" pitchFamily="18" charset="0"/>
                <a:ea typeface="SimSun" panose="02010600030101010101" pitchFamily="2" charset="-122"/>
              </a:rPr>
              <a:t>Annex to the WP 5A Chairman’s Report of the 28</a:t>
            </a:r>
            <a:r>
              <a:rPr lang="en-GB" sz="1800" baseline="30000" dirty="0">
                <a:effectLst/>
                <a:latin typeface="Times New Roman" panose="02020603050405020304" pitchFamily="18" charset="0"/>
                <a:ea typeface="SimSun" panose="02010600030101010101" pitchFamily="2" charset="-122"/>
              </a:rPr>
              <a:t>th</a:t>
            </a:r>
            <a:r>
              <a:rPr lang="en-GB" sz="1800" dirty="0">
                <a:effectLst/>
                <a:latin typeface="Times New Roman" panose="02020603050405020304" pitchFamily="18" charset="0"/>
                <a:ea typeface="SimSun" panose="02010600030101010101" pitchFamily="2" charset="-122"/>
              </a:rPr>
              <a:t> meeting: </a:t>
            </a:r>
            <a:r>
              <a:rPr lang="en-GB" sz="1800" u="none" strike="noStrike" dirty="0">
                <a:solidFill>
                  <a:srgbClr val="0000CC"/>
                </a:solidFill>
                <a:effectLst/>
                <a:latin typeface="Times New Roman" panose="02020603050405020304" pitchFamily="18" charset="0"/>
                <a:ea typeface="SimSun" panose="02010600030101010101" pitchFamily="2" charset="-122"/>
                <a:hlinkClick r:id="rId2">
                  <a:extLst>
                    <a:ext uri="{A12FA001-AC4F-418D-AE19-62706E023703}">
                      <ahyp:hlinkClr xmlns:ahyp="http://schemas.microsoft.com/office/drawing/2018/hyperlinkcolor" val="tx"/>
                    </a:ext>
                  </a:extLst>
                </a:hlinkClick>
              </a:rPr>
              <a:t>Doc. 5A/TEMP/256</a:t>
            </a:r>
            <a:endParaRPr lang="en-GB" sz="1800" dirty="0">
              <a:solidFill>
                <a:srgbClr val="0000CC"/>
              </a:solidFill>
              <a:effectLst/>
              <a:latin typeface="Times New Roman" panose="02020603050405020304" pitchFamily="18" charset="0"/>
              <a:ea typeface="SimSun" panose="02010600030101010101" pitchFamily="2" charset="-122"/>
            </a:endParaRPr>
          </a:p>
          <a:p>
            <a:pPr marL="800100" lvl="2" hangingPunct="0">
              <a:spcBef>
                <a:spcPts val="600"/>
              </a:spcBef>
              <a:spcAft>
                <a:spcPts val="600"/>
              </a:spcAft>
              <a:buFont typeface="Arial" panose="020B0604020202020204" pitchFamily="34" charset="0"/>
              <a:buChar char="•"/>
              <a:tabLst>
                <a:tab pos="720090" algn="l"/>
                <a:tab pos="1188085" algn="l"/>
                <a:tab pos="1440180" algn="l"/>
              </a:tabLst>
            </a:pPr>
            <a:r>
              <a:rPr lang="en-GB" sz="1600" dirty="0">
                <a:effectLst/>
                <a:latin typeface="Arial" panose="020B0604020202020204" pitchFamily="34" charset="0"/>
                <a:ea typeface="SimSun" panose="02010600030101010101" pitchFamily="2" charset="-122"/>
                <a:cs typeface="Arial" panose="020B0604020202020204" pitchFamily="34" charset="0"/>
              </a:rPr>
              <a:t>The final compilation document has an embedded companion document that shows the current in force </a:t>
            </a:r>
            <a:r>
              <a:rPr lang="en-GB" sz="1600" i="1" dirty="0">
                <a:effectLst/>
                <a:latin typeface="Arial" panose="020B0604020202020204" pitchFamily="34" charset="0"/>
                <a:ea typeface="SimSun" panose="02010600030101010101" pitchFamily="2" charset="-122"/>
                <a:cs typeface="Arial" panose="020B0604020202020204" pitchFamily="34" charset="0"/>
              </a:rPr>
              <a:t>recommends </a:t>
            </a:r>
            <a:r>
              <a:rPr lang="en-GB" sz="1600" dirty="0">
                <a:effectLst/>
                <a:latin typeface="Arial" panose="020B0604020202020204" pitchFamily="34" charset="0"/>
                <a:ea typeface="SimSun" panose="02010600030101010101" pitchFamily="2" charset="-122"/>
                <a:cs typeface="Arial" panose="020B0604020202020204" pitchFamily="34" charset="0"/>
              </a:rPr>
              <a:t>from Recommendation ITU-R M.1450-5 (2014), as well as the four options for the preliminary draft Revision’s </a:t>
            </a:r>
            <a:r>
              <a:rPr lang="en-GB" sz="1600" i="1" dirty="0">
                <a:effectLst/>
                <a:latin typeface="Arial" panose="020B0604020202020204" pitchFamily="34" charset="0"/>
                <a:ea typeface="SimSun" panose="02010600030101010101" pitchFamily="2" charset="-122"/>
                <a:cs typeface="Arial" panose="020B0604020202020204" pitchFamily="34" charset="0"/>
              </a:rPr>
              <a:t>recommends,</a:t>
            </a:r>
            <a:r>
              <a:rPr lang="en-GB" sz="1600" dirty="0">
                <a:effectLst/>
                <a:latin typeface="Arial" panose="020B0604020202020204" pitchFamily="34" charset="0"/>
                <a:ea typeface="SimSun" panose="02010600030101010101" pitchFamily="2" charset="-122"/>
                <a:cs typeface="Arial" panose="020B0604020202020204" pitchFamily="34" charset="0"/>
              </a:rPr>
              <a:t> without track changes, for ease of viewing.</a:t>
            </a:r>
            <a:r>
              <a:rPr lang="en-US" sz="1600" dirty="0">
                <a:latin typeface="Arial" panose="020B0604020202020204" pitchFamily="34" charset="0"/>
                <a:ea typeface="SimSun" panose="02010600030101010101" pitchFamily="2" charset="-122"/>
                <a:cs typeface="Arial" panose="020B0604020202020204" pitchFamily="34" charset="0"/>
              </a:rPr>
              <a:t> </a:t>
            </a:r>
            <a:r>
              <a:rPr lang="fr-FR" sz="1600" b="1" i="0" dirty="0">
                <a:solidFill>
                  <a:srgbClr val="000080"/>
                </a:solidFill>
                <a:effectLst/>
                <a:latin typeface="Arial" panose="020B0604020202020204" pitchFamily="34" charset="0"/>
                <a:cs typeface="Arial" panose="020B0604020202020204" pitchFamily="34" charset="0"/>
              </a:rPr>
              <a:t>[708] </a:t>
            </a:r>
            <a:r>
              <a:rPr lang="fr-FR" sz="1600" b="1" i="0" dirty="0">
                <a:solidFill>
                  <a:srgbClr val="0000CC"/>
                </a:solidFill>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Annex 9 Part 1</a:t>
            </a:r>
            <a:endParaRPr lang="fr-FR" sz="1600" b="1" i="0" dirty="0">
              <a:solidFill>
                <a:srgbClr val="0000CC"/>
              </a:solidFill>
              <a:effectLst/>
              <a:latin typeface="Arial" panose="020B0604020202020204" pitchFamily="34" charset="0"/>
              <a:cs typeface="Arial" panose="020B0604020202020204" pitchFamily="34" charset="0"/>
            </a:endParaRPr>
          </a:p>
        </p:txBody>
      </p:sp>
      <p:sp>
        <p:nvSpPr>
          <p:cNvPr id="6150" name="Slide Number Placeholder 5"/>
          <p:cNvSpPr>
            <a:spLocks noGrp="1"/>
          </p:cNvSpPr>
          <p:nvPr>
            <p:ph type="sldNum" idx="12"/>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norm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spcAft>
                <a:spcPts val="600"/>
              </a:spcAft>
              <a:buFontTx/>
              <a:buNone/>
            </a:pPr>
            <a:r>
              <a:rPr lang="en-US" altLang="en-US" sz="1200" b="0">
                <a:solidFill>
                  <a:srgbClr val="000000"/>
                </a:solidFill>
              </a:rPr>
              <a:t>Slide </a:t>
            </a:r>
            <a:fld id="{6001523C-0808-4A04-9D87-C76A4F12628C}" type="slidenum">
              <a:rPr lang="en-US" altLang="en-US" sz="1200" b="0" smtClean="0">
                <a:solidFill>
                  <a:srgbClr val="000000"/>
                </a:solidFill>
              </a:rPr>
              <a:pPr>
                <a:spcBef>
                  <a:spcPct val="0"/>
                </a:spcBef>
                <a:spcAft>
                  <a:spcPts val="600"/>
                </a:spcAft>
                <a:buFontTx/>
                <a:buNone/>
              </a:pPr>
              <a:t>15</a:t>
            </a:fld>
            <a:endParaRPr lang="en-US" altLang="en-US" sz="1200" b="0">
              <a:solidFill>
                <a:srgbClr val="000000"/>
              </a:solidFill>
            </a:endParaRPr>
          </a:p>
        </p:txBody>
      </p:sp>
      <p:sp>
        <p:nvSpPr>
          <p:cNvPr id="5" name="Footer Placeholder 4"/>
          <p:cNvSpPr>
            <a:spLocks noGrp="1"/>
          </p:cNvSpPr>
          <p:nvPr>
            <p:ph type="ftr" idx="14"/>
          </p:nvPr>
        </p:nvSpPr>
        <p:spPr/>
        <p:txBody>
          <a:bodyPr wrap="square" anchor="t">
            <a:normAutofit/>
          </a:bodyPr>
          <a:lstStyle/>
          <a:p>
            <a:pPr>
              <a:lnSpc>
                <a:spcPct val="90000"/>
              </a:lnSpc>
              <a:spcAft>
                <a:spcPts val="600"/>
              </a:spcAft>
              <a:defRPr/>
            </a:pPr>
            <a:r>
              <a:rPr lang="en-US"/>
              <a:t>Hassan Yaghoobi(Intel Corp.)</a:t>
            </a:r>
          </a:p>
        </p:txBody>
      </p:sp>
      <p:sp>
        <p:nvSpPr>
          <p:cNvPr id="4" name="Date Placeholder 3"/>
          <p:cNvSpPr>
            <a:spLocks noGrp="1"/>
          </p:cNvSpPr>
          <p:nvPr>
            <p:ph type="dt" idx="15"/>
          </p:nvPr>
        </p:nvSpPr>
        <p:spPr/>
        <p:txBody>
          <a:bodyPr wrap="square" anchor="b">
            <a:normAutofit/>
          </a:bodyPr>
          <a:lstStyle/>
          <a:p>
            <a:pPr>
              <a:lnSpc>
                <a:spcPct val="90000"/>
              </a:lnSpc>
              <a:spcAft>
                <a:spcPts val="600"/>
              </a:spcAft>
              <a:defRPr/>
            </a:pPr>
            <a:r>
              <a:rPr lang="en-US" dirty="0"/>
              <a:t> Jan 2023</a:t>
            </a:r>
          </a:p>
        </p:txBody>
      </p:sp>
      <p:graphicFrame>
        <p:nvGraphicFramePr>
          <p:cNvPr id="7" name="Table 6">
            <a:extLst>
              <a:ext uri="{FF2B5EF4-FFF2-40B4-BE49-F238E27FC236}">
                <a16:creationId xmlns:a16="http://schemas.microsoft.com/office/drawing/2014/main" id="{C6A1D96D-34A5-4D8A-9672-A6873475E519}"/>
              </a:ext>
            </a:extLst>
          </p:cNvPr>
          <p:cNvGraphicFramePr>
            <a:graphicFrameLocks noGrp="1"/>
          </p:cNvGraphicFramePr>
          <p:nvPr>
            <p:extLst>
              <p:ext uri="{D42A27DB-BD31-4B8C-83A1-F6EECF244321}">
                <p14:modId xmlns:p14="http://schemas.microsoft.com/office/powerpoint/2010/main" val="1744648450"/>
              </p:ext>
            </p:extLst>
          </p:nvPr>
        </p:nvGraphicFramePr>
        <p:xfrm>
          <a:off x="1374775" y="1473996"/>
          <a:ext cx="9845675" cy="457200"/>
        </p:xfrm>
        <a:graphic>
          <a:graphicData uri="http://schemas.openxmlformats.org/drawingml/2006/table">
            <a:tbl>
              <a:tblPr/>
              <a:tblGrid>
                <a:gridCol w="1519528">
                  <a:extLst>
                    <a:ext uri="{9D8B030D-6E8A-4147-A177-3AD203B41FA5}">
                      <a16:colId xmlns:a16="http://schemas.microsoft.com/office/drawing/2014/main" val="3621303959"/>
                    </a:ext>
                  </a:extLst>
                </a:gridCol>
                <a:gridCol w="8326147">
                  <a:extLst>
                    <a:ext uri="{9D8B030D-6E8A-4147-A177-3AD203B41FA5}">
                      <a16:colId xmlns:a16="http://schemas.microsoft.com/office/drawing/2014/main" val="3409120710"/>
                    </a:ext>
                  </a:extLst>
                </a:gridCol>
              </a:tblGrid>
              <a:tr h="457200">
                <a:tc>
                  <a:txBody>
                    <a:bodyPr/>
                    <a:lstStyle/>
                    <a:p>
                      <a:r>
                        <a:rPr lang="en-US" sz="1600" b="1" dirty="0">
                          <a:solidFill>
                            <a:srgbClr val="0000CC"/>
                          </a:solidFill>
                          <a:hlinkClick r:id="rId3">
                            <a:extLst>
                              <a:ext uri="{A12FA001-AC4F-418D-AE19-62706E023703}">
                                <ahyp:hlinkClr xmlns:ahyp="http://schemas.microsoft.com/office/drawing/2018/hyperlinkcolor" val="tx"/>
                              </a:ext>
                            </a:extLst>
                          </a:hlinkClick>
                        </a:rPr>
                        <a:t>Word</a:t>
                      </a:r>
                      <a:r>
                        <a:rPr lang="en-US" sz="1600" dirty="0">
                          <a:solidFill>
                            <a:srgbClr val="0000CC"/>
                          </a:solidFill>
                          <a:hlinkClick r:id="rId3">
                            <a:extLst>
                              <a:ext uri="{A12FA001-AC4F-418D-AE19-62706E023703}">
                                <ahyp:hlinkClr xmlns:ahyp="http://schemas.microsoft.com/office/drawing/2018/hyperlinkcolor" val="tx"/>
                              </a:ext>
                            </a:extLst>
                          </a:hlinkClick>
                        </a:rPr>
                        <a:t> </a:t>
                      </a:r>
                      <a:r>
                        <a:rPr lang="en-US" sz="1600" dirty="0">
                          <a:solidFill>
                            <a:srgbClr val="0000CC"/>
                          </a:solidFill>
                        </a:rPr>
                        <a:t> </a:t>
                      </a:r>
                      <a:r>
                        <a:rPr lang="en-US" sz="1600" dirty="0"/>
                        <a:t> </a:t>
                      </a:r>
                      <a:endParaRPr lang="en-US" sz="1600" dirty="0">
                        <a:solidFill>
                          <a:srgbClr val="0000CC"/>
                        </a:solidFill>
                      </a:endParaRPr>
                    </a:p>
                  </a:txBody>
                  <a:tcPr marL="52066" marR="52066" marT="26033" marB="26033" anchor="ctr">
                    <a:lnL>
                      <a:noFill/>
                    </a:lnL>
                    <a:lnR>
                      <a:noFill/>
                    </a:lnR>
                    <a:lnT>
                      <a:noFill/>
                    </a:lnT>
                    <a:lnB>
                      <a:noFill/>
                    </a:lnB>
                    <a:solidFill>
                      <a:srgbClr val="FFFF80"/>
                    </a:solidFill>
                  </a:tcPr>
                </a:tc>
                <a:tc>
                  <a:txBody>
                    <a:bodyPr/>
                    <a:lstStyle/>
                    <a:p>
                      <a:pPr algn="l"/>
                      <a:r>
                        <a:rPr lang="fr-FR" sz="1600" b="1" dirty="0"/>
                        <a:t>[708] Annex 9 Part 1</a:t>
                      </a:r>
                      <a:endParaRPr lang="en-US" sz="1600" dirty="0"/>
                    </a:p>
                  </a:txBody>
                  <a:tcPr marL="52066" marR="52066" marT="26033" marB="26033" anchor="ctr">
                    <a:lnL>
                      <a:noFill/>
                    </a:lnL>
                    <a:lnR>
                      <a:noFill/>
                    </a:lnR>
                    <a:lnT>
                      <a:noFill/>
                    </a:lnT>
                    <a:lnB>
                      <a:noFill/>
                    </a:lnB>
                    <a:solidFill>
                      <a:srgbClr val="FFFFCC"/>
                    </a:solidFill>
                  </a:tcPr>
                </a:tc>
                <a:extLst>
                  <a:ext uri="{0D108BD9-81ED-4DB2-BD59-A6C34878D82A}">
                    <a16:rowId xmlns:a16="http://schemas.microsoft.com/office/drawing/2014/main" val="3558292045"/>
                  </a:ext>
                </a:extLst>
              </a:tr>
            </a:tbl>
          </a:graphicData>
        </a:graphic>
      </p:graphicFrame>
    </p:spTree>
    <p:extLst>
      <p:ext uri="{BB962C8B-B14F-4D97-AF65-F5344CB8AC3E}">
        <p14:creationId xmlns:p14="http://schemas.microsoft.com/office/powerpoint/2010/main" val="37501876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dirty="0"/>
              <a:t>Updates from ITU-R WP5A</a:t>
            </a:r>
          </a:p>
        </p:txBody>
      </p:sp>
      <p:sp>
        <p:nvSpPr>
          <p:cNvPr id="6147" name="Content Placeholder 2"/>
          <p:cNvSpPr>
            <a:spLocks noGrp="1"/>
          </p:cNvSpPr>
          <p:nvPr>
            <p:ph idx="1"/>
          </p:nvPr>
        </p:nvSpPr>
        <p:spPr>
          <a:xfrm>
            <a:off x="1409700" y="1219200"/>
            <a:ext cx="9372599" cy="4875213"/>
          </a:xfrm>
        </p:spPr>
        <p:txBody>
          <a:bodyPr/>
          <a:lstStyle/>
          <a:p>
            <a:pPr marL="0" lvl="2" indent="0">
              <a:spcBef>
                <a:spcPts val="300"/>
              </a:spcBef>
              <a:spcAft>
                <a:spcPts val="0"/>
              </a:spcAft>
              <a:defRPr/>
            </a:pPr>
            <a:r>
              <a:rPr lang="en-US" sz="2400" b="1" dirty="0"/>
              <a:t>N/A</a:t>
            </a: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 Jan 2023</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16</a:t>
            </a:fld>
            <a:endParaRPr lang="en-US" altLang="en-US" sz="1200" b="0"/>
          </a:p>
        </p:txBody>
      </p:sp>
    </p:spTree>
    <p:extLst>
      <p:ext uri="{BB962C8B-B14F-4D97-AF65-F5344CB8AC3E}">
        <p14:creationId xmlns:p14="http://schemas.microsoft.com/office/powerpoint/2010/main" val="1905923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0" lvl="2" indent="0">
              <a:spcBef>
                <a:spcPts val="300"/>
              </a:spcBef>
              <a:spcAft>
                <a:spcPts val="0"/>
              </a:spcAft>
              <a:defRPr/>
            </a:pPr>
            <a:r>
              <a:rPr lang="en-US" sz="2400" b="1" dirty="0"/>
              <a:t>N/A</a:t>
            </a: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 Jan 2023</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17</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1698" y="441751"/>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415536"/>
            <a:ext cx="9372599" cy="4875213"/>
          </a:xfrm>
        </p:spPr>
        <p:txBody>
          <a:bodyPr/>
          <a:lstStyle/>
          <a:p>
            <a:pPr marL="342900" lvl="2" indent="-342900">
              <a:spcBef>
                <a:spcPts val="300"/>
              </a:spcBef>
              <a:spcAft>
                <a:spcPts val="0"/>
              </a:spcAft>
              <a:buFont typeface="Arial" panose="020B0604020202020204" pitchFamily="34" charset="0"/>
              <a:buChar char="•"/>
              <a:defRPr/>
            </a:pPr>
            <a:r>
              <a:rPr lang="en-US" sz="2400" b="1" dirty="0"/>
              <a:t>Call for contributions on recommendations on latest M.1450, M.1801 working drafts and other subjects based on the output of  WP5A Nov 2022</a:t>
            </a:r>
          </a:p>
          <a:p>
            <a:pPr marL="342900" lvl="2" indent="-342900">
              <a:spcBef>
                <a:spcPts val="300"/>
              </a:spcBef>
              <a:spcAft>
                <a:spcPts val="0"/>
              </a:spcAft>
              <a:buFont typeface="Arial" panose="020B0604020202020204" pitchFamily="34" charset="0"/>
              <a:buChar char="•"/>
              <a:defRPr/>
            </a:pPr>
            <a:r>
              <a:rPr lang="en-US" sz="2400" b="1" dirty="0"/>
              <a:t>Working Party 5A Next Meeting Dates</a:t>
            </a:r>
          </a:p>
          <a:p>
            <a:pPr marL="800100" lvl="3" indent="-342900">
              <a:spcBef>
                <a:spcPts val="300"/>
              </a:spcBef>
              <a:spcAft>
                <a:spcPts val="0"/>
              </a:spcAft>
              <a:buFont typeface="Arial" panose="020B0604020202020204" pitchFamily="34" charset="0"/>
              <a:buChar char="•"/>
              <a:defRPr/>
            </a:pPr>
            <a:r>
              <a:rPr lang="pt-BR" sz="2200" dirty="0"/>
              <a:t>2023-05-08 to 2023-05-19</a:t>
            </a:r>
          </a:p>
          <a:p>
            <a:pPr marL="342900" lvl="2" indent="-342900">
              <a:spcBef>
                <a:spcPts val="300"/>
              </a:spcBef>
              <a:spcAft>
                <a:spcPts val="0"/>
              </a:spcAft>
              <a:buFont typeface="Arial" panose="020B0604020202020204" pitchFamily="34" charset="0"/>
              <a:buChar char="•"/>
              <a:defRPr/>
            </a:pPr>
            <a:r>
              <a:rPr lang="en-US" sz="2600" b="1" dirty="0"/>
              <a:t>Next ITU AHG Meeting: </a:t>
            </a:r>
          </a:p>
          <a:p>
            <a:pPr marL="800100" lvl="3" indent="-342900">
              <a:spcBef>
                <a:spcPts val="300"/>
              </a:spcBef>
              <a:spcAft>
                <a:spcPts val="0"/>
              </a:spcAft>
              <a:buFont typeface="Arial" panose="020B0604020202020204" pitchFamily="34" charset="0"/>
              <a:buChar char="•"/>
              <a:defRPr/>
            </a:pPr>
            <a:r>
              <a:rPr lang="en-US" sz="2200"/>
              <a:t>IEEE 802 March </a:t>
            </a:r>
            <a:r>
              <a:rPr lang="en-US" sz="2200" dirty="0"/>
              <a:t>2023 Plenary Week</a:t>
            </a:r>
          </a:p>
          <a:p>
            <a:pPr marL="342900" lvl="2" indent="-342900">
              <a:spcBef>
                <a:spcPts val="300"/>
              </a:spcBef>
              <a:spcAft>
                <a:spcPts val="0"/>
              </a:spcAft>
              <a:buFont typeface="Arial" panose="020B0604020202020204" pitchFamily="34" charset="0"/>
              <a:buChar char="•"/>
              <a:defRPr/>
            </a:pPr>
            <a:r>
              <a:rPr lang="en-US" sz="2800" b="1" dirty="0"/>
              <a:t>Any New Business?</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 Jan 2023</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18</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5458" y="265906"/>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44033" y="914400"/>
            <a:ext cx="10361084" cy="5486400"/>
          </a:xfrm>
        </p:spPr>
        <p:txBody>
          <a:bodyPr/>
          <a:lstStyle/>
          <a:p>
            <a:r>
              <a:rPr lang="en-US" sz="1200" dirty="0"/>
              <a:t>ITU AHG – Background Material</a:t>
            </a:r>
          </a:p>
          <a:p>
            <a:pPr marL="457200" indent="-457200">
              <a:spcBef>
                <a:spcPts val="200"/>
              </a:spcBef>
              <a:buFont typeface="+mj-lt"/>
              <a:buAutoNum type="arabicPeriod"/>
              <a:defRPr/>
            </a:pPr>
            <a:r>
              <a:rPr lang="en-US" sz="1200" dirty="0"/>
              <a:t>ITU-R M.1450-5 (R-REC-M.1450-5-201404-I!!PDF-E): Characteristics of broadband radio local area networks, (02/2014) </a:t>
            </a:r>
          </a:p>
          <a:p>
            <a:pPr marL="400050" lvl="1" indent="0">
              <a:spcBef>
                <a:spcPts val="200"/>
              </a:spcBef>
              <a:defRPr/>
            </a:pPr>
            <a:r>
              <a:rPr lang="en-US" sz="1200" u="sng" dirty="0">
                <a:solidFill>
                  <a:srgbClr val="0000CC"/>
                </a:solidFill>
                <a:hlinkClick r:id="rId3">
                  <a:extLst>
                    <a:ext uri="{A12FA001-AC4F-418D-AE19-62706E023703}">
                      <ahyp:hlinkClr xmlns:ahyp="http://schemas.microsoft.com/office/drawing/2018/hyperlinkcolor" val="tx"/>
                    </a:ext>
                  </a:extLst>
                </a:hlinkClick>
              </a:rPr>
              <a:t>https://mentor.ieee.org/802.18/dcn/19/18-19-0157-00-0000-an-update-on-the-recommendation-itu-r-m-1450-5.pptx</a:t>
            </a:r>
            <a:endParaRPr lang="en-US" sz="1200" dirty="0">
              <a:solidFill>
                <a:srgbClr val="0000CC"/>
              </a:solidFill>
            </a:endParaRPr>
          </a:p>
          <a:p>
            <a:pPr marL="457200" indent="-457200">
              <a:spcBef>
                <a:spcPts val="200"/>
              </a:spcBef>
              <a:buFont typeface="+mj-lt"/>
              <a:buAutoNum type="arabicPeriod"/>
              <a:defRPr/>
            </a:pPr>
            <a:r>
              <a:rPr lang="en-US" sz="1200" dirty="0"/>
              <a:t>ITU-R M.1801-2 (R-REC-M.1801-2-201302-I!!PDF-E): Radio interface standards for broadband wireless access systems, including mobile and nomadic applications, in the mobile service operating below 6 GHz, (02/2013)</a:t>
            </a:r>
            <a:endParaRPr lang="en-GB" sz="1200" dirty="0"/>
          </a:p>
          <a:p>
            <a:pPr marL="0" indent="0">
              <a:spcBef>
                <a:spcPts val="200"/>
              </a:spcBef>
              <a:defRPr/>
            </a:pPr>
            <a:r>
              <a:rPr lang="en-GB" sz="1200" u="sng" dirty="0">
                <a:solidFill>
                  <a:srgbClr val="CCCCFF"/>
                </a:solidFill>
                <a:hlinkClick r:id="rId4">
                  <a:extLst>
                    <a:ext uri="{A12FA001-AC4F-418D-AE19-62706E023703}">
                      <ahyp:hlinkClr xmlns:ahyp="http://schemas.microsoft.com/office/drawing/2018/hyperlinkcolor" val="tx"/>
                    </a:ext>
                  </a:extLst>
                </a:hlinkClick>
              </a:rPr>
              <a:t>	</a:t>
            </a:r>
            <a:r>
              <a:rPr lang="en-US" sz="1200" u="sng" dirty="0">
                <a:solidFill>
                  <a:srgbClr val="0000CC"/>
                </a:solidFill>
                <a:hlinkClick r:id="rId4">
                  <a:extLst>
                    <a:ext uri="{A12FA001-AC4F-418D-AE19-62706E023703}">
                      <ahyp:hlinkClr xmlns:ahyp="http://schemas.microsoft.com/office/drawing/2018/hyperlinkcolor" val="tx"/>
                    </a:ext>
                  </a:extLst>
                </a:hlinkClick>
              </a:rPr>
              <a:t>https://www.itu.int/dms_pubrec/itu-r/rec/m/R-REC-M.1801-2-201302-I!!PDF-E.pdf</a:t>
            </a:r>
            <a:endParaRPr lang="en-US" sz="1200" dirty="0">
              <a:solidFill>
                <a:srgbClr val="0000CC"/>
              </a:solidFill>
            </a:endParaRPr>
          </a:p>
          <a:p>
            <a:pPr>
              <a:defRPr/>
            </a:pPr>
            <a:r>
              <a:rPr lang="en-US" sz="1200" dirty="0"/>
              <a:t>IEEE 802 contributions to WP5A </a:t>
            </a:r>
            <a:r>
              <a:rPr lang="en-US" sz="1200" dirty="0" err="1"/>
              <a:t>Decy</a:t>
            </a:r>
            <a:r>
              <a:rPr lang="en-US" sz="1200" dirty="0"/>
              <a:t> 2020 Meeting under agenda item RLAN characteristics</a:t>
            </a:r>
          </a:p>
          <a:p>
            <a:pPr marL="457200" lvl="2" indent="-457200">
              <a:spcBef>
                <a:spcPts val="300"/>
              </a:spcBef>
              <a:spcAft>
                <a:spcPts val="0"/>
              </a:spcAft>
              <a:buFont typeface="+mj-lt"/>
              <a:buAutoNum type="arabicPeriod"/>
              <a:defRPr/>
            </a:pPr>
            <a:r>
              <a:rPr lang="en-US" sz="1200" b="1" dirty="0">
                <a:cs typeface="+mn-cs"/>
              </a:rPr>
              <a:t>Proposed modification to Recommendation ITU-R M.1450-5 </a:t>
            </a:r>
            <a:r>
              <a:rPr lang="en-US" sz="1200" b="1" dirty="0">
                <a:solidFill>
                  <a:srgbClr val="0000CC"/>
                </a:solidFill>
                <a:hlinkClick r:id="rId5">
                  <a:extLst>
                    <a:ext uri="{A12FA001-AC4F-418D-AE19-62706E023703}">
                      <ahyp:hlinkClr xmlns:ahyp="http://schemas.microsoft.com/office/drawing/2018/hyperlinkcolor" val="tx"/>
                    </a:ext>
                  </a:extLst>
                </a:hlinkClick>
              </a:rPr>
              <a:t>[44]</a:t>
            </a:r>
            <a:endParaRPr lang="en-US" sz="1200" b="1" dirty="0">
              <a:solidFill>
                <a:srgbClr val="0000CC"/>
              </a:solidFill>
            </a:endParaRPr>
          </a:p>
          <a:p>
            <a:pPr marL="457200" lvl="2" indent="-457200">
              <a:spcBef>
                <a:spcPts val="300"/>
              </a:spcBef>
              <a:spcAft>
                <a:spcPts val="0"/>
              </a:spcAft>
              <a:buFont typeface="+mj-lt"/>
              <a:buAutoNum type="arabicPeriod"/>
              <a:defRPr/>
            </a:pPr>
            <a:r>
              <a:rPr lang="en-US" sz="1200" b="1" dirty="0">
                <a:cs typeface="+mn-cs"/>
              </a:rPr>
              <a:t>Proposed modification to Recommendation ITU-R M.1801-2 </a:t>
            </a:r>
            <a:r>
              <a:rPr lang="en-US" sz="1200" b="1" dirty="0">
                <a:solidFill>
                  <a:srgbClr val="0000CC"/>
                </a:solidFill>
                <a:hlinkClick r:id="rId6">
                  <a:extLst>
                    <a:ext uri="{A12FA001-AC4F-418D-AE19-62706E023703}">
                      <ahyp:hlinkClr xmlns:ahyp="http://schemas.microsoft.com/office/drawing/2018/hyperlinkcolor" val="tx"/>
                    </a:ext>
                  </a:extLst>
                </a:hlinkClick>
              </a:rPr>
              <a:t>[43]</a:t>
            </a:r>
            <a:endParaRPr lang="en-US" sz="1200" b="1" u="sng" dirty="0">
              <a:solidFill>
                <a:srgbClr val="0000CC"/>
              </a:solidFill>
            </a:endParaRPr>
          </a:p>
          <a:p>
            <a:pPr>
              <a:defRPr/>
            </a:pPr>
            <a:r>
              <a:rPr lang="en-US" sz="12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200" b="1" dirty="0"/>
              <a:t>Proposed modification to Recommendation ITU-R M.1450-5 </a:t>
            </a:r>
            <a:r>
              <a:rPr lang="en-US" sz="1200" b="1" dirty="0">
                <a:solidFill>
                  <a:srgbClr val="0000CC"/>
                </a:solidFill>
                <a:hlinkClick r:id="rId7">
                  <a:extLst>
                    <a:ext uri="{A12FA001-AC4F-418D-AE19-62706E023703}">
                      <ahyp:hlinkClr xmlns:ahyp="http://schemas.microsoft.com/office/drawing/2018/hyperlinkcolor" val="tx"/>
                    </a:ext>
                  </a:extLst>
                </a:hlinkClick>
              </a:rPr>
              <a:t>[154]</a:t>
            </a:r>
            <a:endParaRPr lang="en-US" sz="1200" b="1" dirty="0">
              <a:solidFill>
                <a:srgbClr val="0000CC"/>
              </a:solidFill>
            </a:endParaRPr>
          </a:p>
          <a:p>
            <a:pPr marL="457200" lvl="2" indent="-457200">
              <a:spcBef>
                <a:spcPts val="300"/>
              </a:spcBef>
              <a:spcAft>
                <a:spcPts val="0"/>
              </a:spcAft>
              <a:buFont typeface="+mj-lt"/>
              <a:buAutoNum type="arabicPeriod"/>
              <a:defRPr/>
            </a:pPr>
            <a:r>
              <a:rPr lang="en-US" sz="1200" b="1" dirty="0"/>
              <a:t>Proposed modification to Recommendation ITU-R M.1801-2 </a:t>
            </a:r>
            <a:r>
              <a:rPr lang="en-US" sz="1200" b="1" dirty="0">
                <a:solidFill>
                  <a:srgbClr val="0000CC"/>
                </a:solidFill>
                <a:hlinkClick r:id="rId8">
                  <a:extLst>
                    <a:ext uri="{A12FA001-AC4F-418D-AE19-62706E023703}">
                      <ahyp:hlinkClr xmlns:ahyp="http://schemas.microsoft.com/office/drawing/2018/hyperlinkcolor" val="tx"/>
                    </a:ext>
                  </a:extLst>
                </a:hlinkClick>
              </a:rPr>
              <a:t>[153]</a:t>
            </a:r>
            <a:endParaRPr lang="en-US" sz="1200" b="1" dirty="0">
              <a:solidFill>
                <a:srgbClr val="0000CC"/>
              </a:solidFill>
            </a:endParaRPr>
          </a:p>
          <a:p>
            <a:pPr marL="0" lvl="2" indent="0">
              <a:spcBef>
                <a:spcPts val="300"/>
              </a:spcBef>
              <a:spcAft>
                <a:spcPts val="0"/>
              </a:spcAft>
              <a:defRPr/>
            </a:pPr>
            <a:r>
              <a:rPr lang="en-US" sz="1200"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200" b="1" dirty="0">
                <a:solidFill>
                  <a:schemeClr val="tx1"/>
                </a:solidFill>
              </a:rPr>
              <a:t>Proposed modification to Recommendation ITU-R M.1450-5 </a:t>
            </a:r>
            <a:r>
              <a:rPr lang="en-US" sz="1200" b="1" dirty="0">
                <a:solidFill>
                  <a:srgbClr val="0000CC"/>
                </a:solidFill>
              </a:rPr>
              <a:t>[</a:t>
            </a:r>
            <a:r>
              <a:rPr lang="en-US" sz="1200" b="1" dirty="0">
                <a:solidFill>
                  <a:srgbClr val="0000CC"/>
                </a:solidFill>
                <a:hlinkClick r:id="rId9">
                  <a:extLst>
                    <a:ext uri="{A12FA001-AC4F-418D-AE19-62706E023703}">
                      <ahyp:hlinkClr xmlns:ahyp="http://schemas.microsoft.com/office/drawing/2018/hyperlinkcolor" val="tx"/>
                    </a:ext>
                  </a:extLst>
                </a:hlinkClick>
              </a:rPr>
              <a:t> 245 </a:t>
            </a:r>
            <a:r>
              <a:rPr lang="en-US" sz="1200" b="1" dirty="0">
                <a:solidFill>
                  <a:srgbClr val="0000CC"/>
                </a:solidFill>
              </a:rPr>
              <a:t>] </a:t>
            </a:r>
          </a:p>
          <a:p>
            <a:pPr marL="342900" lvl="2" indent="-342900">
              <a:spcBef>
                <a:spcPts val="300"/>
              </a:spcBef>
              <a:spcAft>
                <a:spcPts val="0"/>
              </a:spcAft>
              <a:buFont typeface="+mj-lt"/>
              <a:buAutoNum type="arabicPeriod"/>
              <a:defRPr/>
            </a:pPr>
            <a:r>
              <a:rPr lang="en-US" sz="1200" b="1" dirty="0">
                <a:solidFill>
                  <a:schemeClr val="tx1"/>
                </a:solidFill>
              </a:rPr>
              <a:t>Proposed modification to Recommendation ITU-R M.1801-2 </a:t>
            </a:r>
            <a:r>
              <a:rPr lang="en-US" sz="1200" b="1" dirty="0">
                <a:solidFill>
                  <a:srgbClr val="0000CC"/>
                </a:solidFill>
              </a:rPr>
              <a:t>[ </a:t>
            </a:r>
            <a:r>
              <a:rPr lang="en-US" sz="1200" b="1" dirty="0">
                <a:solidFill>
                  <a:srgbClr val="0000CC"/>
                </a:solidFill>
                <a:hlinkClick r:id="rId10">
                  <a:extLst>
                    <a:ext uri="{A12FA001-AC4F-418D-AE19-62706E023703}">
                      <ahyp:hlinkClr xmlns:ahyp="http://schemas.microsoft.com/office/drawing/2018/hyperlinkcolor" val="tx"/>
                    </a:ext>
                  </a:extLst>
                </a:hlinkClick>
              </a:rPr>
              <a:t>246 </a:t>
            </a:r>
            <a:r>
              <a:rPr lang="en-US" sz="1200" b="1" dirty="0">
                <a:solidFill>
                  <a:srgbClr val="0000CC"/>
                </a:solidFill>
              </a:rPr>
              <a:t>] </a:t>
            </a:r>
          </a:p>
          <a:p>
            <a:pPr marL="0" lvl="2" indent="0">
              <a:spcBef>
                <a:spcPts val="300"/>
              </a:spcBef>
              <a:spcAft>
                <a:spcPts val="0"/>
              </a:spcAft>
              <a:defRPr/>
            </a:pPr>
            <a:r>
              <a:rPr lang="en-US" sz="1200" b="1" dirty="0">
                <a:cs typeface="+mn-cs"/>
              </a:rPr>
              <a:t>IEEE 802 contributions to WP5A Nov 2021 Meeting under agenda item RLAN characteristics</a:t>
            </a:r>
            <a:endParaRPr lang="en-US" sz="120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200" kern="1200" dirty="0">
                <a:solidFill>
                  <a:srgbClr val="0000CC"/>
                </a:solidFill>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[ 439 ]</a:t>
            </a:r>
            <a:r>
              <a:rPr lang="en-US" sz="1200" b="0" kern="1200" dirty="0">
                <a:solidFill>
                  <a:srgbClr val="0000CC"/>
                </a:solidFill>
                <a:latin typeface="Times New Roman" panose="02020603050405020304" pitchFamily="18" charset="0"/>
                <a:ea typeface="MS Gothic" panose="020B0609070205080204" pitchFamily="49" charset="-128"/>
              </a:rPr>
              <a:t>   </a:t>
            </a:r>
            <a:endParaRPr lang="en-US" sz="1200" b="0" i="0" u="none" strike="noStrike" dirty="0">
              <a:solidFill>
                <a:srgbClr val="0000CC"/>
              </a:solidFill>
              <a:effectLst/>
              <a:latin typeface="Arial" panose="020B0604020202020204" pitchFamily="34" charset="0"/>
            </a:endParaRPr>
          </a:p>
          <a:p>
            <a:pPr marL="0" fontAlgn="t">
              <a:spcBef>
                <a:spcPts val="0"/>
              </a:spcBef>
              <a:spcAft>
                <a:spcPts val="0"/>
              </a:spcAft>
              <a:buFont typeface="+mj-lt"/>
              <a:buAutoNum type="arabicPeriod"/>
            </a:pP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200" i="0" u="none" strike="noStrike" kern="1200" dirty="0">
                <a:solidFill>
                  <a:srgbClr val="0000CC"/>
                </a:solidFill>
                <a:effectLst/>
                <a:latin typeface="Times New Roman" panose="02020603050405020304" pitchFamily="18" charset="0"/>
                <a:ea typeface="MS Gothic" panose="020B0609070205080204" pitchFamily="49" charset="-128"/>
              </a:rPr>
              <a:t> </a:t>
            </a:r>
            <a:r>
              <a:rPr lang="en-US" sz="1200" kern="1200" dirty="0">
                <a:solidFill>
                  <a:srgbClr val="0000CC"/>
                </a:solidFill>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[ 438 ]</a:t>
            </a:r>
            <a:r>
              <a:rPr lang="en-US" sz="1200" b="0" kern="1200" dirty="0">
                <a:solidFill>
                  <a:srgbClr val="0000CC"/>
                </a:solidFill>
                <a:latin typeface="Times New Roman" panose="02020603050405020304" pitchFamily="18" charset="0"/>
                <a:ea typeface="MS Gothic" panose="020B0609070205080204" pitchFamily="49" charset="-128"/>
              </a:rPr>
              <a:t>   </a:t>
            </a:r>
          </a:p>
          <a:p>
            <a:pPr marL="0" lvl="2" indent="0">
              <a:spcBef>
                <a:spcPts val="300"/>
              </a:spcBef>
              <a:spcAft>
                <a:spcPts val="0"/>
              </a:spcAft>
              <a:defRPr/>
            </a:pPr>
            <a:r>
              <a:rPr lang="en-US" sz="1200" b="1" dirty="0">
                <a:cs typeface="+mn-cs"/>
              </a:rPr>
              <a:t>IEEE 802 contributions to WP5A May-Jun 2022 Meeting under agenda item RLAN characteristics</a:t>
            </a:r>
          </a:p>
          <a:p>
            <a:pPr marL="342900" lvl="2" indent="-342900">
              <a:spcBef>
                <a:spcPts val="300"/>
              </a:spcBef>
              <a:spcAft>
                <a:spcPts val="0"/>
              </a:spcAft>
              <a:buFont typeface="+mj-lt"/>
              <a:buAutoNum type="arabicPeriod"/>
              <a:defRPr/>
            </a:pPr>
            <a:r>
              <a:rPr lang="en-US" sz="12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200" b="1" dirty="0">
                <a:solidFill>
                  <a:srgbClr val="0000CC"/>
                </a:solidFill>
                <a:hlinkClick r:id="rId13">
                  <a:extLst>
                    <a:ext uri="{A12FA001-AC4F-418D-AE19-62706E023703}">
                      <ahyp:hlinkClr xmlns:ahyp="http://schemas.microsoft.com/office/drawing/2018/hyperlinkcolor" val="tx"/>
                    </a:ext>
                  </a:extLst>
                </a:hlinkClick>
              </a:rPr>
              <a:t>[ 547 ]</a:t>
            </a:r>
            <a:r>
              <a:rPr lang="en-US" sz="1200" dirty="0">
                <a:solidFill>
                  <a:srgbClr val="0000CC"/>
                </a:solidFill>
              </a:rPr>
              <a:t>   </a:t>
            </a:r>
            <a:endParaRPr lang="en-US" sz="1200" b="1" kern="1200" dirty="0">
              <a:solidFill>
                <a:srgbClr val="0000CC"/>
              </a:solidFill>
              <a:latin typeface="Times New Roman" panose="02020603050405020304" pitchFamily="18" charset="0"/>
              <a:ea typeface="MS Gothic" panose="020B0609070205080204" pitchFamily="49" charset="-128"/>
            </a:endParaRPr>
          </a:p>
          <a:p>
            <a:pPr marL="342900" lvl="2" indent="-342900">
              <a:spcBef>
                <a:spcPts val="300"/>
              </a:spcBef>
              <a:spcAft>
                <a:spcPts val="0"/>
              </a:spcAft>
              <a:buFont typeface="+mj-lt"/>
              <a:buAutoNum type="arabicPeriod"/>
              <a:defRPr/>
            </a:pPr>
            <a:r>
              <a:rPr lang="en-US" sz="120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200" b="1" dirty="0">
                <a:solidFill>
                  <a:srgbClr val="0000CC"/>
                </a:solidFill>
                <a:hlinkClick r:id="rId14">
                  <a:extLst>
                    <a:ext uri="{A12FA001-AC4F-418D-AE19-62706E023703}">
                      <ahyp:hlinkClr xmlns:ahyp="http://schemas.microsoft.com/office/drawing/2018/hyperlinkcolor" val="tx"/>
                    </a:ext>
                  </a:extLst>
                </a:hlinkClick>
              </a:rPr>
              <a:t>[ 546 ]</a:t>
            </a:r>
            <a:endParaRPr lang="en-US" sz="1200" b="1" dirty="0">
              <a:solidFill>
                <a:srgbClr val="0000CC"/>
              </a:solidFill>
            </a:endParaRPr>
          </a:p>
          <a:p>
            <a:pPr marL="0" lvl="2" indent="0">
              <a:spcBef>
                <a:spcPts val="300"/>
              </a:spcBef>
              <a:spcAft>
                <a:spcPts val="0"/>
              </a:spcAft>
              <a:defRPr/>
            </a:pPr>
            <a:r>
              <a:rPr lang="en-US" sz="1200" b="1" dirty="0">
                <a:cs typeface="+mn-cs"/>
              </a:rPr>
              <a:t>IEEE 802 contributions to WP5A Nov 2022 Meeting under agenda item RLAN characteristics</a:t>
            </a:r>
          </a:p>
          <a:p>
            <a:pPr marL="0" indent="0" fontAlgn="t">
              <a:spcBef>
                <a:spcPts val="0"/>
              </a:spcBef>
              <a:spcAft>
                <a:spcPts val="0"/>
              </a:spcAft>
            </a:pPr>
            <a:r>
              <a:rPr lang="en-US" sz="1200" kern="1200" dirty="0">
                <a:latin typeface="Times New Roman" panose="02020603050405020304" pitchFamily="18" charset="0"/>
                <a:ea typeface="MS Gothic" panose="020B0609070205080204" pitchFamily="49" charset="-128"/>
              </a:rPr>
              <a:t>1.	IEEE 802’S VIEWS ON ANNEX 17 TO DOCUMENT 5A/597</a:t>
            </a:r>
            <a:r>
              <a:rPr lang="en-US" sz="1200" dirty="0">
                <a:latin typeface="Arial" panose="020B0604020202020204" pitchFamily="34" charset="0"/>
              </a:rPr>
              <a:t> </a:t>
            </a:r>
            <a:r>
              <a:rPr lang="en-US" sz="120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GB" sz="1200" i="0" u="none" strike="noStrike" kern="1200" dirty="0">
                <a:solidFill>
                  <a:srgbClr val="0000CC"/>
                </a:solidFill>
                <a:effectLst/>
                <a:latin typeface="Arial" panose="020B0604020202020204" pitchFamily="34" charset="0"/>
                <a:ea typeface="SimSun" panose="02010600030101010101" pitchFamily="2" charset="-122"/>
                <a:hlinkClick r:id="rId15">
                  <a:extLst>
                    <a:ext uri="{A12FA001-AC4F-418D-AE19-62706E023703}">
                      <ahyp:hlinkClr xmlns:ahyp="http://schemas.microsoft.com/office/drawing/2018/hyperlinkcolor" val="tx"/>
                    </a:ext>
                  </a:extLst>
                </a:hlinkClick>
              </a:rPr>
              <a:t>675</a:t>
            </a:r>
            <a:r>
              <a:rPr lang="en-US" sz="120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US" sz="1200" i="0" u="none" strike="noStrike" kern="1200" dirty="0">
                <a:solidFill>
                  <a:srgbClr val="0000CC"/>
                </a:solidFill>
                <a:effectLst/>
                <a:latin typeface="Times New Roman" panose="02020603050405020304" pitchFamily="18" charset="0"/>
                <a:ea typeface="MS Gothic" panose="020B0609070205080204" pitchFamily="49" charset="-128"/>
              </a:rPr>
              <a:t>   </a:t>
            </a:r>
          </a:p>
          <a:p>
            <a:pPr marL="0" indent="0" fontAlgn="t">
              <a:spcBef>
                <a:spcPts val="0"/>
              </a:spcBef>
              <a:spcAft>
                <a:spcPts val="0"/>
              </a:spcAft>
            </a:pPr>
            <a:r>
              <a:rPr lang="en-US" sz="1200" kern="1200">
                <a:latin typeface="Times New Roman" panose="02020603050405020304" pitchFamily="18" charset="0"/>
                <a:ea typeface="MS Gothic" panose="020B0609070205080204" pitchFamily="49" charset="-128"/>
              </a:rPr>
              <a:t>2. 	Proposed </a:t>
            </a:r>
            <a:r>
              <a:rPr lang="en-US" sz="1200" kern="1200" dirty="0">
                <a:latin typeface="Times New Roman" panose="02020603050405020304" pitchFamily="18" charset="0"/>
                <a:ea typeface="MS Gothic" panose="020B0609070205080204" pitchFamily="49" charset="-128"/>
              </a:rPr>
              <a:t>modification to Recommendation ITU-R M.1450-5   </a:t>
            </a:r>
            <a:r>
              <a:rPr lang="en-US" sz="120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hlinkClick r:id="rId14">
                  <a:extLst>
                    <a:ext uri="{A12FA001-AC4F-418D-AE19-62706E023703}">
                      <ahyp:hlinkClr xmlns:ahyp="http://schemas.microsoft.com/office/drawing/2018/hyperlinkcolor" val="tx"/>
                    </a:ext>
                  </a:extLst>
                </a:hlinkClick>
              </a:rPr>
              <a:t>[674]</a:t>
            </a:r>
            <a:r>
              <a:rPr lang="en-US" sz="120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t>   </a:t>
            </a:r>
            <a:br>
              <a:rPr lang="en-US" sz="1200" b="1"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br>
            <a:r>
              <a:rPr lang="en-US" sz="1200" b="1"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t>  </a:t>
            </a:r>
            <a:endParaRPr lang="en-US" sz="1200" b="0" i="0" u="none" strike="noStrike" dirty="0">
              <a:effectLst/>
              <a:latin typeface="Arial" panose="020B0604020202020204" pitchFamily="34" charset="0"/>
            </a:endParaRPr>
          </a:p>
          <a:p>
            <a:pPr marL="342900" lvl="2" indent="-342900">
              <a:spcBef>
                <a:spcPts val="300"/>
              </a:spcBef>
              <a:spcAft>
                <a:spcPts val="0"/>
              </a:spcAft>
              <a:buFont typeface="+mj-lt"/>
              <a:buAutoNum type="arabicPeriod"/>
              <a:defRPr/>
            </a:pPr>
            <a:endParaRPr lang="en-US" sz="1200" b="1" i="0" u="none" strike="noStrike" dirty="0">
              <a:effectLst/>
              <a:latin typeface="Arial" panose="020B0604020202020204" pitchFamily="34" charset="0"/>
            </a:endParaRP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 Jan 2023</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January 19, 2023</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a:t>
            </a:r>
            <a:r>
              <a:rPr lang="en-US" dirty="0"/>
              <a:t>Bluetooth SIG)</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 Jan 2023</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p:txBody>
          <a:bodyPr/>
          <a:lstStyle/>
          <a:p>
            <a:r>
              <a:rPr lang="en-US" dirty="0"/>
              <a:t> Jan 2023</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dirty="0">
                <a:solidFill>
                  <a:schemeClr val="tx1"/>
                </a:solidFill>
              </a:rPr>
              <a:t>Participation in the ITU AHG at this meeting counts towards 802.11 voting rights; capture your attendance on IMAT </a:t>
            </a:r>
            <a:r>
              <a:rPr lang="en-US" altLang="en-US" sz="2400" dirty="0">
                <a:solidFill>
                  <a:srgbClr val="0000CC"/>
                </a:solidFill>
                <a:hlinkClick r:id="rId3">
                  <a:extLst>
                    <a:ext uri="{A12FA001-AC4F-418D-AE19-62706E023703}">
                      <ahyp:hlinkClr xmlns:ahyp="http://schemas.microsoft.com/office/drawing/2018/hyperlinkcolor" val="tx"/>
                    </a:ext>
                  </a:extLst>
                </a:hlinkClick>
              </a:rPr>
              <a:t>https://imat.ieee.org/attendance</a:t>
            </a:r>
            <a:r>
              <a:rPr lang="en-US" altLang="en-US" sz="2400" dirty="0">
                <a:solidFill>
                  <a:srgbClr val="0000CC"/>
                </a:solidFill>
              </a:rPr>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Jan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 Jan 2023</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solidFill>
                  <a:srgbClr val="0000CC"/>
                </a:solidFill>
                <a:hlinkClick r:id="rId3">
                  <a:extLst>
                    <a:ext uri="{A12FA001-AC4F-418D-AE19-62706E023703}">
                      <ahyp:hlinkClr xmlns:ahyp="http://schemas.microsoft.com/office/drawing/2018/hyperlinkcolor" val="tx"/>
                    </a:ext>
                  </a:extLst>
                </a:hlinkClick>
              </a:rPr>
              <a:t>http://standards.ieee.org/faqs/affiliationFAQ.html</a:t>
            </a:r>
            <a:endParaRPr lang="en-US" altLang="en-US" sz="2400" dirty="0">
              <a:solidFill>
                <a:srgbClr val="0000CC"/>
              </a:solidFill>
            </a:endParaRPr>
          </a:p>
          <a:p>
            <a:pPr>
              <a:lnSpc>
                <a:spcPct val="90000"/>
              </a:lnSpc>
            </a:pPr>
            <a:r>
              <a:rPr lang="en-US" altLang="en-US" sz="2800" dirty="0"/>
              <a:t>Links to IEEE Antitrust Guidelines</a:t>
            </a:r>
          </a:p>
          <a:p>
            <a:pPr lvl="1">
              <a:lnSpc>
                <a:spcPct val="90000"/>
              </a:lnSpc>
            </a:pPr>
            <a:r>
              <a:rPr lang="en-US" altLang="en-US" sz="2400" dirty="0">
                <a:solidFill>
                  <a:srgbClr val="0000CC"/>
                </a:solidFill>
                <a:hlinkClick r:id="rId4">
                  <a:extLst>
                    <a:ext uri="{A12FA001-AC4F-418D-AE19-62706E023703}">
                      <ahyp:hlinkClr xmlns:ahyp="http://schemas.microsoft.com/office/drawing/2018/hyperlinkcolor" val="tx"/>
                    </a:ext>
                  </a:extLst>
                </a:hlinkClick>
              </a:rPr>
              <a:t>http://standards.ieee.org/resources/antitrust-guidelines.pdf</a:t>
            </a:r>
            <a:endParaRPr lang="en-US" altLang="en-US" sz="2400" dirty="0">
              <a:solidFill>
                <a:srgbClr val="0000CC"/>
              </a:solidFill>
            </a:endParaRPr>
          </a:p>
          <a:p>
            <a:pPr>
              <a:lnSpc>
                <a:spcPct val="90000"/>
              </a:lnSpc>
            </a:pPr>
            <a:r>
              <a:rPr lang="en-US" altLang="en-US" sz="2800" dirty="0"/>
              <a:t>Link to IEEE Code of Ethics</a:t>
            </a:r>
          </a:p>
          <a:p>
            <a:pPr lvl="1">
              <a:lnSpc>
                <a:spcPct val="90000"/>
              </a:lnSpc>
            </a:pPr>
            <a:r>
              <a:rPr lang="en-US" altLang="en-US" sz="2400" dirty="0">
                <a:solidFill>
                  <a:srgbClr val="0000CC"/>
                </a:solidFill>
                <a:hlinkClick r:id="rId5">
                  <a:extLst>
                    <a:ext uri="{A12FA001-AC4F-418D-AE19-62706E023703}">
                      <ahyp:hlinkClr xmlns:ahyp="http://schemas.microsoft.com/office/drawing/2018/hyperlinkcolor" val="tx"/>
                    </a:ext>
                  </a:extLst>
                </a:hlinkClick>
              </a:rPr>
              <a:t>http://www.ieee.org/web/membership/ethics/code_ethics.html</a:t>
            </a:r>
            <a:r>
              <a:rPr lang="en-US" altLang="en-US" sz="2400" dirty="0">
                <a:solidFill>
                  <a:srgbClr val="0000CC"/>
                </a:solidFill>
              </a:rPr>
              <a:t> </a:t>
            </a:r>
          </a:p>
          <a:p>
            <a:pPr>
              <a:lnSpc>
                <a:spcPct val="90000"/>
              </a:lnSpc>
            </a:pPr>
            <a:r>
              <a:rPr lang="en-US" altLang="en-US" sz="2800" dirty="0"/>
              <a:t>Link to IEEE Patent Policy</a:t>
            </a:r>
          </a:p>
          <a:p>
            <a:pPr lvl="1">
              <a:lnSpc>
                <a:spcPct val="90000"/>
              </a:lnSpc>
            </a:pPr>
            <a:r>
              <a:rPr lang="en-US" altLang="en-US" sz="2400" dirty="0">
                <a:solidFill>
                  <a:srgbClr val="0000CC"/>
                </a:solidFill>
                <a:hlinkClick r:id="rId6">
                  <a:extLst>
                    <a:ext uri="{A12FA001-AC4F-418D-AE19-62706E023703}">
                      <ahyp:hlinkClr xmlns:ahyp="http://schemas.microsoft.com/office/drawing/2018/hyperlinkcolor" val="tx"/>
                    </a:ext>
                  </a:extLst>
                </a:hlinkClick>
              </a:rPr>
              <a:t>http://standards.ieee.org/board/pat/pat-slideset.ppt</a:t>
            </a:r>
            <a:endParaRPr lang="en-US" altLang="en-US" sz="240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Jan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a:t>
            </a:r>
            <a:r>
              <a:rPr lang="en-GB" altLang="en-US" sz="1600" kern="1200" dirty="0">
                <a:solidFill>
                  <a:srgbClr val="0000CC"/>
                </a:solidFill>
                <a:latin typeface="Times New Roman" pitchFamily="16" charset="0"/>
                <a:ea typeface="MS Gothic" panose="020B0609070205080204" pitchFamily="49" charset="-128"/>
              </a:rPr>
              <a:t>IEEE standards development individual process </a:t>
            </a:r>
            <a:r>
              <a:rPr lang="en-GB" altLang="en-US" sz="1600" kern="1200" dirty="0">
                <a:latin typeface="Times New Roman" pitchFamily="16" charset="0"/>
                <a:ea typeface="MS Gothic" panose="020B0609070205080204" pitchFamily="49" charset="-128"/>
              </a:rPr>
              <a:t>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IEEE 802 Working Group membership is by individual</a:t>
            </a:r>
            <a:r>
              <a:rPr lang="en-GB" altLang="en-US" sz="1600" kern="1200" dirty="0">
                <a:latin typeface="Times New Roman" pitchFamily="16" charset="0"/>
                <a:ea typeface="MS Gothic" panose="020B0609070205080204" pitchFamily="49" charset="-128"/>
              </a:rPr>
              <a:t>;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have an obligation to act and vote as an individual </a:t>
            </a:r>
            <a:r>
              <a:rPr lang="en-GB" altLang="en-US" sz="1600" kern="1200" dirty="0">
                <a:latin typeface="Times New Roman" pitchFamily="16" charset="0"/>
                <a:ea typeface="MS Gothic" panose="020B0609070205080204" pitchFamily="49" charset="-128"/>
              </a:rPr>
              <a:t>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shall not direct the actions or votes of any other member of an IEEE 802 Working Group </a:t>
            </a:r>
            <a:r>
              <a:rPr lang="en-GB" altLang="en-US" sz="1600" kern="1200" dirty="0">
                <a:latin typeface="Times New Roman" pitchFamily="16" charset="0"/>
                <a:ea typeface="MS Gothic" panose="020B0609070205080204" pitchFamily="49" charset="-128"/>
              </a:rPr>
              <a:t>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 Jan 2023</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https://cvent.me/nX5xrY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Discussion Items</a:t>
            </a:r>
          </a:p>
          <a:p>
            <a:pPr marL="857250" lvl="1" indent="-457200">
              <a:spcBef>
                <a:spcPts val="200"/>
              </a:spcBef>
              <a:buFont typeface="+mj-lt"/>
              <a:buAutoNum type="alphaLcPeriod"/>
              <a:defRPr/>
            </a:pPr>
            <a:r>
              <a:rPr lang="en-US" dirty="0"/>
              <a:t>Output documents of WP5A Nov 2022 </a:t>
            </a:r>
          </a:p>
          <a:p>
            <a:pPr marL="457200" indent="-457200">
              <a:spcBef>
                <a:spcPts val="200"/>
              </a:spcBef>
              <a:buFont typeface="Times New Roman" panose="02020603050405020304" pitchFamily="18" charset="0"/>
              <a:buAutoNum type="arabicPeriod"/>
              <a:defRPr/>
            </a:pPr>
            <a:r>
              <a:rPr lang="en-US" sz="2000" dirty="0"/>
              <a:t>Updates from ITU-R WP5A</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Ad Hoc Endorsement</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Jan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for December 06, 2022 Meeting</a:t>
            </a:r>
          </a:p>
          <a:p>
            <a:pPr lvl="1">
              <a:spcBef>
                <a:spcPts val="200"/>
              </a:spcBef>
              <a:buFont typeface="Arial" panose="020B0604020202020204" pitchFamily="34" charset="0"/>
              <a:buChar char="•"/>
              <a:defRPr/>
            </a:pPr>
            <a:r>
              <a:rPr lang="en-US" altLang="en-US" dirty="0">
                <a:solidFill>
                  <a:srgbClr val="0000CC"/>
                </a:solidFill>
                <a:hlinkClick r:id="rId2">
                  <a:extLst>
                    <a:ext uri="{A12FA001-AC4F-418D-AE19-62706E023703}">
                      <ahyp:hlinkClr xmlns:ahyp="http://schemas.microsoft.com/office/drawing/2018/hyperlinkcolor" val="tx"/>
                    </a:ext>
                  </a:extLst>
                </a:hlinkClick>
              </a:rPr>
              <a:t>https://mentor.ieee.org/802.11/dcn/23/11-23-0082-00-0itu-itu-ahg-minutes-for-december-6-2022-meeting.docx</a:t>
            </a:r>
            <a:r>
              <a:rPr lang="en-US" altLang="en-US" dirty="0">
                <a:solidFill>
                  <a:srgbClr val="0000CC"/>
                </a:solidFill>
              </a:rPr>
              <a:t> </a:t>
            </a:r>
            <a:endParaRPr lang="en-US" altLang="en-US" b="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Jan 2023</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800204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68368</TotalTime>
  <Words>2713</Words>
  <Application>Microsoft Office PowerPoint</Application>
  <PresentationFormat>Widescreen</PresentationFormat>
  <Paragraphs>248</Paragraphs>
  <Slides>20</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5"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Registration for the January 802 wireless interim session</vt:lpstr>
      <vt:lpstr>Agenda</vt:lpstr>
      <vt:lpstr>Approval of Minutes of Previous Meeting</vt:lpstr>
      <vt:lpstr>Contributions</vt:lpstr>
      <vt:lpstr>Discussion: Output documents of WP5A Nov 2022  (1/5)</vt:lpstr>
      <vt:lpstr>Discussion: Output documents of WP5A Nov 2022  (2/5)</vt:lpstr>
      <vt:lpstr>Discussion: Output documents of WP5A Nov 2022  (3/5)</vt:lpstr>
      <vt:lpstr>Discussion: Output documents of WP5A Nov 2022  (4/5)</vt:lpstr>
      <vt:lpstr>Discussion: Output documents of WP5A Nov 2022  (5/5)</vt:lpstr>
      <vt:lpstr>Updates from ITU-R WP5A</vt:lpstr>
      <vt:lpstr>Ad Hoc Approval</vt:lpstr>
      <vt:lpstr>Plan for Going Forward, New Business, Next Meeting</vt:lpstr>
      <vt:lpstr>Appendix</vt:lpstr>
      <vt:lpstr>Backup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509</cp:revision>
  <cp:lastPrinted>1601-01-01T00:00:00Z</cp:lastPrinted>
  <dcterms:created xsi:type="dcterms:W3CDTF">2017-06-02T20:57:23Z</dcterms:created>
  <dcterms:modified xsi:type="dcterms:W3CDTF">2023-01-20T01:51:50Z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