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441" r:id="rId3"/>
    <p:sldId id="443" r:id="rId4"/>
    <p:sldId id="452" r:id="rId5"/>
    <p:sldId id="442" r:id="rId6"/>
    <p:sldId id="444" r:id="rId7"/>
    <p:sldId id="448" r:id="rId8"/>
    <p:sldId id="456" r:id="rId9"/>
    <p:sldId id="449" r:id="rId10"/>
    <p:sldId id="450" r:id="rId11"/>
    <p:sldId id="451" r:id="rId12"/>
    <p:sldId id="453" r:id="rId13"/>
    <p:sldId id="457" r:id="rId14"/>
    <p:sldId id="455" r:id="rId15"/>
    <p:sldId id="405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6327" autoAdjust="0"/>
  </p:normalViewPr>
  <p:slideViewPr>
    <p:cSldViewPr>
      <p:cViewPr>
        <p:scale>
          <a:sx n="74" d="100"/>
          <a:sy n="74" d="100"/>
        </p:scale>
        <p:origin x="86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17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410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215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289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21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86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62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18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79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98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28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80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95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802.11-22/2188r0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000" dirty="0"/>
              <a:t>Joint Transmission for UHR –A Refresher and New Results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2022-12-18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912919"/>
              </p:ext>
            </p:extLst>
          </p:nvPr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Ron Porat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ron.porat@broadcom.com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Srinath Puducheri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Karim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Toussi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Broadcom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Simulations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447800"/>
            <a:ext cx="7761287" cy="4953000"/>
          </a:xfrm>
        </p:spPr>
        <p:txBody>
          <a:bodyPr/>
          <a:lstStyle/>
          <a:p>
            <a:pPr marL="374650" lvl="0" indent="-285750">
              <a:spcBef>
                <a:spcPts val="9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/>
              <a:t>2-AP (4x4), each with 2 STA (2x2), 80MHz BW, 11nD,  SNR range 10:35dB</a:t>
            </a:r>
          </a:p>
          <a:p>
            <a:pPr marL="774700" lvl="1">
              <a:spcBef>
                <a:spcPts val="9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400" dirty="0"/>
              <a:t>“SNR” measured between STA and stronger AP (“serving AP”).</a:t>
            </a:r>
            <a:endParaRPr lang="en-US" sz="1400" b="0" dirty="0"/>
          </a:p>
          <a:p>
            <a:pPr marL="349250" lvl="0" indent="-285750">
              <a:spcBef>
                <a:spcPts val="8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600" b="0" dirty="0"/>
              <a:t>Baseline  - single-AP + TDMA:</a:t>
            </a:r>
          </a:p>
          <a:p>
            <a:pPr marL="711200" lvl="1">
              <a:spcBef>
                <a:spcPts val="0"/>
              </a:spcBef>
              <a:spcAft>
                <a:spcPts val="0"/>
              </a:spcAft>
              <a:buSzPts val="1500"/>
              <a:buFont typeface="Arial" panose="020B0604020202020204" pitchFamily="34" charset="0"/>
              <a:buChar char="•"/>
            </a:pPr>
            <a:r>
              <a:rPr lang="en-US" sz="1400" dirty="0"/>
              <a:t>Max of  DL-MUMIMO </a:t>
            </a:r>
            <a:r>
              <a:rPr lang="en-US" sz="1400" dirty="0" err="1"/>
              <a:t>Nss</a:t>
            </a:r>
            <a:r>
              <a:rPr lang="en-US" sz="1400" dirty="0"/>
              <a:t>=[2 1], DL MU-MIMO </a:t>
            </a:r>
            <a:r>
              <a:rPr lang="en-US" sz="1400" dirty="0" err="1"/>
              <a:t>Nss</a:t>
            </a:r>
            <a:r>
              <a:rPr lang="en-US" sz="1400" dirty="0"/>
              <a:t>=[1 1] </a:t>
            </a:r>
          </a:p>
          <a:p>
            <a:pPr marL="1060450" lvl="2" indent="-285750"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300" dirty="0" err="1"/>
              <a:t>Nss</a:t>
            </a:r>
            <a:r>
              <a:rPr lang="en-US" sz="1300" dirty="0"/>
              <a:t>=[2 1] is the best for SNR &gt; 20dB. </a:t>
            </a:r>
            <a:r>
              <a:rPr lang="en-US" sz="1300" dirty="0" err="1"/>
              <a:t>Nss</a:t>
            </a:r>
            <a:r>
              <a:rPr lang="en-US" sz="1300" dirty="0"/>
              <a:t>=[1 1] is the best for SNR &lt;= 20dB</a:t>
            </a:r>
            <a:r>
              <a:rPr lang="en-US" sz="1400" dirty="0"/>
              <a:t>.</a:t>
            </a:r>
          </a:p>
          <a:p>
            <a:pPr marL="374650" lvl="0" indent="-285750">
              <a:spcBef>
                <a:spcPts val="8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/>
              <a:t>JT: AP maintain their power as in baseline. One big MU-MIMO</a:t>
            </a:r>
          </a:p>
          <a:p>
            <a:pPr marL="717550" lvl="1"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400" dirty="0"/>
              <a:t>4 spatial streams: </a:t>
            </a:r>
            <a:r>
              <a:rPr lang="en-US" sz="1400" dirty="0" err="1"/>
              <a:t>Nss</a:t>
            </a:r>
            <a:r>
              <a:rPr lang="en-US" sz="1400" dirty="0"/>
              <a:t> = [1 1; 1 1] </a:t>
            </a:r>
            <a:r>
              <a:rPr lang="en-US" sz="1400" dirty="0">
                <a:sym typeface="Wingdings" panose="05000000000000000000" pitchFamily="2" charset="2"/>
              </a:rPr>
              <a:t> of interest for rate/range improvement</a:t>
            </a:r>
            <a:endParaRPr lang="en-US" sz="1400" dirty="0"/>
          </a:p>
          <a:p>
            <a:pPr marL="717550" lvl="1"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400" dirty="0"/>
              <a:t>6 spatial streams: </a:t>
            </a:r>
            <a:r>
              <a:rPr lang="en-US" sz="1400" dirty="0" err="1"/>
              <a:t>Nss</a:t>
            </a:r>
            <a:r>
              <a:rPr lang="en-US" sz="1400" dirty="0"/>
              <a:t> = [2 1; 2 1] </a:t>
            </a:r>
            <a:r>
              <a:rPr lang="en-US" sz="1400" dirty="0">
                <a:sym typeface="Wingdings" panose="05000000000000000000" pitchFamily="2" charset="2"/>
              </a:rPr>
              <a:t> of interest for peak </a:t>
            </a:r>
            <a:r>
              <a:rPr lang="en-US" sz="1400" dirty="0" err="1">
                <a:sym typeface="Wingdings" panose="05000000000000000000" pitchFamily="2" charset="2"/>
              </a:rPr>
              <a:t>Tput</a:t>
            </a:r>
            <a:r>
              <a:rPr lang="en-US" sz="1400" dirty="0">
                <a:sym typeface="Wingdings" panose="05000000000000000000" pitchFamily="2" charset="2"/>
              </a:rPr>
              <a:t> improvement</a:t>
            </a:r>
            <a:endParaRPr lang="en-US" sz="1400" dirty="0"/>
          </a:p>
          <a:p>
            <a:pPr marL="431800" lvl="1" indent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 dirty="0"/>
              <a:t> </a:t>
            </a:r>
          </a:p>
          <a:p>
            <a:pPr marL="317500" indent="-285750"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/>
              <a:t>Generic impairments:</a:t>
            </a: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/>
              <a:t>Channel aging (-30dBc)</a:t>
            </a: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 err="1"/>
              <a:t>TxEVM</a:t>
            </a:r>
            <a:r>
              <a:rPr lang="en-US" sz="1400" dirty="0"/>
              <a:t>  (-35dB, i.e., </a:t>
            </a:r>
            <a:r>
              <a:rPr lang="en-US" sz="1400" dirty="0" err="1"/>
              <a:t>Tx</a:t>
            </a:r>
            <a:r>
              <a:rPr lang="en-US" sz="1400" dirty="0"/>
              <a:t> SNR = -38dBc)</a:t>
            </a: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/>
              <a:t>NDP channel estimation error (no smoothing).</a:t>
            </a: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/>
              <a:t>ZF </a:t>
            </a:r>
            <a:r>
              <a:rPr lang="en-US" sz="1400" dirty="0" err="1"/>
              <a:t>precoder</a:t>
            </a:r>
            <a:endParaRPr lang="en-US" sz="1400" dirty="0"/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/>
              <a:t>Residual timing estimation error 0.5nS or 1ns (applied as a 14.4 or 28.8 deg phase-ramp edge to edge)</a:t>
            </a: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/>
              <a:t>Gain error 1dB</a:t>
            </a: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/>
              <a:t>Phase offset maximum at 4d or 8d</a:t>
            </a: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09550" indent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 sz="1600" dirty="0"/>
              <a:t>Simulation output: </a:t>
            </a:r>
            <a:r>
              <a:rPr lang="en-US" sz="1600" b="0" dirty="0"/>
              <a:t>Throughput ratio (JT/baseline) shown in a 2-D table: f(SNR, X)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72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" sz="2000" dirty="0"/>
              <a:t>Throughput Ratio: (phase, timing, power) offsets = (4d, 0.5ns, 1db)</a:t>
            </a:r>
            <a:r>
              <a:rPr lang="en-US" sz="2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524000"/>
            <a:ext cx="8148625" cy="1544683"/>
          </a:xfrm>
        </p:spPr>
        <p:txBody>
          <a:bodyPr/>
          <a:lstStyle/>
          <a:p>
            <a:pPr lvl="0" indent="-25400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</a:pPr>
            <a:r>
              <a:rPr lang="en-US" sz="1400" b="0" dirty="0"/>
              <a:t>Throughput ratio for JT with [4ss, 6ss]  </a:t>
            </a:r>
          </a:p>
          <a:p>
            <a:pPr lvl="0" indent="-254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sz="1400" b="0" dirty="0"/>
              <a:t>4ss provides best rates up to 20dB SNR </a:t>
            </a:r>
          </a:p>
          <a:p>
            <a:pPr lvl="0" indent="-254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sz="1400" b="0" dirty="0"/>
              <a:t>Up to 20dB SNR, low X is helpful (more power from 2AP and less impact from impairments)</a:t>
            </a:r>
          </a:p>
          <a:p>
            <a:pPr lvl="0" indent="-254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sz="1400" b="0" dirty="0"/>
              <a:t>At 30dB SNR and higher, impairments dominate and high X is helpful 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graphicFrame>
        <p:nvGraphicFramePr>
          <p:cNvPr id="8" name="Google Shape;203;p35"/>
          <p:cNvGraphicFramePr/>
          <p:nvPr>
            <p:extLst>
              <p:ext uri="{D42A27DB-BD31-4B8C-83A1-F6EECF244321}">
                <p14:modId xmlns:p14="http://schemas.microsoft.com/office/powerpoint/2010/main" val="827792684"/>
              </p:ext>
            </p:extLst>
          </p:nvPr>
        </p:nvGraphicFramePr>
        <p:xfrm>
          <a:off x="434100" y="3181000"/>
          <a:ext cx="8400325" cy="29912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0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3900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S</a:t>
                      </a:r>
                      <a:r>
                        <a:rPr lang="en" sz="1200" b="1" dirty="0">
                          <a:solidFill>
                            <a:schemeClr val="dk1"/>
                          </a:solidFill>
                        </a:rPr>
                        <a:t>erving AP STA</a:t>
                      </a:r>
                      <a:r>
                        <a:rPr lang="en" sz="12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 (dB)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9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35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30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900">
                <a:tc row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X</a:t>
                      </a:r>
                      <a:r>
                        <a:rPr lang="en" sz="1200" dirty="0"/>
                        <a:t> (dB)</a:t>
                      </a:r>
                      <a:endParaRPr sz="1200" dirty="0"/>
                    </a:p>
                  </a:txBody>
                  <a:tcPr marL="21425" marR="21425" marT="14300" marB="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1.26, </a:t>
                      </a:r>
                      <a:r>
                        <a:rPr lang="en" sz="1200" b="1" dirty="0"/>
                        <a:t>1.57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1.37, </a:t>
                      </a:r>
                      <a:r>
                        <a:rPr lang="en" sz="1200" b="1" dirty="0"/>
                        <a:t>1.71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1.61, </a:t>
                      </a:r>
                      <a:r>
                        <a:rPr lang="en" sz="1200" b="1" dirty="0"/>
                        <a:t>1.82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1.92, </a:t>
                      </a:r>
                      <a:r>
                        <a:rPr lang="en" sz="1200" dirty="0"/>
                        <a:t>1.70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2.20,</a:t>
                      </a:r>
                      <a:r>
                        <a:rPr lang="en" sz="1200" dirty="0"/>
                        <a:t> 1.65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2.25</a:t>
                      </a:r>
                      <a:r>
                        <a:rPr lang="en" sz="1200" dirty="0"/>
                        <a:t>,</a:t>
                      </a:r>
                      <a:r>
                        <a:rPr lang="en" sz="1200" baseline="0" dirty="0"/>
                        <a:t> </a:t>
                      </a:r>
                      <a:r>
                        <a:rPr lang="en" sz="1200" dirty="0"/>
                        <a:t>1.59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1.39, </a:t>
                      </a:r>
                      <a:r>
                        <a:rPr lang="en" sz="1200" b="1" dirty="0"/>
                        <a:t>1.60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1.48, </a:t>
                      </a:r>
                      <a:r>
                        <a:rPr lang="en" sz="1200" b="1" dirty="0"/>
                        <a:t>1.71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1.61, </a:t>
                      </a:r>
                      <a:r>
                        <a:rPr lang="en" sz="1200" b="1" dirty="0"/>
                        <a:t>1.71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1.84</a:t>
                      </a:r>
                      <a:r>
                        <a:rPr lang="en" sz="1200" dirty="0"/>
                        <a:t>, 1.46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1.92</a:t>
                      </a:r>
                      <a:r>
                        <a:rPr lang="en" sz="1200" dirty="0"/>
                        <a:t>, 1.42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1.87</a:t>
                      </a:r>
                      <a:r>
                        <a:rPr lang="en" sz="1200" dirty="0"/>
                        <a:t>, 1.12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1.52, </a:t>
                      </a:r>
                      <a:r>
                        <a:rPr lang="en" sz="1200" b="1" dirty="0"/>
                        <a:t>1.70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1.63,</a:t>
                      </a:r>
                      <a:r>
                        <a:rPr lang="en" sz="1200" baseline="0" dirty="0"/>
                        <a:t> </a:t>
                      </a:r>
                      <a:r>
                        <a:rPr lang="en" sz="1200" b="1" dirty="0"/>
                        <a:t>1.78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1.62, </a:t>
                      </a:r>
                      <a:r>
                        <a:rPr lang="en" sz="1200" b="1" dirty="0"/>
                        <a:t>1.74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1.83</a:t>
                      </a:r>
                      <a:r>
                        <a:rPr lang="en" sz="1200" dirty="0"/>
                        <a:t>, 1.40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1.87</a:t>
                      </a:r>
                      <a:r>
                        <a:rPr lang="en" sz="1200" dirty="0"/>
                        <a:t>, 1.29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1.74</a:t>
                      </a:r>
                      <a:r>
                        <a:rPr lang="en" sz="1200" dirty="0"/>
                        <a:t>, 1.07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1.57,</a:t>
                      </a:r>
                      <a:r>
                        <a:rPr lang="en" sz="1200" baseline="0" dirty="0"/>
                        <a:t> </a:t>
                      </a:r>
                      <a:r>
                        <a:rPr lang="en" sz="1200" b="1" dirty="0"/>
                        <a:t>1.80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1.71, </a:t>
                      </a:r>
                      <a:r>
                        <a:rPr lang="en" sz="1200" b="1" dirty="0"/>
                        <a:t>1.87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1.68, </a:t>
                      </a:r>
                      <a:r>
                        <a:rPr lang="en" sz="1200" b="1" dirty="0"/>
                        <a:t>1.80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1.84</a:t>
                      </a:r>
                      <a:r>
                        <a:rPr lang="en" sz="1200" dirty="0"/>
                        <a:t>,</a:t>
                      </a:r>
                      <a:r>
                        <a:rPr lang="en" sz="1200" baseline="0" dirty="0"/>
                        <a:t> </a:t>
                      </a:r>
                      <a:r>
                        <a:rPr lang="en" sz="1200" dirty="0"/>
                        <a:t>1.42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1.84</a:t>
                      </a:r>
                      <a:r>
                        <a:rPr lang="en" sz="1200" dirty="0"/>
                        <a:t>, 1.29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1.67, </a:t>
                      </a:r>
                      <a:r>
                        <a:rPr lang="en" sz="1200" b="1" dirty="0"/>
                        <a:t>1.90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1.73, </a:t>
                      </a:r>
                      <a:r>
                        <a:rPr lang="en" sz="1200" b="1" dirty="0"/>
                        <a:t>1.92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1.73, </a:t>
                      </a:r>
                      <a:r>
                        <a:rPr lang="en" sz="1200" b="1" dirty="0"/>
                        <a:t>1.84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1.84</a:t>
                      </a:r>
                      <a:r>
                        <a:rPr lang="en" sz="1200" dirty="0"/>
                        <a:t>, 1.45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1.69, </a:t>
                      </a:r>
                      <a:r>
                        <a:rPr lang="en" sz="1200" b="1" dirty="0"/>
                        <a:t>1.96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1.74, </a:t>
                      </a:r>
                      <a:r>
                        <a:rPr lang="en" sz="1200" b="1" dirty="0"/>
                        <a:t>1.94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1.76, </a:t>
                      </a:r>
                      <a:r>
                        <a:rPr lang="en" sz="1200" b="1" dirty="0"/>
                        <a:t>1.86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rgbClr val="D8D8D8"/>
                        </a:solidFill>
                      </a:endParaRPr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val 3"/>
          <p:cNvSpPr/>
          <p:nvPr/>
        </p:nvSpPr>
        <p:spPr bwMode="auto">
          <a:xfrm>
            <a:off x="434100" y="4914503"/>
            <a:ext cx="6019800" cy="1448593"/>
          </a:xfrm>
          <a:prstGeom prst="ellipse">
            <a:avLst/>
          </a:prstGeom>
          <a:noFill/>
          <a:ln w="12700" cap="flat" cmpd="sng" algn="ctr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58674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</a:rPr>
              <a:t>Region of interest in Enterprise.</a:t>
            </a:r>
          </a:p>
          <a:p>
            <a:r>
              <a:rPr lang="en-US" sz="1400" dirty="0">
                <a:solidFill>
                  <a:srgbClr val="002060"/>
                </a:solidFill>
              </a:rPr>
              <a:t>Based on [17]</a:t>
            </a:r>
          </a:p>
        </p:txBody>
      </p:sp>
      <p:cxnSp>
        <p:nvCxnSpPr>
          <p:cNvPr id="11" name="Straight Arrow Connector 10"/>
          <p:cNvCxnSpPr>
            <a:stCxn id="9" idx="1"/>
          </p:cNvCxnSpPr>
          <p:nvPr/>
        </p:nvCxnSpPr>
        <p:spPr bwMode="auto">
          <a:xfrm flipH="1" flipV="1">
            <a:off x="6096000" y="6019802"/>
            <a:ext cx="533400" cy="109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7848600" y="4191000"/>
            <a:ext cx="0" cy="7235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2971800" y="4191000"/>
            <a:ext cx="0" cy="17388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78781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" sz="2000" dirty="0"/>
              <a:t>Throughput Ratio: (phase, timing, power) offsets = (8d, 0.5ns, 1db)</a:t>
            </a:r>
            <a:r>
              <a:rPr lang="en-US" sz="2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0" indent="-25400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</a:pPr>
            <a:r>
              <a:rPr lang="en-US" sz="1400" b="0" dirty="0"/>
              <a:t>With maximum phase offset increased to 8d the main impact is </a:t>
            </a:r>
            <a:r>
              <a:rPr lang="en-US" sz="1400" b="0" dirty="0">
                <a:highlight>
                  <a:srgbClr val="FFFF00"/>
                </a:highlight>
              </a:rPr>
              <a:t>highlighted</a:t>
            </a:r>
            <a:r>
              <a:rPr lang="en-US" sz="1400" b="0" dirty="0"/>
              <a:t> at low X</a:t>
            </a:r>
          </a:p>
          <a:p>
            <a:pPr indent="-254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sz="1400" b="0" dirty="0"/>
              <a:t>4ss provides best rates up to 20dB SNR </a:t>
            </a:r>
            <a:r>
              <a:rPr lang="en-US" sz="1400" b="0" u="sng" dirty="0"/>
              <a:t>and</a:t>
            </a:r>
            <a:r>
              <a:rPr lang="en-US" sz="1400" b="0" dirty="0"/>
              <a:t> at 25dB with X&lt;10</a:t>
            </a:r>
          </a:p>
          <a:p>
            <a:pPr lvl="0" indent="-254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sz="1400" b="0" dirty="0"/>
              <a:t>Up to 15dB, low X is helpful (more power from 2AP and less impact from impairments)</a:t>
            </a:r>
          </a:p>
          <a:p>
            <a:pPr lvl="0" indent="-254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sz="1400" b="0" dirty="0"/>
              <a:t>At 25dB and higher impairments dominate and high X is helpful </a:t>
            </a:r>
          </a:p>
          <a:p>
            <a:pPr marL="8890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graphicFrame>
        <p:nvGraphicFramePr>
          <p:cNvPr id="9" name="Google Shape;210;p36"/>
          <p:cNvGraphicFramePr/>
          <p:nvPr>
            <p:extLst>
              <p:ext uri="{D42A27DB-BD31-4B8C-83A1-F6EECF244321}">
                <p14:modId xmlns:p14="http://schemas.microsoft.com/office/powerpoint/2010/main" val="1516224386"/>
              </p:ext>
            </p:extLst>
          </p:nvPr>
        </p:nvGraphicFramePr>
        <p:xfrm>
          <a:off x="434100" y="3200400"/>
          <a:ext cx="8400325" cy="29912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0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3900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2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2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9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35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30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25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900">
                <a:tc row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X</a:t>
                      </a:r>
                      <a:r>
                        <a:rPr lang="en" sz="1200" dirty="0"/>
                        <a:t> (db)</a:t>
                      </a:r>
                      <a:endParaRPr sz="1200" dirty="0"/>
                    </a:p>
                  </a:txBody>
                  <a:tcPr marL="21425" marR="21425" marT="14300" marB="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1.14, </a:t>
                      </a:r>
                      <a:r>
                        <a:rPr lang="en" sz="1200" b="1" dirty="0"/>
                        <a:t>1.33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1.28, </a:t>
                      </a:r>
                      <a:r>
                        <a:rPr lang="en" sz="1200" b="1" dirty="0"/>
                        <a:t>1.43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1.50</a:t>
                      </a:r>
                      <a:r>
                        <a:rPr lang="en" sz="1200" dirty="0"/>
                        <a:t>, 1.50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1.77</a:t>
                      </a:r>
                      <a:r>
                        <a:rPr lang="en" sz="1200" dirty="0"/>
                        <a:t>, 1.51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1.99,</a:t>
                      </a:r>
                      <a:r>
                        <a:rPr lang="en" sz="1200" b="0" baseline="0" dirty="0"/>
                        <a:t> </a:t>
                      </a:r>
                      <a:r>
                        <a:rPr lang="en" sz="1200" dirty="0"/>
                        <a:t>1.58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2.22</a:t>
                      </a:r>
                      <a:r>
                        <a:rPr lang="en" sz="1200" dirty="0"/>
                        <a:t>, 1.53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1.17, </a:t>
                      </a:r>
                      <a:r>
                        <a:rPr lang="en" sz="1200" b="1" dirty="0"/>
                        <a:t>1.42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1.31, </a:t>
                      </a:r>
                      <a:r>
                        <a:rPr lang="en" sz="1200" b="1" dirty="0"/>
                        <a:t>1.52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1.57</a:t>
                      </a:r>
                      <a:r>
                        <a:rPr lang="en" sz="1200" dirty="0"/>
                        <a:t>, 1.52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1.76</a:t>
                      </a:r>
                      <a:r>
                        <a:rPr lang="en" sz="1200" dirty="0"/>
                        <a:t>, 1.38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1.89</a:t>
                      </a:r>
                      <a:r>
                        <a:rPr lang="en" sz="1200" dirty="0"/>
                        <a:t>,</a:t>
                      </a:r>
                      <a:r>
                        <a:rPr lang="en" sz="1200" baseline="0" dirty="0"/>
                        <a:t> </a:t>
                      </a:r>
                      <a:r>
                        <a:rPr lang="en" sz="1200" dirty="0"/>
                        <a:t>1.38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1.82</a:t>
                      </a:r>
                      <a:r>
                        <a:rPr lang="en" sz="1200" dirty="0"/>
                        <a:t>, 1.10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1.42, </a:t>
                      </a:r>
                      <a:r>
                        <a:rPr lang="en" sz="1200" b="1" dirty="0"/>
                        <a:t>1.61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1.50, </a:t>
                      </a:r>
                      <a:r>
                        <a:rPr lang="en" sz="1200" b="1" dirty="0"/>
                        <a:t>1.69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0" dirty="0"/>
                        <a:t>1.60</a:t>
                      </a:r>
                      <a:r>
                        <a:rPr lang="en" sz="1200" dirty="0"/>
                        <a:t>, </a:t>
                      </a:r>
                      <a:r>
                        <a:rPr lang="en" sz="1200" b="1" dirty="0"/>
                        <a:t>1.65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1.81</a:t>
                      </a:r>
                      <a:r>
                        <a:rPr lang="en" sz="1200" dirty="0"/>
                        <a:t>, 1.37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1.85</a:t>
                      </a:r>
                      <a:r>
                        <a:rPr lang="en" sz="1200" dirty="0"/>
                        <a:t>, 1.28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1.73,</a:t>
                      </a:r>
                      <a:r>
                        <a:rPr lang="en" sz="1200" b="0" baseline="0" dirty="0"/>
                        <a:t> </a:t>
                      </a:r>
                      <a:r>
                        <a:rPr lang="en" sz="1200" dirty="0"/>
                        <a:t>1.07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1.54, </a:t>
                      </a:r>
                      <a:r>
                        <a:rPr lang="en" sz="1200" b="1" dirty="0"/>
                        <a:t>1.75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1.68, </a:t>
                      </a:r>
                      <a:r>
                        <a:rPr lang="en" sz="1200" b="1" dirty="0"/>
                        <a:t>1.82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1.64,</a:t>
                      </a:r>
                      <a:r>
                        <a:rPr lang="en" sz="1200" b="1" dirty="0"/>
                        <a:t> 1.77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1.83</a:t>
                      </a:r>
                      <a:r>
                        <a:rPr lang="en" sz="1200" dirty="0"/>
                        <a:t>, 1.40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1.84</a:t>
                      </a:r>
                      <a:r>
                        <a:rPr lang="en" sz="1200" dirty="0"/>
                        <a:t>, 1.28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1.63, </a:t>
                      </a:r>
                      <a:r>
                        <a:rPr lang="en" sz="1200" b="1" dirty="0"/>
                        <a:t>1.86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1.73, </a:t>
                      </a:r>
                      <a:r>
                        <a:rPr lang="en" sz="1200" b="1" dirty="0"/>
                        <a:t>1.90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1.72, </a:t>
                      </a:r>
                      <a:r>
                        <a:rPr lang="en" sz="1200" b="1" dirty="0"/>
                        <a:t>1.83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1.84</a:t>
                      </a:r>
                      <a:r>
                        <a:rPr lang="en" sz="1200" dirty="0"/>
                        <a:t>,</a:t>
                      </a:r>
                      <a:r>
                        <a:rPr lang="en" sz="1200" baseline="0" dirty="0"/>
                        <a:t> </a:t>
                      </a:r>
                      <a:r>
                        <a:rPr lang="en" sz="1200" dirty="0"/>
                        <a:t>1.44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1.69, </a:t>
                      </a:r>
                      <a:r>
                        <a:rPr lang="en" sz="1200" b="1" dirty="0"/>
                        <a:t>1.95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1.74, </a:t>
                      </a:r>
                      <a:r>
                        <a:rPr lang="en" sz="1200" b="1" dirty="0"/>
                        <a:t>1.93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1.75, </a:t>
                      </a:r>
                      <a:r>
                        <a:rPr lang="en" sz="1200" b="1" dirty="0"/>
                        <a:t>1.85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070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" sz="2000" dirty="0"/>
              <a:t>Throughput Ratio: (phase, timing, power) offsets = (8d, 1ns, 1db)</a:t>
            </a:r>
            <a:r>
              <a:rPr lang="en-US" sz="2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0" indent="-25400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</a:pPr>
            <a:r>
              <a:rPr lang="en-US" sz="1400" b="0" dirty="0"/>
              <a:t>With further increase of timing error to 1nS the main impact is </a:t>
            </a:r>
            <a:r>
              <a:rPr lang="en-US" sz="1400" b="0" dirty="0">
                <a:highlight>
                  <a:srgbClr val="FFFF00"/>
                </a:highlight>
              </a:rPr>
              <a:t>highlighted</a:t>
            </a:r>
            <a:r>
              <a:rPr lang="en-US" sz="1400" b="0" dirty="0"/>
              <a:t> at low X</a:t>
            </a:r>
          </a:p>
          <a:p>
            <a:pPr indent="-254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sz="1400" b="0" dirty="0"/>
              <a:t>4ss provides best rates up to 20dB SNR </a:t>
            </a:r>
            <a:r>
              <a:rPr lang="en-US" sz="1400" b="0" u="sng" dirty="0"/>
              <a:t>and</a:t>
            </a:r>
            <a:r>
              <a:rPr lang="en-US" sz="1400" b="0" dirty="0"/>
              <a:t> at 25dB with X</a:t>
            </a:r>
            <a:r>
              <a:rPr lang="en-US" sz="1400" b="0" dirty="0" smtClean="0"/>
              <a:t>&lt;=10</a:t>
            </a:r>
            <a:endParaRPr lang="en-US" sz="1400" b="0" dirty="0"/>
          </a:p>
          <a:p>
            <a:pPr lvl="0" indent="-254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sz="1400" b="0" dirty="0"/>
              <a:t>Up to 15dB SNR, low X is helpful (more power and less impact from impairments)</a:t>
            </a:r>
          </a:p>
          <a:p>
            <a:pPr lvl="0" indent="-254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sz="1400" b="0" dirty="0"/>
              <a:t>At 25dB SNR and higher, impairments dominate and high X is helpful </a:t>
            </a:r>
          </a:p>
          <a:p>
            <a:pPr marL="8890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graphicFrame>
        <p:nvGraphicFramePr>
          <p:cNvPr id="9" name="Google Shape;210;p36"/>
          <p:cNvGraphicFramePr/>
          <p:nvPr>
            <p:extLst>
              <p:ext uri="{D42A27DB-BD31-4B8C-83A1-F6EECF244321}">
                <p14:modId xmlns:p14="http://schemas.microsoft.com/office/powerpoint/2010/main" val="540727812"/>
              </p:ext>
            </p:extLst>
          </p:nvPr>
        </p:nvGraphicFramePr>
        <p:xfrm>
          <a:off x="434100" y="3200400"/>
          <a:ext cx="8400325" cy="29912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0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3900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2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2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9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35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30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900">
                <a:tc row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X</a:t>
                      </a:r>
                      <a:r>
                        <a:rPr lang="en" sz="1200" dirty="0"/>
                        <a:t> (db)</a:t>
                      </a:r>
                      <a:endParaRPr sz="1200" dirty="0"/>
                    </a:p>
                  </a:txBody>
                  <a:tcPr marL="21425" marR="21425" marT="14300" marB="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1.11, </a:t>
                      </a:r>
                      <a:r>
                        <a:rPr lang="en" sz="1200" b="1" dirty="0"/>
                        <a:t>1.26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1.25, 1.34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1.47</a:t>
                      </a:r>
                      <a:r>
                        <a:rPr lang="en" sz="1200" dirty="0"/>
                        <a:t>, 1.45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1.73</a:t>
                      </a:r>
                      <a:r>
                        <a:rPr lang="en" sz="1200" dirty="0"/>
                        <a:t>, 1.45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1.97,</a:t>
                      </a:r>
                      <a:r>
                        <a:rPr lang="en" sz="1200" b="0" baseline="0" dirty="0"/>
                        <a:t> </a:t>
                      </a:r>
                      <a:r>
                        <a:rPr lang="en" sz="1200" dirty="0"/>
                        <a:t>1.57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2.22</a:t>
                      </a:r>
                      <a:r>
                        <a:rPr lang="en" sz="1200" dirty="0"/>
                        <a:t>, 1.50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1.16, </a:t>
                      </a:r>
                      <a:r>
                        <a:rPr lang="en" sz="1200" b="1" dirty="0"/>
                        <a:t>1.38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1.31, </a:t>
                      </a:r>
                      <a:r>
                        <a:rPr lang="en" sz="1200" b="1" dirty="0"/>
                        <a:t>1.44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1.55</a:t>
                      </a:r>
                      <a:r>
                        <a:rPr lang="en" sz="1200" dirty="0"/>
                        <a:t>, 1.49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1.73</a:t>
                      </a:r>
                      <a:r>
                        <a:rPr lang="en" sz="1200" dirty="0"/>
                        <a:t>, 1.35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1.88</a:t>
                      </a:r>
                      <a:r>
                        <a:rPr lang="en" sz="1200" dirty="0"/>
                        <a:t>,</a:t>
                      </a:r>
                      <a:r>
                        <a:rPr lang="en" sz="1200" baseline="0" dirty="0"/>
                        <a:t> </a:t>
                      </a:r>
                      <a:r>
                        <a:rPr lang="en" sz="1200" dirty="0"/>
                        <a:t>1.35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1.80</a:t>
                      </a:r>
                      <a:r>
                        <a:rPr lang="en" sz="1200" dirty="0"/>
                        <a:t>, 1.10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1.39, </a:t>
                      </a:r>
                      <a:r>
                        <a:rPr lang="en" sz="1200" b="1" dirty="0"/>
                        <a:t>1.57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1.47, </a:t>
                      </a:r>
                      <a:r>
                        <a:rPr lang="en" sz="1200" b="1" dirty="0"/>
                        <a:t>1.65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1.60</a:t>
                      </a:r>
                      <a:r>
                        <a:rPr lang="en" sz="1200" dirty="0"/>
                        <a:t>, 1.60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1.80</a:t>
                      </a:r>
                      <a:r>
                        <a:rPr lang="en" sz="1200" dirty="0"/>
                        <a:t>, 1.36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1.84</a:t>
                      </a:r>
                      <a:r>
                        <a:rPr lang="en" sz="1200" dirty="0"/>
                        <a:t>, 1.28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1.72,</a:t>
                      </a:r>
                      <a:r>
                        <a:rPr lang="en" sz="1200" b="0" baseline="0" dirty="0"/>
                        <a:t> </a:t>
                      </a:r>
                      <a:r>
                        <a:rPr lang="en" sz="1200" dirty="0"/>
                        <a:t>1.06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1.53, </a:t>
                      </a:r>
                      <a:r>
                        <a:rPr lang="en" sz="1200" b="1" dirty="0"/>
                        <a:t>1.73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1.66, </a:t>
                      </a:r>
                      <a:r>
                        <a:rPr lang="en" sz="1200" b="1" dirty="0"/>
                        <a:t>1.79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1.63,</a:t>
                      </a:r>
                      <a:r>
                        <a:rPr lang="en" sz="1200" b="1" dirty="0"/>
                        <a:t> 1.75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1.82</a:t>
                      </a:r>
                      <a:r>
                        <a:rPr lang="en" sz="1200" dirty="0"/>
                        <a:t>, 1.40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1.83</a:t>
                      </a:r>
                      <a:r>
                        <a:rPr lang="en" sz="1200" dirty="0"/>
                        <a:t>, 1.28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1.60, </a:t>
                      </a:r>
                      <a:r>
                        <a:rPr lang="en" sz="1200" b="1" dirty="0"/>
                        <a:t>1.84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1.72, </a:t>
                      </a:r>
                      <a:r>
                        <a:rPr lang="en" sz="1200" b="1" dirty="0"/>
                        <a:t>1.88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1.70, </a:t>
                      </a:r>
                      <a:r>
                        <a:rPr lang="en" sz="1200" b="1" dirty="0"/>
                        <a:t>1.82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1.83</a:t>
                      </a:r>
                      <a:r>
                        <a:rPr lang="en" sz="1200" dirty="0"/>
                        <a:t>,</a:t>
                      </a:r>
                      <a:r>
                        <a:rPr lang="en" sz="1200" baseline="0" dirty="0"/>
                        <a:t> </a:t>
                      </a:r>
                      <a:r>
                        <a:rPr lang="en" sz="1200" dirty="0"/>
                        <a:t>1.43</a:t>
                      </a: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1.68, </a:t>
                      </a:r>
                      <a:r>
                        <a:rPr lang="en" sz="1200" b="1" dirty="0"/>
                        <a:t>1.94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1.74, </a:t>
                      </a:r>
                      <a:r>
                        <a:rPr lang="en" sz="1200" b="1" dirty="0"/>
                        <a:t>1.93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1.75, </a:t>
                      </a:r>
                      <a:r>
                        <a:rPr lang="en" sz="1200" b="1" dirty="0"/>
                        <a:t>1.85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590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r>
              <a:rPr lang="en-US" sz="1800" b="0" dirty="0"/>
              <a:t>We have provided insights into the challenges and potential gains of JT</a:t>
            </a:r>
          </a:p>
          <a:p>
            <a:endParaRPr lang="en-US" sz="1800" b="0" dirty="0"/>
          </a:p>
          <a:p>
            <a:r>
              <a:rPr lang="en-US" sz="1800" b="0" dirty="0"/>
              <a:t>Gains stem from combining transmit power, added diversity and nulling capability of having multiple AP combine their </a:t>
            </a:r>
            <a:r>
              <a:rPr lang="en-US" sz="1800" b="0" dirty="0" smtClean="0"/>
              <a:t>antennas and power.</a:t>
            </a: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  <a:p>
            <a:r>
              <a:rPr lang="en-US" sz="1800" b="0" dirty="0"/>
              <a:t>It is shown that JT can help fulfil multiple objectives of UHR -  </a:t>
            </a:r>
          </a:p>
          <a:p>
            <a:pPr lvl="1"/>
            <a:r>
              <a:rPr lang="en-US" sz="1600" b="0" dirty="0"/>
              <a:t>If AP </a:t>
            </a:r>
            <a:r>
              <a:rPr lang="en-US" sz="1600" dirty="0"/>
              <a:t>supports JT with higher </a:t>
            </a:r>
            <a:r>
              <a:rPr lang="en-US" sz="1600" dirty="0" err="1"/>
              <a:t>Nss</a:t>
            </a:r>
            <a:r>
              <a:rPr lang="en-US" sz="1600" dirty="0"/>
              <a:t> than it supports on its own </a:t>
            </a:r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en-US" sz="1600" b="0" dirty="0"/>
              <a:t>higher peak </a:t>
            </a:r>
            <a:r>
              <a:rPr lang="en-US" sz="1600" b="0" dirty="0" err="1"/>
              <a:t>Tput</a:t>
            </a:r>
            <a:r>
              <a:rPr lang="en-US" sz="1600" b="0" dirty="0"/>
              <a:t> </a:t>
            </a:r>
          </a:p>
          <a:p>
            <a:pPr lvl="1"/>
            <a:r>
              <a:rPr lang="en-US" sz="1600" dirty="0"/>
              <a:t>If AP supports JT with same </a:t>
            </a:r>
            <a:r>
              <a:rPr lang="en-US" sz="1600" dirty="0" err="1"/>
              <a:t>Nss</a:t>
            </a:r>
            <a:r>
              <a:rPr lang="en-US" sz="1600" dirty="0"/>
              <a:t> that it supports on its own </a:t>
            </a:r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en-US" sz="1600" b="0" dirty="0"/>
              <a:t>increased robustness and higher rate at range. </a:t>
            </a:r>
          </a:p>
          <a:p>
            <a:pPr lvl="2"/>
            <a:r>
              <a:rPr lang="en-US" sz="1600" dirty="0"/>
              <a:t>As shown, in </a:t>
            </a:r>
            <a:r>
              <a:rPr lang="en-US" sz="1600" b="0" dirty="0"/>
              <a:t>certain scenarios and typically low to medium SNR this is optimal.</a:t>
            </a:r>
          </a:p>
          <a:p>
            <a:pPr lvl="2"/>
            <a:endParaRPr lang="en-US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38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400" b="0" dirty="0"/>
              <a:t>“Distributed MU-MIMO” IEEE 802.11-18/1439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“Joint Processing MU-MIMO Update” IEEE 802.11-19/384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“</a:t>
            </a:r>
            <a:r>
              <a:rPr lang="en-GB" sz="1400" b="0" dirty="0"/>
              <a:t>Measurements for Distributed-MU-MIMO” </a:t>
            </a:r>
            <a:r>
              <a:rPr lang="en-US" sz="1400" b="0" dirty="0"/>
              <a:t>IEEE 802.</a:t>
            </a:r>
            <a:r>
              <a:rPr lang="en-GB" sz="1400" b="0" dirty="0"/>
              <a:t>11-19/763</a:t>
            </a:r>
          </a:p>
          <a:p>
            <a:pPr>
              <a:buFont typeface="+mj-lt"/>
              <a:buAutoNum type="arabicPeriod"/>
            </a:pPr>
            <a:r>
              <a:rPr lang="en-GB" sz="1400" b="0" dirty="0"/>
              <a:t>“Comparison of Coordinated BF and Nulling with JT” </a:t>
            </a:r>
            <a:r>
              <a:rPr lang="en-US" sz="1400" b="0" dirty="0"/>
              <a:t>IEEE 802.</a:t>
            </a:r>
            <a:r>
              <a:rPr lang="en-GB" sz="1400" b="0" dirty="0"/>
              <a:t>11-19/799</a:t>
            </a:r>
            <a:endParaRPr lang="en-US" sz="1400" b="0" dirty="0"/>
          </a:p>
          <a:p>
            <a:pPr>
              <a:buFont typeface="+mj-lt"/>
              <a:buAutoNum type="arabicPeriod"/>
            </a:pPr>
            <a:r>
              <a:rPr lang="en-US" sz="1400" b="0" dirty="0"/>
              <a:t>“JT performance with Multiple Impairments,” IEEE 802.11-19/1597</a:t>
            </a:r>
          </a:p>
          <a:p>
            <a:pPr>
              <a:buFont typeface="+mj-lt"/>
              <a:buAutoNum type="arabicPeriod"/>
            </a:pPr>
            <a:r>
              <a:rPr lang="en-GB" sz="1400" b="0" dirty="0"/>
              <a:t>“</a:t>
            </a:r>
            <a:r>
              <a:rPr lang="en-GB" altLang="en-US" sz="1400" b="0" dirty="0"/>
              <a:t>Joint Transmissions: Backhaul and Gain State Issues,” IEEE 802.11-19/1089</a:t>
            </a:r>
          </a:p>
          <a:p>
            <a:pPr>
              <a:buFont typeface="+mj-lt"/>
              <a:buAutoNum type="arabicPeriod"/>
            </a:pPr>
            <a:r>
              <a:rPr lang="en-GB" altLang="en-US" sz="1400" b="0" dirty="0"/>
              <a:t>“</a:t>
            </a:r>
            <a:r>
              <a:rPr lang="en-GB" sz="1400" b="0" dirty="0"/>
              <a:t>Multi-AP backhaul analysis,” IEEE 802.11-19/1588</a:t>
            </a:r>
          </a:p>
          <a:p>
            <a:pPr>
              <a:buFont typeface="+mj-lt"/>
              <a:buAutoNum type="arabicPeriod"/>
            </a:pPr>
            <a:r>
              <a:rPr lang="en-GB" sz="1400" b="0" dirty="0"/>
              <a:t>“</a:t>
            </a:r>
            <a:r>
              <a:rPr lang="en-US" altLang="zh-CN" sz="1400" b="0" dirty="0"/>
              <a:t>Consideration on Joint Transmission,” IEEE 802.11-19/1595</a:t>
            </a:r>
          </a:p>
          <a:p>
            <a:pPr>
              <a:buFont typeface="+mj-lt"/>
              <a:buAutoNum type="arabicPeriod"/>
            </a:pPr>
            <a:r>
              <a:rPr lang="en-US" altLang="zh-CN" sz="1400" b="0" dirty="0"/>
              <a:t>“</a:t>
            </a:r>
            <a:r>
              <a:rPr lang="en-US" sz="1400" b="0" dirty="0"/>
              <a:t>Evaluation of joint transmission</a:t>
            </a:r>
            <a:r>
              <a:rPr lang="en-US" altLang="zh-CN" sz="1400" b="0" dirty="0"/>
              <a:t>” IEEE 802.11-19/1092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“Performance of JT with wireless Backhaul” IEEE 802.11-19/1909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“Joint MU Analysis &amp; Simulations” IEEE 802.11-19/1872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“Joint Sounding for Multi-AP Systems” IEEE 802.11-19/1593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“Increasing Spatial Multiplexing Gain in Future Multi-AP </a:t>
            </a:r>
            <a:r>
              <a:rPr lang="en-US" sz="1400" b="0" dirty="0" err="1"/>
              <a:t>WiFi</a:t>
            </a:r>
            <a:r>
              <a:rPr lang="en-US" sz="1400" b="0" dirty="0"/>
              <a:t> Systems via Joint Transmission” IEEE Communications Standards Magazine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“</a:t>
            </a:r>
            <a:r>
              <a:rPr lang="en-GB" sz="1400" b="0" dirty="0"/>
              <a:t>Next Gen After 11be: Main Directions Proposal” IEEE 802.11-22/734</a:t>
            </a:r>
          </a:p>
          <a:p>
            <a:pPr>
              <a:buFont typeface="+mj-lt"/>
              <a:buAutoNum type="arabicPeriod"/>
            </a:pPr>
            <a:r>
              <a:rPr lang="en-GB" sz="1400" b="0" dirty="0"/>
              <a:t>“Thoughts on Beyond 802.11be</a:t>
            </a:r>
            <a:r>
              <a:rPr lang="en-GB" sz="1400" dirty="0"/>
              <a:t>” </a:t>
            </a:r>
            <a:r>
              <a:rPr lang="en-GB" sz="1400" b="0" dirty="0"/>
              <a:t>IEEE 802.11-22/932</a:t>
            </a:r>
          </a:p>
          <a:p>
            <a:pPr>
              <a:buFont typeface="+mj-lt"/>
              <a:buAutoNum type="arabicPeriod"/>
            </a:pPr>
            <a:r>
              <a:rPr lang="en-GB" sz="1400" b="0" dirty="0"/>
              <a:t>“Seamless Roaming for UHR” IEEE 802.11-22/1910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“a Perspective On Proposed UHR Features For Enterprise Use Cases” </a:t>
            </a:r>
            <a:r>
              <a:rPr lang="en-GB" sz="1400" b="0" dirty="0"/>
              <a:t>IEEE 802.11-22/1580</a:t>
            </a:r>
            <a:endParaRPr lang="en-US" sz="1400" b="0" dirty="0"/>
          </a:p>
          <a:p>
            <a:pPr>
              <a:buFont typeface="+mj-lt"/>
              <a:buAutoNum type="arabicPeriod"/>
            </a:pPr>
            <a:endParaRPr lang="en-US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b="0" dirty="0"/>
              <a:t>Joint Transmission (JT) as a candidate technology for 11be has been discussed extensively by many companies. </a:t>
            </a:r>
          </a:p>
          <a:p>
            <a:r>
              <a:rPr lang="en-US" sz="1800" b="0" dirty="0"/>
              <a:t>Investigations showing gains were carried out in various scenarios, with wireless and wired backhaul and included all anticipated synchronization errors and impairments ([1]-[12])</a:t>
            </a:r>
          </a:p>
          <a:p>
            <a:r>
              <a:rPr lang="en-US" sz="1800" b="0" dirty="0"/>
              <a:t>It was accepted for rel. 2 but later on pushed out along with all M-AP technologies. 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In </a:t>
            </a:r>
            <a:r>
              <a:rPr lang="en-US" sz="1800" b="0" dirty="0"/>
              <a:t>this contribution we aim to provide a short refresher of the technology and further show new simulation results.  </a:t>
            </a:r>
          </a:p>
          <a:p>
            <a:r>
              <a:rPr lang="en-US" sz="1800" b="0" dirty="0"/>
              <a:t>Interested readers can also refer to [13] published in the IEEE Communications Standards Magazine special issue on Recent and Future Evolution of Wi-Fi whereby we summarized the work done in 11be . 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7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/>
              <a:t>Joint Transmission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2667000" cy="4114800"/>
          </a:xfrm>
        </p:spPr>
        <p:txBody>
          <a:bodyPr/>
          <a:lstStyle/>
          <a:p>
            <a:endParaRPr lang="en-US" sz="1800" b="0" dirty="0"/>
          </a:p>
          <a:p>
            <a:r>
              <a:rPr lang="en-US" sz="1800" b="0" dirty="0"/>
              <a:t>In JT multiple distributed APs work as one big AP. </a:t>
            </a:r>
          </a:p>
          <a:p>
            <a:pPr marL="457200" lvl="1" indent="0">
              <a:buNone/>
            </a:pPr>
            <a:r>
              <a:rPr lang="en-US" sz="1400" dirty="0">
                <a:sym typeface="Wingdings" panose="05000000000000000000" pitchFamily="2" charset="2"/>
              </a:rPr>
              <a:t> more antennas bigger SU/MU-MIMO gain</a:t>
            </a:r>
          </a:p>
          <a:p>
            <a:pPr marL="457200" lvl="1" indent="0">
              <a:buNone/>
            </a:pPr>
            <a:r>
              <a:rPr lang="en-US" sz="1400" b="0" dirty="0">
                <a:sym typeface="Wingdings" panose="05000000000000000000" pitchFamily="2" charset="2"/>
              </a:rPr>
              <a:t> signal is coming from multiple locations adds to robustness/reliability/better coverage</a:t>
            </a:r>
            <a:endParaRPr lang="en-US" sz="1400" b="0" dirty="0"/>
          </a:p>
          <a:p>
            <a:r>
              <a:rPr lang="en-US" sz="1800" b="0" dirty="0"/>
              <a:t>Requires information sharing between AP</a:t>
            </a:r>
          </a:p>
          <a:p>
            <a:r>
              <a:rPr lang="en-US" sz="1800" b="0" dirty="0"/>
              <a:t>Requires tight synchronization between AP </a:t>
            </a:r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914400"/>
            <a:ext cx="4687530" cy="548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541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3330"/>
          </a:xfrm>
        </p:spPr>
        <p:txBody>
          <a:bodyPr/>
          <a:lstStyle/>
          <a:p>
            <a:r>
              <a:rPr lang="en-US" sz="2800" dirty="0"/>
              <a:t>JT – Classification of </a:t>
            </a:r>
            <a:r>
              <a:rPr lang="en-US" sz="2800" dirty="0" smtClean="0"/>
              <a:t>Gains in UHR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b="0" dirty="0"/>
              <a:t>Two types of gains are possible (see also benefit matrix in [14] and discussion in [15]):</a:t>
            </a:r>
          </a:p>
          <a:p>
            <a:r>
              <a:rPr lang="en-US" sz="1600" b="0" dirty="0"/>
              <a:t>Peak </a:t>
            </a:r>
            <a:r>
              <a:rPr lang="en-US" sz="1600" b="0" dirty="0" err="1"/>
              <a:t>Tput</a:t>
            </a:r>
            <a:r>
              <a:rPr lang="en-US" sz="1600" b="0" dirty="0"/>
              <a:t> – this was our focus in 11be, more antennas enable high number of spatial streams than possible with each AP separately (higher MU-MIMO gains)</a:t>
            </a:r>
          </a:p>
          <a:p>
            <a:r>
              <a:rPr lang="en-US" sz="1600" b="0" dirty="0"/>
              <a:t>Improved rate at range up to the number of streams that each AP can deliver on its own (denote as N). </a:t>
            </a:r>
          </a:p>
          <a:p>
            <a:pPr lvl="1"/>
            <a:r>
              <a:rPr lang="en-US" sz="1600" dirty="0"/>
              <a:t>As a basis, JT SU clearly benefits from array gain and diversity gain of having more antennas e.g. 2N (for STA in the overlap area in the diagram below).  </a:t>
            </a:r>
          </a:p>
          <a:p>
            <a:pPr lvl="1"/>
            <a:r>
              <a:rPr lang="en-US" sz="1600" dirty="0"/>
              <a:t>And in an extension to JT MU with up to N streams, multiple STA in one or more BSS benefit from the same gains (all STA in the diagram below).</a:t>
            </a:r>
          </a:p>
          <a:p>
            <a:pPr lvl="1"/>
            <a:r>
              <a:rPr lang="en-US" sz="1600" dirty="0"/>
              <a:t>Furthermore, JT from two separated sources provides a more uniform area SNR</a:t>
            </a:r>
          </a:p>
          <a:p>
            <a:pPr lvl="1"/>
            <a:r>
              <a:rPr lang="en-US" sz="1600" dirty="0"/>
              <a:t>Lastly, a soft handoff proposed in [16] also fits with this narrative of jointly transmitting to STA(s) in an overlap area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This second type of gain helps achieve several</a:t>
            </a:r>
          </a:p>
          <a:p>
            <a:pPr marL="457200" lvl="1" indent="0">
              <a:buNone/>
            </a:pPr>
            <a:r>
              <a:rPr lang="en-US" sz="1600" dirty="0"/>
              <a:t>of UHR goals</a:t>
            </a:r>
            <a:endParaRPr lang="en-US" sz="1200" dirty="0"/>
          </a:p>
          <a:p>
            <a:pPr lvl="1"/>
            <a:endParaRPr lang="en-US" sz="14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77000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6764008" y="4915470"/>
            <a:ext cx="1752600" cy="1524000"/>
          </a:xfrm>
          <a:prstGeom prst="ellipse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5546395" y="4937036"/>
            <a:ext cx="1752600" cy="1524000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6155995" y="5546480"/>
            <a:ext cx="487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AP1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7498702" y="5560536"/>
            <a:ext cx="487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AP2</a:t>
            </a:r>
          </a:p>
        </p:txBody>
      </p:sp>
      <p:sp>
        <p:nvSpPr>
          <p:cNvPr id="13" name="TextBox 12"/>
          <p:cNvSpPr txBox="1"/>
          <p:nvPr/>
        </p:nvSpPr>
        <p:spPr>
          <a:xfrm flipH="1">
            <a:off x="6749732" y="5715000"/>
            <a:ext cx="641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STA11</a:t>
            </a:r>
          </a:p>
        </p:txBody>
      </p:sp>
      <p:sp>
        <p:nvSpPr>
          <p:cNvPr id="14" name="TextBox 13"/>
          <p:cNvSpPr txBox="1"/>
          <p:nvPr/>
        </p:nvSpPr>
        <p:spPr>
          <a:xfrm flipH="1">
            <a:off x="7600791" y="5971401"/>
            <a:ext cx="6288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STA21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5867400" y="5209401"/>
            <a:ext cx="6600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STA12</a:t>
            </a:r>
          </a:p>
        </p:txBody>
      </p:sp>
      <p:sp>
        <p:nvSpPr>
          <p:cNvPr id="16" name="TextBox 15"/>
          <p:cNvSpPr txBox="1"/>
          <p:nvPr/>
        </p:nvSpPr>
        <p:spPr>
          <a:xfrm flipH="1">
            <a:off x="6705600" y="5361801"/>
            <a:ext cx="640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STA22</a:t>
            </a:r>
          </a:p>
        </p:txBody>
      </p:sp>
    </p:spTree>
    <p:extLst>
      <p:ext uri="{BB962C8B-B14F-4D97-AF65-F5344CB8AC3E}">
        <p14:creationId xmlns:p14="http://schemas.microsoft.com/office/powerpoint/2010/main" val="197480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JT High Level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b="0" dirty="0"/>
              <a:t>MAP- Main AP initiating joint sounding and joint data transmission</a:t>
            </a:r>
          </a:p>
          <a:p>
            <a:r>
              <a:rPr lang="en-US" sz="1800" b="0" dirty="0"/>
              <a:t>AAP – Auxiliary AP estimating residual CFO and timing in order to synchronize to Main AP during joint transmission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048000"/>
            <a:ext cx="8557082" cy="302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064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Impairments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b="0" dirty="0"/>
              <a:t>The most critical impairment is </a:t>
            </a:r>
            <a:r>
              <a:rPr lang="en-US" sz="1800" b="0" dirty="0" smtClean="0"/>
              <a:t>achieving tight </a:t>
            </a:r>
            <a:r>
              <a:rPr lang="en-US" sz="1800" b="0" dirty="0"/>
              <a:t>CFO estimation between </a:t>
            </a:r>
            <a:r>
              <a:rPr lang="en-US" sz="1800" b="0" dirty="0" smtClean="0"/>
              <a:t>the Aux </a:t>
            </a:r>
            <a:r>
              <a:rPr lang="en-US" sz="1800" b="0" dirty="0"/>
              <a:t>and Main APs – unlike other transmission modes, during joint transmission the Aux AP is not tracking the frequency offset relative to the Main AP </a:t>
            </a:r>
            <a:r>
              <a:rPr lang="en-US" sz="1800" b="0" dirty="0">
                <a:sym typeface="Wingdings" panose="05000000000000000000" pitchFamily="2" charset="2"/>
              </a:rPr>
              <a:t> any residual estimated CFO will contribute to phase offset growing linearly with time. </a:t>
            </a:r>
          </a:p>
          <a:p>
            <a:r>
              <a:rPr lang="en-US" sz="1800" b="0" dirty="0">
                <a:sym typeface="Wingdings" panose="05000000000000000000" pitchFamily="2" charset="2"/>
              </a:rPr>
              <a:t>Proposed solutions:</a:t>
            </a:r>
          </a:p>
          <a:p>
            <a:pPr marL="914400" lvl="1" indent="-323850">
              <a:spcBef>
                <a:spcPts val="0"/>
              </a:spcBef>
              <a:spcAft>
                <a:spcPts val="0"/>
              </a:spcAft>
              <a:buSzPts val="1500"/>
              <a:buAutoNum type="alphaLcPeriod"/>
            </a:pPr>
            <a:r>
              <a:rPr lang="en-US" sz="1600" dirty="0"/>
              <a:t>Super fine CFO estimation </a:t>
            </a:r>
            <a:r>
              <a:rPr lang="en-US" sz="1600" dirty="0" err="1"/>
              <a:t>e.g</a:t>
            </a:r>
            <a:r>
              <a:rPr lang="en-US" sz="1600" dirty="0"/>
              <a:t> 20Hz offset → 7.2 degrees after 1mS.  This is necessary but insufficient for longer packets (&gt;1mS)</a:t>
            </a:r>
          </a:p>
          <a:p>
            <a:pPr marL="914400" lvl="1" indent="-323850">
              <a:spcBef>
                <a:spcPts val="0"/>
              </a:spcBef>
              <a:spcAft>
                <a:spcPts val="0"/>
              </a:spcAft>
              <a:buSzPts val="1500"/>
              <a:buAutoNum type="alphaLcPeriod"/>
            </a:pPr>
            <a:r>
              <a:rPr lang="en-US" sz="1600" dirty="0"/>
              <a:t>Adding</a:t>
            </a:r>
            <a:r>
              <a:rPr lang="en-US" sz="1200" dirty="0"/>
              <a:t> </a:t>
            </a:r>
            <a:r>
              <a:rPr lang="en-US" sz="1600" dirty="0"/>
              <a:t>a mid-packet sync symbol every e.g. 1mS to enable the Aux AP to re-estimate the phase difference </a:t>
            </a:r>
          </a:p>
          <a:p>
            <a:pPr marL="914400" lvl="1" indent="-323850">
              <a:spcBef>
                <a:spcPts val="0"/>
              </a:spcBef>
              <a:spcAft>
                <a:spcPts val="0"/>
              </a:spcAft>
              <a:buSzPts val="1500"/>
              <a:buAutoNum type="alphaLcPeriod"/>
            </a:pPr>
            <a:r>
              <a:rPr lang="en-US" sz="1600" dirty="0"/>
              <a:t>Aux AP constantly tracking master AP during JT transmission on a different band (assuming the same reference oscillator for both bands). The tracking loops output on the Rx band is used to adjust the CFO estimate on the </a:t>
            </a:r>
            <a:r>
              <a:rPr lang="en-US" sz="1600" dirty="0" err="1"/>
              <a:t>Tx</a:t>
            </a:r>
            <a:r>
              <a:rPr lang="en-US" sz="1600" dirty="0"/>
              <a:t> band.</a:t>
            </a:r>
            <a:r>
              <a:rPr lang="en-US" sz="1100" dirty="0"/>
              <a:t> </a:t>
            </a:r>
          </a:p>
          <a:p>
            <a:r>
              <a:rPr lang="en-US" sz="1800" b="0" dirty="0"/>
              <a:t>Furthermore, impairment impact is reduced with link imbalance between STA and Main and Aux AP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467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Super Fine CFO Estimation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b="0" dirty="0"/>
              <a:t>At its core CFO estimation accuracy is proportional to the gap between two repeated symbols</a:t>
            </a:r>
          </a:p>
          <a:p>
            <a:pPr lvl="1"/>
            <a:r>
              <a:rPr lang="en-US" sz="1600" dirty="0"/>
              <a:t>In the legacy preamble there is no gap between the LTF symbols (denote here as 0uS) but we can design for a larger gap</a:t>
            </a:r>
          </a:p>
          <a:p>
            <a:r>
              <a:rPr lang="en-US" sz="1800" b="0" dirty="0"/>
              <a:t>Below are results for the 90</a:t>
            </a:r>
            <a:r>
              <a:rPr lang="en-US" sz="1800" b="0" baseline="30000" dirty="0"/>
              <a:t>th</a:t>
            </a:r>
            <a:r>
              <a:rPr lang="en-US" sz="1800" b="0" dirty="0"/>
              <a:t> percentile residual CFO error for 11nD channels, 80MHz with two 4x4 AP.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r>
              <a:rPr lang="en-US" sz="1800" dirty="0"/>
              <a:t>Note:</a:t>
            </a:r>
          </a:p>
          <a:p>
            <a:pPr lvl="1"/>
            <a:r>
              <a:rPr lang="en-US" sz="1600" b="0" dirty="0"/>
              <a:t>The above results assume ideal LOs at all APs with zero phase-noise.</a:t>
            </a:r>
          </a:p>
          <a:p>
            <a:pPr lvl="1"/>
            <a:r>
              <a:rPr lang="en-US" sz="1600" b="0" dirty="0"/>
              <a:t>In practice, </a:t>
            </a:r>
            <a:r>
              <a:rPr lang="en-US" sz="1600" b="0" dirty="0">
                <a:sym typeface="Wingdings" panose="05000000000000000000" pitchFamily="2" charset="2"/>
              </a:rPr>
              <a:t>the estimation accuracy will have a positive lower-bound, depending on the phase-noise characteristics of the APs, in the limit as LTF-separation </a:t>
            </a:r>
            <a:r>
              <a:rPr lang="en-US" sz="1600" dirty="0" smtClean="0">
                <a:sym typeface="Wingdings" panose="05000000000000000000" pitchFamily="2" charset="2"/>
              </a:rPr>
              <a:t> ∞</a:t>
            </a:r>
            <a:r>
              <a:rPr lang="en-US" sz="1600" b="0" dirty="0">
                <a:sym typeface="Wingdings" panose="05000000000000000000" pitchFamily="2" charset="2"/>
              </a:rPr>
              <a:t>.</a:t>
            </a:r>
            <a:endParaRPr lang="en-US" sz="14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044673"/>
              </p:ext>
            </p:extLst>
          </p:nvPr>
        </p:nvGraphicFramePr>
        <p:xfrm>
          <a:off x="749618" y="3733800"/>
          <a:ext cx="3595370" cy="1000125"/>
        </p:xfrm>
        <a:graphic>
          <a:graphicData uri="http://schemas.openxmlformats.org/drawingml/2006/table">
            <a:tbl>
              <a:tblPr firstRow="1" firstCol="1" bandRow="1"/>
              <a:tblGrid>
                <a:gridCol w="1459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6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02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‘fine’ CFO error [Hz]- two LTF with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separation: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0us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Config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SNR=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10dB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SNR=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20dB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1x LTF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678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211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2x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LTF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252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80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4x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LTF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86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30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582668"/>
              </p:ext>
            </p:extLst>
          </p:nvPr>
        </p:nvGraphicFramePr>
        <p:xfrm>
          <a:off x="4685506" y="3737113"/>
          <a:ext cx="3886200" cy="1000125"/>
        </p:xfrm>
        <a:graphic>
          <a:graphicData uri="http://schemas.openxmlformats.org/drawingml/2006/table">
            <a:tbl>
              <a:tblPr firstRow="1" firstCol="1" bandRow="1"/>
              <a:tblGrid>
                <a:gridCol w="1580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1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02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‘super</a:t>
                      </a:r>
                      <a:r>
                        <a:rPr lang="en-US" sz="11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fine’ CFO error [Hz] - two LTF with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separation: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100us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Config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SNR=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10dB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SNR=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20dB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1x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LTF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26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8.2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2x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LTF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18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6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4x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LTF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12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3.8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525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Other Impairments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476250" lv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+mj-lt"/>
              <a:buAutoNum type="arabicPeriod"/>
            </a:pPr>
            <a:r>
              <a:rPr lang="en-US" sz="1800" b="0" dirty="0" err="1"/>
              <a:t>Tx</a:t>
            </a:r>
            <a:r>
              <a:rPr lang="en-US" sz="1800" b="0" dirty="0"/>
              <a:t> gain fluctuation from sounding time to payload transmission time [6]</a:t>
            </a:r>
          </a:p>
          <a:p>
            <a:pPr marL="476250" lv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+mj-lt"/>
              <a:buAutoNum type="arabicPeriod"/>
            </a:pPr>
            <a:r>
              <a:rPr lang="en-US" sz="1800" b="0" dirty="0"/>
              <a:t>Phase drift:</a:t>
            </a:r>
          </a:p>
          <a:p>
            <a:pPr marL="628650" lvl="3" indent="-285750">
              <a:buFont typeface="Arial" panose="020B0604020202020204" pitchFamily="34" charset="0"/>
              <a:buChar char="•"/>
            </a:pPr>
            <a:r>
              <a:rPr lang="en-US" dirty="0"/>
              <a:t>Timing errors (acquisition error) – Aux AP acquiring packet is not identical between the sounding and data transmission. These are manifested as a linear phase drift across frequency.</a:t>
            </a:r>
          </a:p>
          <a:p>
            <a:pPr marL="628650" lvl="3" indent="-285750">
              <a:buFont typeface="Arial" panose="020B0604020202020204" pitchFamily="34" charset="0"/>
              <a:buChar char="•"/>
            </a:pPr>
            <a:r>
              <a:rPr lang="en-US" dirty="0"/>
              <a:t>Common phase drift due to different RF clocks and phase noise between the Main and Aux AP (this is a similar estimation problem as the mid-packet sync symbol)</a:t>
            </a:r>
          </a:p>
          <a:p>
            <a:pPr marL="628650" lvl="3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28650" lvl="3" indent="-285750">
              <a:buFont typeface="Arial" panose="020B0604020202020204" pitchFamily="34" charset="0"/>
              <a:buChar char="•"/>
            </a:pPr>
            <a:r>
              <a:rPr lang="en-US" dirty="0"/>
              <a:t>Both these issues can be readily solved by simple signal processing comparing phases of the new channel vs. </a:t>
            </a:r>
            <a:r>
              <a:rPr lang="en-US" dirty="0" smtClean="0"/>
              <a:t>ref</a:t>
            </a:r>
            <a:r>
              <a:rPr lang="en-US" dirty="0" smtClean="0"/>
              <a:t> channel (as shown in slide 5). </a:t>
            </a:r>
            <a:endParaRPr lang="en-US" dirty="0"/>
          </a:p>
          <a:p>
            <a:pPr marL="628650" lvl="3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dirty="0"/>
              <a:t>The resulting </a:t>
            </a:r>
            <a:r>
              <a:rPr lang="en-US" dirty="0" smtClean="0"/>
              <a:t>residual errors </a:t>
            </a:r>
            <a:r>
              <a:rPr lang="en-US" dirty="0"/>
              <a:t>of these two impairments </a:t>
            </a:r>
            <a:r>
              <a:rPr lang="en-US" dirty="0" smtClean="0"/>
              <a:t>proved </a:t>
            </a:r>
            <a:r>
              <a:rPr lang="en-US" dirty="0"/>
              <a:t>less impactful than the residual CFO error and are included in our simulations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901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3587"/>
          </a:xfrm>
        </p:spPr>
        <p:txBody>
          <a:bodyPr/>
          <a:lstStyle/>
          <a:p>
            <a:r>
              <a:rPr lang="en-US" sz="2800" dirty="0"/>
              <a:t>Impact of Path Loss Difference – ‘X’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295400"/>
                <a:ext cx="8534400" cy="4114800"/>
              </a:xfrm>
            </p:spPr>
            <p:txBody>
              <a:bodyPr/>
              <a:lstStyle/>
              <a:p>
                <a:pPr marL="13335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500"/>
                  <a:buNone/>
                </a:pPr>
                <a:r>
                  <a:rPr lang="en-US" sz="1600" b="0" dirty="0">
                    <a:latin typeface="Cambria Math" panose="02040503050406030204" pitchFamily="18" charset="0"/>
                  </a:rPr>
                  <a:t>Based on Appendix B in ref [4].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1600" b="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1600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600" b="0" i="1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1600" b="0" i="1"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1600" b="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p>
                                <m:sSup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𝜃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1600" b="0" i="1">
                                          <a:latin typeface="Cambria Math"/>
                                        </a:rPr>
                                        <m:t>𝑋</m:t>
                                      </m:r>
                                    </m:num>
                                    <m:den>
                                      <m:r>
                                        <a:rPr lang="en-US" sz="1600" b="0" i="1">
                                          <a:latin typeface="Cambria Math"/>
                                        </a:rPr>
                                        <m:t>20</m:t>
                                      </m:r>
                                    </m:den>
                                  </m:f>
                                </m:sup>
                              </m:sSup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1600" b="0" i="1">
                                          <a:latin typeface="Cambria Math"/>
                                        </a:rPr>
                                        <m:t>𝑋</m:t>
                                      </m:r>
                                    </m:num>
                                    <m:den>
                                      <m:r>
                                        <a:rPr lang="en-US" sz="1600" b="0" i="1">
                                          <a:latin typeface="Cambria Math"/>
                                        </a:rPr>
                                        <m:t>20</m:t>
                                      </m:r>
                                    </m:den>
                                  </m:f>
                                </m:sup>
                              </m:sSup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p>
                                <m:sSup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𝜃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1600" b="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1600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600" b="0" i="1">
                        <a:latin typeface="Cambria Math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1600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1600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1800" b="0" dirty="0"/>
              </a:p>
              <a:p>
                <a:pPr marL="0" indent="0">
                  <a:buNone/>
                </a:pPr>
                <a:r>
                  <a:rPr lang="en-US" sz="1600" b="0" dirty="0"/>
                  <a:t>X:  additional path-loss (dB) seen between AP ‘j’ and STAs in BSS ‘</a:t>
                </a:r>
                <a:r>
                  <a:rPr lang="en-US" sz="1600" b="0" dirty="0" err="1"/>
                  <a:t>i</a:t>
                </a:r>
                <a:r>
                  <a:rPr lang="en-US" sz="1600" b="0" dirty="0"/>
                  <a:t>’ for </a:t>
                </a:r>
                <a14:m>
                  <m:oMath xmlns:m="http://schemas.openxmlformats.org/officeDocument/2006/math">
                    <m:r>
                      <a:rPr lang="en-US" sz="1600" b="0" i="1">
                        <a:latin typeface="Cambria Math"/>
                      </a:rPr>
                      <m:t>𝑗</m:t>
                    </m:r>
                    <m:r>
                      <a:rPr lang="en-US" sz="1600" b="0" i="1">
                        <a:latin typeface="Cambria Math"/>
                      </a:rPr>
                      <m:t>≠</m:t>
                    </m:r>
                    <m:r>
                      <a:rPr lang="en-US" sz="1600" b="0" i="1">
                        <a:latin typeface="Cambria Math"/>
                      </a:rPr>
                      <m:t>𝑖</m:t>
                    </m:r>
                  </m:oMath>
                </a14:m>
                <a:endParaRPr lang="en-US" sz="1600" b="0" dirty="0"/>
              </a:p>
              <a:p>
                <a:pPr marL="0" indent="0">
                  <a:buNone/>
                </a:pPr>
                <a:r>
                  <a:rPr lang="el-GR" sz="1600" b="0" dirty="0"/>
                  <a:t>θ</a:t>
                </a:r>
                <a:r>
                  <a:rPr lang="en-US" sz="1600" b="0" dirty="0"/>
                  <a:t>:   Phase drift during packet </a:t>
                </a:r>
              </a:p>
              <a:p>
                <a:endParaRPr lang="en-US" sz="1800" b="0" dirty="0"/>
              </a:p>
              <a:p>
                <a:endParaRPr lang="en-US" sz="1800" b="0" dirty="0"/>
              </a:p>
              <a:p>
                <a:endParaRPr lang="en-US" sz="1800" b="0" dirty="0"/>
              </a:p>
              <a:p>
                <a:endParaRPr lang="en-US" sz="1800" b="0" dirty="0"/>
              </a:p>
              <a:p>
                <a:pPr marL="0" indent="0">
                  <a:buNone/>
                </a:pPr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295400"/>
                <a:ext cx="8534400" cy="4114800"/>
              </a:xfrm>
              <a:blipFill>
                <a:blip r:embed="rId3"/>
                <a:stretch>
                  <a:fillRect l="-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 bwMode="auto">
              <a:xfrm>
                <a:off x="685800" y="2954976"/>
                <a:ext cx="4267200" cy="32934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sz="1600" b="0" kern="0" dirty="0"/>
                  <a:t>Since the </a:t>
                </a:r>
                <a:r>
                  <a:rPr lang="en-US" sz="1600" b="0" kern="0" dirty="0" err="1"/>
                  <a:t>precoder</a:t>
                </a:r>
                <a:r>
                  <a:rPr lang="en-US" sz="1600" b="0" kern="0" dirty="0"/>
                  <a:t> was designed for zero phase offset,  there is now residual interference to BSS ‘</a:t>
                </a:r>
                <a:r>
                  <a:rPr lang="en-US" sz="1600" b="0" kern="0" dirty="0" err="1"/>
                  <a:t>i</a:t>
                </a:r>
                <a:r>
                  <a:rPr lang="en-US" sz="1600" b="0" kern="0" dirty="0"/>
                  <a:t>’ from BSS ‘j’ spatial streams:</a:t>
                </a:r>
              </a:p>
              <a:p>
                <a:pPr marL="342900" lvl="2" indent="0">
                  <a:buFontTx/>
                  <a:buNone/>
                </a:pPr>
                <a:r>
                  <a:rPr lang="en-US" sz="1400" kern="0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kern="0">
                            <a:solidFill>
                              <a:srgbClr val="FF0000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f>
                          <m:fPr>
                            <m:ctrlPr>
                              <a:rPr lang="en-US" sz="1400" i="1" ker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 ker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1400" i="1" ker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𝑋</m:t>
                            </m:r>
                          </m:num>
                          <m:den>
                            <m:r>
                              <a:rPr lang="en-US" sz="1400" b="0" i="1" kern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en-US" sz="1400" i="1" ker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0</m:t>
                            </m:r>
                          </m:den>
                        </m:f>
                      </m:sup>
                    </m:sSup>
                    <m:sSub>
                      <m:sSubPr>
                        <m:ctrlPr>
                          <a:rPr lang="en-US" sz="14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kern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1400" i="1" kern="0" smtClean="0">
                            <a:latin typeface="Cambria Math"/>
                          </a:rPr>
                          <m:t>𝑖𝑗</m:t>
                        </m:r>
                      </m:sub>
                    </m:sSub>
                    <m:sSub>
                      <m:sSubPr>
                        <m:ctrlPr>
                          <a:rPr lang="en-US" sz="14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ker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400" i="1" kern="0">
                            <a:latin typeface="Cambria Math"/>
                          </a:rPr>
                          <m:t>𝑗𝑗</m:t>
                        </m:r>
                      </m:sub>
                    </m:sSub>
                    <m:d>
                      <m:dPr>
                        <m:ctrlPr>
                          <a:rPr lang="en-US" sz="1400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400" i="1" ker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 ker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i="1" ker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𝑗</m:t>
                            </m:r>
                            <m:r>
                              <a:rPr lang="en-US" sz="1400" i="1" ker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𝜃</m:t>
                            </m:r>
                          </m:sup>
                        </m:sSup>
                        <m:r>
                          <a:rPr lang="en-US" sz="1400" i="1" ker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−1</m:t>
                        </m:r>
                      </m:e>
                    </m:d>
                  </m:oMath>
                </a14:m>
                <a:endParaRPr lang="en-US" sz="1400" kern="0" dirty="0"/>
              </a:p>
              <a:p>
                <a:pPr marL="285750" lvl="2" indent="-285750"/>
                <a:r>
                  <a:rPr lang="en-US" sz="1600" kern="0" dirty="0"/>
                  <a:t>Observe that, the residual interference power:</a:t>
                </a:r>
              </a:p>
              <a:p>
                <a:pPr marL="628650" lvl="3" indent="-285750"/>
                <a:r>
                  <a:rPr lang="en-US" sz="1400" kern="0" dirty="0"/>
                  <a:t>scales up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400" i="1" kern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400" i="1" ker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i="1" kern="0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1400" i="1" kern="0"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sz="1400" i="1" kern="0">
                                    <a:latin typeface="Cambria Math"/>
                                  </a:rPr>
                                  <m:t>𝜃</m:t>
                                </m:r>
                              </m:sup>
                            </m:sSup>
                            <m:r>
                              <a:rPr lang="en-US" sz="1400" i="1" ker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1400" i="1" kern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1400" kern="0" dirty="0"/>
              </a:p>
              <a:p>
                <a:pPr marL="628650" lvl="3" indent="-285750"/>
                <a:r>
                  <a:rPr lang="en-US" sz="1400" kern="0" dirty="0"/>
                  <a:t>scales down by X dB, e.g.,</a:t>
                </a:r>
              </a:p>
              <a:p>
                <a:pPr marL="971550" lvl="4" indent="-285750"/>
                <a14:m>
                  <m:oMath xmlns:m="http://schemas.openxmlformats.org/officeDocument/2006/math">
                    <m:r>
                      <a:rPr lang="en-US" sz="1400" i="1" kern="0">
                        <a:latin typeface="Cambria Math"/>
                      </a:rPr>
                      <m:t>𝜃</m:t>
                    </m:r>
                  </m:oMath>
                </a14:m>
                <a:r>
                  <a:rPr lang="en-US" sz="1400" kern="0" dirty="0"/>
                  <a:t>=10 </a:t>
                </a:r>
                <a:r>
                  <a:rPr lang="en-US" sz="1400" kern="0" dirty="0" err="1"/>
                  <a:t>deg</a:t>
                </a:r>
                <a:r>
                  <a:rPr lang="en-US" sz="1400" kern="0" dirty="0"/>
                  <a:t> with X= 20dB is equivalent to </a:t>
                </a:r>
                <a14:m>
                  <m:oMath xmlns:m="http://schemas.openxmlformats.org/officeDocument/2006/math">
                    <m:r>
                      <a:rPr lang="en-US" sz="1400" i="1" kern="0">
                        <a:latin typeface="Cambria Math"/>
                      </a:rPr>
                      <m:t>𝜃</m:t>
                    </m:r>
                  </m:oMath>
                </a14:m>
                <a:r>
                  <a:rPr lang="en-US" sz="1400" kern="0" dirty="0"/>
                  <a:t>=1 </a:t>
                </a:r>
                <a:r>
                  <a:rPr lang="en-US" sz="1400" kern="0" dirty="0" err="1"/>
                  <a:t>deg</a:t>
                </a:r>
                <a:r>
                  <a:rPr lang="en-US" sz="1400" kern="0" dirty="0"/>
                  <a:t> with X= 0dB</a:t>
                </a:r>
              </a:p>
              <a:p>
                <a:pPr marL="628650" lvl="3" indent="-285750"/>
                <a:r>
                  <a:rPr lang="en-US" sz="1400" kern="0" dirty="0"/>
                  <a:t>vanishes for large X</a:t>
                </a:r>
                <a:endParaRPr lang="en-US" sz="1600" kern="0" dirty="0"/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2954976"/>
                <a:ext cx="4267200" cy="3293423"/>
              </a:xfrm>
              <a:prstGeom prst="rect">
                <a:avLst/>
              </a:prstGeom>
              <a:blipFill>
                <a:blip r:embed="rId4"/>
                <a:stretch>
                  <a:fillRect l="-571" t="-55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FFAA89AA-3081-577A-B4CF-937CD6C790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5213" y="2700450"/>
            <a:ext cx="3824188" cy="354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60204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396348</TotalTime>
  <Words>2582</Words>
  <Application>Microsoft Office PowerPoint</Application>
  <PresentationFormat>On-screen Show (4:3)</PresentationFormat>
  <Paragraphs>495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 Math</vt:lpstr>
      <vt:lpstr>CiscoSans ExtraLight</vt:lpstr>
      <vt:lpstr>CiscoSans Thin</vt:lpstr>
      <vt:lpstr>Times New Roman</vt:lpstr>
      <vt:lpstr>Wingdings</vt:lpstr>
      <vt:lpstr>802-11-Submission</vt:lpstr>
      <vt:lpstr>Joint Transmission for UHR –A Refresher and New Results</vt:lpstr>
      <vt:lpstr>Introduction</vt:lpstr>
      <vt:lpstr>Joint Transmission </vt:lpstr>
      <vt:lpstr>JT – Classification of Gains in UHR </vt:lpstr>
      <vt:lpstr>JT High Level Operation</vt:lpstr>
      <vt:lpstr>Impairments</vt:lpstr>
      <vt:lpstr>Super Fine CFO Estimation </vt:lpstr>
      <vt:lpstr>Other Impairments</vt:lpstr>
      <vt:lpstr>Impact of Path Loss Difference – ‘X’</vt:lpstr>
      <vt:lpstr>Simulations </vt:lpstr>
      <vt:lpstr>Throughput Ratio: (phase, timing, power) offsets = (4d, 0.5ns, 1db) </vt:lpstr>
      <vt:lpstr>Throughput Ratio: (phase, timing, power) offsets = (8d, 0.5ns, 1db) </vt:lpstr>
      <vt:lpstr>Throughput Ratio: (phase, timing, power) offsets = (8d, 1ns, 1db) </vt:lpstr>
      <vt:lpstr>Summary </vt:lpstr>
      <vt:lpstr>References</vt:lpstr>
    </vt:vector>
  </TitlesOfParts>
  <Manager>ron.porat@broadcom.com</Manager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Cumulative impact of multiple impairments on JT performance</dc:title>
  <dc:creator>ron.porat@broadcom.com</dc:creator>
  <cp:keywords>September 2017</cp:keywords>
  <cp:lastModifiedBy>Ron Porat</cp:lastModifiedBy>
  <cp:revision>2654</cp:revision>
  <cp:lastPrinted>1998-02-10T13:28:06Z</cp:lastPrinted>
  <dcterms:created xsi:type="dcterms:W3CDTF">2007-05-21T21:00:37Z</dcterms:created>
  <dcterms:modified xsi:type="dcterms:W3CDTF">2022-12-19T02:25:20Z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