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366" r:id="rId4"/>
    <p:sldId id="262" r:id="rId5"/>
    <p:sldId id="266" r:id="rId6"/>
    <p:sldId id="267" r:id="rId7"/>
    <p:sldId id="268" r:id="rId8"/>
    <p:sldId id="265" r:id="rId9"/>
    <p:sldId id="269" r:id="rId10"/>
    <p:sldId id="275" r:id="rId11"/>
    <p:sldId id="277" r:id="rId12"/>
    <p:sldId id="270" r:id="rId13"/>
    <p:sldId id="271" r:id="rId14"/>
    <p:sldId id="273" r:id="rId15"/>
    <p:sldId id="278" r:id="rId16"/>
    <p:sldId id="2368" r:id="rId17"/>
    <p:sldId id="2369" r:id="rId18"/>
    <p:sldId id="2370" r:id="rId19"/>
    <p:sldId id="264" r:id="rId20"/>
    <p:sldId id="2367"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0494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2022</a:t>
            </a:r>
            <a:endParaRPr lang="en-GB"/>
          </a:p>
        </p:txBody>
      </p:sp>
      <p:sp>
        <p:nvSpPr>
          <p:cNvPr id="6" name="Footer Placeholder 5"/>
          <p:cNvSpPr>
            <a:spLocks noGrp="1"/>
          </p:cNvSpPr>
          <p:nvPr>
            <p:ph type="ftr" idx="11"/>
          </p:nvPr>
        </p:nvSpPr>
        <p:spPr/>
        <p:txBody>
          <a:bodyPr/>
          <a:lstStyle>
            <a:lvl1pPr>
              <a:defRPr/>
            </a:lvl1pPr>
          </a:lstStyle>
          <a:p>
            <a:r>
              <a:rPr lang="en-GB"/>
              <a:t>Nikola Serafimovsk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2022</a:t>
            </a:r>
            <a:endParaRPr lang="en-GB"/>
          </a:p>
        </p:txBody>
      </p:sp>
      <p:sp>
        <p:nvSpPr>
          <p:cNvPr id="4" name="Footer Placeholder 3"/>
          <p:cNvSpPr>
            <a:spLocks noGrp="1"/>
          </p:cNvSpPr>
          <p:nvPr>
            <p:ph type="ftr" idx="11"/>
          </p:nvPr>
        </p:nvSpPr>
        <p:spPr/>
        <p:txBody>
          <a:bodyPr/>
          <a:lstStyle>
            <a:lvl1pPr>
              <a:defRPr/>
            </a:lvl1pPr>
          </a:lstStyle>
          <a:p>
            <a:r>
              <a:rPr lang="en-GB"/>
              <a:t>Nikola Serafimovsk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2022</a:t>
            </a:r>
            <a:endParaRPr lang="en-GB"/>
          </a:p>
        </p:txBody>
      </p:sp>
      <p:sp>
        <p:nvSpPr>
          <p:cNvPr id="3" name="Footer Placeholder 2"/>
          <p:cNvSpPr>
            <a:spLocks noGrp="1"/>
          </p:cNvSpPr>
          <p:nvPr>
            <p:ph type="ftr" idx="11"/>
          </p:nvPr>
        </p:nvSpPr>
        <p:spPr/>
        <p:txBody>
          <a:bodyPr/>
          <a:lstStyle>
            <a:lvl1pPr>
              <a:defRPr/>
            </a:lvl1pPr>
          </a:lstStyle>
          <a:p>
            <a:r>
              <a:rPr lang="en-GB"/>
              <a:t>Nikola Serafimovsk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802.11-22/2171r2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GB" altLang="en-US" dirty="0"/>
              <a:t>January</a:t>
            </a:r>
            <a:r>
              <a:rPr lang="en-US" altLang="en-US" dirty="0"/>
              <a:t> 202</a:t>
            </a:r>
            <a:r>
              <a:rPr lang="en-GB" altLang="en-US" dirty="0"/>
              <a:t>3</a:t>
            </a:r>
            <a:r>
              <a:rPr lang="en-US" altLang="en-US" dirty="0"/>
              <a:t>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2022-12-13</a:t>
            </a:r>
          </a:p>
        </p:txBody>
      </p:sp>
      <p:sp>
        <p:nvSpPr>
          <p:cNvPr id="6" name="Date Placeholder 3"/>
          <p:cNvSpPr>
            <a:spLocks noGrp="1"/>
          </p:cNvSpPr>
          <p:nvPr>
            <p:ph type="dt" idx="10"/>
          </p:nvPr>
        </p:nvSpPr>
        <p:spPr/>
        <p:txBody>
          <a:bodyPr/>
          <a:lstStyle/>
          <a:p>
            <a:r>
              <a:rPr lang="en-GB" dirty="0"/>
              <a:t>January</a:t>
            </a:r>
            <a:r>
              <a:rPr lang="en-US" dirty="0"/>
              <a:t> 202</a:t>
            </a:r>
            <a:r>
              <a:rPr lang="en-GB" dirty="0"/>
              <a:t>3</a:t>
            </a:r>
          </a:p>
        </p:txBody>
      </p:sp>
      <p:sp>
        <p:nvSpPr>
          <p:cNvPr id="7" name="Footer Placeholder 4"/>
          <p:cNvSpPr>
            <a:spLocks noGrp="1"/>
          </p:cNvSpPr>
          <p:nvPr>
            <p:ph type="ftr" idx="11"/>
          </p:nvPr>
        </p:nvSpPr>
        <p:spPr/>
        <p:txBody>
          <a:bodyPr/>
          <a:lstStyle/>
          <a:p>
            <a:r>
              <a:rPr lang="en-GB"/>
              <a:t>Nikola Serafimovsk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74004704"/>
              </p:ext>
            </p:extLst>
          </p:nvPr>
        </p:nvGraphicFramePr>
        <p:xfrm>
          <a:off x="987425" y="3475038"/>
          <a:ext cx="10021888" cy="2432050"/>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3075" name="Object 3"/>
                      <p:cNvPicPr>
                        <a:picLocks noChangeAspect="1" noChangeArrowheads="1"/>
                      </p:cNvPicPr>
                      <p:nvPr/>
                    </p:nvPicPr>
                    <p:blipFill>
                      <a:blip r:embed="rId4"/>
                      <a:srcRect/>
                      <a:stretch>
                        <a:fillRect/>
                      </a:stretch>
                    </p:blipFill>
                    <p:spPr bwMode="auto">
                      <a:xfrm>
                        <a:off x="987425" y="3475038"/>
                        <a:ext cx="10021888" cy="2432050"/>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Approve the comment resolution and move for recirculation</a:t>
            </a:r>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5.0</a:t>
            </a:r>
          </a:p>
          <a:p>
            <a:pPr marL="1200150" lvl="2" indent="-342900">
              <a:buFont typeface="Arial" panose="020B0604020202020204" pitchFamily="34" charset="0"/>
              <a:buChar char="•"/>
            </a:pPr>
            <a:r>
              <a:rPr lang="en-GB" altLang="en-US" sz="1200" dirty="0"/>
              <a:t>Doc. 11-23/0086r0</a:t>
            </a:r>
          </a:p>
          <a:p>
            <a:pPr marL="1200150" lvl="2" indent="-342900">
              <a:buFont typeface="Arial" panose="020B0604020202020204" pitchFamily="34" charset="0"/>
              <a:buChar char="•"/>
            </a:pPr>
            <a:r>
              <a:rPr lang="en-GB" altLang="en-US" sz="1200" dirty="0"/>
              <a:t>Doc. 11-23/0006r0</a:t>
            </a:r>
          </a:p>
          <a:p>
            <a:pPr marL="857250" lvl="2" indent="0"/>
            <a:endParaRPr lang="en-GB" altLang="en-US" sz="1200" dirty="0"/>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a:p>
            <a:pPr lvl="1">
              <a:buFont typeface="Arial" panose="020B0604020202020204" pitchFamily="34" charset="0"/>
              <a:buChar char="•"/>
            </a:pPr>
            <a:r>
              <a:rPr lang="en-GB" altLang="en-US" sz="1400" dirty="0"/>
              <a:t>Timeline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GB" dirty="0"/>
              <a:t>January </a:t>
            </a:r>
            <a:r>
              <a:rPr lang="en-US" dirty="0"/>
              <a:t>202</a:t>
            </a:r>
            <a:r>
              <a:rPr lang="en-GB" dirty="0"/>
              <a:t>3</a:t>
            </a:r>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Straw poll </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Should Multiplexing of LC and RF be included in </a:t>
            </a:r>
            <a:r>
              <a:rPr lang="en-GB" altLang="en-US" dirty="0" err="1"/>
              <a:t>TGbb</a:t>
            </a:r>
            <a:r>
              <a:rPr lang="en-GB" altLang="en-US" dirty="0"/>
              <a:t> D6.0 as shown in doc. 11-23/0006r0?</a:t>
            </a:r>
            <a:endParaRPr lang="en-GB" altLang="en-US" sz="2000" dirty="0"/>
          </a:p>
          <a:p>
            <a:endParaRPr lang="en-GB" altLang="en-US" sz="2000" dirty="0"/>
          </a:p>
          <a:p>
            <a:r>
              <a:rPr lang="en-GB" altLang="en-US" sz="2000" dirty="0"/>
              <a:t>Y / N / A 	1 / 3 / 3</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GB" dirty="0"/>
              <a:t>January </a:t>
            </a:r>
            <a:r>
              <a:rPr lang="en-US" dirty="0"/>
              <a:t>202</a:t>
            </a:r>
            <a:r>
              <a:rPr lang="en-GB" dirty="0"/>
              <a:t>3</a:t>
            </a:r>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November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November 2022 meeting and the conference call minutes on 30 Nov. 2022,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11-22/2019r0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11-22/2094r0</a:t>
            </a:r>
            <a:endParaRPr lang="en-GB" altLang="en-US" sz="2000" dirty="0"/>
          </a:p>
          <a:p>
            <a:endParaRPr lang="en-GB" altLang="en-US" sz="2000" dirty="0"/>
          </a:p>
          <a:p>
            <a:endParaRPr lang="en-GB" altLang="en-US" sz="2000" dirty="0"/>
          </a:p>
          <a:p>
            <a:r>
              <a:rPr lang="en-GB" altLang="en-US" sz="2000" dirty="0"/>
              <a:t>Move: 		Matthias Wendt </a:t>
            </a:r>
          </a:p>
          <a:p>
            <a:r>
              <a:rPr lang="en-GB" altLang="en-US" sz="2000" dirty="0"/>
              <a:t>Second:		Tuncer Baykas</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1675476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September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Approved the resolutions in doc. 11-23/0086r3 for the comments from the recirculation SA ballot against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a:t>
            </a:r>
            <a:r>
              <a:rPr lang="en-US" dirty="0">
                <a:latin typeface="Times New Roman" panose="02020603050405020304" pitchFamily="18" charset="0"/>
                <a:ea typeface="Times New Roman" panose="02020603050405020304" pitchFamily="18" charset="0"/>
              </a:rPr>
              <a:t>5.0</a:t>
            </a:r>
            <a:br>
              <a:rPr lang="en-US" sz="2400" b="1" dirty="0">
                <a:effectLst/>
                <a:latin typeface="Times New Roman" panose="02020603050405020304" pitchFamily="18" charset="0"/>
                <a:ea typeface="Times New Roman" panose="02020603050405020304" pitchFamily="18" charset="0"/>
              </a:rPr>
            </a:br>
            <a:endParaRPr lang="en-GB" altLang="en-US" sz="2000" dirty="0"/>
          </a:p>
          <a:p>
            <a:r>
              <a:rPr lang="en-GB" altLang="en-US" sz="2000" dirty="0"/>
              <a:t>Move: 		Matthias Wendt</a:t>
            </a:r>
          </a:p>
          <a:p>
            <a:r>
              <a:rPr lang="en-GB" altLang="en-US" sz="2000" dirty="0"/>
              <a:t>Second:		Volker Jungnickel </a:t>
            </a:r>
          </a:p>
          <a:p>
            <a:endParaRPr lang="en-GB" altLang="en-US" sz="2000" dirty="0"/>
          </a:p>
          <a:p>
            <a:r>
              <a:rPr lang="en-GB" altLang="en-US" sz="2000" dirty="0"/>
              <a:t>Y / N / A	7 / 0 / 0</a:t>
            </a:r>
          </a:p>
        </p:txBody>
      </p:sp>
    </p:spTree>
    <p:extLst>
      <p:ext uri="{BB962C8B-B14F-4D97-AF65-F5344CB8AC3E}">
        <p14:creationId xmlns:p14="http://schemas.microsoft.com/office/powerpoint/2010/main" val="2978832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September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doc. 11-23/0086r3 for the recirculation SA ballot against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a:t>
            </a:r>
            <a:r>
              <a:rPr lang="en-US" dirty="0">
                <a:latin typeface="Times New Roman" panose="02020603050405020304" pitchFamily="18" charset="0"/>
                <a:ea typeface="Times New Roman" panose="02020603050405020304" pitchFamily="18" charset="0"/>
              </a:rPr>
              <a:t>5.0,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6.0 incorporating these resolutions and ask for a 15-day re-circulation ballot.</a:t>
            </a:r>
          </a:p>
          <a:p>
            <a:endParaRPr lang="en-GB" altLang="en-US" sz="2000" dirty="0"/>
          </a:p>
          <a:p>
            <a:r>
              <a:rPr lang="en-GB" altLang="en-US" sz="2000" dirty="0"/>
              <a:t>Move: 		Volker Jungnickel </a:t>
            </a:r>
          </a:p>
          <a:p>
            <a:r>
              <a:rPr lang="en-GB" altLang="en-US" sz="2000" dirty="0"/>
              <a:t>Second:		Tuncer Baykas</a:t>
            </a:r>
          </a:p>
          <a:p>
            <a:endParaRPr lang="en-GB" altLang="en-US" sz="2000" dirty="0"/>
          </a:p>
          <a:p>
            <a:r>
              <a:rPr lang="en-GB" altLang="en-US" sz="2000" dirty="0"/>
              <a:t>Y / N / A	7 / 0 / 0</a:t>
            </a:r>
          </a:p>
        </p:txBody>
      </p:sp>
    </p:spTree>
    <p:extLst>
      <p:ext uri="{BB962C8B-B14F-4D97-AF65-F5344CB8AC3E}">
        <p14:creationId xmlns:p14="http://schemas.microsoft.com/office/powerpoint/2010/main" val="33087910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p:txBody>
          <a:bodyPr/>
          <a:lstStyle/>
          <a:p>
            <a:r>
              <a:rPr lang="en-GB" dirty="0"/>
              <a:t>30 Jan. – </a:t>
            </a:r>
            <a:r>
              <a:rPr lang="en-GB" dirty="0" err="1"/>
              <a:t>TGbb</a:t>
            </a:r>
            <a:r>
              <a:rPr lang="en-GB" dirty="0"/>
              <a:t> D6.0 complete</a:t>
            </a:r>
          </a:p>
          <a:p>
            <a:r>
              <a:rPr lang="en-GB" dirty="0"/>
              <a:t>1 Feb. – Recirc start</a:t>
            </a:r>
          </a:p>
          <a:p>
            <a:r>
              <a:rPr lang="en-GB" dirty="0"/>
              <a:t>15 Feb. – Recirc end</a:t>
            </a:r>
          </a:p>
          <a:p>
            <a:r>
              <a:rPr lang="en-GB" dirty="0"/>
              <a:t>Mon., 20 Feb. – Initial call for 2h at 16:00 CET</a:t>
            </a:r>
          </a:p>
          <a:p>
            <a:r>
              <a:rPr lang="en-GB" dirty="0"/>
              <a:t>Mon., 27 Feb. – Initial call for 1h at 16:00 CET</a:t>
            </a:r>
          </a:p>
          <a:p>
            <a:r>
              <a:rPr lang="en-GB" dirty="0"/>
              <a:t>1 Mar. – Possible additional recirc if necessary </a:t>
            </a:r>
          </a:p>
          <a:p>
            <a:r>
              <a:rPr lang="en-GB" dirty="0"/>
              <a:t>12 Mar. – Next recirc closes</a:t>
            </a:r>
          </a:p>
          <a:p>
            <a:r>
              <a:rPr lang="en-GB" dirty="0"/>
              <a:t>13 – 17 Mar. – Mar., plenary in Atlanta </a:t>
            </a:r>
          </a:p>
          <a:p>
            <a:endParaRPr lang="en-GB"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January 2023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2098764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January </a:t>
            </a:r>
            <a:r>
              <a:rPr lang="en-US" dirty="0"/>
              <a:t>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January</a:t>
            </a:r>
            <a:r>
              <a:rPr lang="en-US" dirty="0"/>
              <a:t>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6" name="Date Placeholder 5"/>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277</TotalTime>
  <Words>2107</Words>
  <Application>Microsoft Office PowerPoint</Application>
  <PresentationFormat>Widescreen</PresentationFormat>
  <Paragraphs>269</Paragraphs>
  <Slides>20</Slides>
  <Notes>15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Arial</vt:lpstr>
      <vt:lpstr>Calibri</vt:lpstr>
      <vt:lpstr>Monotype Sorts</vt:lpstr>
      <vt:lpstr>Times New Roman</vt:lpstr>
      <vt:lpstr>Office Theme</vt:lpstr>
      <vt:lpstr>Document</vt:lpstr>
      <vt:lpstr>Light Communications Task Group (TGbb)  January 2023 Teleconference Agenda</vt:lpstr>
      <vt:lpstr>Abstract</vt:lpstr>
      <vt:lpstr>Registration for the January 802 wireless interim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teleconference</vt:lpstr>
      <vt:lpstr>Straw poll </vt:lpstr>
      <vt:lpstr>Motion to approve the minutes from the November 2022 meeting</vt:lpstr>
      <vt:lpstr>Motion</vt:lpstr>
      <vt:lpstr>Motion</vt:lpstr>
      <vt:lpstr>Timeline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152</cp:revision>
  <cp:lastPrinted>1601-01-01T00:00:00Z</cp:lastPrinted>
  <dcterms:created xsi:type="dcterms:W3CDTF">2019-08-08T09:50:31Z</dcterms:created>
  <dcterms:modified xsi:type="dcterms:W3CDTF">2023-01-18T13:36:23Z</dcterms:modified>
</cp:coreProperties>
</file>