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7"/>
  </p:notesMasterIdLst>
  <p:handoutMasterIdLst>
    <p:handoutMasterId r:id="rId18"/>
  </p:handoutMasterIdLst>
  <p:sldIdLst>
    <p:sldId id="256" r:id="rId3"/>
    <p:sldId id="262" r:id="rId4"/>
    <p:sldId id="265" r:id="rId5"/>
    <p:sldId id="293" r:id="rId6"/>
    <p:sldId id="2368" r:id="rId7"/>
    <p:sldId id="2371" r:id="rId8"/>
    <p:sldId id="2375" r:id="rId9"/>
    <p:sldId id="270" r:id="rId10"/>
    <p:sldId id="2374" r:id="rId11"/>
    <p:sldId id="2376" r:id="rId12"/>
    <p:sldId id="278" r:id="rId13"/>
    <p:sldId id="273" r:id="rId14"/>
    <p:sldId id="2373" r:id="rId15"/>
    <p:sldId id="276"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4C13C8-BAE2-406B-8A07-51279F869292}" v="12" dt="2023-01-17T14:02:02.8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25" autoAdjust="0"/>
    <p:restoredTop sz="94660"/>
  </p:normalViewPr>
  <p:slideViewPr>
    <p:cSldViewPr>
      <p:cViewPr varScale="1">
        <p:scale>
          <a:sx n="98" d="100"/>
          <a:sy n="98" d="100"/>
        </p:scale>
        <p:origin x="398"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BE4C13C8-BAE2-406B-8A07-51279F869292}"/>
    <pc:docChg chg="undo custSel addSld delSld modSld modMainMaster">
      <pc:chgData name="Stacey, Robert" userId="8f61b79c-1993-4b76-a5c5-6bb0e2071c28" providerId="ADAL" clId="{BE4C13C8-BAE2-406B-8A07-51279F869292}" dt="2023-01-17T14:36:09.767" v="1921" actId="207"/>
      <pc:docMkLst>
        <pc:docMk/>
      </pc:docMkLst>
      <pc:sldChg chg="modSp mod">
        <pc:chgData name="Stacey, Robert" userId="8f61b79c-1993-4b76-a5c5-6bb0e2071c28" providerId="ADAL" clId="{BE4C13C8-BAE2-406B-8A07-51279F869292}" dt="2023-01-17T13:54:29.233" v="1868" actId="20577"/>
        <pc:sldMkLst>
          <pc:docMk/>
          <pc:sldMk cId="0" sldId="256"/>
        </pc:sldMkLst>
        <pc:spChg chg="mod">
          <ac:chgData name="Stacey, Robert" userId="8f61b79c-1993-4b76-a5c5-6bb0e2071c28" providerId="ADAL" clId="{BE4C13C8-BAE2-406B-8A07-51279F869292}" dt="2023-01-15T15:18:13.477" v="18" actId="20577"/>
          <ac:spMkLst>
            <pc:docMk/>
            <pc:sldMk cId="0" sldId="256"/>
            <ac:spMk id="3073" creationId="{00000000-0000-0000-0000-000000000000}"/>
          </ac:spMkLst>
        </pc:spChg>
        <pc:spChg chg="mod">
          <ac:chgData name="Stacey, Robert" userId="8f61b79c-1993-4b76-a5c5-6bb0e2071c28" providerId="ADAL" clId="{BE4C13C8-BAE2-406B-8A07-51279F869292}" dt="2023-01-17T13:54:29.233" v="1868" actId="20577"/>
          <ac:spMkLst>
            <pc:docMk/>
            <pc:sldMk cId="0" sldId="256"/>
            <ac:spMk id="3074" creationId="{00000000-0000-0000-0000-000000000000}"/>
          </ac:spMkLst>
        </pc:spChg>
      </pc:sldChg>
      <pc:sldChg chg="modSp mod">
        <pc:chgData name="Stacey, Robert" userId="8f61b79c-1993-4b76-a5c5-6bb0e2071c28" providerId="ADAL" clId="{BE4C13C8-BAE2-406B-8A07-51279F869292}" dt="2023-01-17T12:17:26.500" v="796" actId="20577"/>
        <pc:sldMkLst>
          <pc:docMk/>
          <pc:sldMk cId="1753890201" sldId="265"/>
        </pc:sldMkLst>
        <pc:spChg chg="mod">
          <ac:chgData name="Stacey, Robert" userId="8f61b79c-1993-4b76-a5c5-6bb0e2071c28" providerId="ADAL" clId="{BE4C13C8-BAE2-406B-8A07-51279F869292}" dt="2023-01-15T15:19:29.376" v="29" actId="6549"/>
          <ac:spMkLst>
            <pc:docMk/>
            <pc:sldMk cId="1753890201" sldId="265"/>
            <ac:spMk id="2" creationId="{00000000-0000-0000-0000-000000000000}"/>
          </ac:spMkLst>
        </pc:spChg>
        <pc:spChg chg="mod">
          <ac:chgData name="Stacey, Robert" userId="8f61b79c-1993-4b76-a5c5-6bb0e2071c28" providerId="ADAL" clId="{BE4C13C8-BAE2-406B-8A07-51279F869292}" dt="2023-01-17T12:17:26.500" v="796" actId="20577"/>
          <ac:spMkLst>
            <pc:docMk/>
            <pc:sldMk cId="1753890201" sldId="265"/>
            <ac:spMk id="9218" creationId="{00000000-0000-0000-0000-000000000000}"/>
          </ac:spMkLst>
        </pc:spChg>
      </pc:sldChg>
      <pc:sldChg chg="modSp mod">
        <pc:chgData name="Stacey, Robert" userId="8f61b79c-1993-4b76-a5c5-6bb0e2071c28" providerId="ADAL" clId="{BE4C13C8-BAE2-406B-8A07-51279F869292}" dt="2023-01-17T14:36:09.767" v="1921" actId="207"/>
        <pc:sldMkLst>
          <pc:docMk/>
          <pc:sldMk cId="3454883255" sldId="273"/>
        </pc:sldMkLst>
        <pc:spChg chg="mod">
          <ac:chgData name="Stacey, Robert" userId="8f61b79c-1993-4b76-a5c5-6bb0e2071c28" providerId="ADAL" clId="{BE4C13C8-BAE2-406B-8A07-51279F869292}" dt="2023-01-17T13:48:31.161" v="1229" actId="20577"/>
          <ac:spMkLst>
            <pc:docMk/>
            <pc:sldMk cId="3454883255" sldId="273"/>
            <ac:spMk id="9218" creationId="{00000000-0000-0000-0000-000000000000}"/>
          </ac:spMkLst>
        </pc:spChg>
        <pc:graphicFrameChg chg="modGraphic">
          <ac:chgData name="Stacey, Robert" userId="8f61b79c-1993-4b76-a5c5-6bb0e2071c28" providerId="ADAL" clId="{BE4C13C8-BAE2-406B-8A07-51279F869292}" dt="2023-01-17T14:36:09.767" v="1921" actId="207"/>
          <ac:graphicFrameMkLst>
            <pc:docMk/>
            <pc:sldMk cId="3454883255" sldId="273"/>
            <ac:graphicFrameMk id="3" creationId="{00000000-0000-0000-0000-000000000000}"/>
          </ac:graphicFrameMkLst>
        </pc:graphicFrameChg>
      </pc:sldChg>
      <pc:sldChg chg="modSp mod">
        <pc:chgData name="Stacey, Robert" userId="8f61b79c-1993-4b76-a5c5-6bb0e2071c28" providerId="ADAL" clId="{BE4C13C8-BAE2-406B-8A07-51279F869292}" dt="2023-01-17T13:37:25.600" v="896" actId="6549"/>
        <pc:sldMkLst>
          <pc:docMk/>
          <pc:sldMk cId="1130369888" sldId="293"/>
        </pc:sldMkLst>
        <pc:spChg chg="mod">
          <ac:chgData name="Stacey, Robert" userId="8f61b79c-1993-4b76-a5c5-6bb0e2071c28" providerId="ADAL" clId="{BE4C13C8-BAE2-406B-8A07-51279F869292}" dt="2023-01-17T13:37:25.600" v="896" actId="6549"/>
          <ac:spMkLst>
            <pc:docMk/>
            <pc:sldMk cId="1130369888" sldId="293"/>
            <ac:spMk id="3" creationId="{9E8181F9-FE4E-4B5B-A2BC-D06A058731DB}"/>
          </ac:spMkLst>
        </pc:spChg>
      </pc:sldChg>
      <pc:sldChg chg="addSp delSp modSp mod">
        <pc:chgData name="Stacey, Robert" userId="8f61b79c-1993-4b76-a5c5-6bb0e2071c28" providerId="ADAL" clId="{BE4C13C8-BAE2-406B-8A07-51279F869292}" dt="2023-01-15T15:23:54.631" v="90" actId="14734"/>
        <pc:sldMkLst>
          <pc:docMk/>
          <pc:sldMk cId="862555450" sldId="2368"/>
        </pc:sldMkLst>
        <pc:spChg chg="mod">
          <ac:chgData name="Stacey, Robert" userId="8f61b79c-1993-4b76-a5c5-6bb0e2071c28" providerId="ADAL" clId="{BE4C13C8-BAE2-406B-8A07-51279F869292}" dt="2023-01-15T15:21:07.701" v="62" actId="20577"/>
          <ac:spMkLst>
            <pc:docMk/>
            <pc:sldMk cId="862555450" sldId="2368"/>
            <ac:spMk id="2" creationId="{1535FAE9-1E36-467B-9DC7-4B8F70B1E1A4}"/>
          </ac:spMkLst>
        </pc:spChg>
        <pc:spChg chg="mod">
          <ac:chgData name="Stacey, Robert" userId="8f61b79c-1993-4b76-a5c5-6bb0e2071c28" providerId="ADAL" clId="{BE4C13C8-BAE2-406B-8A07-51279F869292}" dt="2023-01-15T15:21:19.388" v="76" actId="20577"/>
          <ac:spMkLst>
            <pc:docMk/>
            <pc:sldMk cId="862555450" sldId="2368"/>
            <ac:spMk id="7" creationId="{4171984E-1895-4221-904F-B876997E2F98}"/>
          </ac:spMkLst>
        </pc:spChg>
        <pc:spChg chg="add del">
          <ac:chgData name="Stacey, Robert" userId="8f61b79c-1993-4b76-a5c5-6bb0e2071c28" providerId="ADAL" clId="{BE4C13C8-BAE2-406B-8A07-51279F869292}" dt="2023-01-15T15:23:02.946" v="79" actId="22"/>
          <ac:spMkLst>
            <pc:docMk/>
            <pc:sldMk cId="862555450" sldId="2368"/>
            <ac:spMk id="10" creationId="{DEA94CC5-9C94-4BF6-9AA3-0ACEB57DBDC4}"/>
          </ac:spMkLst>
        </pc:spChg>
        <pc:graphicFrameChg chg="del">
          <ac:chgData name="Stacey, Robert" userId="8f61b79c-1993-4b76-a5c5-6bb0e2071c28" providerId="ADAL" clId="{BE4C13C8-BAE2-406B-8A07-51279F869292}" dt="2023-01-15T15:22:53.137" v="77" actId="478"/>
          <ac:graphicFrameMkLst>
            <pc:docMk/>
            <pc:sldMk cId="862555450" sldId="2368"/>
            <ac:graphicFrameMk id="9" creationId="{4600CFA3-FF5D-4526-8FF5-E10ECA63DA43}"/>
          </ac:graphicFrameMkLst>
        </pc:graphicFrameChg>
        <pc:graphicFrameChg chg="add mod modGraphic">
          <ac:chgData name="Stacey, Robert" userId="8f61b79c-1993-4b76-a5c5-6bb0e2071c28" providerId="ADAL" clId="{BE4C13C8-BAE2-406B-8A07-51279F869292}" dt="2023-01-15T15:23:54.631" v="90" actId="14734"/>
          <ac:graphicFrameMkLst>
            <pc:docMk/>
            <pc:sldMk cId="862555450" sldId="2368"/>
            <ac:graphicFrameMk id="11" creationId="{3649FEF8-4BAE-45A0-AE18-801EA53E159F}"/>
          </ac:graphicFrameMkLst>
        </pc:graphicFrameChg>
      </pc:sldChg>
      <pc:sldChg chg="modSp mod">
        <pc:chgData name="Stacey, Robert" userId="8f61b79c-1993-4b76-a5c5-6bb0e2071c28" providerId="ADAL" clId="{BE4C13C8-BAE2-406B-8A07-51279F869292}" dt="2023-01-17T13:38:39.022" v="901" actId="20577"/>
        <pc:sldMkLst>
          <pc:docMk/>
          <pc:sldMk cId="4213669348" sldId="2371"/>
        </pc:sldMkLst>
        <pc:spChg chg="mod">
          <ac:chgData name="Stacey, Robert" userId="8f61b79c-1993-4b76-a5c5-6bb0e2071c28" providerId="ADAL" clId="{BE4C13C8-BAE2-406B-8A07-51279F869292}" dt="2023-01-17T13:38:39.022" v="901" actId="20577"/>
          <ac:spMkLst>
            <pc:docMk/>
            <pc:sldMk cId="4213669348" sldId="2371"/>
            <ac:spMk id="3" creationId="{79F8E904-6966-31F1-4EB7-8CADBFD4BBE7}"/>
          </ac:spMkLst>
        </pc:spChg>
      </pc:sldChg>
      <pc:sldChg chg="modSp mod">
        <pc:chgData name="Stacey, Robert" userId="8f61b79c-1993-4b76-a5c5-6bb0e2071c28" providerId="ADAL" clId="{BE4C13C8-BAE2-406B-8A07-51279F869292}" dt="2023-01-17T14:32:57.324" v="1907" actId="20577"/>
        <pc:sldMkLst>
          <pc:docMk/>
          <pc:sldMk cId="1998207127" sldId="2373"/>
        </pc:sldMkLst>
        <pc:spChg chg="mod">
          <ac:chgData name="Stacey, Robert" userId="8f61b79c-1993-4b76-a5c5-6bb0e2071c28" providerId="ADAL" clId="{BE4C13C8-BAE2-406B-8A07-51279F869292}" dt="2023-01-17T14:32:17.427" v="1906" actId="6549"/>
          <ac:spMkLst>
            <pc:docMk/>
            <pc:sldMk cId="1998207127" sldId="2373"/>
            <ac:spMk id="8" creationId="{00000000-0000-0000-0000-000000000000}"/>
          </ac:spMkLst>
        </pc:spChg>
        <pc:graphicFrameChg chg="mod modGraphic">
          <ac:chgData name="Stacey, Robert" userId="8f61b79c-1993-4b76-a5c5-6bb0e2071c28" providerId="ADAL" clId="{BE4C13C8-BAE2-406B-8A07-51279F869292}" dt="2023-01-17T14:32:57.324" v="1907" actId="20577"/>
          <ac:graphicFrameMkLst>
            <pc:docMk/>
            <pc:sldMk cId="1998207127" sldId="2373"/>
            <ac:graphicFrameMk id="10" creationId="{00000000-0000-0000-0000-000000000000}"/>
          </ac:graphicFrameMkLst>
        </pc:graphicFrameChg>
      </pc:sldChg>
      <pc:sldChg chg="modSp mod">
        <pc:chgData name="Stacey, Robert" userId="8f61b79c-1993-4b76-a5c5-6bb0e2071c28" providerId="ADAL" clId="{BE4C13C8-BAE2-406B-8A07-51279F869292}" dt="2023-01-17T13:47:52.049" v="1217" actId="20577"/>
        <pc:sldMkLst>
          <pc:docMk/>
          <pc:sldMk cId="3973159046" sldId="2374"/>
        </pc:sldMkLst>
        <pc:spChg chg="mod">
          <ac:chgData name="Stacey, Robert" userId="8f61b79c-1993-4b76-a5c5-6bb0e2071c28" providerId="ADAL" clId="{BE4C13C8-BAE2-406B-8A07-51279F869292}" dt="2023-01-17T13:47:52.049" v="1217" actId="20577"/>
          <ac:spMkLst>
            <pc:docMk/>
            <pc:sldMk cId="3973159046" sldId="2374"/>
            <ac:spMk id="3" creationId="{99F88D55-B5BC-4C12-8989-B68FA4A945A6}"/>
          </ac:spMkLst>
        </pc:spChg>
      </pc:sldChg>
      <pc:sldChg chg="modSp mod">
        <pc:chgData name="Stacey, Robert" userId="8f61b79c-1993-4b76-a5c5-6bb0e2071c28" providerId="ADAL" clId="{BE4C13C8-BAE2-406B-8A07-51279F869292}" dt="2023-01-17T13:41:15.318" v="940" actId="20577"/>
        <pc:sldMkLst>
          <pc:docMk/>
          <pc:sldMk cId="472033400" sldId="2375"/>
        </pc:sldMkLst>
        <pc:spChg chg="mod">
          <ac:chgData name="Stacey, Robert" userId="8f61b79c-1993-4b76-a5c5-6bb0e2071c28" providerId="ADAL" clId="{BE4C13C8-BAE2-406B-8A07-51279F869292}" dt="2023-01-17T13:41:15.318" v="940" actId="20577"/>
          <ac:spMkLst>
            <pc:docMk/>
            <pc:sldMk cId="472033400" sldId="2375"/>
            <ac:spMk id="3" creationId="{8CACBB3F-CDC2-45D7-9ECD-8E1AFA715091}"/>
          </ac:spMkLst>
        </pc:spChg>
      </pc:sldChg>
      <pc:sldChg chg="addSp delSp modSp new del mod">
        <pc:chgData name="Stacey, Robert" userId="8f61b79c-1993-4b76-a5c5-6bb0e2071c28" providerId="ADAL" clId="{BE4C13C8-BAE2-406B-8A07-51279F869292}" dt="2023-01-17T12:48:32.151" v="873" actId="47"/>
        <pc:sldMkLst>
          <pc:docMk/>
          <pc:sldMk cId="3189339848" sldId="2376"/>
        </pc:sldMkLst>
        <pc:spChg chg="add del mod">
          <ac:chgData name="Stacey, Robert" userId="8f61b79c-1993-4b76-a5c5-6bb0e2071c28" providerId="ADAL" clId="{BE4C13C8-BAE2-406B-8A07-51279F869292}" dt="2023-01-17T12:47:06.590" v="872"/>
          <ac:spMkLst>
            <pc:docMk/>
            <pc:sldMk cId="3189339848" sldId="2376"/>
            <ac:spMk id="3" creationId="{EE1B5A41-6E29-404F-B0A8-8E7E45402D56}"/>
          </ac:spMkLst>
        </pc:spChg>
        <pc:spChg chg="add del">
          <ac:chgData name="Stacey, Robert" userId="8f61b79c-1993-4b76-a5c5-6bb0e2071c28" providerId="ADAL" clId="{BE4C13C8-BAE2-406B-8A07-51279F869292}" dt="2023-01-17T12:47:00.065" v="869"/>
          <ac:spMkLst>
            <pc:docMk/>
            <pc:sldMk cId="3189339848" sldId="2376"/>
            <ac:spMk id="8" creationId="{4EA9AE7C-3C6B-4840-8B51-45BCE9BD7AF0}"/>
          </ac:spMkLst>
        </pc:spChg>
        <pc:graphicFrameChg chg="add del mod">
          <ac:chgData name="Stacey, Robert" userId="8f61b79c-1993-4b76-a5c5-6bb0e2071c28" providerId="ADAL" clId="{BE4C13C8-BAE2-406B-8A07-51279F869292}" dt="2023-01-17T12:47:00.065" v="869"/>
          <ac:graphicFrameMkLst>
            <pc:docMk/>
            <pc:sldMk cId="3189339848" sldId="2376"/>
            <ac:graphicFrameMk id="7" creationId="{D49DB357-E004-41DF-A936-87FF43CE74FC}"/>
          </ac:graphicFrameMkLst>
        </pc:graphicFrameChg>
      </pc:sldChg>
      <pc:sldChg chg="modSp new mod">
        <pc:chgData name="Stacey, Robert" userId="8f61b79c-1993-4b76-a5c5-6bb0e2071c28" providerId="ADAL" clId="{BE4C13C8-BAE2-406B-8A07-51279F869292}" dt="2023-01-17T13:54:02.801" v="1864" actId="20577"/>
        <pc:sldMkLst>
          <pc:docMk/>
          <pc:sldMk cId="4247996958" sldId="2376"/>
        </pc:sldMkLst>
        <pc:spChg chg="mod">
          <ac:chgData name="Stacey, Robert" userId="8f61b79c-1993-4b76-a5c5-6bb0e2071c28" providerId="ADAL" clId="{BE4C13C8-BAE2-406B-8A07-51279F869292}" dt="2023-01-17T13:50:41.298" v="1271" actId="20577"/>
          <ac:spMkLst>
            <pc:docMk/>
            <pc:sldMk cId="4247996958" sldId="2376"/>
            <ac:spMk id="2" creationId="{62D475B9-7E62-4330-9050-44BA261B0303}"/>
          </ac:spMkLst>
        </pc:spChg>
        <pc:spChg chg="mod">
          <ac:chgData name="Stacey, Robert" userId="8f61b79c-1993-4b76-a5c5-6bb0e2071c28" providerId="ADAL" clId="{BE4C13C8-BAE2-406B-8A07-51279F869292}" dt="2023-01-17T13:54:02.801" v="1864" actId="20577"/>
          <ac:spMkLst>
            <pc:docMk/>
            <pc:sldMk cId="4247996958" sldId="2376"/>
            <ac:spMk id="3" creationId="{90DC89A1-66C4-46BC-BA8A-F5E256179872}"/>
          </ac:spMkLst>
        </pc:spChg>
      </pc:sldChg>
      <pc:sldMasterChg chg="modSp mod">
        <pc:chgData name="Stacey, Robert" userId="8f61b79c-1993-4b76-a5c5-6bb0e2071c28" providerId="ADAL" clId="{BE4C13C8-BAE2-406B-8A07-51279F869292}" dt="2023-01-17T13:54:18.968" v="1866" actId="6549"/>
        <pc:sldMasterMkLst>
          <pc:docMk/>
          <pc:sldMasterMk cId="0" sldId="2147483648"/>
        </pc:sldMasterMkLst>
        <pc:spChg chg="mod">
          <ac:chgData name="Stacey, Robert" userId="8f61b79c-1993-4b76-a5c5-6bb0e2071c28" providerId="ADAL" clId="{BE4C13C8-BAE2-406B-8A07-51279F869292}" dt="2023-01-17T13:54:18.968" v="1866"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2023</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January 2023</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January 2023</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January 2023</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January 2023</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January 2023</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Peter Ecclesine (Cisco Systems)</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January 2023</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Peter Ecclesine (Cisco Systems)</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January 2023</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Peter Ecclesine (Cisco Systems)</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January 2023</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January 2023</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January 2023</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2023</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January 2023</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2023</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2023</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2023</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2023</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2023</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2023</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2023</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802.11-22/2166r1</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January 2023</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Peter Ecclesine (Cisco Systems)</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mailto:harrybims@me.com" TargetMode="External"/><Relationship Id="rId13"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volker.jungnickel@hhi.fraunhofer.de" TargetMode="External"/><Relationship Id="rId12" Type="http://schemas.openxmlformats.org/officeDocument/2006/relationships/hyperlink" Target="mailto:claudiodasilva@meta.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edward.ks.au@gmail.com" TargetMode="External"/><Relationship Id="rId5" Type="http://schemas.openxmlformats.org/officeDocument/2006/relationships/hyperlink" Target="mailto:RoyWant@google.com" TargetMode="External"/><Relationship Id="rId10" Type="http://schemas.openxmlformats.org/officeDocument/2006/relationships/hyperlink" Target="mailto:Yujin.Noh@senscomm.com" TargetMode="External"/><Relationship Id="rId4" Type="http://schemas.openxmlformats.org/officeDocument/2006/relationships/hyperlink" Target="mailto:petere@ieee.org" TargetMode="External"/><Relationship Id="rId9" Type="http://schemas.openxmlformats.org/officeDocument/2006/relationships/hyperlink" Target="mailto:carol@ansley.com" TargetMode="External"/><Relationship Id="rId14" Type="http://schemas.openxmlformats.org/officeDocument/2006/relationships/hyperlink" Target="mailto:emily.h.qi@intel.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1/11-11-0270-65-0000-ana-database.xl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file:///C:\Users\rjstacey\OneDrive%20-%20Intel%20Corporation\Documents\802.11\ANA\TGbb" TargetMode="External"/><Relationship Id="rId2" Type="http://schemas.openxmlformats.org/officeDocument/2006/relationships/hyperlink" Target="ExtendedCapabilities" TargetMode="External"/><Relationship Id="rId1" Type="http://schemas.openxmlformats.org/officeDocument/2006/relationships/slideLayout" Target="../slideLayouts/slideLayout6.xml"/><Relationship Id="rId5" Type="http://schemas.openxmlformats.org/officeDocument/2006/relationships/hyperlink" Target="file:///C:\Users\rjstacey\OneDrive%20-%20Intel%20Corporation\Documents\802.11\ANA\TGbe" TargetMode="External"/><Relationship Id="rId4" Type="http://schemas.openxmlformats.org/officeDocument/2006/relationships/hyperlink" Target="file:///C:\Users\rjstacey\OneDrive%20-%20Intel%20Corporation\Documents\802.11\ANA\dot11StationConfigEntry"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(Jan 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2023-01-17</a:t>
            </a:r>
          </a:p>
        </p:txBody>
      </p:sp>
      <p:sp>
        <p:nvSpPr>
          <p:cNvPr id="6" name="Date Placeholder 3"/>
          <p:cNvSpPr>
            <a:spLocks noGrp="1"/>
          </p:cNvSpPr>
          <p:nvPr>
            <p:ph type="dt" idx="10"/>
          </p:nvPr>
        </p:nvSpPr>
        <p:spPr/>
        <p:txBody>
          <a:bodyPr/>
          <a:lstStyle/>
          <a:p>
            <a:r>
              <a:rPr lang="en-US"/>
              <a:t>January 2023</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3075" name="Object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475B9-7E62-4330-9050-44BA261B0303}"/>
              </a:ext>
            </a:extLst>
          </p:cNvPr>
          <p:cNvSpPr>
            <a:spLocks noGrp="1"/>
          </p:cNvSpPr>
          <p:nvPr>
            <p:ph type="title"/>
          </p:nvPr>
        </p:nvSpPr>
        <p:spPr/>
        <p:txBody>
          <a:bodyPr/>
          <a:lstStyle/>
          <a:p>
            <a:r>
              <a:rPr lang="en-US" dirty="0"/>
              <a:t>Use of field and subfield</a:t>
            </a:r>
          </a:p>
        </p:txBody>
      </p:sp>
      <p:sp>
        <p:nvSpPr>
          <p:cNvPr id="3" name="Content Placeholder 2">
            <a:extLst>
              <a:ext uri="{FF2B5EF4-FFF2-40B4-BE49-F238E27FC236}">
                <a16:creationId xmlns:a16="http://schemas.microsoft.com/office/drawing/2014/main" id="{90DC89A1-66C4-46BC-BA8A-F5E256179872}"/>
              </a:ext>
            </a:extLst>
          </p:cNvPr>
          <p:cNvSpPr>
            <a:spLocks noGrp="1"/>
          </p:cNvSpPr>
          <p:nvPr>
            <p:ph idx="1"/>
          </p:nvPr>
        </p:nvSpPr>
        <p:spPr/>
        <p:txBody>
          <a:bodyPr/>
          <a:lstStyle/>
          <a:p>
            <a:r>
              <a:rPr lang="en-US" dirty="0"/>
              <a:t>Emily brought up the use of field or subfield as a topic with Extended Capabilities field as an example</a:t>
            </a:r>
          </a:p>
          <a:p>
            <a:r>
              <a:rPr lang="en-US" dirty="0"/>
              <a:t>Some of the bits in this field are referred to as “fields” while others are referred to as “subfields”</a:t>
            </a:r>
          </a:p>
          <a:p>
            <a:r>
              <a:rPr lang="en-US" dirty="0"/>
              <a:t>We decided that</a:t>
            </a:r>
          </a:p>
          <a:p>
            <a:r>
              <a:rPr lang="en-US" dirty="0"/>
              <a:t>Within a particular context, the term used should be consistent. In this case, since the majority use “field” the uses of “subfield” should be changed to “field”</a:t>
            </a:r>
          </a:p>
          <a:p>
            <a:r>
              <a:rPr lang="en-US" dirty="0"/>
              <a:t>In future, we should not use “subfield”</a:t>
            </a:r>
          </a:p>
          <a:p>
            <a:r>
              <a:rPr lang="en-US" dirty="0"/>
              <a:t>We will discuss style guide updates by email</a:t>
            </a:r>
          </a:p>
        </p:txBody>
      </p:sp>
      <p:sp>
        <p:nvSpPr>
          <p:cNvPr id="4" name="Slide Number Placeholder 3">
            <a:extLst>
              <a:ext uri="{FF2B5EF4-FFF2-40B4-BE49-F238E27FC236}">
                <a16:creationId xmlns:a16="http://schemas.microsoft.com/office/drawing/2014/main" id="{9E0E063E-9DD4-4E09-920F-5BF675C4CD1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1DDC71F-0BFA-4531-996D-0B761B780AA3}"/>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E4038A86-4CE7-41BB-B57A-B4977D4E74EA}"/>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4247996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January 2023</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March, 2023. </a:t>
            </a:r>
            <a:r>
              <a:rPr lang="en-US" sz="1800" dirty="0">
                <a:solidFill>
                  <a:schemeClr val="tx1"/>
                </a:solidFill>
              </a:rPr>
              <a:t>Changes are usually based on MDR suitability.</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2023</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53176544"/>
              </p:ext>
            </p:extLst>
          </p:nvPr>
        </p:nvGraphicFramePr>
        <p:xfrm>
          <a:off x="838200" y="2057400"/>
          <a:ext cx="10546268" cy="5551601"/>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TGaz</a:t>
                      </a:r>
                      <a:r>
                        <a:rPr kumimoji="0" lang="en-US" sz="1600" b="0" i="0" u="none" strike="noStrike" cap="none" normalizeH="0" baseline="0" dirty="0">
                          <a:ln>
                            <a:noFill/>
                          </a:ln>
                          <a:solidFill>
                            <a:schemeClr val="tx1"/>
                          </a:solidFill>
                          <a:effectLst/>
                          <a:latin typeface="Times New Roman" pitchFamily="18" charset="0"/>
                        </a:rPr>
                        <a:t> – 292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TGbd</a:t>
                      </a:r>
                      <a:r>
                        <a:rPr kumimoji="0" lang="en-US" sz="1600" b="0" i="0" u="none" strike="noStrike" cap="none" normalizeH="0" baseline="0" dirty="0">
                          <a:ln>
                            <a:noFill/>
                          </a:ln>
                          <a:solidFill>
                            <a:schemeClr val="tx1"/>
                          </a:solidFill>
                          <a:effectLst/>
                          <a:latin typeface="Times New Roman" pitchFamily="18" charset="0"/>
                        </a:rPr>
                        <a:t> – 148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982380037"/>
                  </a:ext>
                </a:extLst>
              </a:tr>
              <a:tr h="34747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r>
                        <a:rPr kumimoji="0" lang="en-US" sz="1600" b="0" i="0" u="none" strike="noStrike" cap="none" normalizeH="0" baseline="0" dirty="0">
                          <a:ln>
                            <a:noFill/>
                          </a:ln>
                          <a:solidFill>
                            <a:schemeClr val="tx1"/>
                          </a:solidFill>
                          <a:effectLst/>
                          <a:latin typeface="Times New Roman" pitchFamily="18" charset="0"/>
                        </a:rPr>
                        <a:t> - 121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July 2023</a:t>
                      </a:r>
                    </a:p>
                  </a:txBody>
                  <a:tcPr horzOverflow="overflow">
                    <a:noFill/>
                  </a:tcPr>
                </a:tc>
                <a:extLst>
                  <a:ext uri="{0D108BD9-81ED-4DB2-BD59-A6C34878D82A}">
                    <a16:rowId xmlns:a16="http://schemas.microsoft.com/office/drawing/2014/main" val="3514100842"/>
                  </a:ext>
                </a:extLst>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TGbb</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30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42252420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802.11-2024 Amendment 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802.11-2024 Amendment 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802.11-2024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r>
                        <a:rPr kumimoji="0" lang="en-US" sz="1600" b="0" i="0" u="none" strike="noStrike" cap="none" normalizeH="0" baseline="0" dirty="0">
                          <a:ln>
                            <a:noFill/>
                          </a:ln>
                          <a:solidFill>
                            <a:schemeClr val="tx1"/>
                          </a:solidFill>
                          <a:effectLst/>
                          <a:latin typeface="Times New Roman" pitchFamily="18" charset="0"/>
                        </a:rPr>
                        <a:t> – 5797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TGbe</a:t>
                      </a:r>
                      <a:r>
                        <a:rPr kumimoji="0" lang="en-US" sz="1600" b="0" i="0" u="none" strike="noStrike" cap="none" normalizeH="0" baseline="0" dirty="0">
                          <a:ln>
                            <a:noFill/>
                          </a:ln>
                          <a:solidFill>
                            <a:schemeClr val="tx1"/>
                          </a:solidFill>
                          <a:effectLst/>
                          <a:latin typeface="Times New Roman" pitchFamily="18" charset="0"/>
                        </a:rPr>
                        <a:t> – 923</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TGbf</a:t>
                      </a:r>
                      <a:r>
                        <a:rPr kumimoji="0" lang="en-US" sz="1600" b="0" i="0" u="none" strike="noStrike" cap="none" normalizeH="0" baseline="0" dirty="0">
                          <a:ln>
                            <a:noFill/>
                          </a:ln>
                          <a:solidFill>
                            <a:schemeClr val="tx1"/>
                          </a:solidFill>
                          <a:effectLst/>
                          <a:latin typeface="Times New Roman" pitchFamily="18" charset="0"/>
                        </a:rPr>
                        <a:t> –</a:t>
                      </a:r>
                      <a:r>
                        <a:rPr kumimoji="0" lang="en-US" sz="1600" b="0" i="0" u="none" strike="noStrike" cap="none" normalizeH="0" baseline="0" dirty="0">
                          <a:ln>
                            <a:noFill/>
                          </a:ln>
                          <a:solidFill>
                            <a:srgbClr val="FF0000"/>
                          </a:solidFill>
                          <a:effectLst/>
                          <a:latin typeface="Times New Roman" pitchFamily="18" charset="0"/>
                        </a:rPr>
                        <a:t> 215</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TGbh</a:t>
                      </a:r>
                      <a:r>
                        <a:rPr kumimoji="0" lang="en-US" sz="1600" b="0" i="0" u="none" strike="noStrike" cap="none" normalizeH="0" baseline="0" dirty="0">
                          <a:ln>
                            <a:noFill/>
                          </a:ln>
                          <a:solidFill>
                            <a:schemeClr val="tx1"/>
                          </a:solidFill>
                          <a:effectLst/>
                          <a:latin typeface="Times New Roman" pitchFamily="18" charset="0"/>
                        </a:rPr>
                        <a:t> -</a:t>
                      </a:r>
                      <a:r>
                        <a:rPr kumimoji="0" lang="en-US" sz="1600" b="0" i="0" u="none" strike="noStrike" cap="none" normalizeH="0" baseline="0" dirty="0">
                          <a:ln>
                            <a:noFill/>
                          </a:ln>
                          <a:solidFill>
                            <a:srgbClr val="FF0000"/>
                          </a:solidFill>
                          <a:effectLst/>
                          <a:latin typeface="Times New Roman" pitchFamily="18" charset="0"/>
                        </a:rPr>
                        <a:t> 34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Nov 2023</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25317772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554283304"/>
              </p:ext>
            </p:extLst>
          </p:nvPr>
        </p:nvGraphicFramePr>
        <p:xfrm>
          <a:off x="737392" y="1374227"/>
          <a:ext cx="9032625" cy="5085579"/>
        </p:xfrm>
        <a:graphic>
          <a:graphicData uri="http://schemas.openxmlformats.org/drawingml/2006/table">
            <a:tbl>
              <a:tblPr firstRow="1">
                <a:tableStyleId>{073A0DAA-6AF3-43AB-8588-CEC1D06C72B9}</a:tableStyleId>
              </a:tblPr>
              <a:tblGrid>
                <a:gridCol w="590113">
                  <a:extLst>
                    <a:ext uri="{9D8B030D-6E8A-4147-A177-3AD203B41FA5}">
                      <a16:colId xmlns:a16="http://schemas.microsoft.com/office/drawing/2014/main" val="4261970102"/>
                    </a:ext>
                  </a:extLst>
                </a:gridCol>
                <a:gridCol w="425095">
                  <a:extLst>
                    <a:ext uri="{9D8B030D-6E8A-4147-A177-3AD203B41FA5}">
                      <a16:colId xmlns:a16="http://schemas.microsoft.com/office/drawing/2014/main" val="78877518"/>
                    </a:ext>
                  </a:extLst>
                </a:gridCol>
                <a:gridCol w="533400">
                  <a:extLst>
                    <a:ext uri="{9D8B030D-6E8A-4147-A177-3AD203B41FA5}">
                      <a16:colId xmlns:a16="http://schemas.microsoft.com/office/drawing/2014/main" val="3029749347"/>
                    </a:ext>
                  </a:extLst>
                </a:gridCol>
                <a:gridCol w="457200">
                  <a:extLst>
                    <a:ext uri="{9D8B030D-6E8A-4147-A177-3AD203B41FA5}">
                      <a16:colId xmlns:a16="http://schemas.microsoft.com/office/drawing/2014/main" val="119763689"/>
                    </a:ext>
                  </a:extLst>
                </a:gridCol>
                <a:gridCol w="457200">
                  <a:extLst>
                    <a:ext uri="{9D8B030D-6E8A-4147-A177-3AD203B41FA5}">
                      <a16:colId xmlns:a16="http://schemas.microsoft.com/office/drawing/2014/main" val="948022760"/>
                    </a:ext>
                  </a:extLst>
                </a:gridCol>
                <a:gridCol w="457200">
                  <a:extLst>
                    <a:ext uri="{9D8B030D-6E8A-4147-A177-3AD203B41FA5}">
                      <a16:colId xmlns:a16="http://schemas.microsoft.com/office/drawing/2014/main" val="3821760127"/>
                    </a:ext>
                  </a:extLst>
                </a:gridCol>
                <a:gridCol w="457200">
                  <a:extLst>
                    <a:ext uri="{9D8B030D-6E8A-4147-A177-3AD203B41FA5}">
                      <a16:colId xmlns:a16="http://schemas.microsoft.com/office/drawing/2014/main" val="1625024730"/>
                    </a:ext>
                  </a:extLst>
                </a:gridCol>
                <a:gridCol w="381000">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408610">
                  <a:extLst>
                    <a:ext uri="{9D8B030D-6E8A-4147-A177-3AD203B41FA5}">
                      <a16:colId xmlns:a16="http://schemas.microsoft.com/office/drawing/2014/main" val="3327754882"/>
                    </a:ext>
                  </a:extLst>
                </a:gridCol>
                <a:gridCol w="1221132">
                  <a:extLst>
                    <a:ext uri="{9D8B030D-6E8A-4147-A177-3AD203B41FA5}">
                      <a16:colId xmlns:a16="http://schemas.microsoft.com/office/drawing/2014/main" val="309422106"/>
                    </a:ext>
                  </a:extLst>
                </a:gridCol>
                <a:gridCol w="427658">
                  <a:extLst>
                    <a:ext uri="{9D8B030D-6E8A-4147-A177-3AD203B41FA5}">
                      <a16:colId xmlns:a16="http://schemas.microsoft.com/office/drawing/2014/main" val="2746800865"/>
                    </a:ext>
                  </a:extLst>
                </a:gridCol>
                <a:gridCol w="1755449">
                  <a:extLst>
                    <a:ext uri="{9D8B030D-6E8A-4147-A177-3AD203B41FA5}">
                      <a16:colId xmlns:a16="http://schemas.microsoft.com/office/drawing/2014/main" val="664609411"/>
                    </a:ext>
                  </a:extLst>
                </a:gridCol>
                <a:gridCol w="108036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solidFill>
                            <a:schemeClr val="bg1"/>
                          </a:solidFill>
                          <a:effectLst/>
                        </a:rPr>
                        <a:t>Source</a:t>
                      </a:r>
                      <a:endParaRPr kumimoji="0" lang="en-US" sz="9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a:ln>
                            <a:noFill/>
                          </a:ln>
                          <a:solidFill>
                            <a:schemeClr val="bg1"/>
                          </a:solidFill>
                          <a:effectLst/>
                          <a:latin typeface="Times New Roman" pitchFamily="18" charset="0"/>
                        </a:rPr>
                        <a:t>MDR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u="none" strike="noStrike" cap="none" normalizeH="0" baseline="0" dirty="0">
                          <a:ln>
                            <a:noFill/>
                          </a:ln>
                          <a:solidFill>
                            <a:schemeClr val="bg1"/>
                          </a:solidFill>
                          <a:effectLst/>
                        </a:rPr>
                        <a:t>Editor</a:t>
                      </a: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u="none" strike="noStrike" cap="none" normalizeH="0" baseline="0" dirty="0">
                          <a:ln>
                            <a:noFill/>
                          </a:ln>
                          <a:solidFill>
                            <a:schemeClr val="bg1"/>
                          </a:solidFill>
                          <a:effectLst/>
                        </a:rPr>
                        <a:t>Snapshot Date</a:t>
                      </a: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rgbClr val="002060"/>
                          </a:solidFill>
                          <a:effectLst/>
                        </a:rPr>
                        <a:t>az</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bd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rgbClr val="002060"/>
                          </a:solidFill>
                          <a:effectLst/>
                        </a:rPr>
                        <a:t>bc</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rPr>
                        <a:t>bb</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rPr>
                        <a:t>me</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rPr>
                        <a:t>be</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rPr>
                        <a:t>bf </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rgbClr val="FF0000"/>
                          </a:solidFill>
                          <a:effectLst/>
                        </a:rPr>
                        <a:t>bh</a:t>
                      </a:r>
                      <a:endParaRPr kumimoji="0" lang="en-US" sz="1400" b="1"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Roy Want, Chao </a:t>
                      </a:r>
                      <a:r>
                        <a:rPr kumimoji="0" lang="en-US" sz="1400" b="0" i="0" u="none" strike="noStrike" cap="none" normalizeH="0" baseline="0">
                          <a:ln>
                            <a:noFill/>
                          </a:ln>
                          <a:solidFill>
                            <a:schemeClr val="tx1"/>
                          </a:solidFill>
                          <a:effectLst/>
                          <a:latin typeface="Times New Roman" pitchFamily="18" charset="0"/>
                        </a:rPr>
                        <a:t>Chun Wang</a:t>
                      </a:r>
                      <a:endParaRPr kumimoji="0" lang="en-US" sz="14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15-Nov</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FrameMaker</a:t>
                      </a:r>
                    </a:p>
                    <a:p>
                      <a:pPr algn="ctr"/>
                      <a:r>
                        <a:rPr lang="en-US" sz="1200" kern="1200" dirty="0">
                          <a:solidFill>
                            <a:schemeClr val="tx1"/>
                          </a:solidFill>
                          <a:effectLst/>
                          <a:latin typeface="+mn-lt"/>
                          <a:ea typeface="+mn-ea"/>
                          <a:cs typeface="+mn-cs"/>
                        </a:rPr>
                        <a:t>2020 release</a:t>
                      </a:r>
                      <a:endParaRPr lang="en-US" sz="1200" dirty="0">
                        <a:solidFill>
                          <a:schemeClr val="tx1"/>
                        </a:solidFill>
                      </a:endParaRPr>
                    </a:p>
                    <a:p>
                      <a:pPr algn="ctr"/>
                      <a:endParaRPr lang="en-US" sz="12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Yujin</a:t>
                      </a:r>
                      <a:r>
                        <a:rPr kumimoji="0" lang="en-US" sz="1400" b="0" i="0" u="none" strike="noStrike" cap="none" normalizeH="0" baseline="0" dirty="0">
                          <a:ln>
                            <a:noFill/>
                          </a:ln>
                          <a:solidFill>
                            <a:schemeClr val="tx1"/>
                          </a:solidFill>
                          <a:effectLst/>
                          <a:latin typeface="Times New Roman" pitchFamily="18" charset="0"/>
                        </a:rPr>
                        <a:t> Noh</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15-Nov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4414803"/>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FrameMaker 2020 release</a:t>
                      </a:r>
                      <a:endParaRPr lang="en-US" sz="12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17-Jan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a:ln>
                            <a:noFill/>
                          </a:ln>
                          <a:solidFill>
                            <a:srgbClr val="002060"/>
                          </a:solidFill>
                          <a:effectLst/>
                          <a:latin typeface="Times New Roman" pitchFamily="18" charset="0"/>
                        </a:rPr>
                        <a:t>Y</a:t>
                      </a:r>
                      <a:endParaRPr kumimoji="0" lang="en-US" sz="1600" b="0"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Word</a:t>
                      </a:r>
                      <a:endParaRPr lang="en-US" sz="12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Volker Jungnickel, Harry </a:t>
                      </a:r>
                      <a:r>
                        <a:rPr lang="en-US" sz="1400" dirty="0" err="1">
                          <a:solidFill>
                            <a:schemeClr val="tx1"/>
                          </a:solidFill>
                        </a:rPr>
                        <a:t>Bims</a:t>
                      </a:r>
                      <a:endParaRPr lang="en-US" sz="14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17-Jan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 release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Emily Qi, 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17-Jan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mn-lt"/>
                        </a:rPr>
                        <a:t>0.7</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17-Jan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bf</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FF0000"/>
                          </a:solidFill>
                          <a:effectLst/>
                          <a:latin typeface="+mn-lt"/>
                        </a:rPr>
                        <a:t>1.4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solidFill>
                        </a:rPr>
                        <a:t>Framemaker</a:t>
                      </a:r>
                      <a:r>
                        <a:rPr lang="en-US" sz="1200" dirty="0">
                          <a:solidFill>
                            <a:schemeClr val="tx1"/>
                          </a:solidFill>
                        </a:rPr>
                        <a:t> 2020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Claudio da Silva</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17-Jan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600" u="none" dirty="0" err="1">
                          <a:solidFill>
                            <a:srgbClr val="FF0000"/>
                          </a:solidFill>
                        </a:rPr>
                        <a:t>bh</a:t>
                      </a:r>
                      <a:endParaRPr lang="en-US" sz="1600" u="none"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FF000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rgbClr val="FF000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FF0000"/>
                          </a:solidFill>
                        </a:rPr>
                        <a:t>Carol Ansley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rgbClr val="FF0000"/>
                          </a:solidFill>
                        </a:rPr>
                        <a:t>13-Sep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January 2023</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Jan 2023</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2023</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Peter Ecclesine –</a:t>
            </a:r>
            <a:r>
              <a:rPr lang="en-US" sz="1600" dirty="0"/>
              <a:t> </a:t>
            </a:r>
            <a:r>
              <a:rPr lang="en-US" sz="1600" dirty="0">
                <a:hlinkClick r:id="rId4"/>
              </a:rPr>
              <a:t>petere@ieee.org</a:t>
            </a:r>
            <a:r>
              <a:rPr lang="en-US" sz="1600" dirty="0"/>
              <a:t> </a:t>
            </a:r>
            <a:endParaRPr lang="en-US" sz="1600" b="1" dirty="0"/>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TGbb</a:t>
            </a:r>
            <a:r>
              <a:rPr lang="en-US" sz="1600" b="1" dirty="0"/>
              <a:t> – Volker Jungnickel </a:t>
            </a:r>
            <a:r>
              <a:rPr lang="en-US" sz="1600" dirty="0"/>
              <a:t>– </a:t>
            </a:r>
            <a:r>
              <a:rPr lang="en-US" sz="1600" dirty="0">
                <a:hlinkClick r:id="rId7"/>
              </a:rPr>
              <a:t>volker.jungnickel@hhi.fraunhofer.de</a:t>
            </a:r>
            <a:r>
              <a:rPr lang="en-US" sz="1600" dirty="0"/>
              <a:t> , </a:t>
            </a:r>
            <a:r>
              <a:rPr lang="en-US" sz="1600" b="1" dirty="0"/>
              <a:t>Harry </a:t>
            </a:r>
            <a:r>
              <a:rPr lang="en-US" sz="1600" b="1" dirty="0" err="1"/>
              <a:t>Bims</a:t>
            </a:r>
            <a:r>
              <a:rPr lang="en-US" sz="1600" b="1" dirty="0"/>
              <a:t> </a:t>
            </a:r>
            <a:r>
              <a:rPr lang="en-US" sz="1600" dirty="0">
                <a:hlinkClick r:id="rId8"/>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TGbd</a:t>
            </a:r>
            <a:r>
              <a:rPr lang="en-US" sz="1600" b="1" dirty="0"/>
              <a:t> – </a:t>
            </a:r>
            <a:r>
              <a:rPr lang="en-US" sz="1600" b="1" dirty="0" err="1"/>
              <a:t>Yujin</a:t>
            </a:r>
            <a:r>
              <a:rPr lang="en-US" sz="1600" b="1" dirty="0"/>
              <a:t> Noh </a:t>
            </a:r>
            <a:r>
              <a:rPr lang="en-US" sz="1600" dirty="0"/>
              <a:t>–</a:t>
            </a:r>
            <a:r>
              <a:rPr lang="en-US" sz="1600" b="1" dirty="0"/>
              <a:t> </a:t>
            </a:r>
            <a:r>
              <a:rPr lang="fi-FI" sz="1600" dirty="0">
                <a:hlinkClick r:id="rId10"/>
              </a:rPr>
              <a:t>Yujin.Noh@senscomm.com</a:t>
            </a:r>
            <a:r>
              <a:rPr lang="fi-FI" sz="1600" dirty="0"/>
              <a:t> </a:t>
            </a:r>
            <a:endParaRPr lang="en-US" sz="1600" dirty="0"/>
          </a:p>
          <a:p>
            <a:pPr marL="342900" lvl="1" indent="-342900">
              <a:buFontTx/>
              <a:buChar char="•"/>
            </a:pPr>
            <a:r>
              <a:rPr lang="en-US" sz="1600" b="1" dirty="0" err="1"/>
              <a:t>TGbe</a:t>
            </a:r>
            <a:r>
              <a:rPr lang="en-US" sz="1600" b="1" dirty="0"/>
              <a:t> – Edward Au </a:t>
            </a:r>
            <a:r>
              <a:rPr lang="en-US" sz="1600" dirty="0"/>
              <a:t>– </a:t>
            </a:r>
            <a:r>
              <a:rPr lang="en-US" sz="1600" u="sng" dirty="0">
                <a:hlinkClick r:id="rId11"/>
              </a:rPr>
              <a:t>edward.ks.au@gmail.com</a:t>
            </a:r>
            <a:r>
              <a:rPr lang="en-US" sz="1600" u="sng" dirty="0"/>
              <a:t> </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2"/>
              </a:rPr>
              <a:t>claudiodasilva@meta.com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13"/>
              </a:rPr>
              <a:t>po-kai.huang@intel.com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1"/>
              </a:rPr>
              <a:t>edward.ks.au@</a:t>
            </a:r>
            <a:r>
              <a:rPr lang="en-US" sz="1600" u="sng" dirty="0">
                <a:hlinkClick r:id="rId11"/>
              </a:rPr>
              <a:t>gmail.com</a:t>
            </a:r>
            <a:r>
              <a:rPr lang="en-US" sz="1600" u="sng" dirty="0"/>
              <a:t> </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January 17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600" dirty="0"/>
              <a:t>11az – </a:t>
            </a:r>
            <a:r>
              <a:rPr lang="en-GB" sz="1600" b="0" dirty="0"/>
              <a:t>In publication editing</a:t>
            </a:r>
          </a:p>
          <a:p>
            <a:r>
              <a:rPr lang="en-GB" sz="1600" dirty="0"/>
              <a:t>11bc –</a:t>
            </a:r>
            <a:r>
              <a:rPr lang="en-GB" sz="1600" b="0" dirty="0"/>
              <a:t> Just finished 1st recirc. Received few comments. Won’t complete this week. Likely recirc again in one month.</a:t>
            </a:r>
          </a:p>
          <a:p>
            <a:r>
              <a:rPr lang="en-GB" sz="1600" dirty="0"/>
              <a:t>11bd – </a:t>
            </a:r>
            <a:r>
              <a:rPr lang="en-GB" sz="1600" b="0" dirty="0"/>
              <a:t>In publication editing</a:t>
            </a:r>
          </a:p>
          <a:p>
            <a:r>
              <a:rPr lang="en-GB" sz="1600" dirty="0"/>
              <a:t>11bb –</a:t>
            </a:r>
            <a:r>
              <a:rPr lang="en-GB" sz="1600" b="0" dirty="0"/>
              <a:t> Completed 1</a:t>
            </a:r>
            <a:r>
              <a:rPr lang="en-GB" sz="1600" b="0" baseline="30000" dirty="0"/>
              <a:t>st</a:t>
            </a:r>
            <a:r>
              <a:rPr lang="en-GB" sz="1600" b="0" dirty="0"/>
              <a:t> recirc. Will complete comment resolution this week and go for second recirc.</a:t>
            </a:r>
          </a:p>
          <a:p>
            <a:r>
              <a:rPr lang="en-GB" sz="1600" dirty="0"/>
              <a:t>11be – </a:t>
            </a:r>
            <a:r>
              <a:rPr lang="en-US" sz="1600" b="0" dirty="0"/>
              <a:t>comment resolution on LB266 is ongoing. There are still around 500 comments to resolve.  The target is to resolve all of these comments by the end of this interim and consider a new Working Group letter ballot on D3.0.</a:t>
            </a:r>
          </a:p>
          <a:p>
            <a:r>
              <a:rPr lang="en-US" sz="1600" dirty="0"/>
              <a:t>11bf </a:t>
            </a:r>
            <a:r>
              <a:rPr lang="en-GB" sz="1600" dirty="0"/>
              <a:t>– </a:t>
            </a:r>
            <a:r>
              <a:rPr lang="en-GB" sz="1600" b="0" dirty="0"/>
              <a:t>Expected to release D1.0 and start initial LB out of this session.</a:t>
            </a:r>
            <a:endParaRPr lang="en-US" sz="1600" b="0" dirty="0"/>
          </a:p>
          <a:p>
            <a:r>
              <a:rPr lang="en-GB" sz="1600" dirty="0"/>
              <a:t>11bh – </a:t>
            </a:r>
            <a:r>
              <a:rPr lang="en-GB" sz="1600" b="0" dirty="0"/>
              <a:t>Have D0.2. Will see what we come up with this week – might have a D0.3. Target is March for D1.0 and initial LB.</a:t>
            </a:r>
          </a:p>
          <a:p>
            <a:r>
              <a:rPr lang="en-GB" sz="1600" dirty="0"/>
              <a:t>11bi – </a:t>
            </a:r>
            <a:r>
              <a:rPr lang="en-GB" sz="1600" b="0" dirty="0"/>
              <a:t>Still reviewing draft text.</a:t>
            </a:r>
          </a:p>
          <a:p>
            <a:r>
              <a:rPr lang="en-GB" sz="1600" dirty="0" err="1"/>
              <a:t>REVme</a:t>
            </a:r>
            <a:r>
              <a:rPr lang="en-GB" sz="1600" dirty="0"/>
              <a:t> – </a:t>
            </a:r>
            <a:r>
              <a:rPr lang="en-GB" sz="1600" b="0" dirty="0"/>
              <a:t>In comment resolution on LB270. Resolved about 300 out of 822. Expect to recirc out of March session. Hope to roll in 11az and 11bd before next recirc.</a:t>
            </a:r>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9B42F-568D-4A28-A05F-BF78B047AADC}"/>
              </a:ext>
            </a:extLst>
          </p:cNvPr>
          <p:cNvSpPr>
            <a:spLocks noGrp="1"/>
          </p:cNvSpPr>
          <p:nvPr>
            <p:ph type="title"/>
          </p:nvPr>
        </p:nvSpPr>
        <p:spPr/>
        <p:txBody>
          <a:bodyPr/>
          <a:lstStyle/>
          <a:p>
            <a:r>
              <a:rPr lang="en-US" dirty="0"/>
              <a:t>WG Style Guide, 11be and </a:t>
            </a:r>
            <a:r>
              <a:rPr lang="en-US" dirty="0" err="1"/>
              <a:t>REVme</a:t>
            </a:r>
            <a:r>
              <a:rPr lang="en-US" dirty="0"/>
              <a:t> practice</a:t>
            </a:r>
          </a:p>
        </p:txBody>
      </p:sp>
      <p:sp>
        <p:nvSpPr>
          <p:cNvPr id="3" name="Content Placeholder 2">
            <a:extLst>
              <a:ext uri="{FF2B5EF4-FFF2-40B4-BE49-F238E27FC236}">
                <a16:creationId xmlns:a16="http://schemas.microsoft.com/office/drawing/2014/main" id="{9E8181F9-FE4E-4B5B-A2BC-D06A058731DB}"/>
              </a:ext>
            </a:extLst>
          </p:cNvPr>
          <p:cNvSpPr>
            <a:spLocks noGrp="1"/>
          </p:cNvSpPr>
          <p:nvPr>
            <p:ph idx="1"/>
          </p:nvPr>
        </p:nvSpPr>
        <p:spPr/>
        <p:txBody>
          <a:bodyPr/>
          <a:lstStyle/>
          <a:p>
            <a:pPr marL="0" marR="0">
              <a:spcBef>
                <a:spcPts val="0"/>
              </a:spcBef>
              <a:spcAft>
                <a:spcPts val="0"/>
              </a:spcAft>
            </a:pPr>
            <a:r>
              <a:rPr lang="en-US" sz="1800" dirty="0">
                <a:solidFill>
                  <a:schemeClr val="tx1"/>
                </a:solidFill>
                <a:effectLst/>
                <a:ea typeface="Times New Roman" panose="02020603050405020304" pitchFamily="18" charset="0"/>
              </a:rPr>
              <a:t>Topics – ANA assignments. </a:t>
            </a:r>
            <a:r>
              <a:rPr lang="en-US" sz="1800" dirty="0">
                <a:solidFill>
                  <a:schemeClr val="tx1"/>
                </a:solidFill>
                <a:ea typeface="Times New Roman" panose="02020603050405020304" pitchFamily="18" charset="0"/>
              </a:rPr>
              <a:t>In October 2021, we detected a duplicated assignment. </a:t>
            </a:r>
          </a:p>
          <a:p>
            <a:pPr marL="0" marR="0">
              <a:spcBef>
                <a:spcPts val="0"/>
              </a:spcBef>
              <a:spcAft>
                <a:spcPts val="0"/>
              </a:spcAft>
            </a:pPr>
            <a:endParaRPr lang="en-US" sz="1800" dirty="0">
              <a:solidFill>
                <a:schemeClr val="tx1"/>
              </a:solidFill>
              <a:effectLst/>
              <a:ea typeface="Times New Roman" panose="02020603050405020304" pitchFamily="18" charset="0"/>
            </a:endParaRPr>
          </a:p>
          <a:p>
            <a:pPr marL="0" marR="0">
              <a:spcBef>
                <a:spcPts val="0"/>
              </a:spcBef>
              <a:spcAft>
                <a:spcPts val="0"/>
              </a:spcAft>
            </a:pPr>
            <a:r>
              <a:rPr lang="en-US" sz="1800" dirty="0">
                <a:solidFill>
                  <a:schemeClr val="tx1"/>
                </a:solidFill>
                <a:ea typeface="Times New Roman" panose="02020603050405020304" pitchFamily="18" charset="0"/>
              </a:rPr>
              <a:t>   Always include the latest ANA assignments in Editors meeting on an ANA slide. </a:t>
            </a:r>
            <a:endParaRPr lang="en-US" sz="1800" dirty="0">
              <a:solidFill>
                <a:schemeClr val="tx1"/>
              </a:solidFill>
              <a:effectLst/>
              <a:ea typeface="Times New Roman" panose="02020603050405020304" pitchFamily="18" charset="0"/>
            </a:endParaRPr>
          </a:p>
          <a:p>
            <a:r>
              <a:rPr lang="en-US" dirty="0"/>
              <a:t>  </a:t>
            </a:r>
            <a:r>
              <a:rPr lang="en-US" sz="1800" dirty="0"/>
              <a:t>Request every meeting there is an Editor’s review of latest ANA assignments.</a:t>
            </a:r>
          </a:p>
          <a:p>
            <a:endParaRPr lang="en-US" sz="1800" dirty="0"/>
          </a:p>
          <a:p>
            <a:r>
              <a:rPr lang="en-US" sz="1800" dirty="0"/>
              <a:t>   A new revision of the ANA database posted January 17, 2023</a:t>
            </a:r>
          </a:p>
          <a:p>
            <a:r>
              <a:rPr lang="en-US" sz="1800" dirty="0">
                <a:hlinkClick r:id="rId2"/>
              </a:rPr>
              <a:t>https://mentor.ieee.org/802.11/dcn/11/11-11-0270-65-0000-ana-database.xls</a:t>
            </a:r>
            <a:r>
              <a:rPr lang="en-US" sz="1800" dirty="0"/>
              <a:t>  </a:t>
            </a:r>
          </a:p>
          <a:p>
            <a:endParaRPr lang="en-US" sz="1800" dirty="0"/>
          </a:p>
          <a:p>
            <a:r>
              <a:rPr lang="en-US" sz="1800" dirty="0"/>
              <a:t>   </a:t>
            </a:r>
          </a:p>
        </p:txBody>
      </p:sp>
      <p:sp>
        <p:nvSpPr>
          <p:cNvPr id="4" name="Slide Number Placeholder 3">
            <a:extLst>
              <a:ext uri="{FF2B5EF4-FFF2-40B4-BE49-F238E27FC236}">
                <a16:creationId xmlns:a16="http://schemas.microsoft.com/office/drawing/2014/main" id="{F86D4923-0F53-4009-81E1-26DA9805D96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DFEE844F-B623-4838-848F-8BB61EF800D2}"/>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F5D7199-F3CB-464E-B4CD-604E8BD879AB}"/>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1130369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5FAE9-1E36-467B-9DC7-4B8F70B1E1A4}"/>
              </a:ext>
            </a:extLst>
          </p:cNvPr>
          <p:cNvSpPr>
            <a:spLocks noGrp="1"/>
          </p:cNvSpPr>
          <p:nvPr>
            <p:ph type="title"/>
          </p:nvPr>
        </p:nvSpPr>
        <p:spPr/>
        <p:txBody>
          <a:bodyPr/>
          <a:lstStyle/>
          <a:p>
            <a:r>
              <a:rPr lang="en-US" dirty="0"/>
              <a:t>ANA changes November to January</a:t>
            </a:r>
          </a:p>
        </p:txBody>
      </p:sp>
      <p:sp>
        <p:nvSpPr>
          <p:cNvPr id="3" name="Date Placeholder 2">
            <a:extLst>
              <a:ext uri="{FF2B5EF4-FFF2-40B4-BE49-F238E27FC236}">
                <a16:creationId xmlns:a16="http://schemas.microsoft.com/office/drawing/2014/main" id="{E54D09A5-B4C2-46EA-81A4-9AE6AF560658}"/>
              </a:ext>
            </a:extLst>
          </p:cNvPr>
          <p:cNvSpPr>
            <a:spLocks noGrp="1"/>
          </p:cNvSpPr>
          <p:nvPr>
            <p:ph type="dt" idx="10"/>
          </p:nvPr>
        </p:nvSpPr>
        <p:spPr/>
        <p:txBody>
          <a:bodyPr/>
          <a:lstStyle/>
          <a:p>
            <a:r>
              <a:rPr lang="en-US"/>
              <a:t>January 2023</a:t>
            </a:r>
            <a:endParaRPr lang="en-GB"/>
          </a:p>
        </p:txBody>
      </p:sp>
      <p:sp>
        <p:nvSpPr>
          <p:cNvPr id="4" name="Footer Placeholder 3">
            <a:extLst>
              <a:ext uri="{FF2B5EF4-FFF2-40B4-BE49-F238E27FC236}">
                <a16:creationId xmlns:a16="http://schemas.microsoft.com/office/drawing/2014/main" id="{11F3DC97-7371-4023-8A53-BA93D8D4D363}"/>
              </a:ext>
            </a:extLst>
          </p:cNvPr>
          <p:cNvSpPr>
            <a:spLocks noGrp="1"/>
          </p:cNvSpPr>
          <p:nvPr>
            <p:ph type="ftr" idx="11"/>
          </p:nvPr>
        </p:nvSpPr>
        <p:spPr/>
        <p:txBody>
          <a:bodyPr/>
          <a:lstStyle/>
          <a:p>
            <a:r>
              <a:rPr lang="en-GB"/>
              <a:t>Peter Ecclesine (Cisco Systems)</a:t>
            </a:r>
          </a:p>
        </p:txBody>
      </p:sp>
      <p:sp>
        <p:nvSpPr>
          <p:cNvPr id="5" name="Slide Number Placeholder 4">
            <a:extLst>
              <a:ext uri="{FF2B5EF4-FFF2-40B4-BE49-F238E27FC236}">
                <a16:creationId xmlns:a16="http://schemas.microsoft.com/office/drawing/2014/main" id="{91ABB8DC-F299-4CEE-B12B-479510F51058}"/>
              </a:ext>
            </a:extLst>
          </p:cNvPr>
          <p:cNvSpPr>
            <a:spLocks noGrp="1"/>
          </p:cNvSpPr>
          <p:nvPr>
            <p:ph type="sldNum" idx="12"/>
          </p:nvPr>
        </p:nvSpPr>
        <p:spPr/>
        <p:txBody>
          <a:bodyPr/>
          <a:lstStyle/>
          <a:p>
            <a:r>
              <a:rPr lang="en-GB"/>
              <a:t>Slide </a:t>
            </a:r>
            <a:fld id="{06B781AF-4CCF-49B0-A572-DE54FBE5D942}" type="slidenum">
              <a:rPr lang="en-GB" smtClean="0"/>
              <a:pPr/>
              <a:t>5</a:t>
            </a:fld>
            <a:endParaRPr lang="en-GB"/>
          </a:p>
        </p:txBody>
      </p:sp>
      <p:sp>
        <p:nvSpPr>
          <p:cNvPr id="7" name="Rectangle 1">
            <a:extLst>
              <a:ext uri="{FF2B5EF4-FFF2-40B4-BE49-F238E27FC236}">
                <a16:creationId xmlns:a16="http://schemas.microsoft.com/office/drawing/2014/main" id="{4171984E-1895-4221-904F-B876997E2F98}"/>
              </a:ext>
            </a:extLst>
          </p:cNvPr>
          <p:cNvSpPr>
            <a:spLocks noChangeArrowheads="1"/>
          </p:cNvSpPr>
          <p:nvPr/>
        </p:nvSpPr>
        <p:spPr bwMode="auto">
          <a:xfrm>
            <a:off x="838200" y="1949797"/>
            <a:ext cx="5242141"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Here are the ANA assignments, releases, etc. since the November 2022 session:</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Rectangle 1">
            <a:hlinkClick r:id="rId2"/>
            <a:extLst>
              <a:ext uri="{FF2B5EF4-FFF2-40B4-BE49-F238E27FC236}">
                <a16:creationId xmlns:a16="http://schemas.microsoft.com/office/drawing/2014/main" id="{A874877D-75BE-CDCC-F3F3-2D8B7475DA70}"/>
              </a:ext>
            </a:extLst>
          </p:cNvPr>
          <p:cNvSpPr>
            <a:spLocks noChangeArrowheads="1"/>
          </p:cNvSpPr>
          <p:nvPr/>
        </p:nvSpPr>
        <p:spPr bwMode="auto">
          <a:xfrm>
            <a:off x="914400" y="33067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Table 10">
            <a:extLst>
              <a:ext uri="{FF2B5EF4-FFF2-40B4-BE49-F238E27FC236}">
                <a16:creationId xmlns:a16="http://schemas.microsoft.com/office/drawing/2014/main" id="{3649FEF8-4BAE-45A0-AE18-801EA53E159F}"/>
              </a:ext>
            </a:extLst>
          </p:cNvPr>
          <p:cNvGraphicFramePr>
            <a:graphicFrameLocks noGrp="1"/>
          </p:cNvGraphicFramePr>
          <p:nvPr>
            <p:extLst>
              <p:ext uri="{D42A27DB-BD31-4B8C-83A1-F6EECF244321}">
                <p14:modId xmlns:p14="http://schemas.microsoft.com/office/powerpoint/2010/main" val="108352141"/>
              </p:ext>
            </p:extLst>
          </p:nvPr>
        </p:nvGraphicFramePr>
        <p:xfrm>
          <a:off x="228600" y="2362200"/>
          <a:ext cx="11429999" cy="1600200"/>
        </p:xfrm>
        <a:graphic>
          <a:graphicData uri="http://schemas.openxmlformats.org/drawingml/2006/table">
            <a:tbl>
              <a:tblPr>
                <a:tableStyleId>{5C22544A-7EE6-4342-B048-85BDC9FD1C3A}</a:tableStyleId>
              </a:tblPr>
              <a:tblGrid>
                <a:gridCol w="727208">
                  <a:extLst>
                    <a:ext uri="{9D8B030D-6E8A-4147-A177-3AD203B41FA5}">
                      <a16:colId xmlns:a16="http://schemas.microsoft.com/office/drawing/2014/main" val="2719697986"/>
                    </a:ext>
                  </a:extLst>
                </a:gridCol>
                <a:gridCol w="496213">
                  <a:extLst>
                    <a:ext uri="{9D8B030D-6E8A-4147-A177-3AD203B41FA5}">
                      <a16:colId xmlns:a16="http://schemas.microsoft.com/office/drawing/2014/main" val="2448161001"/>
                    </a:ext>
                  </a:extLst>
                </a:gridCol>
                <a:gridCol w="496213">
                  <a:extLst>
                    <a:ext uri="{9D8B030D-6E8A-4147-A177-3AD203B41FA5}">
                      <a16:colId xmlns:a16="http://schemas.microsoft.com/office/drawing/2014/main" val="312128709"/>
                    </a:ext>
                  </a:extLst>
                </a:gridCol>
                <a:gridCol w="727208">
                  <a:extLst>
                    <a:ext uri="{9D8B030D-6E8A-4147-A177-3AD203B41FA5}">
                      <a16:colId xmlns:a16="http://schemas.microsoft.com/office/drawing/2014/main" val="2822664119"/>
                    </a:ext>
                  </a:extLst>
                </a:gridCol>
                <a:gridCol w="590322">
                  <a:extLst>
                    <a:ext uri="{9D8B030D-6E8A-4147-A177-3AD203B41FA5}">
                      <a16:colId xmlns:a16="http://schemas.microsoft.com/office/drawing/2014/main" val="163718094"/>
                    </a:ext>
                  </a:extLst>
                </a:gridCol>
                <a:gridCol w="1420194">
                  <a:extLst>
                    <a:ext uri="{9D8B030D-6E8A-4147-A177-3AD203B41FA5}">
                      <a16:colId xmlns:a16="http://schemas.microsoft.com/office/drawing/2014/main" val="4021879235"/>
                    </a:ext>
                  </a:extLst>
                </a:gridCol>
                <a:gridCol w="958203">
                  <a:extLst>
                    <a:ext uri="{9D8B030D-6E8A-4147-A177-3AD203B41FA5}">
                      <a16:colId xmlns:a16="http://schemas.microsoft.com/office/drawing/2014/main" val="867079999"/>
                    </a:ext>
                  </a:extLst>
                </a:gridCol>
                <a:gridCol w="727208">
                  <a:extLst>
                    <a:ext uri="{9D8B030D-6E8A-4147-A177-3AD203B41FA5}">
                      <a16:colId xmlns:a16="http://schemas.microsoft.com/office/drawing/2014/main" val="3519381832"/>
                    </a:ext>
                  </a:extLst>
                </a:gridCol>
                <a:gridCol w="727208">
                  <a:extLst>
                    <a:ext uri="{9D8B030D-6E8A-4147-A177-3AD203B41FA5}">
                      <a16:colId xmlns:a16="http://schemas.microsoft.com/office/drawing/2014/main" val="2734063146"/>
                    </a:ext>
                  </a:extLst>
                </a:gridCol>
                <a:gridCol w="1588223">
                  <a:extLst>
                    <a:ext uri="{9D8B030D-6E8A-4147-A177-3AD203B41FA5}">
                      <a16:colId xmlns:a16="http://schemas.microsoft.com/office/drawing/2014/main" val="2946080730"/>
                    </a:ext>
                  </a:extLst>
                </a:gridCol>
                <a:gridCol w="328184">
                  <a:extLst>
                    <a:ext uri="{9D8B030D-6E8A-4147-A177-3AD203B41FA5}">
                      <a16:colId xmlns:a16="http://schemas.microsoft.com/office/drawing/2014/main" val="2248339611"/>
                    </a:ext>
                  </a:extLst>
                </a:gridCol>
                <a:gridCol w="1420194">
                  <a:extLst>
                    <a:ext uri="{9D8B030D-6E8A-4147-A177-3AD203B41FA5}">
                      <a16:colId xmlns:a16="http://schemas.microsoft.com/office/drawing/2014/main" val="1878482491"/>
                    </a:ext>
                  </a:extLst>
                </a:gridCol>
                <a:gridCol w="496213">
                  <a:extLst>
                    <a:ext uri="{9D8B030D-6E8A-4147-A177-3AD203B41FA5}">
                      <a16:colId xmlns:a16="http://schemas.microsoft.com/office/drawing/2014/main" val="1367731499"/>
                    </a:ext>
                  </a:extLst>
                </a:gridCol>
                <a:gridCol w="727208">
                  <a:extLst>
                    <a:ext uri="{9D8B030D-6E8A-4147-A177-3AD203B41FA5}">
                      <a16:colId xmlns:a16="http://schemas.microsoft.com/office/drawing/2014/main" val="2038753770"/>
                    </a:ext>
                  </a:extLst>
                </a:gridCol>
              </a:tblGrid>
              <a:tr h="279270">
                <a:tc>
                  <a:txBody>
                    <a:bodyPr/>
                    <a:lstStyle/>
                    <a:p>
                      <a:pPr algn="l" fontAlgn="t"/>
                      <a:r>
                        <a:rPr lang="en-US" sz="600" u="none" strike="noStrike">
                          <a:effectLst/>
                        </a:rPr>
                        <a:t>TransactionID</a:t>
                      </a:r>
                      <a:endParaRPr lang="en-US" sz="600" b="1"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Type</a:t>
                      </a:r>
                      <a:endParaRPr lang="en-US" sz="600" b="1"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Status</a:t>
                      </a:r>
                      <a:endParaRPr lang="en-US" sz="600" b="1"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User</a:t>
                      </a:r>
                      <a:endParaRPr lang="en-US" sz="600" b="1"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Group</a:t>
                      </a:r>
                      <a:endParaRPr lang="en-US" sz="600" b="1"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Resource</a:t>
                      </a:r>
                      <a:endParaRPr lang="en-US" sz="600" b="1"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Ref Doc</a:t>
                      </a:r>
                      <a:endParaRPr lang="en-US" sz="600" b="1"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Ref Subclause</a:t>
                      </a:r>
                      <a:endParaRPr lang="en-US" sz="600" b="1"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Ref Location</a:t>
                      </a:r>
                      <a:endParaRPr lang="en-US" sz="600" b="1"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Name</a:t>
                      </a:r>
                      <a:endParaRPr lang="en-US" sz="600" b="1"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Req Value</a:t>
                      </a:r>
                      <a:endParaRPr lang="en-US" sz="600" b="1"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Description</a:t>
                      </a:r>
                      <a:endParaRPr lang="en-US" sz="600" b="1"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Allocated Value</a:t>
                      </a:r>
                      <a:endParaRPr lang="en-US" sz="600" b="1"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Requested</a:t>
                      </a:r>
                      <a:endParaRPr lang="en-US" sz="600" b="1" i="0" u="none" strike="noStrike">
                        <a:effectLst/>
                        <a:latin typeface="Arial" panose="020B0604020202020204" pitchFamily="34" charset="0"/>
                      </a:endParaRPr>
                    </a:p>
                  </a:txBody>
                  <a:tcPr marL="4653" marR="4653" marT="4653" marB="0"/>
                </a:tc>
                <a:extLst>
                  <a:ext uri="{0D108BD9-81ED-4DB2-BD59-A6C34878D82A}">
                    <a16:rowId xmlns:a16="http://schemas.microsoft.com/office/drawing/2014/main" val="1927850082"/>
                  </a:ext>
                </a:extLst>
              </a:tr>
              <a:tr h="143100">
                <a:tc>
                  <a:txBody>
                    <a:bodyPr/>
                    <a:lstStyle/>
                    <a:p>
                      <a:pPr algn="r" fontAlgn="t"/>
                      <a:r>
                        <a:rPr lang="en-US" sz="600" u="none" strike="noStrike">
                          <a:effectLst/>
                        </a:rPr>
                        <a:t>1356</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Allocate</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Successful</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Volker Jungnickel</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sng" strike="noStrike">
                          <a:effectLst/>
                          <a:hlinkClick r:id="rId3"/>
                        </a:rPr>
                        <a:t>TGbb</a:t>
                      </a:r>
                      <a:endParaRPr lang="en-US" sz="600" b="0" i="0" u="sng" strike="noStrike">
                        <a:solidFill>
                          <a:srgbClr val="0000FF"/>
                        </a:solidFill>
                        <a:effectLst/>
                        <a:latin typeface="Arial" panose="020B0604020202020204" pitchFamily="34" charset="0"/>
                      </a:endParaRPr>
                    </a:p>
                  </a:txBody>
                  <a:tcPr marL="4653" marR="4653" marT="4653" marB="0"/>
                </a:tc>
                <a:tc>
                  <a:txBody>
                    <a:bodyPr/>
                    <a:lstStyle/>
                    <a:p>
                      <a:pPr algn="l" fontAlgn="t"/>
                      <a:r>
                        <a:rPr lang="en-US" sz="600" u="sng" strike="noStrike">
                          <a:effectLst/>
                          <a:hlinkClick r:id="rId4"/>
                        </a:rPr>
                        <a:t>dot11StationConfigEntry</a:t>
                      </a:r>
                      <a:endParaRPr lang="en-US" sz="600" b="0" i="0" u="sng" strike="noStrike">
                        <a:solidFill>
                          <a:srgbClr val="0000FF"/>
                        </a:solidFill>
                        <a:effectLst/>
                        <a:latin typeface="Arial" panose="020B0604020202020204" pitchFamily="34" charset="0"/>
                      </a:endParaRPr>
                    </a:p>
                  </a:txBody>
                  <a:tcPr marL="4653" marR="4653" marT="4653" marB="0"/>
                </a:tc>
                <a:tc>
                  <a:txBody>
                    <a:bodyPr/>
                    <a:lstStyle/>
                    <a:p>
                      <a:pPr algn="l" fontAlgn="t"/>
                      <a:r>
                        <a:rPr lang="en-US" sz="600" u="none" strike="noStrike">
                          <a:effectLst/>
                        </a:rPr>
                        <a:t>IEEE Std 802.11-2020</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C.3</a:t>
                      </a:r>
                      <a:endParaRPr lang="en-US" sz="600" b="0" i="0" u="none" strike="noStrike">
                        <a:effectLst/>
                        <a:latin typeface="Arial" panose="020B0604020202020204" pitchFamily="34" charset="0"/>
                      </a:endParaRPr>
                    </a:p>
                  </a:txBody>
                  <a:tcPr marL="4653" marR="4653" marT="4653" marB="0"/>
                </a:tc>
                <a:tc>
                  <a:txBody>
                    <a:bodyPr/>
                    <a:lstStyle/>
                    <a:p>
                      <a:pPr algn="l" fontAlgn="t"/>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dot11LCOptionImplemented</a:t>
                      </a:r>
                      <a:endParaRPr lang="en-US" sz="600" b="0" i="0" u="none" strike="noStrike">
                        <a:effectLst/>
                        <a:latin typeface="Arial" panose="020B0604020202020204" pitchFamily="34" charset="0"/>
                      </a:endParaRPr>
                    </a:p>
                  </a:txBody>
                  <a:tcPr marL="4653" marR="4653" marT="4653" marB="0"/>
                </a:tc>
                <a:tc>
                  <a:txBody>
                    <a:bodyPr/>
                    <a:lstStyle/>
                    <a:p>
                      <a:pPr algn="l" fontAlgn="t"/>
                      <a:endParaRPr lang="en-US" sz="600" b="0" i="0" u="none" strike="noStrike">
                        <a:effectLst/>
                        <a:latin typeface="Arial" panose="020B0604020202020204" pitchFamily="34" charset="0"/>
                      </a:endParaRPr>
                    </a:p>
                  </a:txBody>
                  <a:tcPr marL="4653" marR="4653" marT="4653" marB="0"/>
                </a:tc>
                <a:tc>
                  <a:txBody>
                    <a:bodyPr/>
                    <a:lstStyle/>
                    <a:p>
                      <a:pPr algn="l" fontAlgn="t"/>
                      <a:endParaRPr lang="en-US" sz="600" b="0" i="0" u="none" strike="noStrike">
                        <a:effectLst/>
                        <a:latin typeface="Arial" panose="020B0604020202020204" pitchFamily="34" charset="0"/>
                      </a:endParaRPr>
                    </a:p>
                  </a:txBody>
                  <a:tcPr marL="4653" marR="4653" marT="4653" marB="0"/>
                </a:tc>
                <a:tc>
                  <a:txBody>
                    <a:bodyPr/>
                    <a:lstStyle/>
                    <a:p>
                      <a:pPr algn="r" fontAlgn="t"/>
                      <a:r>
                        <a:rPr lang="en-US" sz="600" u="sng" strike="noStrike">
                          <a:effectLst/>
                          <a:hlinkClick r:id="rId4"/>
                        </a:rPr>
                        <a:t>226</a:t>
                      </a:r>
                      <a:endParaRPr lang="en-US" sz="600" b="0" i="0" u="sng" strike="noStrike">
                        <a:solidFill>
                          <a:srgbClr val="0000FF"/>
                        </a:solidFill>
                        <a:effectLst/>
                        <a:latin typeface="Arial" panose="020B0604020202020204" pitchFamily="34" charset="0"/>
                      </a:endParaRPr>
                    </a:p>
                  </a:txBody>
                  <a:tcPr marL="4653" marR="4653" marT="4653" marB="0"/>
                </a:tc>
                <a:tc>
                  <a:txBody>
                    <a:bodyPr/>
                    <a:lstStyle/>
                    <a:p>
                      <a:pPr algn="r" fontAlgn="t"/>
                      <a:r>
                        <a:rPr lang="en-US" sz="600" u="none" strike="noStrike">
                          <a:effectLst/>
                        </a:rPr>
                        <a:t>2022-11-16</a:t>
                      </a:r>
                      <a:endParaRPr lang="en-US" sz="600" b="0" i="0" u="none" strike="noStrike">
                        <a:effectLst/>
                        <a:latin typeface="Arial" panose="020B0604020202020204" pitchFamily="34" charset="0"/>
                      </a:endParaRPr>
                    </a:p>
                  </a:txBody>
                  <a:tcPr marL="4653" marR="4653" marT="4653" marB="0"/>
                </a:tc>
                <a:extLst>
                  <a:ext uri="{0D108BD9-81ED-4DB2-BD59-A6C34878D82A}">
                    <a16:rowId xmlns:a16="http://schemas.microsoft.com/office/drawing/2014/main" val="1987620357"/>
                  </a:ext>
                </a:extLst>
              </a:tr>
              <a:tr h="279270">
                <a:tc>
                  <a:txBody>
                    <a:bodyPr/>
                    <a:lstStyle/>
                    <a:p>
                      <a:pPr algn="r" fontAlgn="t"/>
                      <a:r>
                        <a:rPr lang="en-US" sz="600" u="none" strike="noStrike">
                          <a:effectLst/>
                        </a:rPr>
                        <a:t>1357</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Allocate</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Successful</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Edward Au</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sng" strike="noStrike">
                          <a:effectLst/>
                          <a:hlinkClick r:id="rId5"/>
                        </a:rPr>
                        <a:t>TGbe</a:t>
                      </a:r>
                      <a:endParaRPr lang="en-US" sz="600" b="0" i="0" u="sng" strike="noStrike">
                        <a:solidFill>
                          <a:srgbClr val="0000FF"/>
                        </a:solidFill>
                        <a:effectLst/>
                        <a:latin typeface="Arial" panose="020B0604020202020204" pitchFamily="34" charset="0"/>
                      </a:endParaRPr>
                    </a:p>
                  </a:txBody>
                  <a:tcPr marL="4653" marR="4653" marT="4653" marB="0"/>
                </a:tc>
                <a:tc>
                  <a:txBody>
                    <a:bodyPr/>
                    <a:lstStyle/>
                    <a:p>
                      <a:pPr algn="l" fontAlgn="t"/>
                      <a:r>
                        <a:rPr lang="en-US" sz="600" u="sng" strike="noStrike">
                          <a:effectLst/>
                          <a:hlinkClick r:id="rId4"/>
                        </a:rPr>
                        <a:t>dot11StationConfigEntry</a:t>
                      </a:r>
                      <a:endParaRPr lang="en-US" sz="600" b="0" i="0" u="sng" strike="noStrike">
                        <a:solidFill>
                          <a:srgbClr val="0000FF"/>
                        </a:solidFill>
                        <a:effectLst/>
                        <a:latin typeface="Arial" panose="020B0604020202020204" pitchFamily="34" charset="0"/>
                      </a:endParaRPr>
                    </a:p>
                  </a:txBody>
                  <a:tcPr marL="4653" marR="4653" marT="4653" marB="0"/>
                </a:tc>
                <a:tc>
                  <a:txBody>
                    <a:bodyPr/>
                    <a:lstStyle/>
                    <a:p>
                      <a:pPr algn="l" fontAlgn="t"/>
                      <a:r>
                        <a:rPr lang="en-US" sz="600" u="none" strike="noStrike">
                          <a:effectLst/>
                        </a:rPr>
                        <a:t>IEEE Std 802.11-2020</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C.3</a:t>
                      </a:r>
                      <a:endParaRPr lang="en-US" sz="600" b="0" i="0" u="none" strike="noStrike">
                        <a:effectLst/>
                        <a:latin typeface="Arial" panose="020B0604020202020204" pitchFamily="34" charset="0"/>
                      </a:endParaRPr>
                    </a:p>
                  </a:txBody>
                  <a:tcPr marL="4653" marR="4653" marT="4653" marB="0"/>
                </a:tc>
                <a:tc>
                  <a:txBody>
                    <a:bodyPr/>
                    <a:lstStyle/>
                    <a:p>
                      <a:pPr algn="l" fontAlgn="t"/>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dot11EHTBaseLineFeaturesImplementedOnly</a:t>
                      </a:r>
                      <a:endParaRPr lang="en-US" sz="600" b="0" i="0" u="none" strike="noStrike">
                        <a:effectLst/>
                        <a:latin typeface="Arial" panose="020B0604020202020204" pitchFamily="34" charset="0"/>
                      </a:endParaRPr>
                    </a:p>
                  </a:txBody>
                  <a:tcPr marL="4653" marR="4653" marT="4653" marB="0"/>
                </a:tc>
                <a:tc>
                  <a:txBody>
                    <a:bodyPr/>
                    <a:lstStyle/>
                    <a:p>
                      <a:pPr algn="l" fontAlgn="t"/>
                      <a:endParaRPr lang="en-US" sz="600" b="0" i="0" u="none" strike="noStrike">
                        <a:effectLst/>
                        <a:latin typeface="Arial" panose="020B0604020202020204" pitchFamily="34" charset="0"/>
                      </a:endParaRPr>
                    </a:p>
                  </a:txBody>
                  <a:tcPr marL="4653" marR="4653" marT="4653" marB="0"/>
                </a:tc>
                <a:tc>
                  <a:txBody>
                    <a:bodyPr/>
                    <a:lstStyle/>
                    <a:p>
                      <a:pPr algn="l" fontAlgn="t"/>
                      <a:endParaRPr lang="en-US" sz="600" b="0" i="0" u="none" strike="noStrike">
                        <a:effectLst/>
                        <a:latin typeface="Arial" panose="020B0604020202020204" pitchFamily="34" charset="0"/>
                      </a:endParaRPr>
                    </a:p>
                  </a:txBody>
                  <a:tcPr marL="4653" marR="4653" marT="4653" marB="0"/>
                </a:tc>
                <a:tc>
                  <a:txBody>
                    <a:bodyPr/>
                    <a:lstStyle/>
                    <a:p>
                      <a:pPr algn="r" fontAlgn="t"/>
                      <a:r>
                        <a:rPr lang="en-US" sz="600" u="sng" strike="noStrike">
                          <a:effectLst/>
                          <a:hlinkClick r:id="rId4"/>
                        </a:rPr>
                        <a:t>227</a:t>
                      </a:r>
                      <a:endParaRPr lang="en-US" sz="600" b="0" i="0" u="sng" strike="noStrike">
                        <a:solidFill>
                          <a:srgbClr val="0000FF"/>
                        </a:solidFill>
                        <a:effectLst/>
                        <a:latin typeface="Arial" panose="020B0604020202020204" pitchFamily="34" charset="0"/>
                      </a:endParaRPr>
                    </a:p>
                  </a:txBody>
                  <a:tcPr marL="4653" marR="4653" marT="4653" marB="0"/>
                </a:tc>
                <a:tc>
                  <a:txBody>
                    <a:bodyPr/>
                    <a:lstStyle/>
                    <a:p>
                      <a:pPr algn="r" fontAlgn="t"/>
                      <a:r>
                        <a:rPr lang="en-US" sz="600" u="none" strike="noStrike">
                          <a:effectLst/>
                        </a:rPr>
                        <a:t>2023-01-11</a:t>
                      </a:r>
                      <a:endParaRPr lang="en-US" sz="600" b="0" i="0" u="none" strike="noStrike">
                        <a:effectLst/>
                        <a:latin typeface="Arial" panose="020B0604020202020204" pitchFamily="34" charset="0"/>
                      </a:endParaRPr>
                    </a:p>
                  </a:txBody>
                  <a:tcPr marL="4653" marR="4653" marT="4653" marB="0"/>
                </a:tc>
                <a:extLst>
                  <a:ext uri="{0D108BD9-81ED-4DB2-BD59-A6C34878D82A}">
                    <a16:rowId xmlns:a16="http://schemas.microsoft.com/office/drawing/2014/main" val="563728342"/>
                  </a:ext>
                </a:extLst>
              </a:tr>
              <a:tr h="196920">
                <a:tc>
                  <a:txBody>
                    <a:bodyPr/>
                    <a:lstStyle/>
                    <a:p>
                      <a:pPr algn="r" fontAlgn="t"/>
                      <a:r>
                        <a:rPr lang="en-US" sz="600" u="none" strike="noStrike">
                          <a:effectLst/>
                        </a:rPr>
                        <a:t>1358</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Allocate</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Successful</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Edward Au</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sng" strike="noStrike">
                          <a:effectLst/>
                          <a:hlinkClick r:id="rId5"/>
                        </a:rPr>
                        <a:t>TGbe</a:t>
                      </a:r>
                      <a:endParaRPr lang="en-US" sz="600" b="0" i="0" u="sng" strike="noStrike">
                        <a:solidFill>
                          <a:srgbClr val="0000FF"/>
                        </a:solidFill>
                        <a:effectLst/>
                        <a:latin typeface="Arial" panose="020B0604020202020204" pitchFamily="34" charset="0"/>
                      </a:endParaRPr>
                    </a:p>
                  </a:txBody>
                  <a:tcPr marL="4653" marR="4653" marT="4653" marB="0"/>
                </a:tc>
                <a:tc>
                  <a:txBody>
                    <a:bodyPr/>
                    <a:lstStyle/>
                    <a:p>
                      <a:pPr algn="l" fontAlgn="t"/>
                      <a:r>
                        <a:rPr lang="en-US" sz="600" u="sng" strike="noStrike">
                          <a:effectLst/>
                          <a:hlinkClick r:id="rId4"/>
                        </a:rPr>
                        <a:t>dot11StationConfigEntry</a:t>
                      </a:r>
                      <a:endParaRPr lang="en-US" sz="600" b="0" i="0" u="sng" strike="noStrike">
                        <a:solidFill>
                          <a:srgbClr val="0000FF"/>
                        </a:solidFill>
                        <a:effectLst/>
                        <a:latin typeface="Arial" panose="020B0604020202020204" pitchFamily="34" charset="0"/>
                      </a:endParaRPr>
                    </a:p>
                  </a:txBody>
                  <a:tcPr marL="4653" marR="4653" marT="4653" marB="0"/>
                </a:tc>
                <a:tc>
                  <a:txBody>
                    <a:bodyPr/>
                    <a:lstStyle/>
                    <a:p>
                      <a:pPr algn="l" fontAlgn="t"/>
                      <a:r>
                        <a:rPr lang="en-US" sz="600" u="none" strike="noStrike">
                          <a:effectLst/>
                        </a:rPr>
                        <a:t>IEEE Std 802.11-2020</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C.3</a:t>
                      </a:r>
                      <a:endParaRPr lang="en-US" sz="600" b="0" i="0" u="none" strike="noStrike">
                        <a:effectLst/>
                        <a:latin typeface="Arial" panose="020B0604020202020204" pitchFamily="34" charset="0"/>
                      </a:endParaRPr>
                    </a:p>
                  </a:txBody>
                  <a:tcPr marL="4653" marR="4653" marT="4653" marB="0"/>
                </a:tc>
                <a:tc>
                  <a:txBody>
                    <a:bodyPr/>
                    <a:lstStyle/>
                    <a:p>
                      <a:pPr algn="l" fontAlgn="t"/>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dot11RestrictedTWTOptionImplemented</a:t>
                      </a:r>
                      <a:endParaRPr lang="en-US" sz="600" b="0" i="0" u="none" strike="noStrike">
                        <a:effectLst/>
                        <a:latin typeface="Arial" panose="020B0604020202020204" pitchFamily="34" charset="0"/>
                      </a:endParaRPr>
                    </a:p>
                  </a:txBody>
                  <a:tcPr marL="4653" marR="4653" marT="4653" marB="0"/>
                </a:tc>
                <a:tc>
                  <a:txBody>
                    <a:bodyPr/>
                    <a:lstStyle/>
                    <a:p>
                      <a:pPr algn="l" fontAlgn="t"/>
                      <a:endParaRPr lang="en-US" sz="600" b="0" i="0" u="none" strike="noStrike">
                        <a:effectLst/>
                        <a:latin typeface="Arial" panose="020B0604020202020204" pitchFamily="34" charset="0"/>
                      </a:endParaRPr>
                    </a:p>
                  </a:txBody>
                  <a:tcPr marL="4653" marR="4653" marT="4653" marB="0"/>
                </a:tc>
                <a:tc>
                  <a:txBody>
                    <a:bodyPr/>
                    <a:lstStyle/>
                    <a:p>
                      <a:pPr algn="l" fontAlgn="t"/>
                      <a:endParaRPr lang="en-US" sz="600" b="0" i="0" u="none" strike="noStrike">
                        <a:effectLst/>
                        <a:latin typeface="Arial" panose="020B0604020202020204" pitchFamily="34" charset="0"/>
                      </a:endParaRPr>
                    </a:p>
                  </a:txBody>
                  <a:tcPr marL="4653" marR="4653" marT="4653" marB="0"/>
                </a:tc>
                <a:tc>
                  <a:txBody>
                    <a:bodyPr/>
                    <a:lstStyle/>
                    <a:p>
                      <a:pPr algn="r" fontAlgn="t"/>
                      <a:r>
                        <a:rPr lang="en-US" sz="600" u="sng" strike="noStrike">
                          <a:effectLst/>
                          <a:hlinkClick r:id="rId4"/>
                        </a:rPr>
                        <a:t>228</a:t>
                      </a:r>
                      <a:endParaRPr lang="en-US" sz="600" b="0" i="0" u="sng" strike="noStrike">
                        <a:solidFill>
                          <a:srgbClr val="0000FF"/>
                        </a:solidFill>
                        <a:effectLst/>
                        <a:latin typeface="Arial" panose="020B0604020202020204" pitchFamily="34" charset="0"/>
                      </a:endParaRPr>
                    </a:p>
                  </a:txBody>
                  <a:tcPr marL="4653" marR="4653" marT="4653" marB="0"/>
                </a:tc>
                <a:tc>
                  <a:txBody>
                    <a:bodyPr/>
                    <a:lstStyle/>
                    <a:p>
                      <a:pPr algn="r" fontAlgn="t"/>
                      <a:r>
                        <a:rPr lang="en-US" sz="600" u="none" strike="noStrike">
                          <a:effectLst/>
                        </a:rPr>
                        <a:t>2023-01-11</a:t>
                      </a:r>
                      <a:endParaRPr lang="en-US" sz="600" b="0" i="0" u="none" strike="noStrike">
                        <a:effectLst/>
                        <a:latin typeface="Arial" panose="020B0604020202020204" pitchFamily="34" charset="0"/>
                      </a:endParaRPr>
                    </a:p>
                  </a:txBody>
                  <a:tcPr marL="4653" marR="4653" marT="4653" marB="0"/>
                </a:tc>
                <a:extLst>
                  <a:ext uri="{0D108BD9-81ED-4DB2-BD59-A6C34878D82A}">
                    <a16:rowId xmlns:a16="http://schemas.microsoft.com/office/drawing/2014/main" val="960858620"/>
                  </a:ext>
                </a:extLst>
              </a:tr>
              <a:tr h="143100">
                <a:tc>
                  <a:txBody>
                    <a:bodyPr/>
                    <a:lstStyle/>
                    <a:p>
                      <a:pPr algn="r" fontAlgn="t"/>
                      <a:r>
                        <a:rPr lang="en-US" sz="600" u="none" strike="noStrike">
                          <a:effectLst/>
                        </a:rPr>
                        <a:t>1359</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Allocate</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Successful</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Edward Au</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sng" strike="noStrike">
                          <a:effectLst/>
                          <a:hlinkClick r:id="rId5"/>
                        </a:rPr>
                        <a:t>TGbe</a:t>
                      </a:r>
                      <a:endParaRPr lang="en-US" sz="600" b="0" i="0" u="sng" strike="noStrike">
                        <a:solidFill>
                          <a:srgbClr val="0000FF"/>
                        </a:solidFill>
                        <a:effectLst/>
                        <a:latin typeface="Arial" panose="020B0604020202020204" pitchFamily="34" charset="0"/>
                      </a:endParaRPr>
                    </a:p>
                  </a:txBody>
                  <a:tcPr marL="4653" marR="4653" marT="4653" marB="0"/>
                </a:tc>
                <a:tc>
                  <a:txBody>
                    <a:bodyPr/>
                    <a:lstStyle/>
                    <a:p>
                      <a:pPr algn="l" fontAlgn="t"/>
                      <a:r>
                        <a:rPr lang="en-US" sz="600" u="sng" strike="noStrike">
                          <a:effectLst/>
                          <a:hlinkClick r:id="rId4"/>
                        </a:rPr>
                        <a:t>dot11StationConfigEntry</a:t>
                      </a:r>
                      <a:endParaRPr lang="en-US" sz="600" b="0" i="0" u="sng" strike="noStrike">
                        <a:solidFill>
                          <a:srgbClr val="0000FF"/>
                        </a:solidFill>
                        <a:effectLst/>
                        <a:latin typeface="Arial" panose="020B0604020202020204" pitchFamily="34" charset="0"/>
                      </a:endParaRPr>
                    </a:p>
                  </a:txBody>
                  <a:tcPr marL="4653" marR="4653" marT="4653" marB="0"/>
                </a:tc>
                <a:tc>
                  <a:txBody>
                    <a:bodyPr/>
                    <a:lstStyle/>
                    <a:p>
                      <a:pPr algn="l" fontAlgn="t"/>
                      <a:r>
                        <a:rPr lang="en-US" sz="600" u="none" strike="noStrike">
                          <a:effectLst/>
                        </a:rPr>
                        <a:t>IEEE Std 802.11-2020</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C.3</a:t>
                      </a:r>
                      <a:endParaRPr lang="en-US" sz="600" b="0" i="0" u="none" strike="noStrike">
                        <a:effectLst/>
                        <a:latin typeface="Arial" panose="020B0604020202020204" pitchFamily="34" charset="0"/>
                      </a:endParaRPr>
                    </a:p>
                  </a:txBody>
                  <a:tcPr marL="4653" marR="4653" marT="4653" marB="0"/>
                </a:tc>
                <a:tc>
                  <a:txBody>
                    <a:bodyPr/>
                    <a:lstStyle/>
                    <a:p>
                      <a:pPr algn="l" fontAlgn="t"/>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dot11TwoBQRsOptionImplemented</a:t>
                      </a:r>
                      <a:endParaRPr lang="en-US" sz="600" b="0" i="0" u="none" strike="noStrike">
                        <a:effectLst/>
                        <a:latin typeface="Arial" panose="020B0604020202020204" pitchFamily="34" charset="0"/>
                      </a:endParaRPr>
                    </a:p>
                  </a:txBody>
                  <a:tcPr marL="4653" marR="4653" marT="4653" marB="0"/>
                </a:tc>
                <a:tc>
                  <a:txBody>
                    <a:bodyPr/>
                    <a:lstStyle/>
                    <a:p>
                      <a:pPr algn="l" fontAlgn="t"/>
                      <a:endParaRPr lang="en-US" sz="600" b="0" i="0" u="none" strike="noStrike">
                        <a:effectLst/>
                        <a:latin typeface="Arial" panose="020B0604020202020204" pitchFamily="34" charset="0"/>
                      </a:endParaRPr>
                    </a:p>
                  </a:txBody>
                  <a:tcPr marL="4653" marR="4653" marT="4653" marB="0"/>
                </a:tc>
                <a:tc>
                  <a:txBody>
                    <a:bodyPr/>
                    <a:lstStyle/>
                    <a:p>
                      <a:pPr algn="l" fontAlgn="t"/>
                      <a:endParaRPr lang="en-US" sz="600" b="0" i="0" u="none" strike="noStrike">
                        <a:effectLst/>
                        <a:latin typeface="Arial" panose="020B0604020202020204" pitchFamily="34" charset="0"/>
                      </a:endParaRPr>
                    </a:p>
                  </a:txBody>
                  <a:tcPr marL="4653" marR="4653" marT="4653" marB="0"/>
                </a:tc>
                <a:tc>
                  <a:txBody>
                    <a:bodyPr/>
                    <a:lstStyle/>
                    <a:p>
                      <a:pPr algn="r" fontAlgn="t"/>
                      <a:r>
                        <a:rPr lang="en-US" sz="600" u="sng" strike="noStrike">
                          <a:effectLst/>
                          <a:hlinkClick r:id="rId4"/>
                        </a:rPr>
                        <a:t>229</a:t>
                      </a:r>
                      <a:endParaRPr lang="en-US" sz="600" b="0" i="0" u="sng" strike="noStrike">
                        <a:solidFill>
                          <a:srgbClr val="0000FF"/>
                        </a:solidFill>
                        <a:effectLst/>
                        <a:latin typeface="Arial" panose="020B0604020202020204" pitchFamily="34" charset="0"/>
                      </a:endParaRPr>
                    </a:p>
                  </a:txBody>
                  <a:tcPr marL="4653" marR="4653" marT="4653" marB="0"/>
                </a:tc>
                <a:tc>
                  <a:txBody>
                    <a:bodyPr/>
                    <a:lstStyle/>
                    <a:p>
                      <a:pPr algn="r" fontAlgn="t"/>
                      <a:r>
                        <a:rPr lang="en-US" sz="600" u="none" strike="noStrike">
                          <a:effectLst/>
                        </a:rPr>
                        <a:t>2023-01-11</a:t>
                      </a:r>
                      <a:endParaRPr lang="en-US" sz="600" b="0" i="0" u="none" strike="noStrike">
                        <a:effectLst/>
                        <a:latin typeface="Arial" panose="020B0604020202020204" pitchFamily="34" charset="0"/>
                      </a:endParaRPr>
                    </a:p>
                  </a:txBody>
                  <a:tcPr marL="4653" marR="4653" marT="4653" marB="0"/>
                </a:tc>
                <a:extLst>
                  <a:ext uri="{0D108BD9-81ED-4DB2-BD59-A6C34878D82A}">
                    <a16:rowId xmlns:a16="http://schemas.microsoft.com/office/drawing/2014/main" val="1513102235"/>
                  </a:ext>
                </a:extLst>
              </a:tr>
              <a:tr h="279270">
                <a:tc>
                  <a:txBody>
                    <a:bodyPr/>
                    <a:lstStyle/>
                    <a:p>
                      <a:pPr algn="r" fontAlgn="t"/>
                      <a:r>
                        <a:rPr lang="en-US" sz="600" u="none" strike="noStrike">
                          <a:effectLst/>
                        </a:rPr>
                        <a:t>1360</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Release</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Successful</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Edward Au</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sng" strike="noStrike">
                          <a:effectLst/>
                          <a:hlinkClick r:id="rId5"/>
                        </a:rPr>
                        <a:t>TGbe</a:t>
                      </a:r>
                      <a:endParaRPr lang="en-US" sz="600" b="0" i="0" u="sng" strike="noStrike">
                        <a:solidFill>
                          <a:srgbClr val="0000FF"/>
                        </a:solidFill>
                        <a:effectLst/>
                        <a:latin typeface="Arial" panose="020B0604020202020204" pitchFamily="34" charset="0"/>
                      </a:endParaRPr>
                    </a:p>
                  </a:txBody>
                  <a:tcPr marL="4653" marR="4653" marT="4653" marB="0"/>
                </a:tc>
                <a:tc>
                  <a:txBody>
                    <a:bodyPr/>
                    <a:lstStyle/>
                    <a:p>
                      <a:pPr algn="l" fontAlgn="t"/>
                      <a:r>
                        <a:rPr lang="en-US" sz="600" u="sng" strike="noStrike">
                          <a:effectLst/>
                          <a:hlinkClick r:id="rId4"/>
                        </a:rPr>
                        <a:t>dot11StationConfigEntry</a:t>
                      </a:r>
                      <a:endParaRPr lang="en-US" sz="600" b="0" i="0" u="sng" strike="noStrike">
                        <a:solidFill>
                          <a:srgbClr val="0000FF"/>
                        </a:solidFill>
                        <a:effectLst/>
                        <a:latin typeface="Arial" panose="020B0604020202020204" pitchFamily="34" charset="0"/>
                      </a:endParaRPr>
                    </a:p>
                  </a:txBody>
                  <a:tcPr marL="4653" marR="4653" marT="4653" marB="0"/>
                </a:tc>
                <a:tc>
                  <a:txBody>
                    <a:bodyPr/>
                    <a:lstStyle/>
                    <a:p>
                      <a:pPr algn="l" fontAlgn="t"/>
                      <a:r>
                        <a:rPr lang="en-US" sz="600" u="none" strike="noStrike">
                          <a:effectLst/>
                        </a:rPr>
                        <a:t>IEEE Std 802.11-2020</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C.3</a:t>
                      </a:r>
                      <a:endParaRPr lang="en-US" sz="600" b="0" i="0" u="none" strike="noStrike">
                        <a:effectLst/>
                        <a:latin typeface="Arial" panose="020B0604020202020204" pitchFamily="34" charset="0"/>
                      </a:endParaRPr>
                    </a:p>
                  </a:txBody>
                  <a:tcPr marL="4653" marR="4653" marT="4653" marB="0"/>
                </a:tc>
                <a:tc>
                  <a:txBody>
                    <a:bodyPr/>
                    <a:lstStyle/>
                    <a:p>
                      <a:pPr algn="l" fontAlgn="t"/>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dot11EHTBaseLineFeaturesImplementedOnly</a:t>
                      </a:r>
                      <a:endParaRPr lang="en-US" sz="600" b="0" i="0" u="none" strike="noStrike">
                        <a:effectLst/>
                        <a:latin typeface="Arial" panose="020B0604020202020204" pitchFamily="34" charset="0"/>
                      </a:endParaRPr>
                    </a:p>
                  </a:txBody>
                  <a:tcPr marL="4653" marR="4653" marT="4653" marB="0"/>
                </a:tc>
                <a:tc>
                  <a:txBody>
                    <a:bodyPr/>
                    <a:lstStyle/>
                    <a:p>
                      <a:pPr algn="r" fontAlgn="t"/>
                      <a:r>
                        <a:rPr lang="en-US" sz="600" u="none" strike="noStrike">
                          <a:effectLst/>
                        </a:rPr>
                        <a:t>206</a:t>
                      </a:r>
                      <a:endParaRPr lang="en-US" sz="600" b="0" i="0" u="none" strike="noStrike">
                        <a:effectLst/>
                        <a:latin typeface="Arial" panose="020B0604020202020204" pitchFamily="34" charset="0"/>
                      </a:endParaRPr>
                    </a:p>
                  </a:txBody>
                  <a:tcPr marL="4653" marR="4653" marT="4653" marB="0"/>
                </a:tc>
                <a:tc>
                  <a:txBody>
                    <a:bodyPr/>
                    <a:lstStyle/>
                    <a:p>
                      <a:pPr algn="l" fontAlgn="t"/>
                      <a:endParaRPr lang="en-US" sz="600" b="0" i="0" u="none" strike="noStrike">
                        <a:effectLst/>
                        <a:latin typeface="Arial" panose="020B0604020202020204" pitchFamily="34" charset="0"/>
                      </a:endParaRPr>
                    </a:p>
                  </a:txBody>
                  <a:tcPr marL="4653" marR="4653" marT="4653" marB="0"/>
                </a:tc>
                <a:tc>
                  <a:txBody>
                    <a:bodyPr/>
                    <a:lstStyle/>
                    <a:p>
                      <a:pPr algn="l" fontAlgn="t"/>
                      <a:endParaRPr lang="en-US" sz="600" b="0" i="0" u="none" strike="noStrike">
                        <a:effectLst/>
                        <a:latin typeface="Arial" panose="020B0604020202020204" pitchFamily="34" charset="0"/>
                      </a:endParaRPr>
                    </a:p>
                  </a:txBody>
                  <a:tcPr marL="4653" marR="4653" marT="4653" marB="0"/>
                </a:tc>
                <a:tc>
                  <a:txBody>
                    <a:bodyPr/>
                    <a:lstStyle/>
                    <a:p>
                      <a:pPr algn="r" fontAlgn="t"/>
                      <a:r>
                        <a:rPr lang="en-US" sz="600" u="none" strike="noStrike">
                          <a:effectLst/>
                        </a:rPr>
                        <a:t>2023-01-11</a:t>
                      </a:r>
                      <a:endParaRPr lang="en-US" sz="600" b="0" i="0" u="none" strike="noStrike">
                        <a:effectLst/>
                        <a:latin typeface="Arial" panose="020B0604020202020204" pitchFamily="34" charset="0"/>
                      </a:endParaRPr>
                    </a:p>
                  </a:txBody>
                  <a:tcPr marL="4653" marR="4653" marT="4653" marB="0"/>
                </a:tc>
                <a:extLst>
                  <a:ext uri="{0D108BD9-81ED-4DB2-BD59-A6C34878D82A}">
                    <a16:rowId xmlns:a16="http://schemas.microsoft.com/office/drawing/2014/main" val="944996728"/>
                  </a:ext>
                </a:extLst>
              </a:tr>
              <a:tr h="279270">
                <a:tc>
                  <a:txBody>
                    <a:bodyPr/>
                    <a:lstStyle/>
                    <a:p>
                      <a:pPr algn="r" fontAlgn="t"/>
                      <a:r>
                        <a:rPr lang="en-US" sz="600" u="none" strike="noStrike">
                          <a:effectLst/>
                        </a:rPr>
                        <a:t>1361</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Release</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Successful</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Edward Au</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sng" strike="noStrike">
                          <a:effectLst/>
                          <a:hlinkClick r:id="rId5"/>
                        </a:rPr>
                        <a:t>TGbe</a:t>
                      </a:r>
                      <a:endParaRPr lang="en-US" sz="600" b="0" i="0" u="sng" strike="noStrike">
                        <a:solidFill>
                          <a:srgbClr val="0000FF"/>
                        </a:solidFill>
                        <a:effectLst/>
                        <a:latin typeface="Arial" panose="020B0604020202020204" pitchFamily="34" charset="0"/>
                      </a:endParaRPr>
                    </a:p>
                  </a:txBody>
                  <a:tcPr marL="4653" marR="4653" marT="4653" marB="0"/>
                </a:tc>
                <a:tc>
                  <a:txBody>
                    <a:bodyPr/>
                    <a:lstStyle/>
                    <a:p>
                      <a:pPr algn="l" fontAlgn="t"/>
                      <a:r>
                        <a:rPr lang="en-US" sz="600" u="sng" strike="noStrike">
                          <a:effectLst/>
                          <a:hlinkClick r:id="rId4"/>
                        </a:rPr>
                        <a:t>dot11StationConfigEntry</a:t>
                      </a:r>
                      <a:endParaRPr lang="en-US" sz="600" b="0" i="0" u="sng" strike="noStrike">
                        <a:solidFill>
                          <a:srgbClr val="0000FF"/>
                        </a:solidFill>
                        <a:effectLst/>
                        <a:latin typeface="Arial" panose="020B0604020202020204" pitchFamily="34" charset="0"/>
                      </a:endParaRPr>
                    </a:p>
                  </a:txBody>
                  <a:tcPr marL="4653" marR="4653" marT="4653" marB="0"/>
                </a:tc>
                <a:tc>
                  <a:txBody>
                    <a:bodyPr/>
                    <a:lstStyle/>
                    <a:p>
                      <a:pPr algn="l" fontAlgn="t"/>
                      <a:r>
                        <a:rPr lang="en-US" sz="600" u="none" strike="noStrike">
                          <a:effectLst/>
                        </a:rPr>
                        <a:t>IEEE Std 802.11-2020</a:t>
                      </a:r>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C.3</a:t>
                      </a:r>
                      <a:endParaRPr lang="en-US" sz="600" b="0" i="0" u="none" strike="noStrike">
                        <a:effectLst/>
                        <a:latin typeface="Arial" panose="020B0604020202020204" pitchFamily="34" charset="0"/>
                      </a:endParaRPr>
                    </a:p>
                  </a:txBody>
                  <a:tcPr marL="4653" marR="4653" marT="4653" marB="0"/>
                </a:tc>
                <a:tc>
                  <a:txBody>
                    <a:bodyPr/>
                    <a:lstStyle/>
                    <a:p>
                      <a:pPr algn="l" fontAlgn="t"/>
                      <a:endParaRPr lang="en-US" sz="600" b="0" i="0" u="none" strike="noStrike">
                        <a:effectLst/>
                        <a:latin typeface="Arial" panose="020B0604020202020204" pitchFamily="34" charset="0"/>
                      </a:endParaRPr>
                    </a:p>
                  </a:txBody>
                  <a:tcPr marL="4653" marR="4653" marT="4653" marB="0"/>
                </a:tc>
                <a:tc>
                  <a:txBody>
                    <a:bodyPr/>
                    <a:lstStyle/>
                    <a:p>
                      <a:pPr algn="l" fontAlgn="t"/>
                      <a:r>
                        <a:rPr lang="en-US" sz="600" u="none" strike="noStrike">
                          <a:effectLst/>
                        </a:rPr>
                        <a:t>dot11EHTBaseLineFeaturesImplementedOnly</a:t>
                      </a:r>
                      <a:endParaRPr lang="en-US" sz="600" b="0" i="0" u="none" strike="noStrike">
                        <a:effectLst/>
                        <a:latin typeface="Arial" panose="020B0604020202020204" pitchFamily="34" charset="0"/>
                      </a:endParaRPr>
                    </a:p>
                  </a:txBody>
                  <a:tcPr marL="4653" marR="4653" marT="4653" marB="0"/>
                </a:tc>
                <a:tc>
                  <a:txBody>
                    <a:bodyPr/>
                    <a:lstStyle/>
                    <a:p>
                      <a:pPr algn="r" fontAlgn="t"/>
                      <a:r>
                        <a:rPr lang="en-US" sz="600" u="none" strike="noStrike">
                          <a:effectLst/>
                        </a:rPr>
                        <a:t>227</a:t>
                      </a:r>
                      <a:endParaRPr lang="en-US" sz="600" b="0" i="0" u="none" strike="noStrike">
                        <a:effectLst/>
                        <a:latin typeface="Arial" panose="020B0604020202020204" pitchFamily="34" charset="0"/>
                      </a:endParaRPr>
                    </a:p>
                  </a:txBody>
                  <a:tcPr marL="4653" marR="4653" marT="4653" marB="0"/>
                </a:tc>
                <a:tc>
                  <a:txBody>
                    <a:bodyPr/>
                    <a:lstStyle/>
                    <a:p>
                      <a:pPr algn="l" fontAlgn="t"/>
                      <a:endParaRPr lang="en-US" sz="600" b="0" i="0" u="none" strike="noStrike">
                        <a:effectLst/>
                        <a:latin typeface="Arial" panose="020B0604020202020204" pitchFamily="34" charset="0"/>
                      </a:endParaRPr>
                    </a:p>
                  </a:txBody>
                  <a:tcPr marL="4653" marR="4653" marT="4653" marB="0"/>
                </a:tc>
                <a:tc>
                  <a:txBody>
                    <a:bodyPr/>
                    <a:lstStyle/>
                    <a:p>
                      <a:pPr algn="l" fontAlgn="t"/>
                      <a:endParaRPr lang="en-US" sz="600" b="0" i="0" u="none" strike="noStrike">
                        <a:effectLst/>
                        <a:latin typeface="Arial" panose="020B0604020202020204" pitchFamily="34" charset="0"/>
                      </a:endParaRPr>
                    </a:p>
                  </a:txBody>
                  <a:tcPr marL="4653" marR="4653" marT="4653" marB="0"/>
                </a:tc>
                <a:tc>
                  <a:txBody>
                    <a:bodyPr/>
                    <a:lstStyle/>
                    <a:p>
                      <a:pPr algn="r" fontAlgn="t"/>
                      <a:r>
                        <a:rPr lang="en-US" sz="600" u="none" strike="noStrike" dirty="0">
                          <a:effectLst/>
                        </a:rPr>
                        <a:t>2023-01-11</a:t>
                      </a:r>
                      <a:endParaRPr lang="en-US" sz="600" b="0" i="0" u="none" strike="noStrike" dirty="0">
                        <a:effectLst/>
                        <a:latin typeface="Arial" panose="020B0604020202020204" pitchFamily="34" charset="0"/>
                      </a:endParaRPr>
                    </a:p>
                  </a:txBody>
                  <a:tcPr marL="4653" marR="4653" marT="4653" marB="0"/>
                </a:tc>
                <a:extLst>
                  <a:ext uri="{0D108BD9-81ED-4DB2-BD59-A6C34878D82A}">
                    <a16:rowId xmlns:a16="http://schemas.microsoft.com/office/drawing/2014/main" val="241742698"/>
                  </a:ext>
                </a:extLst>
              </a:tr>
            </a:tbl>
          </a:graphicData>
        </a:graphic>
      </p:graphicFrame>
    </p:spTree>
    <p:extLst>
      <p:ext uri="{BB962C8B-B14F-4D97-AF65-F5344CB8AC3E}">
        <p14:creationId xmlns:p14="http://schemas.microsoft.com/office/powerpoint/2010/main" val="862555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dirty="0"/>
              <a:t>Clause 6 Re-Write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Changes have been included in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D2.0.</a:t>
            </a:r>
          </a:p>
          <a:p>
            <a:pPr marL="0" marR="0">
              <a:spcBef>
                <a:spcPts val="0"/>
              </a:spcBef>
              <a:spcAft>
                <a:spcPts val="0"/>
              </a:spcAft>
            </a:pPr>
            <a:endPar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Discussion: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11az and 11bd have 802.11-2020 as their baseline and are not affected.</a:t>
            </a:r>
          </a:p>
          <a:p>
            <a:pPr marL="0" marR="0">
              <a:spcBef>
                <a:spcPts val="0"/>
              </a:spcBef>
              <a:spcAft>
                <a:spcPts val="0"/>
              </a:spcAft>
            </a:pP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will need to update these to conform to the new Clause 6 style when these are rolled in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Emily</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/Edward will setup a tiger team to do this.</a:t>
            </a:r>
          </a:p>
          <a:p>
            <a:pPr marL="0" marR="0">
              <a:spcBef>
                <a:spcPts val="0"/>
              </a:spcBef>
              <a:spcAft>
                <a:spcPts val="0"/>
              </a:spcAft>
            </a:pP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11be has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as baseline and will need to conform when it bumps up to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/D2.0 as baseline.</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Similarly, for 11bf, but should probably wait until 11be has done its update.</a:t>
            </a:r>
          </a:p>
          <a:p>
            <a:pPr marL="0" marR="0">
              <a:spcBef>
                <a:spcPts val="0"/>
              </a:spcBef>
              <a:spcAft>
                <a:spcPts val="0"/>
              </a:spcAft>
            </a:pP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11bf/D1.0 will keep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/D1.3 as baseline and postpone updates until after initial WG ballot.</a:t>
            </a:r>
          </a:p>
          <a:p>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4213669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0574-B2D5-447E-9895-E858A6BF899C}"/>
              </a:ext>
            </a:extLst>
          </p:cNvPr>
          <p:cNvSpPr>
            <a:spLocks noGrp="1"/>
          </p:cNvSpPr>
          <p:nvPr>
            <p:ph type="title"/>
          </p:nvPr>
        </p:nvSpPr>
        <p:spPr/>
        <p:txBody>
          <a:bodyPr/>
          <a:lstStyle/>
          <a:p>
            <a:r>
              <a:rPr lang="en-US" dirty="0"/>
              <a:t>Searchable definitions</a:t>
            </a:r>
          </a:p>
        </p:txBody>
      </p:sp>
      <p:sp>
        <p:nvSpPr>
          <p:cNvPr id="3" name="Content Placeholder 2">
            <a:extLst>
              <a:ext uri="{FF2B5EF4-FFF2-40B4-BE49-F238E27FC236}">
                <a16:creationId xmlns:a16="http://schemas.microsoft.com/office/drawing/2014/main" id="{8CACBB3F-CDC2-45D7-9ECD-8E1AFA715091}"/>
              </a:ext>
            </a:extLst>
          </p:cNvPr>
          <p:cNvSpPr>
            <a:spLocks noGrp="1"/>
          </p:cNvSpPr>
          <p:nvPr>
            <p:ph idx="1"/>
          </p:nvPr>
        </p:nvSpPr>
        <p:spPr/>
        <p:txBody>
          <a:bodyPr/>
          <a:lstStyle/>
          <a:p>
            <a:r>
              <a:rPr lang="en-US" dirty="0"/>
              <a:t>Youhan Kim provided an update:</a:t>
            </a:r>
          </a:p>
          <a:p>
            <a:endParaRPr lang="en-US" dirty="0"/>
          </a:p>
          <a:p>
            <a:pPr marL="0" marR="0">
              <a:spcBef>
                <a:spcPts val="0"/>
              </a:spcBef>
              <a:spcAft>
                <a:spcPts val="0"/>
              </a:spcAft>
            </a:pPr>
            <a:r>
              <a:rPr lang="en-US" sz="1800" dirty="0">
                <a:effectLst/>
                <a:latin typeface="Calibri" panose="020F0502020204030204" pitchFamily="34" charset="0"/>
                <a:ea typeface="Calibri" panose="020F0502020204030204" pitchFamily="34" charset="0"/>
              </a:rPr>
              <a:t>After discussion within the </a:t>
            </a:r>
            <a:r>
              <a:rPr lang="en-US" sz="1800" dirty="0" err="1">
                <a:effectLst/>
                <a:latin typeface="Calibri" panose="020F0502020204030204" pitchFamily="34" charset="0"/>
                <a:ea typeface="Calibri" panose="020F0502020204030204" pitchFamily="34" charset="0"/>
              </a:rPr>
              <a:t>TGme</a:t>
            </a:r>
            <a:r>
              <a:rPr lang="en-US" sz="1800" dirty="0">
                <a:effectLst/>
                <a:latin typeface="Calibri" panose="020F0502020204030204" pitchFamily="34" charset="0"/>
                <a:ea typeface="Calibri" panose="020F0502020204030204" pitchFamily="34" charset="0"/>
              </a:rPr>
              <a:t> group, the direction we are going with is</a:t>
            </a:r>
          </a:p>
          <a:p>
            <a:pPr marL="342900" marR="0" lvl="0" indent="-342900">
              <a:spcBef>
                <a:spcPts val="0"/>
              </a:spcBef>
              <a:spcAft>
                <a:spcPts val="0"/>
              </a:spcAft>
              <a:buFont typeface="+mj-lt"/>
              <a:buAutoNum type="arabicPeriod"/>
            </a:pPr>
            <a:r>
              <a:rPr lang="en-US" sz="1800" b="1" dirty="0">
                <a:effectLst/>
                <a:latin typeface="Calibri" panose="020F0502020204030204" pitchFamily="34" charset="0"/>
                <a:ea typeface="Times New Roman" panose="02020603050405020304" pitchFamily="18" charset="0"/>
              </a:rPr>
              <a:t>Add the full acronym AFTER the colon</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Make incremental changes only.  E.g. do not delete existing ‘partial’ acronyms within the ‘name’ of the term</a:t>
            </a:r>
            <a:r>
              <a:rPr lang="en-US" dirty="0"/>
              <a:t>.</a:t>
            </a:r>
          </a:p>
          <a:p>
            <a:pPr marL="0" marR="0" lvl="0" indent="0">
              <a:spcBef>
                <a:spcPts val="0"/>
              </a:spcBef>
              <a:spcAft>
                <a:spcPts val="0"/>
              </a:spcAft>
            </a:pPr>
            <a:endParaRPr lang="en-US" dirty="0"/>
          </a:p>
          <a:p>
            <a:pPr marL="0" indent="0">
              <a:spcBef>
                <a:spcPts val="0"/>
              </a:spcBef>
              <a:spcAft>
                <a:spcPts val="0"/>
              </a:spcAft>
            </a:pPr>
            <a:r>
              <a:rPr lang="en-US" sz="1800" dirty="0">
                <a:effectLst/>
                <a:latin typeface="Calibri" panose="020F0502020204030204" pitchFamily="34" charset="0"/>
                <a:ea typeface="Calibri" panose="020F0502020204030204" pitchFamily="34" charset="0"/>
              </a:rPr>
              <a:t>For example,</a:t>
            </a:r>
          </a:p>
          <a:p>
            <a:pPr marL="0" marR="0" lvl="0" indent="0">
              <a:spcBef>
                <a:spcPts val="0"/>
              </a:spcBef>
              <a:spcAft>
                <a:spcPts val="0"/>
              </a:spcAft>
            </a:pPr>
            <a:r>
              <a:rPr lang="en-US" sz="1800" b="1" i="0" dirty="0">
                <a:solidFill>
                  <a:srgbClr val="000000"/>
                </a:solidFill>
                <a:effectLst/>
                <a:latin typeface="TimesNewRoman"/>
                <a:ea typeface="Calibri" panose="020F0502020204030204" pitchFamily="34" charset="0"/>
                <a:cs typeface="Calibri" panose="020F0502020204030204" pitchFamily="34" charset="0"/>
              </a:rPr>
              <a:t>access point (AP) reachability: </a:t>
            </a:r>
            <a:r>
              <a:rPr lang="en-US" sz="1800" b="0" i="0" u="sng" dirty="0">
                <a:solidFill>
                  <a:srgbClr val="FF0000"/>
                </a:solidFill>
                <a:effectLst/>
                <a:latin typeface="TimesNewRoman"/>
                <a:ea typeface="Calibri" panose="020F0502020204030204" pitchFamily="34" charset="0"/>
                <a:cs typeface="Calibri" panose="020F0502020204030204" pitchFamily="34" charset="0"/>
              </a:rPr>
              <a:t>[AP reachability] </a:t>
            </a:r>
            <a:r>
              <a:rPr lang="en-US" sz="1800" b="0" i="0" dirty="0">
                <a:solidFill>
                  <a:srgbClr val="000000"/>
                </a:solidFill>
                <a:effectLst/>
                <a:latin typeface="TimesNewRoman"/>
                <a:ea typeface="Calibri" panose="020F0502020204030204" pitchFamily="34" charset="0"/>
                <a:cs typeface="Calibri" panose="020F0502020204030204" pitchFamily="34" charset="0"/>
              </a:rPr>
              <a:t>An AP is reachable by a station (STA) if </a:t>
            </a:r>
            <a:r>
              <a:rPr lang="en-US" sz="1800" b="0" i="0" dirty="0" err="1">
                <a:solidFill>
                  <a:srgbClr val="000000"/>
                </a:solidFill>
                <a:effectLst/>
                <a:latin typeface="TimesNewRoman"/>
                <a:ea typeface="Calibri" panose="020F0502020204030204" pitchFamily="34" charset="0"/>
                <a:cs typeface="Calibri" panose="020F0502020204030204" pitchFamily="34" charset="0"/>
              </a:rPr>
              <a:t>preauthentication</a:t>
            </a:r>
            <a:r>
              <a:rPr lang="en-US" sz="1800" b="0" i="0" dirty="0">
                <a:solidFill>
                  <a:srgbClr val="000000"/>
                </a:solidFill>
                <a:effectLst/>
                <a:latin typeface="TimesNewRoman"/>
                <a:ea typeface="Calibri" panose="020F0502020204030204" pitchFamily="34" charset="0"/>
                <a:cs typeface="Calibri" panose="020F0502020204030204" pitchFamily="34" charset="0"/>
              </a:rPr>
              <a:t> messages can be exchanged between the STA and the target AP via the distribution system (DS)</a:t>
            </a:r>
          </a:p>
          <a:p>
            <a:pPr marL="0" marR="0" lvl="0" indent="0">
              <a:spcBef>
                <a:spcPts val="0"/>
              </a:spcBef>
              <a:spcAft>
                <a:spcPts val="0"/>
              </a:spcAft>
            </a:pPr>
            <a:endParaRPr lang="en-US" sz="1800" b="0" i="0" dirty="0">
              <a:solidFill>
                <a:srgbClr val="000000"/>
              </a:solidFill>
              <a:effectLst/>
              <a:latin typeface="TimesNewRoman"/>
              <a:ea typeface="Calibri" panose="020F0502020204030204" pitchFamily="34" charset="0"/>
              <a:cs typeface="Calibri" panose="020F0502020204030204" pitchFamily="34" charset="0"/>
            </a:endParaRPr>
          </a:p>
          <a:p>
            <a:pPr marL="0" indent="0">
              <a:spcBef>
                <a:spcPts val="0"/>
              </a:spcBef>
              <a:spcAft>
                <a:spcPts val="0"/>
              </a:spcAft>
            </a:pPr>
            <a:r>
              <a:rPr lang="en-US" sz="1800" dirty="0">
                <a:effectLst/>
                <a:latin typeface="Calibri" panose="020F0502020204030204" pitchFamily="34" charset="0"/>
                <a:ea typeface="Calibri" panose="020F0502020204030204" pitchFamily="34" charset="0"/>
              </a:rPr>
              <a:t>Note that we are not deleting “(AP)” in the ‘name’ of the term (the point #2.a above) even though it seems it should be removed per some of the feedback from the publication editors.  This is to avoid having too many changes lumped into this particular effort.</a:t>
            </a:r>
          </a:p>
          <a:p>
            <a:pPr marL="0" marR="0" lvl="0" indent="0">
              <a:spcBef>
                <a:spcPts val="0"/>
              </a:spcBef>
              <a:spcAft>
                <a:spcPts val="0"/>
              </a:spcAft>
            </a:pPr>
            <a:endParaRPr lang="en-US" dirty="0"/>
          </a:p>
        </p:txBody>
      </p:sp>
      <p:sp>
        <p:nvSpPr>
          <p:cNvPr id="4" name="Slide Number Placeholder 3">
            <a:extLst>
              <a:ext uri="{FF2B5EF4-FFF2-40B4-BE49-F238E27FC236}">
                <a16:creationId xmlns:a16="http://schemas.microsoft.com/office/drawing/2014/main" id="{4B405436-A468-4048-8901-A23B6575C97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9C77575-62F1-4514-9363-495AF0AB2134}"/>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5DF4E633-C4FA-4770-9ED2-0DB5E4687F4B}"/>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472033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20</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solidFill>
                  <a:srgbClr val="FF0000"/>
                </a:solidFill>
              </a:rPr>
              <a:t>2021</a:t>
            </a:r>
            <a:r>
              <a:rPr lang="en-US" dirty="0"/>
              <a:t> IEEE Standards Style Manual </a:t>
            </a:r>
            <a:r>
              <a:rPr lang="en-US" b="0" dirty="0"/>
              <a:t>when creating or updating drafts. Policy (inclusive terms), key words and pronouns (e.g., he, she) were revised. [</a:t>
            </a:r>
            <a:r>
              <a:rPr lang="en-US" sz="1800" b="0" dirty="0"/>
              <a:t>the male or female pronoun alone or the variation he/she/they should not be used.]</a:t>
            </a:r>
            <a:r>
              <a:rPr lang="en-US" b="0" dirty="0"/>
              <a:t>	</a:t>
            </a:r>
          </a:p>
          <a:p>
            <a:r>
              <a:rPr lang="en-US" b="0" dirty="0"/>
              <a:t>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a:t>
            </a:r>
          </a:p>
          <a:p>
            <a:r>
              <a:rPr lang="en-US" b="0" dirty="0"/>
              <a:t>We may revisit numbering of MAC addresses and their form of expression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08FF7-54FB-491C-8A6C-FA1BF033C55F}"/>
              </a:ext>
            </a:extLst>
          </p:cNvPr>
          <p:cNvSpPr>
            <a:spLocks noGrp="1"/>
          </p:cNvSpPr>
          <p:nvPr>
            <p:ph type="title"/>
          </p:nvPr>
        </p:nvSpPr>
        <p:spPr/>
        <p:txBody>
          <a:bodyPr/>
          <a:lstStyle/>
          <a:p>
            <a:r>
              <a:rPr lang="en-US" dirty="0"/>
              <a:t>That/which in style guide</a:t>
            </a:r>
          </a:p>
        </p:txBody>
      </p:sp>
      <p:sp>
        <p:nvSpPr>
          <p:cNvPr id="3" name="Content Placeholder 2">
            <a:extLst>
              <a:ext uri="{FF2B5EF4-FFF2-40B4-BE49-F238E27FC236}">
                <a16:creationId xmlns:a16="http://schemas.microsoft.com/office/drawing/2014/main" id="{99F88D55-B5BC-4C12-8989-B68FA4A945A6}"/>
              </a:ext>
            </a:extLst>
          </p:cNvPr>
          <p:cNvSpPr>
            <a:spLocks noGrp="1"/>
          </p:cNvSpPr>
          <p:nvPr>
            <p:ph idx="1"/>
          </p:nvPr>
        </p:nvSpPr>
        <p:spPr/>
        <p:txBody>
          <a:bodyPr/>
          <a:lstStyle/>
          <a:p>
            <a:r>
              <a:rPr lang="en-US" dirty="0"/>
              <a:t>Joseph Levy brought up an issue with clause 2.8.1 (Which/that) in the style guide: https://mentor.ieee.org/802.11/dcn/23/11-23-0090-00-0000-discussion-on-the-use-of-that-and-which.pptx</a:t>
            </a:r>
          </a:p>
          <a:p>
            <a:r>
              <a:rPr lang="en-US" dirty="0"/>
              <a:t>There was some discussion on whether “that” identifies normative and “which” identifies informative. This is a not the case.</a:t>
            </a:r>
          </a:p>
          <a:p>
            <a:r>
              <a:rPr lang="en-US" dirty="0"/>
              <a:t>We decided to continue discussing style guide updates for the that/which section via email.</a:t>
            </a:r>
          </a:p>
        </p:txBody>
      </p:sp>
      <p:sp>
        <p:nvSpPr>
          <p:cNvPr id="4" name="Slide Number Placeholder 3">
            <a:extLst>
              <a:ext uri="{FF2B5EF4-FFF2-40B4-BE49-F238E27FC236}">
                <a16:creationId xmlns:a16="http://schemas.microsoft.com/office/drawing/2014/main" id="{A7D8D7AB-2207-43B3-974C-99CA074C322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5AAC321-03BE-4CCC-BF03-7C688EB2EE2C}"/>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0B85A455-C96A-486D-81DC-9AD1573299C6}"/>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3973159046"/>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12752</TotalTime>
  <Words>2019</Words>
  <Application>Microsoft Office PowerPoint</Application>
  <PresentationFormat>Widescreen</PresentationFormat>
  <Paragraphs>386</Paragraphs>
  <Slides>14</Slides>
  <Notes>7</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22" baseType="lpstr">
      <vt:lpstr>Arial</vt:lpstr>
      <vt:lpstr>Calibri</vt:lpstr>
      <vt:lpstr>Calibri Light</vt:lpstr>
      <vt:lpstr>Times New Roman</vt:lpstr>
      <vt:lpstr>TimesNewRoman</vt:lpstr>
      <vt:lpstr>Office Theme</vt:lpstr>
      <vt:lpstr>Custom Design</vt:lpstr>
      <vt:lpstr>Document</vt:lpstr>
      <vt:lpstr>802.11 WG Editor’s Meeting (Jan 2023)</vt:lpstr>
      <vt:lpstr>Volunteer Editor Contacts</vt:lpstr>
      <vt:lpstr>January 17 roundtable status report</vt:lpstr>
      <vt:lpstr>WG Style Guide, 11be and REVme practice</vt:lpstr>
      <vt:lpstr>ANA changes November to January</vt:lpstr>
      <vt:lpstr>Clause 6 Re-Write</vt:lpstr>
      <vt:lpstr>Searchable definitions</vt:lpstr>
      <vt:lpstr>802.11 Style Guide</vt:lpstr>
      <vt:lpstr>That/which in style guide</vt:lpstr>
      <vt:lpstr>Use of field and subfield</vt:lpstr>
      <vt:lpstr>MIB Style, Visio and Frame Practices</vt:lpstr>
      <vt:lpstr>Editor Amendment Ordering</vt:lpstr>
      <vt:lpstr>Draft Development Snapshot</vt:lpstr>
      <vt:lpstr>Publication process</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Stacey, Robert</cp:lastModifiedBy>
  <cp:revision>440</cp:revision>
  <cp:lastPrinted>1601-01-01T00:00:00Z</cp:lastPrinted>
  <dcterms:created xsi:type="dcterms:W3CDTF">2018-01-07T18:30:13Z</dcterms:created>
  <dcterms:modified xsi:type="dcterms:W3CDTF">2023-01-17T14:36:15Z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