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83" r:id="rId3"/>
    <p:sldId id="555" r:id="rId4"/>
    <p:sldId id="566" r:id="rId5"/>
    <p:sldId id="568" r:id="rId6"/>
    <p:sldId id="569" r:id="rId7"/>
    <p:sldId id="499" r:id="rId8"/>
    <p:sldId id="50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75" autoAdjust="0"/>
  </p:normalViewPr>
  <p:slideViewPr>
    <p:cSldViewPr>
      <p:cViewPr varScale="1">
        <p:scale>
          <a:sx n="65" d="100"/>
          <a:sy n="65" d="100"/>
        </p:scale>
        <p:origin x="12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9084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211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1134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dirty="0"/>
              <a:t>Operation Procedure for AMP device in WLAN</a:t>
            </a:r>
            <a:endParaRPr lang="zh-CN" altLang="en-US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2022-11-11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85134"/>
              </p:ext>
            </p:extLst>
          </p:nvPr>
        </p:nvGraphicFramePr>
        <p:xfrm>
          <a:off x="952500" y="2701138"/>
          <a:ext cx="76581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/>
                        <a:t>Weijie</a:t>
                      </a:r>
                      <a:r>
                        <a:rPr lang="en-US" altLang="zh-CN" sz="1200" dirty="0"/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802.11-22/2151r0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December 2022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96912" y="21336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of energy harvesting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harvesting: operation procedure, etc.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43905D24-7307-4DDB-A6FC-0816438CC52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SG" sz="1800" b="1" dirty="0">
                <a:solidFill>
                  <a:srgbClr val="000000"/>
                </a:solidFill>
              </a:rPr>
              <a:t>2151r0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DBBFDA2-955B-4ACA-8C0F-4E09439B3F3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December 2022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9794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2F06E21D-C729-D984-D8F0-94DC96C98C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352" y="1447800"/>
            <a:ext cx="8457296" cy="411480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5E0FA8D6-B812-30DD-D0C1-13B00A0CA758}"/>
              </a:ext>
            </a:extLst>
          </p:cNvPr>
          <p:cNvSpPr txBox="1"/>
          <p:nvPr/>
        </p:nvSpPr>
        <p:spPr>
          <a:xfrm>
            <a:off x="1219200" y="5700046"/>
            <a:ext cx="597625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200" dirty="0"/>
              <a:t>[1] IEEE 802.11-22/1562r3, Draft Technical Report on support of AMP IoT devices in WLAN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0CEE145F-2BB9-4B15-B35E-E454265DF8D7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SG" sz="1800" b="1" dirty="0">
                <a:solidFill>
                  <a:srgbClr val="000000"/>
                </a:solidFill>
              </a:rPr>
              <a:t>2151r0</a:t>
            </a:r>
            <a:endParaRPr lang="en-SG" sz="1800" dirty="0"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3FC6336-8FC1-471D-A1FB-433D82151DD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December 2022</a:t>
            </a:r>
            <a:endParaRPr lang="en-GB" sz="1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 Procedure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A4F0E05-E92D-43CC-A090-8F06735CB229}"/>
              </a:ext>
            </a:extLst>
          </p:cNvPr>
          <p:cNvSpPr txBox="1"/>
          <p:nvPr/>
        </p:nvSpPr>
        <p:spPr>
          <a:xfrm>
            <a:off x="267752" y="990600"/>
            <a:ext cx="4779262" cy="565885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b="1" dirty="0">
                <a:ea typeface="宋体" panose="02010600030101010101" pitchFamily="2" charset="-122"/>
                <a:cs typeface="Times New Roman" panose="02020603050405020304" pitchFamily="18" charset="0"/>
              </a:rPr>
              <a:t>Solar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Two categories: with/without energy storage capability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With energy storage capability</a:t>
            </a:r>
          </a:p>
          <a:p>
            <a:pPr marL="1050131" lvl="3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Operate during day and night</a:t>
            </a:r>
          </a:p>
          <a:p>
            <a:pPr marL="1050131" lvl="3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Device activated periodically during daytime and energy storage charged periodically during daytime with period P</a:t>
            </a:r>
            <a:r>
              <a:rPr lang="en-GB" altLang="zh-CN" sz="1600" kern="100" baseline="-25000" dirty="0"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</a:p>
          <a:p>
            <a:pPr marL="1050131" lvl="3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Device activated periodically, possibly with longer period with P</a:t>
            </a:r>
            <a:r>
              <a:rPr lang="en-GB" altLang="zh-CN" sz="1600" kern="100" baseline="-25000" dirty="0">
                <a:ea typeface="宋体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, during night</a:t>
            </a:r>
          </a:p>
          <a:p>
            <a:pPr marL="1050131" lvl="3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Flexible configuration can be applied to keep the energy storage is not completely drained.</a:t>
            </a:r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408CBDE7-16F5-1A94-F20E-CFC4772D9E0A}"/>
              </a:ext>
            </a:extLst>
          </p:cNvPr>
          <p:cNvCxnSpPr>
            <a:cxnSpLocks/>
          </p:cNvCxnSpPr>
          <p:nvPr/>
        </p:nvCxnSpPr>
        <p:spPr bwMode="auto">
          <a:xfrm>
            <a:off x="5606083" y="3620530"/>
            <a:ext cx="3429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155F4B93-DAE2-EE22-8B7E-C5972C377A5F}"/>
              </a:ext>
            </a:extLst>
          </p:cNvPr>
          <p:cNvCxnSpPr>
            <a:cxnSpLocks/>
          </p:cNvCxnSpPr>
          <p:nvPr/>
        </p:nvCxnSpPr>
        <p:spPr bwMode="auto">
          <a:xfrm flipV="1">
            <a:off x="5606083" y="2239965"/>
            <a:ext cx="0" cy="13805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666F3FC2-32CE-D822-6DE0-9E03FED464BA}"/>
              </a:ext>
            </a:extLst>
          </p:cNvPr>
          <p:cNvCxnSpPr/>
          <p:nvPr/>
        </p:nvCxnSpPr>
        <p:spPr bwMode="auto">
          <a:xfrm flipV="1">
            <a:off x="5606083" y="2553730"/>
            <a:ext cx="381000" cy="1066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D569A91A-B670-E0E9-4F95-4A88D52F7492}"/>
              </a:ext>
            </a:extLst>
          </p:cNvPr>
          <p:cNvCxnSpPr/>
          <p:nvPr/>
        </p:nvCxnSpPr>
        <p:spPr bwMode="auto">
          <a:xfrm>
            <a:off x="5987083" y="2553730"/>
            <a:ext cx="1143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2CBB526B-AA2B-3340-2BD2-AC06AD05A63A}"/>
              </a:ext>
            </a:extLst>
          </p:cNvPr>
          <p:cNvCxnSpPr/>
          <p:nvPr/>
        </p:nvCxnSpPr>
        <p:spPr bwMode="auto">
          <a:xfrm>
            <a:off x="6101383" y="2773365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852A0155-FB67-5417-F80A-E6028301C00B}"/>
              </a:ext>
            </a:extLst>
          </p:cNvPr>
          <p:cNvCxnSpPr/>
          <p:nvPr/>
        </p:nvCxnSpPr>
        <p:spPr bwMode="auto">
          <a:xfrm flipV="1">
            <a:off x="6253783" y="2553730"/>
            <a:ext cx="114300" cy="219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40810B1D-6D76-8D38-192F-C807F060DCED}"/>
              </a:ext>
            </a:extLst>
          </p:cNvPr>
          <p:cNvCxnSpPr/>
          <p:nvPr/>
        </p:nvCxnSpPr>
        <p:spPr bwMode="auto">
          <a:xfrm>
            <a:off x="6372565" y="2568157"/>
            <a:ext cx="1143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1D821A2F-4D3C-AED1-8052-B47E04C87DE8}"/>
              </a:ext>
            </a:extLst>
          </p:cNvPr>
          <p:cNvCxnSpPr/>
          <p:nvPr/>
        </p:nvCxnSpPr>
        <p:spPr bwMode="auto">
          <a:xfrm>
            <a:off x="6486865" y="2787792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35E08E96-CF8A-5039-6DE4-A5C77C840662}"/>
              </a:ext>
            </a:extLst>
          </p:cNvPr>
          <p:cNvCxnSpPr/>
          <p:nvPr/>
        </p:nvCxnSpPr>
        <p:spPr bwMode="auto">
          <a:xfrm flipV="1">
            <a:off x="6639265" y="2568157"/>
            <a:ext cx="114300" cy="219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2D7E18C3-D9AF-EE4E-6897-C6C0930740AF}"/>
              </a:ext>
            </a:extLst>
          </p:cNvPr>
          <p:cNvCxnSpPr/>
          <p:nvPr/>
        </p:nvCxnSpPr>
        <p:spPr bwMode="auto">
          <a:xfrm>
            <a:off x="6749083" y="2569676"/>
            <a:ext cx="1143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8A81791A-9CEC-6402-D9B0-DDB541F9C21E}"/>
              </a:ext>
            </a:extLst>
          </p:cNvPr>
          <p:cNvCxnSpPr/>
          <p:nvPr/>
        </p:nvCxnSpPr>
        <p:spPr bwMode="auto">
          <a:xfrm>
            <a:off x="6863383" y="2789311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9FABB92C-1B2C-64FE-2D3A-DF76252C6837}"/>
              </a:ext>
            </a:extLst>
          </p:cNvPr>
          <p:cNvCxnSpPr/>
          <p:nvPr/>
        </p:nvCxnSpPr>
        <p:spPr bwMode="auto">
          <a:xfrm flipV="1">
            <a:off x="7015783" y="2569676"/>
            <a:ext cx="114300" cy="219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41DDF48C-1480-779B-33B5-4AB9ABB91562}"/>
              </a:ext>
            </a:extLst>
          </p:cNvPr>
          <p:cNvCxnSpPr/>
          <p:nvPr/>
        </p:nvCxnSpPr>
        <p:spPr bwMode="auto">
          <a:xfrm>
            <a:off x="7134565" y="2576141"/>
            <a:ext cx="1143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29076FB0-DD3E-988C-DCBD-5AB92FC878B5}"/>
              </a:ext>
            </a:extLst>
          </p:cNvPr>
          <p:cNvCxnSpPr>
            <a:cxnSpLocks/>
          </p:cNvCxnSpPr>
          <p:nvPr/>
        </p:nvCxnSpPr>
        <p:spPr bwMode="auto">
          <a:xfrm>
            <a:off x="7248865" y="2795776"/>
            <a:ext cx="5670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E168194A-2870-CBC4-7A11-25F6F7C457FD}"/>
              </a:ext>
            </a:extLst>
          </p:cNvPr>
          <p:cNvCxnSpPr/>
          <p:nvPr/>
        </p:nvCxnSpPr>
        <p:spPr bwMode="auto">
          <a:xfrm>
            <a:off x="7815870" y="2800261"/>
            <a:ext cx="1143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06F43EB2-0155-7843-8E65-9BA9961AFE5A}"/>
              </a:ext>
            </a:extLst>
          </p:cNvPr>
          <p:cNvCxnSpPr>
            <a:cxnSpLocks/>
          </p:cNvCxnSpPr>
          <p:nvPr/>
        </p:nvCxnSpPr>
        <p:spPr bwMode="auto">
          <a:xfrm>
            <a:off x="7930170" y="3019896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E32270DD-D030-E3CA-7976-77FB8A785817}"/>
              </a:ext>
            </a:extLst>
          </p:cNvPr>
          <p:cNvCxnSpPr/>
          <p:nvPr/>
        </p:nvCxnSpPr>
        <p:spPr bwMode="auto">
          <a:xfrm>
            <a:off x="8234970" y="3019896"/>
            <a:ext cx="1143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05D30C54-569A-5003-A5D8-BD4F7900CAB4}"/>
              </a:ext>
            </a:extLst>
          </p:cNvPr>
          <p:cNvCxnSpPr>
            <a:cxnSpLocks/>
          </p:cNvCxnSpPr>
          <p:nvPr/>
        </p:nvCxnSpPr>
        <p:spPr bwMode="auto">
          <a:xfrm>
            <a:off x="8349270" y="3239531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7E8F1244-3EF8-D73B-8C93-AE6E6AF78CF2}"/>
              </a:ext>
            </a:extLst>
          </p:cNvPr>
          <p:cNvCxnSpPr>
            <a:cxnSpLocks/>
          </p:cNvCxnSpPr>
          <p:nvPr/>
        </p:nvCxnSpPr>
        <p:spPr bwMode="auto">
          <a:xfrm>
            <a:off x="8645105" y="3239531"/>
            <a:ext cx="104077" cy="1993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8879553B-6227-6058-5CD6-FE8E8702D8FC}"/>
              </a:ext>
            </a:extLst>
          </p:cNvPr>
          <p:cNvCxnSpPr/>
          <p:nvPr/>
        </p:nvCxnSpPr>
        <p:spPr bwMode="auto">
          <a:xfrm>
            <a:off x="5606083" y="2401330"/>
            <a:ext cx="164278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triangle"/>
            <a:tailEnd type="triangle"/>
          </a:ln>
        </p:spPr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0E34298E-0277-C6A9-CE9D-8913C5333F51}"/>
              </a:ext>
            </a:extLst>
          </p:cNvPr>
          <p:cNvCxnSpPr>
            <a:cxnSpLocks/>
          </p:cNvCxnSpPr>
          <p:nvPr/>
        </p:nvCxnSpPr>
        <p:spPr bwMode="auto">
          <a:xfrm>
            <a:off x="7261192" y="2401330"/>
            <a:ext cx="15452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triangle"/>
            <a:tailEnd type="triangle"/>
          </a:ln>
        </p:spPr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2D5B3BF4-C25C-BAD5-BE36-4F0B8CAD5ED7}"/>
              </a:ext>
            </a:extLst>
          </p:cNvPr>
          <p:cNvSpPr txBox="1"/>
          <p:nvPr/>
        </p:nvSpPr>
        <p:spPr>
          <a:xfrm>
            <a:off x="6301408" y="2103915"/>
            <a:ext cx="704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Day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D23D9F33-E5CC-7361-433C-404FFC82C5C4}"/>
              </a:ext>
            </a:extLst>
          </p:cNvPr>
          <p:cNvSpPr txBox="1"/>
          <p:nvPr/>
        </p:nvSpPr>
        <p:spPr>
          <a:xfrm>
            <a:off x="7787868" y="2112563"/>
            <a:ext cx="704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Night</a:t>
            </a:r>
          </a:p>
        </p:txBody>
      </p: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0C1DD780-1F83-BB72-5249-C697DF98839A}"/>
              </a:ext>
            </a:extLst>
          </p:cNvPr>
          <p:cNvCxnSpPr>
            <a:cxnSpLocks/>
          </p:cNvCxnSpPr>
          <p:nvPr/>
        </p:nvCxnSpPr>
        <p:spPr bwMode="auto">
          <a:xfrm>
            <a:off x="5606083" y="5182755"/>
            <a:ext cx="3429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5CC6CB30-AE5C-3DC8-1CEA-9CE8A868A729}"/>
              </a:ext>
            </a:extLst>
          </p:cNvPr>
          <p:cNvCxnSpPr>
            <a:cxnSpLocks/>
          </p:cNvCxnSpPr>
          <p:nvPr/>
        </p:nvCxnSpPr>
        <p:spPr bwMode="auto">
          <a:xfrm flipV="1">
            <a:off x="5606083" y="3802190"/>
            <a:ext cx="0" cy="13805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75" name="直接连接符 74">
            <a:extLst>
              <a:ext uri="{FF2B5EF4-FFF2-40B4-BE49-F238E27FC236}">
                <a16:creationId xmlns:a16="http://schemas.microsoft.com/office/drawing/2014/main" id="{B0A78EB4-FE03-99E2-1C8B-4970116BA08B}"/>
              </a:ext>
            </a:extLst>
          </p:cNvPr>
          <p:cNvCxnSpPr/>
          <p:nvPr/>
        </p:nvCxnSpPr>
        <p:spPr bwMode="auto">
          <a:xfrm>
            <a:off x="5987083" y="2568157"/>
            <a:ext cx="0" cy="2614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77" name="直接连接符 76">
            <a:extLst>
              <a:ext uri="{FF2B5EF4-FFF2-40B4-BE49-F238E27FC236}">
                <a16:creationId xmlns:a16="http://schemas.microsoft.com/office/drawing/2014/main" id="{F7C2345B-3514-6104-C91D-E057905AF499}"/>
              </a:ext>
            </a:extLst>
          </p:cNvPr>
          <p:cNvCxnSpPr/>
          <p:nvPr/>
        </p:nvCxnSpPr>
        <p:spPr bwMode="auto">
          <a:xfrm>
            <a:off x="6101383" y="2773365"/>
            <a:ext cx="0" cy="24093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78" name="矩形 77">
            <a:extLst>
              <a:ext uri="{FF2B5EF4-FFF2-40B4-BE49-F238E27FC236}">
                <a16:creationId xmlns:a16="http://schemas.microsoft.com/office/drawing/2014/main" id="{24F94763-FAD4-3AFE-CB0A-0EF016AA0199}"/>
              </a:ext>
            </a:extLst>
          </p:cNvPr>
          <p:cNvSpPr/>
          <p:nvPr/>
        </p:nvSpPr>
        <p:spPr bwMode="auto">
          <a:xfrm>
            <a:off x="5987083" y="4306330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79" name="直接连接符 78">
            <a:extLst>
              <a:ext uri="{FF2B5EF4-FFF2-40B4-BE49-F238E27FC236}">
                <a16:creationId xmlns:a16="http://schemas.microsoft.com/office/drawing/2014/main" id="{6647FBD2-10A2-BD89-D7F3-DD36FA43FD8C}"/>
              </a:ext>
            </a:extLst>
          </p:cNvPr>
          <p:cNvCxnSpPr/>
          <p:nvPr/>
        </p:nvCxnSpPr>
        <p:spPr bwMode="auto">
          <a:xfrm>
            <a:off x="6368089" y="2571658"/>
            <a:ext cx="0" cy="2614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80" name="直接连接符 79">
            <a:extLst>
              <a:ext uri="{FF2B5EF4-FFF2-40B4-BE49-F238E27FC236}">
                <a16:creationId xmlns:a16="http://schemas.microsoft.com/office/drawing/2014/main" id="{5A3EF4A9-E7DD-5E7B-D880-A54646BF5AAF}"/>
              </a:ext>
            </a:extLst>
          </p:cNvPr>
          <p:cNvCxnSpPr/>
          <p:nvPr/>
        </p:nvCxnSpPr>
        <p:spPr bwMode="auto">
          <a:xfrm>
            <a:off x="6482389" y="2776866"/>
            <a:ext cx="0" cy="24093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81" name="矩形 80">
            <a:extLst>
              <a:ext uri="{FF2B5EF4-FFF2-40B4-BE49-F238E27FC236}">
                <a16:creationId xmlns:a16="http://schemas.microsoft.com/office/drawing/2014/main" id="{A86F99FF-1AF8-4772-DB6B-1BCF8775BE55}"/>
              </a:ext>
            </a:extLst>
          </p:cNvPr>
          <p:cNvSpPr/>
          <p:nvPr/>
        </p:nvSpPr>
        <p:spPr bwMode="auto">
          <a:xfrm>
            <a:off x="6368089" y="4309831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82" name="直接连接符 81">
            <a:extLst>
              <a:ext uri="{FF2B5EF4-FFF2-40B4-BE49-F238E27FC236}">
                <a16:creationId xmlns:a16="http://schemas.microsoft.com/office/drawing/2014/main" id="{CF9B540F-9163-A178-EC23-4F1825EDA9CC}"/>
              </a:ext>
            </a:extLst>
          </p:cNvPr>
          <p:cNvCxnSpPr/>
          <p:nvPr/>
        </p:nvCxnSpPr>
        <p:spPr bwMode="auto">
          <a:xfrm>
            <a:off x="6749083" y="2570196"/>
            <a:ext cx="0" cy="2614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83" name="直接连接符 82">
            <a:extLst>
              <a:ext uri="{FF2B5EF4-FFF2-40B4-BE49-F238E27FC236}">
                <a16:creationId xmlns:a16="http://schemas.microsoft.com/office/drawing/2014/main" id="{76607B3C-18FA-CA60-1F34-3B670880BFDA}"/>
              </a:ext>
            </a:extLst>
          </p:cNvPr>
          <p:cNvCxnSpPr/>
          <p:nvPr/>
        </p:nvCxnSpPr>
        <p:spPr bwMode="auto">
          <a:xfrm>
            <a:off x="6863383" y="2775404"/>
            <a:ext cx="0" cy="24093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84" name="矩形 83">
            <a:extLst>
              <a:ext uri="{FF2B5EF4-FFF2-40B4-BE49-F238E27FC236}">
                <a16:creationId xmlns:a16="http://schemas.microsoft.com/office/drawing/2014/main" id="{7D348C25-BF59-E317-708D-EB7CD66E43DE}"/>
              </a:ext>
            </a:extLst>
          </p:cNvPr>
          <p:cNvSpPr/>
          <p:nvPr/>
        </p:nvSpPr>
        <p:spPr bwMode="auto">
          <a:xfrm>
            <a:off x="6749083" y="4308369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85" name="直接连接符 84">
            <a:extLst>
              <a:ext uri="{FF2B5EF4-FFF2-40B4-BE49-F238E27FC236}">
                <a16:creationId xmlns:a16="http://schemas.microsoft.com/office/drawing/2014/main" id="{8D49AB4D-D9C1-A383-F6F3-B9A858D0DD90}"/>
              </a:ext>
            </a:extLst>
          </p:cNvPr>
          <p:cNvCxnSpPr/>
          <p:nvPr/>
        </p:nvCxnSpPr>
        <p:spPr bwMode="auto">
          <a:xfrm>
            <a:off x="7128948" y="2568315"/>
            <a:ext cx="0" cy="2614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86" name="直接连接符 85">
            <a:extLst>
              <a:ext uri="{FF2B5EF4-FFF2-40B4-BE49-F238E27FC236}">
                <a16:creationId xmlns:a16="http://schemas.microsoft.com/office/drawing/2014/main" id="{408DC8E5-253C-E97F-CEF1-B55B653A505D}"/>
              </a:ext>
            </a:extLst>
          </p:cNvPr>
          <p:cNvCxnSpPr/>
          <p:nvPr/>
        </p:nvCxnSpPr>
        <p:spPr bwMode="auto">
          <a:xfrm>
            <a:off x="7243248" y="2773523"/>
            <a:ext cx="0" cy="24093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87" name="矩形 86">
            <a:extLst>
              <a:ext uri="{FF2B5EF4-FFF2-40B4-BE49-F238E27FC236}">
                <a16:creationId xmlns:a16="http://schemas.microsoft.com/office/drawing/2014/main" id="{E501AD14-765B-F9A4-08B0-ADF1982FC20C}"/>
              </a:ext>
            </a:extLst>
          </p:cNvPr>
          <p:cNvSpPr/>
          <p:nvPr/>
        </p:nvSpPr>
        <p:spPr bwMode="auto">
          <a:xfrm>
            <a:off x="7128948" y="4306488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5" name="直接连接符 94">
            <a:extLst>
              <a:ext uri="{FF2B5EF4-FFF2-40B4-BE49-F238E27FC236}">
                <a16:creationId xmlns:a16="http://schemas.microsoft.com/office/drawing/2014/main" id="{2BE056DE-73A1-1A54-C7FE-62736BBF9568}"/>
              </a:ext>
            </a:extLst>
          </p:cNvPr>
          <p:cNvCxnSpPr>
            <a:cxnSpLocks/>
          </p:cNvCxnSpPr>
          <p:nvPr/>
        </p:nvCxnSpPr>
        <p:spPr bwMode="auto">
          <a:xfrm>
            <a:off x="7806958" y="2795776"/>
            <a:ext cx="22939" cy="23890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96" name="直接连接符 95">
            <a:extLst>
              <a:ext uri="{FF2B5EF4-FFF2-40B4-BE49-F238E27FC236}">
                <a16:creationId xmlns:a16="http://schemas.microsoft.com/office/drawing/2014/main" id="{D43583C4-19AE-3BA0-DA2F-A2B8767C909B}"/>
              </a:ext>
            </a:extLst>
          </p:cNvPr>
          <p:cNvCxnSpPr>
            <a:cxnSpLocks/>
          </p:cNvCxnSpPr>
          <p:nvPr/>
        </p:nvCxnSpPr>
        <p:spPr bwMode="auto">
          <a:xfrm>
            <a:off x="7921244" y="3028861"/>
            <a:ext cx="22953" cy="21559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97" name="矩形 96">
            <a:extLst>
              <a:ext uri="{FF2B5EF4-FFF2-40B4-BE49-F238E27FC236}">
                <a16:creationId xmlns:a16="http://schemas.microsoft.com/office/drawing/2014/main" id="{3BA3B40E-AB5E-2B26-1E30-5AEE9D183067}"/>
              </a:ext>
            </a:extLst>
          </p:cNvPr>
          <p:cNvSpPr/>
          <p:nvPr/>
        </p:nvSpPr>
        <p:spPr bwMode="auto">
          <a:xfrm>
            <a:off x="7829897" y="4308368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0" name="直接连接符 99">
            <a:extLst>
              <a:ext uri="{FF2B5EF4-FFF2-40B4-BE49-F238E27FC236}">
                <a16:creationId xmlns:a16="http://schemas.microsoft.com/office/drawing/2014/main" id="{9229705A-C6E1-0D57-F9E0-AAE2EF4471B7}"/>
              </a:ext>
            </a:extLst>
          </p:cNvPr>
          <p:cNvCxnSpPr>
            <a:cxnSpLocks/>
          </p:cNvCxnSpPr>
          <p:nvPr/>
        </p:nvCxnSpPr>
        <p:spPr bwMode="auto">
          <a:xfrm>
            <a:off x="8232501" y="3019895"/>
            <a:ext cx="6267" cy="21648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101" name="直接连接符 100">
            <a:extLst>
              <a:ext uri="{FF2B5EF4-FFF2-40B4-BE49-F238E27FC236}">
                <a16:creationId xmlns:a16="http://schemas.microsoft.com/office/drawing/2014/main" id="{23063A55-267A-6851-4F1B-9788368CDF6D}"/>
              </a:ext>
            </a:extLst>
          </p:cNvPr>
          <p:cNvCxnSpPr>
            <a:cxnSpLocks/>
          </p:cNvCxnSpPr>
          <p:nvPr/>
        </p:nvCxnSpPr>
        <p:spPr bwMode="auto">
          <a:xfrm>
            <a:off x="8349270" y="3239531"/>
            <a:ext cx="3798" cy="19452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102" name="矩形 101">
            <a:extLst>
              <a:ext uri="{FF2B5EF4-FFF2-40B4-BE49-F238E27FC236}">
                <a16:creationId xmlns:a16="http://schemas.microsoft.com/office/drawing/2014/main" id="{71A29B5A-6CF5-3B61-379D-456F8423C3B4}"/>
              </a:ext>
            </a:extLst>
          </p:cNvPr>
          <p:cNvSpPr/>
          <p:nvPr/>
        </p:nvSpPr>
        <p:spPr bwMode="auto">
          <a:xfrm>
            <a:off x="8238768" y="4308369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5" name="直接连接符 104">
            <a:extLst>
              <a:ext uri="{FF2B5EF4-FFF2-40B4-BE49-F238E27FC236}">
                <a16:creationId xmlns:a16="http://schemas.microsoft.com/office/drawing/2014/main" id="{CD7D40DB-423A-C9FB-2C4B-C74E686704B1}"/>
              </a:ext>
            </a:extLst>
          </p:cNvPr>
          <p:cNvCxnSpPr>
            <a:cxnSpLocks/>
          </p:cNvCxnSpPr>
          <p:nvPr/>
        </p:nvCxnSpPr>
        <p:spPr bwMode="auto">
          <a:xfrm>
            <a:off x="8634901" y="3237493"/>
            <a:ext cx="0" cy="19452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106" name="直接连接符 105">
            <a:extLst>
              <a:ext uri="{FF2B5EF4-FFF2-40B4-BE49-F238E27FC236}">
                <a16:creationId xmlns:a16="http://schemas.microsoft.com/office/drawing/2014/main" id="{114DE8D6-8BA2-91B4-22DE-4F93B28A605C}"/>
              </a:ext>
            </a:extLst>
          </p:cNvPr>
          <p:cNvCxnSpPr>
            <a:cxnSpLocks/>
          </p:cNvCxnSpPr>
          <p:nvPr/>
        </p:nvCxnSpPr>
        <p:spPr bwMode="auto">
          <a:xfrm>
            <a:off x="8749182" y="3438871"/>
            <a:ext cx="19" cy="17438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107" name="矩形 106">
            <a:extLst>
              <a:ext uri="{FF2B5EF4-FFF2-40B4-BE49-F238E27FC236}">
                <a16:creationId xmlns:a16="http://schemas.microsoft.com/office/drawing/2014/main" id="{24794A61-8906-FAF3-7735-EE6D476D5407}"/>
              </a:ext>
            </a:extLst>
          </p:cNvPr>
          <p:cNvSpPr/>
          <p:nvPr/>
        </p:nvSpPr>
        <p:spPr bwMode="auto">
          <a:xfrm>
            <a:off x="8634901" y="4306307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19" name="直接箭头连接符 118">
            <a:extLst>
              <a:ext uri="{FF2B5EF4-FFF2-40B4-BE49-F238E27FC236}">
                <a16:creationId xmlns:a16="http://schemas.microsoft.com/office/drawing/2014/main" id="{29908EA9-2C6D-E667-0024-177C309BB008}"/>
              </a:ext>
            </a:extLst>
          </p:cNvPr>
          <p:cNvCxnSpPr>
            <a:cxnSpLocks/>
          </p:cNvCxnSpPr>
          <p:nvPr/>
        </p:nvCxnSpPr>
        <p:spPr bwMode="auto">
          <a:xfrm>
            <a:off x="5987083" y="400153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120" name="文本框 119">
            <a:extLst>
              <a:ext uri="{FF2B5EF4-FFF2-40B4-BE49-F238E27FC236}">
                <a16:creationId xmlns:a16="http://schemas.microsoft.com/office/drawing/2014/main" id="{5356EFF9-5704-6249-1C98-03361043AA77}"/>
              </a:ext>
            </a:extLst>
          </p:cNvPr>
          <p:cNvSpPr txBox="1"/>
          <p:nvPr/>
        </p:nvSpPr>
        <p:spPr>
          <a:xfrm>
            <a:off x="6066611" y="3681961"/>
            <a:ext cx="704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</a:t>
            </a:r>
            <a:r>
              <a:rPr lang="en-GB" baseline="-25000" dirty="0"/>
              <a:t>D</a:t>
            </a:r>
          </a:p>
        </p:txBody>
      </p:sp>
      <p:cxnSp>
        <p:nvCxnSpPr>
          <p:cNvPr id="122" name="直接箭头连接符 121">
            <a:extLst>
              <a:ext uri="{FF2B5EF4-FFF2-40B4-BE49-F238E27FC236}">
                <a16:creationId xmlns:a16="http://schemas.microsoft.com/office/drawing/2014/main" id="{CB3358E4-40E0-D337-04C4-9978CEEE24EF}"/>
              </a:ext>
            </a:extLst>
          </p:cNvPr>
          <p:cNvCxnSpPr>
            <a:cxnSpLocks/>
          </p:cNvCxnSpPr>
          <p:nvPr/>
        </p:nvCxnSpPr>
        <p:spPr bwMode="auto">
          <a:xfrm>
            <a:off x="7806958" y="3990284"/>
            <a:ext cx="42554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124" name="文本框 123">
            <a:extLst>
              <a:ext uri="{FF2B5EF4-FFF2-40B4-BE49-F238E27FC236}">
                <a16:creationId xmlns:a16="http://schemas.microsoft.com/office/drawing/2014/main" id="{23DBDD90-A203-7E79-FDAC-C1C18220E423}"/>
              </a:ext>
            </a:extLst>
          </p:cNvPr>
          <p:cNvSpPr txBox="1"/>
          <p:nvPr/>
        </p:nvSpPr>
        <p:spPr>
          <a:xfrm>
            <a:off x="7887040" y="3686419"/>
            <a:ext cx="704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</a:t>
            </a:r>
            <a:r>
              <a:rPr lang="en-GB" baseline="-25000" dirty="0"/>
              <a:t>N</a:t>
            </a:r>
          </a:p>
        </p:txBody>
      </p:sp>
      <p:sp>
        <p:nvSpPr>
          <p:cNvPr id="125" name="文本框 124">
            <a:extLst>
              <a:ext uri="{FF2B5EF4-FFF2-40B4-BE49-F238E27FC236}">
                <a16:creationId xmlns:a16="http://schemas.microsoft.com/office/drawing/2014/main" id="{69DFB6C6-9BD6-7870-AB90-5A3FA7F25ACF}"/>
              </a:ext>
            </a:extLst>
          </p:cNvPr>
          <p:cNvSpPr txBox="1"/>
          <p:nvPr/>
        </p:nvSpPr>
        <p:spPr>
          <a:xfrm>
            <a:off x="8749182" y="5271417"/>
            <a:ext cx="704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</a:t>
            </a:r>
          </a:p>
        </p:txBody>
      </p:sp>
      <p:sp>
        <p:nvSpPr>
          <p:cNvPr id="126" name="文本框 125">
            <a:extLst>
              <a:ext uri="{FF2B5EF4-FFF2-40B4-BE49-F238E27FC236}">
                <a16:creationId xmlns:a16="http://schemas.microsoft.com/office/drawing/2014/main" id="{6638981C-6430-D319-975A-98D98991D174}"/>
              </a:ext>
            </a:extLst>
          </p:cNvPr>
          <p:cNvSpPr txBox="1"/>
          <p:nvPr/>
        </p:nvSpPr>
        <p:spPr>
          <a:xfrm>
            <a:off x="4893296" y="2098851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Stored Energy</a:t>
            </a:r>
          </a:p>
        </p:txBody>
      </p:sp>
      <p:sp>
        <p:nvSpPr>
          <p:cNvPr id="127" name="文本框 126">
            <a:extLst>
              <a:ext uri="{FF2B5EF4-FFF2-40B4-BE49-F238E27FC236}">
                <a16:creationId xmlns:a16="http://schemas.microsoft.com/office/drawing/2014/main" id="{C5F87A84-293D-4CA7-C808-931C5107BF50}"/>
              </a:ext>
            </a:extLst>
          </p:cNvPr>
          <p:cNvSpPr txBox="1"/>
          <p:nvPr/>
        </p:nvSpPr>
        <p:spPr>
          <a:xfrm>
            <a:off x="4943228" y="363769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Device Power</a:t>
            </a:r>
          </a:p>
        </p:txBody>
      </p:sp>
      <p:sp>
        <p:nvSpPr>
          <p:cNvPr id="61" name="Rectangle 1">
            <a:extLst>
              <a:ext uri="{FF2B5EF4-FFF2-40B4-BE49-F238E27FC236}">
                <a16:creationId xmlns:a16="http://schemas.microsoft.com/office/drawing/2014/main" id="{1CFE51F2-2C33-4F8B-BFF0-D73324F9C15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SG" sz="1800" b="1" dirty="0">
                <a:solidFill>
                  <a:srgbClr val="000000"/>
                </a:solidFill>
              </a:rPr>
              <a:t>2151r0</a:t>
            </a:r>
            <a:endParaRPr lang="en-SG" sz="1800" dirty="0">
              <a:latin typeface="+mn-lt"/>
            </a:endParaRPr>
          </a:p>
        </p:txBody>
      </p:sp>
      <p:sp>
        <p:nvSpPr>
          <p:cNvPr id="62" name="Date Placeholder 3">
            <a:extLst>
              <a:ext uri="{FF2B5EF4-FFF2-40B4-BE49-F238E27FC236}">
                <a16:creationId xmlns:a16="http://schemas.microsoft.com/office/drawing/2014/main" id="{D321414F-5C10-424D-BC58-9F540421143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December 2022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0157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Operation Procedure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A4F0E05-E92D-43CC-A090-8F06735CB229}"/>
              </a:ext>
            </a:extLst>
          </p:cNvPr>
          <p:cNvSpPr txBox="1"/>
          <p:nvPr/>
        </p:nvSpPr>
        <p:spPr>
          <a:xfrm>
            <a:off x="267752" y="990600"/>
            <a:ext cx="5393168" cy="522950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b="1" dirty="0">
                <a:ea typeface="宋体" panose="02010600030101010101" pitchFamily="2" charset="-122"/>
                <a:cs typeface="Times New Roman" panose="02020603050405020304" pitchFamily="18" charset="0"/>
              </a:rPr>
              <a:t>Solar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Without energy storage</a:t>
            </a:r>
          </a:p>
          <a:p>
            <a:pPr marL="1050131" lvl="3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Only operate during daytime</a:t>
            </a:r>
          </a:p>
          <a:p>
            <a:pPr marL="1050131" lvl="3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Device activated periodically during daytime and sleep during night</a:t>
            </a:r>
          </a:p>
          <a:p>
            <a:pPr marL="285750" lvl="2" indent="-285750"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b="1" dirty="0">
                <a:ea typeface="宋体" panose="02010600030101010101" pitchFamily="2" charset="-122"/>
                <a:cs typeface="Times New Roman" panose="02020603050405020304" pitchFamily="18" charset="0"/>
              </a:rPr>
              <a:t>Other power sources, e.g., thermal, vibration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Follow the same power profile characteristics</a:t>
            </a:r>
          </a:p>
          <a:p>
            <a:pPr marL="1050131" lvl="3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Energy source available time, e.g., daytime for solar</a:t>
            </a:r>
          </a:p>
          <a:p>
            <a:pPr marL="1050131" lvl="3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6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Energy source unavailable time, e.g., night for solar</a:t>
            </a:r>
          </a:p>
          <a:p>
            <a:pPr marL="1050131" lvl="3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altLang="zh-CN" sz="750" kern="100" dirty="0">
              <a:ea typeface="宋体" panose="02010600030101010101" pitchFamily="2" charset="-122"/>
            </a:endParaRPr>
          </a:p>
        </p:txBody>
      </p: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8879553B-6227-6058-5CD6-FE8E8702D8FC}"/>
              </a:ext>
            </a:extLst>
          </p:cNvPr>
          <p:cNvCxnSpPr/>
          <p:nvPr/>
        </p:nvCxnSpPr>
        <p:spPr bwMode="auto">
          <a:xfrm>
            <a:off x="5715823" y="2209800"/>
            <a:ext cx="164278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triangle"/>
            <a:tailEnd type="triangle"/>
          </a:ln>
        </p:spPr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0E34298E-0277-C6A9-CE9D-8913C5333F51}"/>
              </a:ext>
            </a:extLst>
          </p:cNvPr>
          <p:cNvCxnSpPr>
            <a:cxnSpLocks/>
          </p:cNvCxnSpPr>
          <p:nvPr/>
        </p:nvCxnSpPr>
        <p:spPr bwMode="auto">
          <a:xfrm>
            <a:off x="7411280" y="2209800"/>
            <a:ext cx="15452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triangle"/>
            <a:tailEnd type="triangle"/>
          </a:ln>
        </p:spPr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2D5B3BF4-C25C-BAD5-BE36-4F0B8CAD5ED7}"/>
              </a:ext>
            </a:extLst>
          </p:cNvPr>
          <p:cNvSpPr txBox="1"/>
          <p:nvPr/>
        </p:nvSpPr>
        <p:spPr>
          <a:xfrm>
            <a:off x="6323777" y="1782130"/>
            <a:ext cx="704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Day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D23D9F33-E5CC-7361-433C-404FFC82C5C4}"/>
              </a:ext>
            </a:extLst>
          </p:cNvPr>
          <p:cNvSpPr txBox="1"/>
          <p:nvPr/>
        </p:nvSpPr>
        <p:spPr>
          <a:xfrm>
            <a:off x="7947888" y="1860307"/>
            <a:ext cx="704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Night</a:t>
            </a:r>
          </a:p>
        </p:txBody>
      </p: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0C1DD780-1F83-BB72-5249-C697DF98839A}"/>
              </a:ext>
            </a:extLst>
          </p:cNvPr>
          <p:cNvCxnSpPr>
            <a:cxnSpLocks/>
          </p:cNvCxnSpPr>
          <p:nvPr/>
        </p:nvCxnSpPr>
        <p:spPr bwMode="auto">
          <a:xfrm>
            <a:off x="5660921" y="3306939"/>
            <a:ext cx="3429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5CC6CB30-AE5C-3DC8-1CEA-9CE8A868A729}"/>
              </a:ext>
            </a:extLst>
          </p:cNvPr>
          <p:cNvCxnSpPr>
            <a:cxnSpLocks/>
          </p:cNvCxnSpPr>
          <p:nvPr/>
        </p:nvCxnSpPr>
        <p:spPr bwMode="auto">
          <a:xfrm flipV="1">
            <a:off x="5660921" y="1926374"/>
            <a:ext cx="0" cy="13805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78" name="矩形 77">
            <a:extLst>
              <a:ext uri="{FF2B5EF4-FFF2-40B4-BE49-F238E27FC236}">
                <a16:creationId xmlns:a16="http://schemas.microsoft.com/office/drawing/2014/main" id="{24F94763-FAD4-3AFE-CB0A-0EF016AA0199}"/>
              </a:ext>
            </a:extLst>
          </p:cNvPr>
          <p:cNvSpPr/>
          <p:nvPr/>
        </p:nvSpPr>
        <p:spPr bwMode="auto">
          <a:xfrm>
            <a:off x="6041921" y="2430514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1" name="矩形 80">
            <a:extLst>
              <a:ext uri="{FF2B5EF4-FFF2-40B4-BE49-F238E27FC236}">
                <a16:creationId xmlns:a16="http://schemas.microsoft.com/office/drawing/2014/main" id="{A86F99FF-1AF8-4772-DB6B-1BCF8775BE55}"/>
              </a:ext>
            </a:extLst>
          </p:cNvPr>
          <p:cNvSpPr/>
          <p:nvPr/>
        </p:nvSpPr>
        <p:spPr bwMode="auto">
          <a:xfrm>
            <a:off x="6422927" y="2434015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4" name="矩形 83">
            <a:extLst>
              <a:ext uri="{FF2B5EF4-FFF2-40B4-BE49-F238E27FC236}">
                <a16:creationId xmlns:a16="http://schemas.microsoft.com/office/drawing/2014/main" id="{7D348C25-BF59-E317-708D-EB7CD66E43DE}"/>
              </a:ext>
            </a:extLst>
          </p:cNvPr>
          <p:cNvSpPr/>
          <p:nvPr/>
        </p:nvSpPr>
        <p:spPr bwMode="auto">
          <a:xfrm>
            <a:off x="6803921" y="2432553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E501AD14-765B-F9A4-08B0-ADF1982FC20C}"/>
              </a:ext>
            </a:extLst>
          </p:cNvPr>
          <p:cNvSpPr/>
          <p:nvPr/>
        </p:nvSpPr>
        <p:spPr bwMode="auto">
          <a:xfrm>
            <a:off x="7183786" y="2430672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5" name="文本框 124">
            <a:extLst>
              <a:ext uri="{FF2B5EF4-FFF2-40B4-BE49-F238E27FC236}">
                <a16:creationId xmlns:a16="http://schemas.microsoft.com/office/drawing/2014/main" id="{69DFB6C6-9BD6-7870-AB90-5A3FA7F25ACF}"/>
              </a:ext>
            </a:extLst>
          </p:cNvPr>
          <p:cNvSpPr txBox="1"/>
          <p:nvPr/>
        </p:nvSpPr>
        <p:spPr>
          <a:xfrm>
            <a:off x="8804020" y="3395601"/>
            <a:ext cx="704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</a:t>
            </a:r>
          </a:p>
        </p:txBody>
      </p:sp>
      <p:sp>
        <p:nvSpPr>
          <p:cNvPr id="127" name="文本框 126">
            <a:extLst>
              <a:ext uri="{FF2B5EF4-FFF2-40B4-BE49-F238E27FC236}">
                <a16:creationId xmlns:a16="http://schemas.microsoft.com/office/drawing/2014/main" id="{C5F87A84-293D-4CA7-C808-931C5107BF50}"/>
              </a:ext>
            </a:extLst>
          </p:cNvPr>
          <p:cNvSpPr txBox="1"/>
          <p:nvPr/>
        </p:nvSpPr>
        <p:spPr>
          <a:xfrm>
            <a:off x="4998066" y="1761874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Device Power</a:t>
            </a:r>
          </a:p>
        </p:txBody>
      </p:sp>
      <p:sp>
        <p:nvSpPr>
          <p:cNvPr id="20" name="Rectangle 1">
            <a:extLst>
              <a:ext uri="{FF2B5EF4-FFF2-40B4-BE49-F238E27FC236}">
                <a16:creationId xmlns:a16="http://schemas.microsoft.com/office/drawing/2014/main" id="{7BF3355B-EF33-4054-B7C6-FFF04D25B32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SG" sz="1800" b="1" dirty="0">
                <a:solidFill>
                  <a:srgbClr val="000000"/>
                </a:solidFill>
              </a:rPr>
              <a:t>2151r0</a:t>
            </a:r>
            <a:endParaRPr lang="en-SG" sz="1800" dirty="0">
              <a:latin typeface="+mn-lt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6CAE7397-9BDF-4E18-B49B-B97638F829A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December 2022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56041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RF Power Source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A4F0E05-E92D-43CC-A090-8F06735CB229}"/>
              </a:ext>
            </a:extLst>
          </p:cNvPr>
          <p:cNvSpPr txBox="1"/>
          <p:nvPr/>
        </p:nvSpPr>
        <p:spPr>
          <a:xfrm>
            <a:off x="267752" y="990600"/>
            <a:ext cx="4674309" cy="557883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b="1" dirty="0">
                <a:ea typeface="宋体" panose="02010600030101010101" pitchFamily="2" charset="-122"/>
                <a:cs typeface="Times New Roman" panose="02020603050405020304" pitchFamily="18" charset="0"/>
              </a:rPr>
              <a:t>Features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4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Higher reliability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4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Possible individual power link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4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Consistent or periodic power transmission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4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On-demand power transmission, e.g., on-demand sensor data reporting</a:t>
            </a:r>
          </a:p>
          <a:p>
            <a:pPr marL="285750" lvl="2" indent="-285750" algn="just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b="1" dirty="0">
                <a:ea typeface="宋体" panose="02010600030101010101" pitchFamily="2" charset="-122"/>
                <a:cs typeface="Times New Roman" panose="02020603050405020304" pitchFamily="18" charset="0"/>
              </a:rPr>
              <a:t>Procedure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4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Power source transmits power signal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4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Energy harvester harvests the RF power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4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Energy storage is charged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4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Main parts of AMP device, e.g., sensors, communication modules, are activated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altLang="zh-CN" sz="1400" kern="100" dirty="0">
                <a:ea typeface="宋体" panose="02010600030101010101" pitchFamily="2" charset="-122"/>
                <a:cs typeface="Times New Roman" panose="02020603050405020304" pitchFamily="18" charset="0"/>
              </a:rPr>
              <a:t>Power signal can be enhanced via , e.g., padding </a:t>
            </a:r>
          </a:p>
          <a:p>
            <a:pPr marL="592931" lvl="2" indent="-192881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GB" altLang="zh-CN" sz="1600" kern="100" dirty="0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2" name="直接箭头连接符 1">
            <a:extLst>
              <a:ext uri="{FF2B5EF4-FFF2-40B4-BE49-F238E27FC236}">
                <a16:creationId xmlns:a16="http://schemas.microsoft.com/office/drawing/2014/main" id="{8CBA6744-D882-DBBC-7847-ECAE3DCF77F5}"/>
              </a:ext>
            </a:extLst>
          </p:cNvPr>
          <p:cNvCxnSpPr>
            <a:cxnSpLocks/>
          </p:cNvCxnSpPr>
          <p:nvPr/>
        </p:nvCxnSpPr>
        <p:spPr bwMode="auto">
          <a:xfrm>
            <a:off x="5317444" y="4609975"/>
            <a:ext cx="3429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AC5889A0-6736-5D42-3C20-DC42A013C41B}"/>
              </a:ext>
            </a:extLst>
          </p:cNvPr>
          <p:cNvCxnSpPr>
            <a:cxnSpLocks/>
          </p:cNvCxnSpPr>
          <p:nvPr/>
        </p:nvCxnSpPr>
        <p:spPr bwMode="auto">
          <a:xfrm flipV="1">
            <a:off x="5317444" y="3229410"/>
            <a:ext cx="0" cy="13805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F0FB63F0-B0D0-CED0-54C1-6E1F49EE0482}"/>
              </a:ext>
            </a:extLst>
          </p:cNvPr>
          <p:cNvCxnSpPr/>
          <p:nvPr/>
        </p:nvCxnSpPr>
        <p:spPr bwMode="auto">
          <a:xfrm flipV="1">
            <a:off x="5317444" y="3543175"/>
            <a:ext cx="381000" cy="1066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12E615F9-2BD3-8A90-AB2B-3E48A07874BF}"/>
              </a:ext>
            </a:extLst>
          </p:cNvPr>
          <p:cNvCxnSpPr/>
          <p:nvPr/>
        </p:nvCxnSpPr>
        <p:spPr bwMode="auto">
          <a:xfrm>
            <a:off x="5698444" y="3543175"/>
            <a:ext cx="1143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0ED47661-C4C1-4D4B-E747-FBE3B24A41FA}"/>
              </a:ext>
            </a:extLst>
          </p:cNvPr>
          <p:cNvCxnSpPr/>
          <p:nvPr/>
        </p:nvCxnSpPr>
        <p:spPr bwMode="auto">
          <a:xfrm>
            <a:off x="5812744" y="3762810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A6C1746F-9AD1-D376-FA14-0DE927ECA029}"/>
              </a:ext>
            </a:extLst>
          </p:cNvPr>
          <p:cNvCxnSpPr/>
          <p:nvPr/>
        </p:nvCxnSpPr>
        <p:spPr bwMode="auto">
          <a:xfrm flipV="1">
            <a:off x="5965144" y="3543175"/>
            <a:ext cx="114300" cy="219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D1114DEE-9399-6395-AF6D-43553F94C2CF}"/>
              </a:ext>
            </a:extLst>
          </p:cNvPr>
          <p:cNvCxnSpPr/>
          <p:nvPr/>
        </p:nvCxnSpPr>
        <p:spPr bwMode="auto">
          <a:xfrm>
            <a:off x="6083926" y="3557602"/>
            <a:ext cx="1143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6DE76F14-744B-004A-F857-993523070A2A}"/>
              </a:ext>
            </a:extLst>
          </p:cNvPr>
          <p:cNvCxnSpPr/>
          <p:nvPr/>
        </p:nvCxnSpPr>
        <p:spPr bwMode="auto">
          <a:xfrm>
            <a:off x="6198226" y="3777237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6AA8BFF5-49CF-841E-538B-2A5FFD108A42}"/>
              </a:ext>
            </a:extLst>
          </p:cNvPr>
          <p:cNvCxnSpPr/>
          <p:nvPr/>
        </p:nvCxnSpPr>
        <p:spPr bwMode="auto">
          <a:xfrm flipV="1">
            <a:off x="6350626" y="3557602"/>
            <a:ext cx="114300" cy="219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E71A8D46-151A-93DB-A98B-D0352D8FC256}"/>
              </a:ext>
            </a:extLst>
          </p:cNvPr>
          <p:cNvCxnSpPr/>
          <p:nvPr/>
        </p:nvCxnSpPr>
        <p:spPr bwMode="auto">
          <a:xfrm>
            <a:off x="6460444" y="3559121"/>
            <a:ext cx="1143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58EA5B0B-94F0-DF67-DF5C-F85668A8B2D4}"/>
              </a:ext>
            </a:extLst>
          </p:cNvPr>
          <p:cNvCxnSpPr/>
          <p:nvPr/>
        </p:nvCxnSpPr>
        <p:spPr bwMode="auto">
          <a:xfrm>
            <a:off x="6574744" y="3778756"/>
            <a:ext cx="15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8E64A984-9F06-C518-39CC-3EEACA4458E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27144" y="3559121"/>
            <a:ext cx="114300" cy="219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2CCDAA5D-BBC9-530E-0B75-B2774622404A}"/>
              </a:ext>
            </a:extLst>
          </p:cNvPr>
          <p:cNvCxnSpPr/>
          <p:nvPr/>
        </p:nvCxnSpPr>
        <p:spPr bwMode="auto">
          <a:xfrm>
            <a:off x="6845926" y="3565586"/>
            <a:ext cx="1143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6" name="直接箭头连接符 55">
            <a:extLst>
              <a:ext uri="{FF2B5EF4-FFF2-40B4-BE49-F238E27FC236}">
                <a16:creationId xmlns:a16="http://schemas.microsoft.com/office/drawing/2014/main" id="{C8CE9F04-B8B0-732A-F7C7-FB04133D5E7C}"/>
              </a:ext>
            </a:extLst>
          </p:cNvPr>
          <p:cNvCxnSpPr>
            <a:cxnSpLocks/>
          </p:cNvCxnSpPr>
          <p:nvPr/>
        </p:nvCxnSpPr>
        <p:spPr bwMode="auto">
          <a:xfrm>
            <a:off x="5317444" y="6172200"/>
            <a:ext cx="3429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57" name="直接箭头连接符 56">
            <a:extLst>
              <a:ext uri="{FF2B5EF4-FFF2-40B4-BE49-F238E27FC236}">
                <a16:creationId xmlns:a16="http://schemas.microsoft.com/office/drawing/2014/main" id="{D955A1E2-3C3C-EDAA-5C5F-4EA3D31500D9}"/>
              </a:ext>
            </a:extLst>
          </p:cNvPr>
          <p:cNvCxnSpPr>
            <a:cxnSpLocks/>
          </p:cNvCxnSpPr>
          <p:nvPr/>
        </p:nvCxnSpPr>
        <p:spPr bwMode="auto">
          <a:xfrm flipV="1">
            <a:off x="5317444" y="4791635"/>
            <a:ext cx="0" cy="13805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58" name="直接连接符 57">
            <a:extLst>
              <a:ext uri="{FF2B5EF4-FFF2-40B4-BE49-F238E27FC236}">
                <a16:creationId xmlns:a16="http://schemas.microsoft.com/office/drawing/2014/main" id="{028DF1AE-8C21-72B5-8BFB-02BC1A3AE782}"/>
              </a:ext>
            </a:extLst>
          </p:cNvPr>
          <p:cNvCxnSpPr>
            <a:cxnSpLocks/>
          </p:cNvCxnSpPr>
          <p:nvPr/>
        </p:nvCxnSpPr>
        <p:spPr bwMode="auto">
          <a:xfrm>
            <a:off x="5698444" y="3557602"/>
            <a:ext cx="0" cy="2614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id="{5291119F-544C-5FCA-2AF9-3ECF8FD989D3}"/>
              </a:ext>
            </a:extLst>
          </p:cNvPr>
          <p:cNvCxnSpPr/>
          <p:nvPr/>
        </p:nvCxnSpPr>
        <p:spPr bwMode="auto">
          <a:xfrm>
            <a:off x="5812744" y="3762810"/>
            <a:ext cx="0" cy="24093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60" name="矩形 59">
            <a:extLst>
              <a:ext uri="{FF2B5EF4-FFF2-40B4-BE49-F238E27FC236}">
                <a16:creationId xmlns:a16="http://schemas.microsoft.com/office/drawing/2014/main" id="{7053E504-6F02-41F6-7029-6ED5E853056F}"/>
              </a:ext>
            </a:extLst>
          </p:cNvPr>
          <p:cNvSpPr/>
          <p:nvPr/>
        </p:nvSpPr>
        <p:spPr bwMode="auto">
          <a:xfrm>
            <a:off x="5698444" y="5295775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61" name="直接连接符 60">
            <a:extLst>
              <a:ext uri="{FF2B5EF4-FFF2-40B4-BE49-F238E27FC236}">
                <a16:creationId xmlns:a16="http://schemas.microsoft.com/office/drawing/2014/main" id="{318F56A7-8660-AA43-EFA1-CA79EA5E45C4}"/>
              </a:ext>
            </a:extLst>
          </p:cNvPr>
          <p:cNvCxnSpPr/>
          <p:nvPr/>
        </p:nvCxnSpPr>
        <p:spPr bwMode="auto">
          <a:xfrm>
            <a:off x="6079450" y="3561103"/>
            <a:ext cx="0" cy="2614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62" name="直接连接符 61">
            <a:extLst>
              <a:ext uri="{FF2B5EF4-FFF2-40B4-BE49-F238E27FC236}">
                <a16:creationId xmlns:a16="http://schemas.microsoft.com/office/drawing/2014/main" id="{92296FF9-1280-BEBF-3763-9089B781B59D}"/>
              </a:ext>
            </a:extLst>
          </p:cNvPr>
          <p:cNvCxnSpPr/>
          <p:nvPr/>
        </p:nvCxnSpPr>
        <p:spPr bwMode="auto">
          <a:xfrm>
            <a:off x="6193750" y="3766311"/>
            <a:ext cx="0" cy="24093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63" name="矩形 62">
            <a:extLst>
              <a:ext uri="{FF2B5EF4-FFF2-40B4-BE49-F238E27FC236}">
                <a16:creationId xmlns:a16="http://schemas.microsoft.com/office/drawing/2014/main" id="{4F740277-9590-E3DA-46CD-231AA76DFA8F}"/>
              </a:ext>
            </a:extLst>
          </p:cNvPr>
          <p:cNvSpPr/>
          <p:nvPr/>
        </p:nvSpPr>
        <p:spPr bwMode="auto">
          <a:xfrm>
            <a:off x="6079450" y="5299276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64" name="直接连接符 63">
            <a:extLst>
              <a:ext uri="{FF2B5EF4-FFF2-40B4-BE49-F238E27FC236}">
                <a16:creationId xmlns:a16="http://schemas.microsoft.com/office/drawing/2014/main" id="{643FC880-5C59-09F7-05D5-FF6797540EE0}"/>
              </a:ext>
            </a:extLst>
          </p:cNvPr>
          <p:cNvCxnSpPr/>
          <p:nvPr/>
        </p:nvCxnSpPr>
        <p:spPr bwMode="auto">
          <a:xfrm>
            <a:off x="6460444" y="3559641"/>
            <a:ext cx="0" cy="2614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35F05DFE-8268-C666-7A06-B8E53552B23C}"/>
              </a:ext>
            </a:extLst>
          </p:cNvPr>
          <p:cNvCxnSpPr/>
          <p:nvPr/>
        </p:nvCxnSpPr>
        <p:spPr bwMode="auto">
          <a:xfrm>
            <a:off x="6574744" y="3764849"/>
            <a:ext cx="0" cy="24093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66" name="矩形 65">
            <a:extLst>
              <a:ext uri="{FF2B5EF4-FFF2-40B4-BE49-F238E27FC236}">
                <a16:creationId xmlns:a16="http://schemas.microsoft.com/office/drawing/2014/main" id="{0FA32377-51EC-EEDD-8CB1-3D1B7A38CAAE}"/>
              </a:ext>
            </a:extLst>
          </p:cNvPr>
          <p:cNvSpPr/>
          <p:nvPr/>
        </p:nvSpPr>
        <p:spPr bwMode="auto">
          <a:xfrm>
            <a:off x="6460444" y="5297814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67" name="直接连接符 66">
            <a:extLst>
              <a:ext uri="{FF2B5EF4-FFF2-40B4-BE49-F238E27FC236}">
                <a16:creationId xmlns:a16="http://schemas.microsoft.com/office/drawing/2014/main" id="{2F1460F9-C5F1-2171-9715-60D4D089231E}"/>
              </a:ext>
            </a:extLst>
          </p:cNvPr>
          <p:cNvCxnSpPr/>
          <p:nvPr/>
        </p:nvCxnSpPr>
        <p:spPr bwMode="auto">
          <a:xfrm>
            <a:off x="6840309" y="3557760"/>
            <a:ext cx="0" cy="2614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68" name="直接连接符 67">
            <a:extLst>
              <a:ext uri="{FF2B5EF4-FFF2-40B4-BE49-F238E27FC236}">
                <a16:creationId xmlns:a16="http://schemas.microsoft.com/office/drawing/2014/main" id="{506E1555-216A-9F38-B3DC-50655F6850C5}"/>
              </a:ext>
            </a:extLst>
          </p:cNvPr>
          <p:cNvCxnSpPr/>
          <p:nvPr/>
        </p:nvCxnSpPr>
        <p:spPr bwMode="auto">
          <a:xfrm>
            <a:off x="6954609" y="3762968"/>
            <a:ext cx="0" cy="24093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69" name="矩形 68">
            <a:extLst>
              <a:ext uri="{FF2B5EF4-FFF2-40B4-BE49-F238E27FC236}">
                <a16:creationId xmlns:a16="http://schemas.microsoft.com/office/drawing/2014/main" id="{648D39B0-242D-630B-F259-43249D034A0B}"/>
              </a:ext>
            </a:extLst>
          </p:cNvPr>
          <p:cNvSpPr/>
          <p:nvPr/>
        </p:nvSpPr>
        <p:spPr bwMode="auto">
          <a:xfrm>
            <a:off x="6840309" y="5295933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1" name="直接箭头连接符 90">
            <a:extLst>
              <a:ext uri="{FF2B5EF4-FFF2-40B4-BE49-F238E27FC236}">
                <a16:creationId xmlns:a16="http://schemas.microsoft.com/office/drawing/2014/main" id="{6CE27828-4E2C-F3CF-4D82-92D1CB29FD60}"/>
              </a:ext>
            </a:extLst>
          </p:cNvPr>
          <p:cNvCxnSpPr>
            <a:cxnSpLocks/>
          </p:cNvCxnSpPr>
          <p:nvPr/>
        </p:nvCxnSpPr>
        <p:spPr bwMode="auto">
          <a:xfrm>
            <a:off x="5698444" y="4990975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92" name="文本框 91">
            <a:extLst>
              <a:ext uri="{FF2B5EF4-FFF2-40B4-BE49-F238E27FC236}">
                <a16:creationId xmlns:a16="http://schemas.microsoft.com/office/drawing/2014/main" id="{2D8838D5-3DE4-183F-6DA1-B88AFFD68A33}"/>
              </a:ext>
            </a:extLst>
          </p:cNvPr>
          <p:cNvSpPr txBox="1"/>
          <p:nvPr/>
        </p:nvSpPr>
        <p:spPr>
          <a:xfrm>
            <a:off x="5777972" y="4671406"/>
            <a:ext cx="704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</a:t>
            </a:r>
            <a:r>
              <a:rPr lang="en-GB" baseline="-25000" dirty="0"/>
              <a:t>D</a:t>
            </a:r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id="{3D5856EA-FBA9-6F94-943A-B25107CAD5E8}"/>
              </a:ext>
            </a:extLst>
          </p:cNvPr>
          <p:cNvSpPr txBox="1"/>
          <p:nvPr/>
        </p:nvSpPr>
        <p:spPr>
          <a:xfrm>
            <a:off x="8460543" y="6260862"/>
            <a:ext cx="704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</a:t>
            </a:r>
          </a:p>
        </p:txBody>
      </p:sp>
      <p:sp>
        <p:nvSpPr>
          <p:cNvPr id="99" name="文本框 98">
            <a:extLst>
              <a:ext uri="{FF2B5EF4-FFF2-40B4-BE49-F238E27FC236}">
                <a16:creationId xmlns:a16="http://schemas.microsoft.com/office/drawing/2014/main" id="{8D4133D1-89C3-F78C-C751-A2DA86EEF902}"/>
              </a:ext>
            </a:extLst>
          </p:cNvPr>
          <p:cNvSpPr txBox="1"/>
          <p:nvPr/>
        </p:nvSpPr>
        <p:spPr>
          <a:xfrm>
            <a:off x="4604657" y="3088296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Stored Energy</a:t>
            </a: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id="{AAA3ABAC-DA3C-3708-7E85-091092EA15A5}"/>
              </a:ext>
            </a:extLst>
          </p:cNvPr>
          <p:cNvSpPr txBox="1"/>
          <p:nvPr/>
        </p:nvSpPr>
        <p:spPr>
          <a:xfrm>
            <a:off x="4654589" y="46271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Device Power</a:t>
            </a:r>
          </a:p>
        </p:txBody>
      </p:sp>
      <p:cxnSp>
        <p:nvCxnSpPr>
          <p:cNvPr id="110" name="直接箭头连接符 109">
            <a:extLst>
              <a:ext uri="{FF2B5EF4-FFF2-40B4-BE49-F238E27FC236}">
                <a16:creationId xmlns:a16="http://schemas.microsoft.com/office/drawing/2014/main" id="{5794AF50-DF79-0151-15BB-2834472592E1}"/>
              </a:ext>
            </a:extLst>
          </p:cNvPr>
          <p:cNvCxnSpPr>
            <a:cxnSpLocks/>
          </p:cNvCxnSpPr>
          <p:nvPr/>
        </p:nvCxnSpPr>
        <p:spPr bwMode="auto">
          <a:xfrm>
            <a:off x="5295990" y="2995358"/>
            <a:ext cx="3429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111" name="直接箭头连接符 110">
            <a:extLst>
              <a:ext uri="{FF2B5EF4-FFF2-40B4-BE49-F238E27FC236}">
                <a16:creationId xmlns:a16="http://schemas.microsoft.com/office/drawing/2014/main" id="{90042FDE-190A-F639-A586-049DD09D1EB2}"/>
              </a:ext>
            </a:extLst>
          </p:cNvPr>
          <p:cNvCxnSpPr>
            <a:cxnSpLocks/>
          </p:cNvCxnSpPr>
          <p:nvPr/>
        </p:nvCxnSpPr>
        <p:spPr bwMode="auto">
          <a:xfrm flipV="1">
            <a:off x="5295990" y="1614793"/>
            <a:ext cx="0" cy="13805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12" name="矩形 111">
            <a:extLst>
              <a:ext uri="{FF2B5EF4-FFF2-40B4-BE49-F238E27FC236}">
                <a16:creationId xmlns:a16="http://schemas.microsoft.com/office/drawing/2014/main" id="{ACADE7D5-41B0-2C49-82DD-F933FE6A7391}"/>
              </a:ext>
            </a:extLst>
          </p:cNvPr>
          <p:cNvSpPr/>
          <p:nvPr/>
        </p:nvSpPr>
        <p:spPr bwMode="auto">
          <a:xfrm flipH="1">
            <a:off x="5295989" y="2118933"/>
            <a:ext cx="381001" cy="87642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3" name="矩形 112">
            <a:extLst>
              <a:ext uri="{FF2B5EF4-FFF2-40B4-BE49-F238E27FC236}">
                <a16:creationId xmlns:a16="http://schemas.microsoft.com/office/drawing/2014/main" id="{5F5BD1AD-FB12-7412-E45E-F1FEFAAB1577}"/>
              </a:ext>
            </a:extLst>
          </p:cNvPr>
          <p:cNvSpPr/>
          <p:nvPr/>
        </p:nvSpPr>
        <p:spPr bwMode="auto">
          <a:xfrm flipH="1">
            <a:off x="5942569" y="2122434"/>
            <a:ext cx="115428" cy="87642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4" name="矩形 113">
            <a:extLst>
              <a:ext uri="{FF2B5EF4-FFF2-40B4-BE49-F238E27FC236}">
                <a16:creationId xmlns:a16="http://schemas.microsoft.com/office/drawing/2014/main" id="{2A6AD898-B210-A915-DC2C-DAC80FFC3CA9}"/>
              </a:ext>
            </a:extLst>
          </p:cNvPr>
          <p:cNvSpPr/>
          <p:nvPr/>
        </p:nvSpPr>
        <p:spPr bwMode="auto">
          <a:xfrm flipH="1">
            <a:off x="6339831" y="2120972"/>
            <a:ext cx="99160" cy="87642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5" name="矩形 114">
            <a:extLst>
              <a:ext uri="{FF2B5EF4-FFF2-40B4-BE49-F238E27FC236}">
                <a16:creationId xmlns:a16="http://schemas.microsoft.com/office/drawing/2014/main" id="{8A61C3D8-C3C4-C599-DEF0-CB199B0DA620}"/>
              </a:ext>
            </a:extLst>
          </p:cNvPr>
          <p:cNvSpPr/>
          <p:nvPr/>
        </p:nvSpPr>
        <p:spPr bwMode="auto">
          <a:xfrm flipH="1">
            <a:off x="6717620" y="2119091"/>
            <a:ext cx="101236" cy="87642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3" name="文本框 132">
            <a:extLst>
              <a:ext uri="{FF2B5EF4-FFF2-40B4-BE49-F238E27FC236}">
                <a16:creationId xmlns:a16="http://schemas.microsoft.com/office/drawing/2014/main" id="{0B3C7DE2-D523-B355-2E3B-75082F0425AE}"/>
              </a:ext>
            </a:extLst>
          </p:cNvPr>
          <p:cNvSpPr txBox="1"/>
          <p:nvPr/>
        </p:nvSpPr>
        <p:spPr>
          <a:xfrm>
            <a:off x="4633135" y="1450293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Power Source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3167A53-4B33-C92B-E64C-ACF880C17BF4}"/>
              </a:ext>
            </a:extLst>
          </p:cNvPr>
          <p:cNvSpPr/>
          <p:nvPr/>
        </p:nvSpPr>
        <p:spPr bwMode="auto">
          <a:xfrm flipH="1">
            <a:off x="8001000" y="2115436"/>
            <a:ext cx="101236" cy="87642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A32CA856-E276-E4A8-FAC9-4888FD5D9880}"/>
              </a:ext>
            </a:extLst>
          </p:cNvPr>
          <p:cNvCxnSpPr/>
          <p:nvPr/>
        </p:nvCxnSpPr>
        <p:spPr bwMode="auto">
          <a:xfrm>
            <a:off x="6954596" y="3771775"/>
            <a:ext cx="10464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124F3CA9-87EB-696F-C572-F42453B54072}"/>
              </a:ext>
            </a:extLst>
          </p:cNvPr>
          <p:cNvCxnSpPr>
            <a:cxnSpLocks/>
          </p:cNvCxnSpPr>
          <p:nvPr/>
        </p:nvCxnSpPr>
        <p:spPr bwMode="auto">
          <a:xfrm flipV="1">
            <a:off x="7996504" y="3541901"/>
            <a:ext cx="114300" cy="2196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AE34EE43-7E02-694C-98DB-F541672A63D3}"/>
              </a:ext>
            </a:extLst>
          </p:cNvPr>
          <p:cNvCxnSpPr/>
          <p:nvPr/>
        </p:nvCxnSpPr>
        <p:spPr bwMode="auto">
          <a:xfrm>
            <a:off x="8115286" y="3548366"/>
            <a:ext cx="1143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1A55B34D-B6A5-534B-6ADB-327F24AAB42D}"/>
              </a:ext>
            </a:extLst>
          </p:cNvPr>
          <p:cNvCxnSpPr/>
          <p:nvPr/>
        </p:nvCxnSpPr>
        <p:spPr bwMode="auto">
          <a:xfrm>
            <a:off x="8118101" y="3564311"/>
            <a:ext cx="1143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08E6DC92-7324-427E-D3FF-40B015AF8FB1}"/>
              </a:ext>
            </a:extLst>
          </p:cNvPr>
          <p:cNvCxnSpPr/>
          <p:nvPr/>
        </p:nvCxnSpPr>
        <p:spPr bwMode="auto">
          <a:xfrm>
            <a:off x="8112484" y="3556485"/>
            <a:ext cx="0" cy="26145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BF3B3C41-2DBB-EC87-8AED-C8B166CF1147}"/>
              </a:ext>
            </a:extLst>
          </p:cNvPr>
          <p:cNvCxnSpPr/>
          <p:nvPr/>
        </p:nvCxnSpPr>
        <p:spPr bwMode="auto">
          <a:xfrm>
            <a:off x="8226784" y="3761693"/>
            <a:ext cx="0" cy="24093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</p:spPr>
      </p:cxnSp>
      <p:sp>
        <p:nvSpPr>
          <p:cNvPr id="27" name="矩形 26">
            <a:extLst>
              <a:ext uri="{FF2B5EF4-FFF2-40B4-BE49-F238E27FC236}">
                <a16:creationId xmlns:a16="http://schemas.microsoft.com/office/drawing/2014/main" id="{E1DB0FF5-E133-1D93-D7CC-25A17D6AE0E5}"/>
              </a:ext>
            </a:extLst>
          </p:cNvPr>
          <p:cNvSpPr/>
          <p:nvPr/>
        </p:nvSpPr>
        <p:spPr bwMode="auto">
          <a:xfrm>
            <a:off x="8112484" y="5294658"/>
            <a:ext cx="114287" cy="8764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1FFC13FD-9516-BE1A-A007-0E21DC5B318E}"/>
              </a:ext>
            </a:extLst>
          </p:cNvPr>
          <p:cNvSpPr txBox="1"/>
          <p:nvPr/>
        </p:nvSpPr>
        <p:spPr>
          <a:xfrm>
            <a:off x="5649920" y="1597877"/>
            <a:ext cx="107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Periodic Power Tx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4A185C18-FA4A-F6CD-E087-522FC8641FC4}"/>
              </a:ext>
            </a:extLst>
          </p:cNvPr>
          <p:cNvSpPr txBox="1"/>
          <p:nvPr/>
        </p:nvSpPr>
        <p:spPr>
          <a:xfrm>
            <a:off x="7533376" y="1592341"/>
            <a:ext cx="107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On-demand Power Tx</a:t>
            </a:r>
          </a:p>
        </p:txBody>
      </p:sp>
      <p:sp>
        <p:nvSpPr>
          <p:cNvPr id="70" name="Rectangle 1">
            <a:extLst>
              <a:ext uri="{FF2B5EF4-FFF2-40B4-BE49-F238E27FC236}">
                <a16:creationId xmlns:a16="http://schemas.microsoft.com/office/drawing/2014/main" id="{3D65D759-8616-4A0E-9118-4522FD1D74E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SG" sz="1800" b="1" dirty="0">
                <a:solidFill>
                  <a:srgbClr val="000000"/>
                </a:solidFill>
              </a:rPr>
              <a:t>2151r0</a:t>
            </a:r>
            <a:endParaRPr lang="en-SG" sz="1800" dirty="0">
              <a:latin typeface="+mn-lt"/>
            </a:endParaRPr>
          </a:p>
        </p:txBody>
      </p:sp>
      <p:sp>
        <p:nvSpPr>
          <p:cNvPr id="71" name="Date Placeholder 3">
            <a:extLst>
              <a:ext uri="{FF2B5EF4-FFF2-40B4-BE49-F238E27FC236}">
                <a16:creationId xmlns:a16="http://schemas.microsoft.com/office/drawing/2014/main" id="{4B6D8C99-DBC5-491F-AC1F-E475665CD66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December 2022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46842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altLang="zh-CN" dirty="0"/>
              <a:t>Summary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2748" y="1752600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altLang="zh-CN" sz="1800" b="1" dirty="0">
                <a:solidFill>
                  <a:srgbClr val="2D201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This submission discusses following aspects of energy harvesting</a:t>
            </a:r>
            <a:endParaRPr lang="en-US" altLang="zh-CN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555" lvl="1" indent="-342900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GB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procedures of AMP devices for different power sources, e.g., solar, thermal, etc.</a:t>
            </a:r>
          </a:p>
          <a:p>
            <a:pPr marL="630555" lvl="1" indent="-342900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GB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procedure for RF power sources powered AMP devices </a:t>
            </a:r>
          </a:p>
          <a:p>
            <a:pPr marL="630555" lvl="1" indent="-342900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GB" altLang="zh-CN" sz="1800" b="1" dirty="0">
              <a:solidFill>
                <a:srgbClr val="2D2015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81A00203-790B-4E46-B30F-DFC5B1B79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49A3F36C-10AB-4820-B8B4-4BEAF8FAF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D944FD6-4102-4574-BE2F-91DBC1BCF85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SG" sz="1800" b="1" dirty="0">
                <a:solidFill>
                  <a:srgbClr val="000000"/>
                </a:solidFill>
              </a:rPr>
              <a:t>2151r0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F273852-BC61-40C0-A991-F24F7330183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December 2022</a:t>
            </a:r>
            <a:endParaRPr lang="en-GB" sz="1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834736" y="1579433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GB" altLang="zh-CN" sz="1600" dirty="0"/>
              <a:t>IEEE 802.11-22/1562r3, Draft Technical Report on support of AMP IoT devices in WLAN</a:t>
            </a:r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Yi</a:t>
            </a:r>
            <a:r>
              <a:rPr lang="en-US" altLang="zh-CN" dirty="0"/>
              <a:t>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B7DD4F38-5759-4275-A18D-1C3A6F678BB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</a:t>
            </a:r>
            <a:r>
              <a:rPr lang="en-SG" sz="1800" b="1" dirty="0">
                <a:solidFill>
                  <a:srgbClr val="000000"/>
                </a:solidFill>
              </a:rPr>
              <a:t>2151r0</a:t>
            </a:r>
            <a:endParaRPr lang="en-SG" sz="1800" dirty="0">
              <a:latin typeface="+mn-lt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5C5B1B52-0942-4B65-BE68-38F55D69735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December 2022</a:t>
            </a:r>
            <a:endParaRPr lang="en-GB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715</TotalTime>
  <Words>469</Words>
  <Application>Microsoft Office PowerPoint</Application>
  <PresentationFormat>全屏显示(4:3)</PresentationFormat>
  <Paragraphs>124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OPPOSans B</vt:lpstr>
      <vt:lpstr>宋体</vt:lpstr>
      <vt:lpstr>Arial</vt:lpstr>
      <vt:lpstr>Calibri</vt:lpstr>
      <vt:lpstr>Times New Roman</vt:lpstr>
      <vt:lpstr>Wingdings</vt:lpstr>
      <vt:lpstr>ACcord Submission Template</vt:lpstr>
      <vt:lpstr>Operation Procedure for AMP device in WLAN</vt:lpstr>
      <vt:lpstr>Outline</vt:lpstr>
      <vt:lpstr>PowerPoint 演示文稿</vt:lpstr>
      <vt:lpstr>PowerPoint 演示文稿</vt:lpstr>
      <vt:lpstr>PowerPoint 演示文稿</vt:lpstr>
      <vt:lpstr>PowerPoint 演示文稿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孙波10013985</cp:lastModifiedBy>
  <cp:revision>1685</cp:revision>
  <cp:lastPrinted>1998-02-10T13:28:00Z</cp:lastPrinted>
  <dcterms:created xsi:type="dcterms:W3CDTF">2009-12-02T19:05:00Z</dcterms:created>
  <dcterms:modified xsi:type="dcterms:W3CDTF">2022-12-13T02:01:54Z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