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86" r:id="rId2"/>
  </p:sldMasterIdLst>
  <p:notesMasterIdLst>
    <p:notesMasterId r:id="rId24"/>
  </p:notesMasterIdLst>
  <p:handoutMasterIdLst>
    <p:handoutMasterId r:id="rId25"/>
  </p:handoutMasterIdLst>
  <p:sldIdLst>
    <p:sldId id="269" r:id="rId3"/>
    <p:sldId id="289" r:id="rId4"/>
    <p:sldId id="424" r:id="rId5"/>
    <p:sldId id="414" r:id="rId6"/>
    <p:sldId id="375" r:id="rId7"/>
    <p:sldId id="367" r:id="rId8"/>
    <p:sldId id="374" r:id="rId9"/>
    <p:sldId id="416" r:id="rId10"/>
    <p:sldId id="417" r:id="rId11"/>
    <p:sldId id="418" r:id="rId12"/>
    <p:sldId id="419" r:id="rId13"/>
    <p:sldId id="420" r:id="rId14"/>
    <p:sldId id="422" r:id="rId15"/>
    <p:sldId id="421" r:id="rId16"/>
    <p:sldId id="423" r:id="rId17"/>
    <p:sldId id="425" r:id="rId18"/>
    <p:sldId id="426" r:id="rId19"/>
    <p:sldId id="427" r:id="rId20"/>
    <p:sldId id="428" r:id="rId21"/>
    <p:sldId id="429" r:id="rId22"/>
    <p:sldId id="430" r:id="rId2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659" autoAdjust="0"/>
  </p:normalViewPr>
  <p:slideViewPr>
    <p:cSldViewPr>
      <p:cViewPr varScale="1">
        <p:scale>
          <a:sx n="60" d="100"/>
          <a:sy n="60" d="100"/>
        </p:scale>
        <p:origin x="148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11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039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November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1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41297" y="6475413"/>
            <a:ext cx="140262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2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68323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95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228600"/>
            <a:ext cx="1970087" cy="3531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04799"/>
            <a:ext cx="2122487" cy="30480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86473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Dec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7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280245"/>
            <a:ext cx="2122487" cy="405555"/>
          </a:xfrm>
          <a:noFill/>
        </p:spPr>
        <p:txBody>
          <a:bodyPr/>
          <a:lstStyle/>
          <a:p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741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769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802.11-21/2150r0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268323"/>
            <a:ext cx="2122487" cy="405555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latin typeface="Calibri"/>
                <a:cs typeface="Calibri"/>
              </a:defRPr>
            </a:lvl1pPr>
          </a:lstStyle>
          <a:p>
            <a:r>
              <a:rPr lang="en-US"/>
              <a:t>Dec 2022</a:t>
            </a:r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297" y="6475413"/>
            <a:ext cx="14026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5FCE21BC-3A2D-4A13-9E57-C304A74846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82405" y="304800"/>
            <a:ext cx="29124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doc.: IEEE 802.11-14/0888  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angerousprototypes.com/2013/08/10/creepydol-wifi-surveillance-project-debuts-at-blackhatdefcon/" TargetMode="External"/><Relationship Id="rId2" Type="http://schemas.openxmlformats.org/officeDocument/2006/relationships/hyperlink" Target="http://www.infowars.com/seattle-police-deactivate-wi-fi-spy-grid-after-privacy-outcry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file:///\\localhost\Wi-Fi%20Trashcans%20Now%20Silently%20Tracking%20Your%20Smartphone%20Data%20%20Read%20more\%20http\::www.storyleak.com:wi-fi-trashcans-tracking-your-smartphone-data:" TargetMode="External"/><Relationship Id="rId4" Type="http://schemas.openxmlformats.org/officeDocument/2006/relationships/hyperlink" Target="http://www.internetevolution.com/author.asp?section_id=466&amp;doc_id=260514&amp;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Clarification of Requirements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8362B-4BE3-A54C-AB73-D78E51BD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Pre-RCM</a:t>
            </a:r>
          </a:p>
          <a:p>
            <a:r>
              <a:rPr lang="en-US" dirty="0"/>
              <a:t>Long term tracking of phones revealed “</a:t>
            </a:r>
            <a:r>
              <a:rPr lang="en-US" sz="2400" i="1" dirty="0"/>
              <a:t>the past behavior of unique devices"—and hence of the people who carry them around</a:t>
            </a:r>
          </a:p>
          <a:p>
            <a:r>
              <a:rPr lang="en-US" dirty="0"/>
              <a:t>BUT Did not directly provide the User Identity unless MAC Address  specifically targeted and followed.</a:t>
            </a:r>
          </a:p>
          <a:p>
            <a:pPr lvl="1"/>
            <a:r>
              <a:rPr lang="en-US" i="1" dirty="0"/>
              <a:t>Noting places frequented, including home.</a:t>
            </a:r>
          </a:p>
          <a:p>
            <a:pPr lvl="1"/>
            <a:endParaRPr lang="en-US" i="1" dirty="0"/>
          </a:p>
          <a:p>
            <a:pPr marL="0" indent="0">
              <a:buNone/>
            </a:pPr>
            <a:r>
              <a:rPr lang="en-US" i="1" dirty="0"/>
              <a:t>RCM solved this in general but using same MAC Address when returning to ESS (as per 11aq) is a slight breach.</a:t>
            </a:r>
          </a:p>
          <a:p>
            <a:pPr lvl="1"/>
            <a:r>
              <a:rPr lang="en-US" i="1" dirty="0"/>
              <a:t>Take photo of user when MAC Address enters store, (“</a:t>
            </a:r>
            <a:r>
              <a:rPr lang="en-US" i="1" dirty="0" err="1"/>
              <a:t>CreepyDOL</a:t>
            </a:r>
            <a:r>
              <a:rPr lang="en-US" i="1" dirty="0"/>
              <a:t>”). Tougher if different MAC Address each time.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B4C15B-EBB1-D492-601D-51E611C04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User Identity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142A2-49F6-1152-2BEA-C0B9088F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B3F16-0415-6C7E-8752-F9450F98E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3F8B-87EA-B469-2CBA-1A49C33D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0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A82BC0-516A-3836-EBDA-3492F8D7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36614"/>
            <a:ext cx="7772400" cy="4572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Originally paparazzi set up sniffer(s) at locations to look for known MAC Address(es) of celebrities.</a:t>
            </a:r>
          </a:p>
          <a:p>
            <a:pPr lvl="1"/>
            <a:r>
              <a:rPr lang="en-US" sz="2400" dirty="0"/>
              <a:t>RCM prevents this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Paparazzi could set up a spoof AP to tempt celebrity to associate.</a:t>
            </a:r>
          </a:p>
          <a:p>
            <a:pPr lvl="1"/>
            <a:r>
              <a:rPr lang="en-US" dirty="0">
                <a:latin typeface="+mj-lt"/>
              </a:rPr>
              <a:t>Have to know SSID of an ESS that has </a:t>
            </a:r>
            <a:r>
              <a:rPr lang="en-US" u="sng" dirty="0">
                <a:latin typeface="+mj-lt"/>
              </a:rPr>
              <a:t>restricted</a:t>
            </a:r>
            <a:r>
              <a:rPr lang="en-US" dirty="0">
                <a:latin typeface="+mj-lt"/>
              </a:rPr>
              <a:t> membership</a:t>
            </a:r>
          </a:p>
          <a:p>
            <a:pPr lvl="1"/>
            <a:r>
              <a:rPr lang="en-US" dirty="0"/>
              <a:t>Mere attempt to associate is enough to advertise presence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it a real privacy problem?  </a:t>
            </a:r>
          </a:p>
          <a:p>
            <a:pPr marL="0" indent="0">
              <a:buNone/>
            </a:pPr>
            <a:r>
              <a:rPr lang="en-US" dirty="0"/>
              <a:t>For “paparazzi” maybe  substitute Government or criminal  concern? But is this a good way to track someone? – Not really</a:t>
            </a:r>
          </a:p>
          <a:p>
            <a:pPr lvl="1"/>
            <a:endParaRPr lang="en-US" dirty="0"/>
          </a:p>
          <a:p>
            <a:pPr marL="40005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85DAA3-3833-CD32-977F-D3819F6CF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31321"/>
          </a:xfrm>
        </p:spPr>
        <p:txBody>
          <a:bodyPr/>
          <a:lstStyle/>
          <a:p>
            <a:r>
              <a:rPr lang="en-US" dirty="0"/>
              <a:t>Spoof AP attack – Paparazzi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389F-62E5-CF26-54DA-541CCA27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966D-D46D-5013-7BF3-69FFCD6F1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901EB-0069-791C-609E-4B69A826B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66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B7911C-426A-1284-5FAE-DFED01F37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8943"/>
            <a:ext cx="7772400" cy="517646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Spoof AP, located at a night club or restaurant, advertises SSID “I’m an Important VIP”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VIP arrives, and phone sends an Association request.</a:t>
            </a:r>
          </a:p>
          <a:p>
            <a:pPr marL="857250" lvl="1" indent="-457200"/>
            <a:r>
              <a:rPr lang="en-US" dirty="0"/>
              <a:t>Association fails - Password does not match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Spoof AP says “Aha, the VIP is here”.  </a:t>
            </a:r>
          </a:p>
          <a:p>
            <a:pPr marL="0" indent="0">
              <a:buNone/>
            </a:pPr>
            <a:r>
              <a:rPr lang="en-US" u="sng" dirty="0"/>
              <a:t>IS this a real problem?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Does NOT provide access, in any way, to the ‘Home” network.  </a:t>
            </a:r>
          </a:p>
          <a:p>
            <a:pPr marL="0" indent="0">
              <a:buNone/>
            </a:pPr>
            <a:r>
              <a:rPr lang="en-US" dirty="0"/>
              <a:t>IF (as 11aq) phone uses same MAC Address as last time, makes the paparazzi job easier, but still no real difference.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857250" lvl="1" indent="-457200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0D8940-0772-55DA-7291-4B0CAA88B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Spoof AP attack – with RCM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28821-BBBE-4B52-5AD9-6959CDCD6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0CCFC-7668-3D6F-09C3-159A241C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1E00E-7687-26D1-B59F-4A270E935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78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AF5091-DFC8-5332-BCA5-1A301F56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Spoof AP is a more general “attractive” SSID, still  </a:t>
            </a:r>
            <a:r>
              <a:rPr lang="en-US" u="sng" dirty="0"/>
              <a:t>no way to tell who owns what MAC Address</a:t>
            </a:r>
            <a:r>
              <a:rPr lang="en-US" dirty="0"/>
              <a:t>.</a:t>
            </a:r>
          </a:p>
          <a:p>
            <a:r>
              <a:rPr lang="en-US" dirty="0"/>
              <a:t>Then RCM does not solve the general snooping problem if returning STAs using same MAC Address</a:t>
            </a:r>
          </a:p>
          <a:p>
            <a:endParaRPr lang="en-US" dirty="0"/>
          </a:p>
          <a:p>
            <a:r>
              <a:rPr lang="en-US" b="0" dirty="0"/>
              <a:t>Note: For a pre-scheme, the “attractive” SSID would have to be one that a STA would want to be pre-recognized.  </a:t>
            </a:r>
            <a:r>
              <a:rPr lang="en-US" b="0" u="sng" dirty="0"/>
              <a:t>Difficult to imagine a scenario that makes any sense for an attacker</a:t>
            </a:r>
            <a:r>
              <a:rPr lang="en-US" b="0" dirty="0"/>
              <a:t>.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2E558-0A4F-1144-6C7D-17C41E02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1136F-19D8-1414-06D2-7F21A311C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B1EC0-E735-1C41-CE58-7EA5BA671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931D4-711D-ABA9-A646-F011F9482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94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8AB71B-C45A-8F25-BFD4-7CF637741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2115"/>
            <a:ext cx="7772400" cy="5033298"/>
          </a:xfrm>
        </p:spPr>
        <p:txBody>
          <a:bodyPr/>
          <a:lstStyle/>
          <a:p>
            <a:r>
              <a:rPr lang="en-US" dirty="0"/>
              <a:t>As Spoof AP only partially solved by RCM, does </a:t>
            </a:r>
            <a:r>
              <a:rPr lang="en-US" dirty="0" err="1"/>
              <a:t>TGbh</a:t>
            </a:r>
            <a:r>
              <a:rPr lang="en-US" dirty="0"/>
              <a:t> have to solve it?</a:t>
            </a:r>
          </a:p>
          <a:p>
            <a:pPr lvl="1"/>
            <a:r>
              <a:rPr lang="en-US" dirty="0"/>
              <a:t>How important is this to the public?  i.e., non-celebs.</a:t>
            </a:r>
          </a:p>
          <a:p>
            <a:pPr lvl="1"/>
            <a:r>
              <a:rPr lang="en-US" dirty="0"/>
              <a:t>How important to celebs?</a:t>
            </a:r>
          </a:p>
          <a:p>
            <a:r>
              <a:rPr lang="en-US" dirty="0"/>
              <a:t>Presentation in </a:t>
            </a:r>
            <a:r>
              <a:rPr lang="en-US" dirty="0" err="1"/>
              <a:t>TGbi</a:t>
            </a:r>
            <a:r>
              <a:rPr lang="en-US" dirty="0"/>
              <a:t> on possible solution(s) had strong feedback that this is not a problem worth solving.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Hence, </a:t>
            </a: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needs to decide how to address “Spoof AP” when considering the pre-schemes.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important is it?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much added complexity is justified?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1B5FD6-88E0-383F-06B4-44056692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4987"/>
          </a:xfrm>
        </p:spPr>
        <p:txBody>
          <a:bodyPr/>
          <a:lstStyle/>
          <a:p>
            <a:r>
              <a:rPr lang="en-US" dirty="0"/>
              <a:t>Spoof AP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3A7EF-3748-63AF-B856-1D6BF769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C32DC-94D1-6B23-D888-35B5451F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2302-7A39-A005-D574-68B66399F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85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2E34B4-A419-7DC8-1243-ECF5CA57D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RCM 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Solved general tracking of a MAC Address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Made simple sniffers obsolete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RCM did not solve specific “paparazzi spoof AP”, but no-one worries about that?</a:t>
            </a:r>
          </a:p>
          <a:p>
            <a:pPr marL="0" indent="0">
              <a:buNone/>
            </a:pPr>
            <a:r>
              <a:rPr lang="en-US" dirty="0"/>
              <a:t>No scheme, Device ID or Pre-Scheme, solves it.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Break for questions 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2B403-21EB-2DB2-F6E3-E8125B926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EE9C-A1F8-E42D-A159-6DA81AA7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E4CF1-BC68-5C77-EDCE-C5EAC2FB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885ED-6A36-2C75-21D5-03486C4F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3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3A15A94-B330-75FC-E0CD-2C72B805E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complicated do they need to be?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CDE10D-9A4D-D3CF-16F1-F417FFB87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19447-AED6-1E01-6D6E-F2E7D7877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FA46C-9CDE-4ABF-8C12-90D424DE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77012-672F-B3B9-5BD2-A49AE83B4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60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B90691-2B2D-CEFF-74C0-D7CA06E2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Basically 2 basic schemes: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computations</a:t>
            </a:r>
          </a:p>
          <a:p>
            <a:pPr marL="857250" lvl="1" indent="-457200"/>
            <a:r>
              <a:rPr lang="en-US" dirty="0"/>
              <a:t>MAAD, IRM</a:t>
            </a:r>
          </a:p>
          <a:p>
            <a:pPr marL="857250" lvl="1" indent="-457200"/>
            <a:r>
              <a:rPr lang="en-US" dirty="0"/>
              <a:t>MAC address assigned each association by each ESS.</a:t>
            </a:r>
          </a:p>
          <a:p>
            <a:pPr marL="400050" lvl="1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Computations</a:t>
            </a:r>
          </a:p>
          <a:p>
            <a:pPr marL="857250" lvl="1" indent="-457200"/>
            <a:r>
              <a:rPr lang="en-US" dirty="0"/>
              <a:t>RRCM, IRMA, ID Encoding</a:t>
            </a:r>
          </a:p>
          <a:p>
            <a:pPr marL="857250" lvl="1" indent="-457200"/>
            <a:r>
              <a:rPr lang="en-US" dirty="0"/>
              <a:t>Use a key </a:t>
            </a:r>
          </a:p>
          <a:p>
            <a:pPr marL="857250" lvl="1" indent="-457200"/>
            <a:r>
              <a:rPr lang="en-US" dirty="0"/>
              <a:t>Basically, a random MAC Address and the ID is in an IE.</a:t>
            </a:r>
          </a:p>
          <a:p>
            <a:pPr marL="857250" lvl="1" indent="-4572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573E94-EE65-7C00-1B5C-09061B0EF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99426-61E4-17DF-D0A2-54BAD74B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B3452-044F-946C-E0D2-F71629FC6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049AB-2DBB-B318-44E6-8C1F5EB4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49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F89E530-BB42-C1C0-6CA7-4A0A9D6D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332" y="1600199"/>
            <a:ext cx="7772400" cy="4925199"/>
          </a:xfrm>
        </p:spPr>
        <p:txBody>
          <a:bodyPr/>
          <a:lstStyle/>
          <a:p>
            <a:pPr marL="57150" indent="0">
              <a:buNone/>
            </a:pPr>
            <a:r>
              <a:rPr lang="en-US" sz="3200" dirty="0"/>
              <a:t>Q - Is there any need to encrypt?</a:t>
            </a:r>
          </a:p>
          <a:p>
            <a:pPr marL="57150" indent="0">
              <a:buNone/>
            </a:pPr>
            <a:r>
              <a:rPr lang="en-US" sz="3200" dirty="0"/>
              <a:t>e.g., IRMA and ID Encoding</a:t>
            </a:r>
          </a:p>
          <a:p>
            <a:pPr marL="57150" indent="0">
              <a:buNone/>
            </a:pPr>
            <a:r>
              <a:rPr lang="en-US" sz="3200" dirty="0"/>
              <a:t>A - Only if Spoof AP is countered</a:t>
            </a:r>
          </a:p>
          <a:p>
            <a:pPr lvl="1"/>
            <a:r>
              <a:rPr lang="en-US" sz="2800" dirty="0"/>
              <a:t>Which it isn’t</a:t>
            </a:r>
          </a:p>
          <a:p>
            <a:pPr marL="57150" indent="0">
              <a:buNone/>
            </a:pPr>
            <a:endParaRPr lang="en-US" sz="3200" dirty="0"/>
          </a:p>
          <a:p>
            <a:pPr marL="57150" indent="0">
              <a:buNone/>
            </a:pPr>
            <a:r>
              <a:rPr lang="en-US" sz="3200" dirty="0"/>
              <a:t>Tracking is solved because random MAC addresses used unless STA is trying to associate to a ‘wanted’ ESS.</a:t>
            </a:r>
          </a:p>
          <a:p>
            <a:pPr marL="57150" indent="0">
              <a:buNone/>
            </a:pPr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5ACFAF8-E2D0-6AF7-8D1A-697EFEFD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Pre-Schemes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49CCE-110C-9189-64C1-69FDC38D2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3B58-6B90-A3B9-5255-DE11C29E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8229C-9742-E3AB-5B96-DED705B9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57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71E040-F7A7-9324-8230-F5FDFFDAC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MAAD uses MAC Address as the ID</a:t>
            </a:r>
          </a:p>
          <a:p>
            <a:pPr lvl="1"/>
            <a:r>
              <a:rPr lang="en-US" dirty="0"/>
              <a:t>MAAD is network allocated, IRM is STA allocated.</a:t>
            </a:r>
          </a:p>
          <a:p>
            <a:r>
              <a:rPr lang="en-US" dirty="0"/>
              <a:t>ID Encoding uses an IE as the ID</a:t>
            </a:r>
          </a:p>
          <a:p>
            <a:pPr lvl="1"/>
            <a:r>
              <a:rPr lang="en-US" dirty="0"/>
              <a:t>Option to encrypt it.</a:t>
            </a:r>
          </a:p>
          <a:p>
            <a:r>
              <a:rPr lang="en-US" dirty="0"/>
              <a:t>IRMA uses a Hash in an IE and a key as the ID</a:t>
            </a:r>
          </a:p>
          <a:p>
            <a:r>
              <a:rPr lang="en-US" dirty="0"/>
              <a:t>RRCM uses encrypted MAC Addresses as IDs.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4D8C1DB-83B7-6B22-064F-05E5FB15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 is the difference?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BAC6B-E135-03ED-6E72-257E5A66A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7AE5C-7EEC-7D2F-186D-D88B67C8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B5329-661E-E1CF-3C62-F2EE9979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64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199"/>
            <a:ext cx="7772400" cy="5256213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specifies modifications to the medium access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control (MAC) mechanisms to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preserve the existing services 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that might otherwise be restricted in environments where STAs in an Extended Service Set (ESS) use randomized or changing MAC addresses, </a:t>
            </a:r>
            <a:r>
              <a:rPr lang="en-US" sz="1800" i="1" strike="noStrike" baseline="0" dirty="0">
                <a:latin typeface="Verdana" panose="020B0604030504040204" pitchFamily="34" charset="0"/>
              </a:rPr>
              <a:t>without affecting user privacy</a:t>
            </a:r>
            <a:r>
              <a:rPr lang="en-US" sz="1800" b="0" i="1" strike="noStrike" baseline="0" dirty="0">
                <a:latin typeface="Verdana" panose="020B0604030504040204" pitchFamily="34" charset="0"/>
              </a:rPr>
              <a:t>. User privacy includes exposure of trackable information to third parties or exposure of an individual's presence or behavior.</a:t>
            </a:r>
          </a:p>
          <a:p>
            <a:pPr marL="0" indent="0" algn="l">
              <a:buNone/>
            </a:pPr>
            <a:endParaRPr lang="en-US" sz="1800" b="0" i="1" u="none" strike="noStrike" baseline="0" dirty="0">
              <a:latin typeface="Verdana" panose="020B0604030504040204" pitchFamily="34" charset="0"/>
            </a:endParaRPr>
          </a:p>
          <a:p>
            <a:pPr marL="0" indent="0" algn="l">
              <a:buNone/>
            </a:pPr>
            <a:r>
              <a:rPr lang="en-US" sz="1800" b="0" i="1" u="none" strike="noStrike" baseline="0" dirty="0">
                <a:latin typeface="Verdana" panose="020B0604030504040204" pitchFamily="34" charset="0"/>
              </a:rPr>
              <a:t>This amendment introduces mechanisms to enable session continuity in the absence of unique MAC address-to-STA mapping. For STAs in an ESS that use randomized or changing MAC addresses, this amendment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preserves the ability to provide customer support, conduct network diagnostics and troubleshooting, and </a:t>
            </a:r>
            <a:r>
              <a:rPr lang="en-US" sz="1800" i="1" u="sng" strike="noStrike" baseline="0" dirty="0">
                <a:latin typeface="Verdana" panose="020B0604030504040204" pitchFamily="34" charset="0"/>
              </a:rPr>
              <a:t>detect device arrival </a:t>
            </a:r>
            <a:r>
              <a:rPr lang="en-US" sz="1800" i="1" u="none" strike="noStrike" baseline="0" dirty="0">
                <a:latin typeface="Verdana" panose="020B0604030504040204" pitchFamily="34" charset="0"/>
              </a:rPr>
              <a:t>in a trusted environment.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PAR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24554BF-7BF8-1490-3880-E20DAD3AC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15533"/>
            <a:ext cx="7772400" cy="5059879"/>
          </a:xfrm>
        </p:spPr>
        <p:txBody>
          <a:bodyPr/>
          <a:lstStyle/>
          <a:p>
            <a:r>
              <a:rPr lang="en-US" dirty="0"/>
              <a:t>A MAAD STA only uses the MAAD MAC Address when it wants to be recognized.</a:t>
            </a:r>
          </a:p>
          <a:p>
            <a:r>
              <a:rPr lang="en-US" dirty="0"/>
              <a:t>Spoof AP mimics what?  </a:t>
            </a:r>
          </a:p>
          <a:p>
            <a:pPr lvl="1"/>
            <a:r>
              <a:rPr lang="en-US" dirty="0"/>
              <a:t>“home” AP?  (Paparazzi)</a:t>
            </a:r>
          </a:p>
          <a:p>
            <a:pPr lvl="1"/>
            <a:r>
              <a:rPr lang="en-US" dirty="0"/>
              <a:t>“attractive” AP?</a:t>
            </a:r>
          </a:p>
          <a:p>
            <a:r>
              <a:rPr lang="en-US" dirty="0"/>
              <a:t>Spoof AP knows the MAC Address but does not know the password.  What use is it?  </a:t>
            </a:r>
          </a:p>
          <a:p>
            <a:r>
              <a:rPr lang="en-US" dirty="0"/>
              <a:t>The only use is the Paparazzi attack, </a:t>
            </a:r>
          </a:p>
          <a:p>
            <a:pPr lvl="1"/>
            <a:r>
              <a:rPr lang="en-US" dirty="0"/>
              <a:t>which is easily avoided if you are a celeb.</a:t>
            </a:r>
          </a:p>
          <a:p>
            <a:r>
              <a:rPr lang="en-US" dirty="0"/>
              <a:t>A MAAD STA may have several MAAD MAC Addresses, they change all the time and do not identify the user.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C111AA1-BFF3-0A06-0BEA-F352C1BBA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MAAD and Spoof 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F155D-1F2B-B465-8310-81D305BE4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9F741-B74D-8018-F23A-4936F1B7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6BA9F-1173-BA45-A203-3161F4CD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12238F-8BD6-17BB-67E0-82316D66A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Why do we need encryption and computation complexity?</a:t>
            </a:r>
          </a:p>
          <a:p>
            <a:r>
              <a:rPr lang="en-US" dirty="0"/>
              <a:t>If we did, then why did we not just go with IRMA which was almost the first proposal in </a:t>
            </a:r>
            <a:r>
              <a:rPr lang="en-US" dirty="0" err="1"/>
              <a:t>TGbh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Tracking is countered by all schemes</a:t>
            </a:r>
          </a:p>
          <a:p>
            <a:pPr lvl="1"/>
            <a:r>
              <a:rPr lang="en-US" dirty="0"/>
              <a:t>No need for any probing with the ID</a:t>
            </a:r>
          </a:p>
          <a:p>
            <a:r>
              <a:rPr lang="en-US" dirty="0"/>
              <a:t>Spoof AP is not a real threat.</a:t>
            </a:r>
          </a:p>
          <a:p>
            <a:endParaRPr lang="en-US" dirty="0"/>
          </a:p>
          <a:p>
            <a:r>
              <a:rPr lang="en-US" dirty="0"/>
              <a:t>Simpler the better – Why not?  That is the question.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CC3F01-3A67-0A5C-6982-B7EE42343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Decision?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E71FB-8C78-1B07-886E-D77776CC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E7E6-ED58-552A-78C4-842F214C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13144-2B29-BE86-123A-F89CD1F13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2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6B413F3-0ED1-985C-19FB-2D70A09DE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– RCM solved what?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9ADBC-3927-C692-BC89-998A0B972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C5FAA-369E-A43B-A738-54110E16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D7664-2736-BED6-FF3A-3DF53940E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884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A309BA-4684-29AF-F193-562644BE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“privacy” requirement is basically what was improved by introducing RCM.</a:t>
            </a:r>
          </a:p>
          <a:p>
            <a:endParaRPr lang="en-US" dirty="0"/>
          </a:p>
          <a:p>
            <a:r>
              <a:rPr lang="en-US" dirty="0"/>
              <a:t>Tracking </a:t>
            </a:r>
          </a:p>
          <a:p>
            <a:r>
              <a:rPr lang="en-US" dirty="0"/>
              <a:t>Exposure of user identity.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Bottom line is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TGbh</a:t>
            </a:r>
            <a:r>
              <a:rPr lang="en-US" dirty="0">
                <a:solidFill>
                  <a:srgbClr val="FF0000"/>
                </a:solidFill>
              </a:rPr>
              <a:t> solutions must provide, at least, the same privacy that RCM does.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D68C00-6C64-5DD7-4639-3102A41B3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we take from the PAR?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D69A-868C-1024-E747-1E5361283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88134-166D-A040-1900-3218F4A2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7C802-3DDA-1B85-38DE-83C94C194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247659-31E5-6ABF-8752-AB919ED3F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i="1" dirty="0"/>
              <a:t>Tracking and User Identity</a:t>
            </a:r>
          </a:p>
          <a:p>
            <a:pPr marL="0" indent="0" algn="ctr">
              <a:buNone/>
            </a:pPr>
            <a:r>
              <a:rPr lang="en-US" sz="3200" dirty="0"/>
              <a:t>Back to the beginning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Presentations were given in WNG back in 2014</a:t>
            </a:r>
          </a:p>
          <a:p>
            <a:pPr marL="0" indent="0" algn="ctr">
              <a:buNone/>
            </a:pPr>
            <a:r>
              <a:rPr lang="en-US" sz="2800" dirty="0"/>
              <a:t>These give insight as to the problems that needed solving and as to why RCM happened.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30C1C-6846-1E15-A9E1-A3E4B92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9A293-A161-DADD-988E-1697EE5F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2CDDD-8EB0-1A1C-0E22-B9B37B53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7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Wi-Fi Privacy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>
                <a:hlinkClick r:id="rId2"/>
              </a:rPr>
              <a:t>Seattle Police Deactivate Wi-Fi Spy Grid After Privacy Outcry</a:t>
            </a:r>
            <a:r>
              <a:rPr lang="en-US" sz="2000" b="0" dirty="0"/>
              <a:t> (Nov 2013)</a:t>
            </a:r>
          </a:p>
          <a:p>
            <a:pPr marL="400050" lvl="1" indent="0">
              <a:buNone/>
            </a:pPr>
            <a:r>
              <a:rPr lang="en-US" sz="1600" b="0" dirty="0"/>
              <a:t>A DHS and Seattle police network collecting location information</a:t>
            </a:r>
          </a:p>
          <a:p>
            <a:pPr marL="0" indent="0">
              <a:buNone/>
            </a:pPr>
            <a:r>
              <a:rPr lang="en-US" sz="2000" b="0" dirty="0">
                <a:hlinkClick r:id="rId3"/>
              </a:rPr>
              <a:t>CreepyDOL WiFi surveillance project debuts at Blackhat/DEFCON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dirty="0"/>
              <a:t>DIY surveillance with low-cost Wi-Fi based sensors that capture MAC addresses</a:t>
            </a:r>
            <a:endParaRPr lang="en-US" sz="2000" b="0" dirty="0">
              <a:hlinkClick r:id="rId4"/>
            </a:endParaRPr>
          </a:p>
          <a:p>
            <a:pPr marL="0" indent="0">
              <a:buNone/>
            </a:pPr>
            <a:r>
              <a:rPr lang="en-US" sz="2000" b="0" dirty="0">
                <a:hlinkClick r:id="rId5" action="ppaction://hlinkfile"/>
              </a:rPr>
              <a:t>Wi-Fi Trashcans Now Silently Tracking Your Smartphone Data</a:t>
            </a:r>
            <a:r>
              <a:rPr lang="en-US" sz="2000" b="0" dirty="0"/>
              <a:t> (Aug 2013)</a:t>
            </a:r>
          </a:p>
          <a:p>
            <a:pPr marL="400050" lvl="1" indent="0">
              <a:buNone/>
            </a:pPr>
            <a:r>
              <a:rPr lang="en-US" sz="1600" i="1" dirty="0"/>
              <a:t> ... the company boasted that the cans, which included LCD advertising screens, "provide an unparalleled insight into the past behavior of unique devices"—and hence of the people who carry them around</a:t>
            </a:r>
          </a:p>
          <a:p>
            <a:pPr marL="0" indent="0">
              <a:buNone/>
            </a:pPr>
            <a:r>
              <a:rPr lang="en-US" sz="2000" b="0" dirty="0">
                <a:hlinkClick r:id="rId4"/>
              </a:rPr>
              <a:t>"Technopanic" mounts over Google's Wi-Fi Privacy violations</a:t>
            </a:r>
            <a:r>
              <a:rPr lang="en-US" sz="2000" b="0" dirty="0"/>
              <a:t> (Mar 2013)</a:t>
            </a:r>
          </a:p>
          <a:p>
            <a:pPr marL="400050" lvl="1" indent="0">
              <a:buNone/>
            </a:pPr>
            <a:r>
              <a:rPr lang="en-US" sz="1600" dirty="0"/>
              <a:t>A DHS and Seattle police network collecting location information</a:t>
            </a:r>
            <a:endParaRPr lang="en-US" dirty="0"/>
          </a:p>
          <a:p>
            <a:pPr marL="57150" indent="0">
              <a:buNone/>
            </a:pPr>
            <a:endParaRPr lang="en-US" dirty="0"/>
          </a:p>
          <a:p>
            <a:pPr marL="5715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849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Source of Threats:</a:t>
            </a:r>
          </a:p>
          <a:p>
            <a:pPr lvl="1"/>
            <a:r>
              <a:rPr lang="en-US" dirty="0"/>
              <a:t>Hackers, private investigators, stalkers, paparazzi</a:t>
            </a:r>
          </a:p>
          <a:p>
            <a:pPr lvl="1"/>
            <a:r>
              <a:rPr lang="en-US" dirty="0"/>
              <a:t>Marketing firms and retail outlets</a:t>
            </a:r>
          </a:p>
          <a:p>
            <a:pPr lvl="1"/>
            <a:r>
              <a:rPr lang="en-US" dirty="0"/>
              <a:t>Police, Government Agencies</a:t>
            </a:r>
          </a:p>
          <a:p>
            <a:pPr marL="0" indent="0">
              <a:buNone/>
            </a:pPr>
            <a:r>
              <a:rPr lang="en-US" dirty="0"/>
              <a:t>Non-threats:</a:t>
            </a:r>
          </a:p>
          <a:p>
            <a:pPr lvl="1" indent="-342900"/>
            <a:r>
              <a:rPr lang="en-US" dirty="0"/>
              <a:t>Marketing firms and retail outlets (with user approval)</a:t>
            </a:r>
          </a:p>
          <a:p>
            <a:pPr lvl="1" indent="-342900"/>
            <a:r>
              <a:rPr lang="en-US" dirty="0"/>
              <a:t>Personal home automation (of home user)</a:t>
            </a:r>
          </a:p>
          <a:p>
            <a:pPr lvl="1" indent="-342900"/>
            <a:r>
              <a:rPr lang="en-US" dirty="0"/>
              <a:t>... Etc.</a:t>
            </a:r>
          </a:p>
          <a:p>
            <a:pPr marL="0" indent="0">
              <a:buNone/>
            </a:pPr>
            <a:r>
              <a:rPr lang="en-US" dirty="0"/>
              <a:t>It is very important to identify ways to enable tracking when it is a “service”, but prevent unauthorized tracking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Graham Smith, SR Technologies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Slide </a:t>
            </a:r>
            <a:fld id="{9F280238-5E03-4A90-BACD-D800220B267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Dec 2022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5097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8D4F06-359E-3A80-B2C1-644815CA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b="0" dirty="0">
                <a:solidFill>
                  <a:srgbClr val="222222"/>
                </a:solidFill>
                <a:latin typeface="Georgia" panose="02040502050405020303" pitchFamily="18" charset="0"/>
              </a:rPr>
              <a:t>“…a</a:t>
            </a: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n analytics tool that tracks consumers via their Wi-Fi connected devices... Embedded in the trash cans, the system can detect devices and observe their behavior, using a unique ID code called a MAC address that is embedded in every Wi-Fi enabled gadget. … is accurate down to a 50th of a second, and tracks everything from the speed of pedestrians to what make of phone they’re using.”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22222"/>
                </a:solidFill>
                <a:effectLst/>
                <a:latin typeface="Georgia" panose="02040502050405020303" pitchFamily="18" charset="0"/>
              </a:rPr>
              <a:t>“For example, if it knows you're a regular at a certain bar, the cans might show you an ad for a different happy hour at a bar nearby.”</a:t>
            </a:r>
          </a:p>
          <a:p>
            <a:pPr marL="0" indent="0">
              <a:buNone/>
            </a:pPr>
            <a:r>
              <a:rPr lang="en-US" sz="2000" b="0" i="1" dirty="0">
                <a:solidFill>
                  <a:srgbClr val="222222"/>
                </a:solidFill>
                <a:latin typeface="Georgia" panose="02040502050405020303" pitchFamily="18" charset="0"/>
              </a:rPr>
              <a:t>(But maybe the user might like that info? RCM stopped that!)</a:t>
            </a:r>
            <a:endParaRPr lang="en-US" sz="2000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B6CF12-F42A-7F27-A9A7-B1ADE320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Trash Can Tracking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84039-3BF6-F00E-A08F-1AE2299E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21E8-81D8-27D6-65AC-C165FB08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6948-A7E3-057F-CA42-5B9A33D7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75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E5A9FE-7925-523D-EED8-E44EA6D11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2000" dirty="0"/>
              <a:t>Not sure if the scheme(s) somehow triggered the STAs to transmit probes, or that STAs just do it anyway OR STAs using local Wi-Fi for ‘normal’ traffic.</a:t>
            </a:r>
          </a:p>
          <a:p>
            <a:r>
              <a:rPr lang="en-US" sz="2000" dirty="0"/>
              <a:t>Anyhow, RCM solved this</a:t>
            </a:r>
          </a:p>
          <a:p>
            <a:pPr lvl="1"/>
            <a:r>
              <a:rPr lang="en-US" sz="1800" dirty="0"/>
              <a:t>Changing MAC Address stopped any relationship to user and tracking over a long period. 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Bottom line:</a:t>
            </a:r>
          </a:p>
          <a:p>
            <a:r>
              <a:rPr lang="en-US" sz="2000" dirty="0"/>
              <a:t>A STA should not use a single MAC address for long periods when simply “roaming” </a:t>
            </a:r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r>
              <a:rPr lang="en-US" sz="2000" dirty="0"/>
              <a:t>Returning to a site using the same MAC address </a:t>
            </a:r>
          </a:p>
          <a:p>
            <a:pPr lvl="1"/>
            <a:r>
              <a:rPr lang="en-US" sz="1600" dirty="0"/>
              <a:t>is “trackable” (11aq?)</a:t>
            </a:r>
          </a:p>
          <a:p>
            <a:pPr lvl="1"/>
            <a:r>
              <a:rPr lang="en-US" sz="1600" dirty="0"/>
              <a:t>This is present solution for many use cases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508D10-CAE3-FC59-7A10-75670C8EB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RCM solved Trash Can tracking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C9DEB-9ACC-2FC4-FBBC-24D6D9B1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A5A0-6531-3853-32F2-5F12D229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0DD43-C693-3C74-4602-DCDE114B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90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111209</TotalTime>
  <Words>1678</Words>
  <Application>Microsoft Office PowerPoint</Application>
  <PresentationFormat>On-screen Show (4:3)</PresentationFormat>
  <Paragraphs>228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Georgia</vt:lpstr>
      <vt:lpstr>Times New Roman</vt:lpstr>
      <vt:lpstr>Verdana</vt:lpstr>
      <vt:lpstr>Default Design</vt:lpstr>
      <vt:lpstr>802-11-PathProtection</vt:lpstr>
      <vt:lpstr>TG bh Clarification of Requirements</vt:lpstr>
      <vt:lpstr>PAR</vt:lpstr>
      <vt:lpstr>Part 1 – RCM solved what?</vt:lpstr>
      <vt:lpstr>What can we take from the PAR?</vt:lpstr>
      <vt:lpstr>PowerPoint Presentation</vt:lpstr>
      <vt:lpstr>Wi-Fi Privacy Concerns</vt:lpstr>
      <vt:lpstr>Privacy Threats</vt:lpstr>
      <vt:lpstr>Trash Can Tracking</vt:lpstr>
      <vt:lpstr>RCM solved Trash Can tracking</vt:lpstr>
      <vt:lpstr>User Identity</vt:lpstr>
      <vt:lpstr>Spoof AP attack – Paparazzi </vt:lpstr>
      <vt:lpstr>Spoof AP attack – with RCM</vt:lpstr>
      <vt:lpstr>Spoof AP</vt:lpstr>
      <vt:lpstr>Spoof AP </vt:lpstr>
      <vt:lpstr>Summary</vt:lpstr>
      <vt:lpstr>Part 2 – Pre-Schemes</vt:lpstr>
      <vt:lpstr>Pre-Schemes</vt:lpstr>
      <vt:lpstr>Pre-Schemes</vt:lpstr>
      <vt:lpstr>So what is the difference?</vt:lpstr>
      <vt:lpstr>MAAD and Spoof AP</vt:lpstr>
      <vt:lpstr>Decision?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1816</cp:revision>
  <cp:lastPrinted>1998-02-10T13:28:06Z</cp:lastPrinted>
  <dcterms:created xsi:type="dcterms:W3CDTF">1998-02-10T13:07:52Z</dcterms:created>
  <dcterms:modified xsi:type="dcterms:W3CDTF">2022-12-13T01:13:11Z</dcterms:modified>
</cp:coreProperties>
</file>