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8"/>
  </p:notesMasterIdLst>
  <p:handoutMasterIdLst>
    <p:handoutMasterId r:id="rId139"/>
  </p:handoutMasterIdLst>
  <p:sldIdLst>
    <p:sldId id="256" r:id="rId2"/>
    <p:sldId id="257" r:id="rId3"/>
    <p:sldId id="2582" r:id="rId4"/>
    <p:sldId id="443" r:id="rId5"/>
    <p:sldId id="448" r:id="rId6"/>
    <p:sldId id="449" r:id="rId7"/>
    <p:sldId id="447" r:id="rId8"/>
    <p:sldId id="2583" r:id="rId9"/>
    <p:sldId id="2584" r:id="rId10"/>
    <p:sldId id="2585" r:id="rId11"/>
    <p:sldId id="258" r:id="rId12"/>
    <p:sldId id="262" r:id="rId13"/>
    <p:sldId id="265" r:id="rId14"/>
    <p:sldId id="2371" r:id="rId15"/>
    <p:sldId id="2377" r:id="rId16"/>
    <p:sldId id="2373" r:id="rId17"/>
    <p:sldId id="2599" r:id="rId18"/>
    <p:sldId id="2600" r:id="rId19"/>
    <p:sldId id="2601" r:id="rId20"/>
    <p:sldId id="2602" r:id="rId21"/>
    <p:sldId id="2603" r:id="rId22"/>
    <p:sldId id="2604" r:id="rId23"/>
    <p:sldId id="2605" r:id="rId24"/>
    <p:sldId id="2378" r:id="rId25"/>
    <p:sldId id="271" r:id="rId26"/>
    <p:sldId id="276" r:id="rId27"/>
    <p:sldId id="277" r:id="rId28"/>
    <p:sldId id="331" r:id="rId29"/>
    <p:sldId id="332" r:id="rId30"/>
    <p:sldId id="386" r:id="rId31"/>
    <p:sldId id="2380" r:id="rId32"/>
    <p:sldId id="270" r:id="rId33"/>
    <p:sldId id="2381" r:id="rId34"/>
    <p:sldId id="290" r:id="rId35"/>
    <p:sldId id="523" r:id="rId36"/>
    <p:sldId id="859" r:id="rId37"/>
    <p:sldId id="2382" r:id="rId38"/>
    <p:sldId id="2383" r:id="rId39"/>
    <p:sldId id="263" r:id="rId40"/>
    <p:sldId id="264" r:id="rId41"/>
    <p:sldId id="2384" r:id="rId42"/>
    <p:sldId id="2385" r:id="rId43"/>
    <p:sldId id="266" r:id="rId44"/>
    <p:sldId id="268" r:id="rId45"/>
    <p:sldId id="2386" r:id="rId46"/>
    <p:sldId id="2387" r:id="rId47"/>
    <p:sldId id="261" r:id="rId48"/>
    <p:sldId id="2388" r:id="rId49"/>
    <p:sldId id="2389" r:id="rId50"/>
    <p:sldId id="259" r:id="rId51"/>
    <p:sldId id="2606" r:id="rId52"/>
    <p:sldId id="2607" r:id="rId53"/>
    <p:sldId id="269" r:id="rId54"/>
    <p:sldId id="2608" r:id="rId55"/>
    <p:sldId id="283" r:id="rId56"/>
    <p:sldId id="2588" r:id="rId57"/>
    <p:sldId id="2589" r:id="rId58"/>
    <p:sldId id="299" r:id="rId59"/>
    <p:sldId id="298" r:id="rId60"/>
    <p:sldId id="300" r:id="rId61"/>
    <p:sldId id="297" r:id="rId62"/>
    <p:sldId id="2590" r:id="rId63"/>
    <p:sldId id="2394" r:id="rId64"/>
    <p:sldId id="2395" r:id="rId65"/>
    <p:sldId id="2396" r:id="rId66"/>
    <p:sldId id="2397" r:id="rId67"/>
    <p:sldId id="2593" r:id="rId68"/>
    <p:sldId id="2594" r:id="rId69"/>
    <p:sldId id="2595" r:id="rId70"/>
    <p:sldId id="2596" r:id="rId71"/>
    <p:sldId id="2597" r:id="rId72"/>
    <p:sldId id="2598" r:id="rId73"/>
    <p:sldId id="2576" r:id="rId74"/>
    <p:sldId id="2577" r:id="rId75"/>
    <p:sldId id="288" r:id="rId76"/>
    <p:sldId id="2578" r:id="rId77"/>
    <p:sldId id="2579" r:id="rId78"/>
    <p:sldId id="524" r:id="rId79"/>
    <p:sldId id="2580" r:id="rId80"/>
    <p:sldId id="525" r:id="rId81"/>
    <p:sldId id="2581" r:id="rId82"/>
    <p:sldId id="1578" r:id="rId83"/>
    <p:sldId id="1573" r:id="rId84"/>
    <p:sldId id="2609" r:id="rId85"/>
    <p:sldId id="387" r:id="rId86"/>
    <p:sldId id="2591" r:id="rId87"/>
    <p:sldId id="284" r:id="rId88"/>
    <p:sldId id="285" r:id="rId89"/>
    <p:sldId id="2592" r:id="rId90"/>
    <p:sldId id="2586" r:id="rId91"/>
    <p:sldId id="2553" r:id="rId92"/>
    <p:sldId id="868" r:id="rId93"/>
    <p:sldId id="2554" r:id="rId94"/>
    <p:sldId id="2555" r:id="rId95"/>
    <p:sldId id="2561" r:id="rId96"/>
    <p:sldId id="2562" r:id="rId97"/>
    <p:sldId id="2557" r:id="rId98"/>
    <p:sldId id="2559" r:id="rId99"/>
    <p:sldId id="2563" r:id="rId100"/>
    <p:sldId id="2564" r:id="rId101"/>
    <p:sldId id="2565" r:id="rId102"/>
    <p:sldId id="2566" r:id="rId103"/>
    <p:sldId id="273" r:id="rId104"/>
    <p:sldId id="275" r:id="rId105"/>
    <p:sldId id="2567" r:id="rId106"/>
    <p:sldId id="2568" r:id="rId107"/>
    <p:sldId id="278" r:id="rId108"/>
    <p:sldId id="2569" r:id="rId109"/>
    <p:sldId id="2570" r:id="rId110"/>
    <p:sldId id="2571" r:id="rId111"/>
    <p:sldId id="2572" r:id="rId112"/>
    <p:sldId id="394" r:id="rId113"/>
    <p:sldId id="2587" r:id="rId114"/>
    <p:sldId id="2573" r:id="rId115"/>
    <p:sldId id="440" r:id="rId116"/>
    <p:sldId id="441" r:id="rId117"/>
    <p:sldId id="442" r:id="rId118"/>
    <p:sldId id="2574" r:id="rId119"/>
    <p:sldId id="2575" r:id="rId120"/>
    <p:sldId id="326" r:id="rId121"/>
    <p:sldId id="339" r:id="rId122"/>
    <p:sldId id="373" r:id="rId123"/>
    <p:sldId id="371" r:id="rId124"/>
    <p:sldId id="372" r:id="rId125"/>
    <p:sldId id="379" r:id="rId126"/>
    <p:sldId id="353" r:id="rId127"/>
    <p:sldId id="364" r:id="rId128"/>
    <p:sldId id="376" r:id="rId129"/>
    <p:sldId id="374" r:id="rId130"/>
    <p:sldId id="378" r:id="rId131"/>
    <p:sldId id="343" r:id="rId132"/>
    <p:sldId id="348" r:id="rId133"/>
    <p:sldId id="357" r:id="rId134"/>
    <p:sldId id="377" r:id="rId135"/>
    <p:sldId id="375" r:id="rId136"/>
    <p:sldId id="366" r:id="rId13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591</c:v>
                </c:pt>
                <c:pt idx="1">
                  <c:v>55</c:v>
                </c:pt>
                <c:pt idx="2">
                  <c:v>266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36592000"/>
        <c:axId val="-1436599072"/>
      </c:barChart>
      <c:catAx>
        <c:axId val="-1436592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36599072"/>
        <c:crosses val="autoZero"/>
        <c:auto val="1"/>
        <c:lblAlgn val="ctr"/>
        <c:lblOffset val="100"/>
        <c:noMultiLvlLbl val="0"/>
      </c:catAx>
      <c:valAx>
        <c:axId val="-1436599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365920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1/20/2023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47811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335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3818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53897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4037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245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7410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35</a:t>
            </a:fld>
            <a:endParaRPr lang="en-US">
              <a:latin typeface="Times New Roman" charset="0"/>
            </a:endParaRPr>
          </a:p>
        </p:txBody>
      </p:sp>
    </p:spTree>
    <p:extLst>
      <p:ext uri="{BB962C8B-B14F-4D97-AF65-F5344CB8AC3E}">
        <p14:creationId xmlns:p14="http://schemas.microsoft.com/office/powerpoint/2010/main" val="887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092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275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397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462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2549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248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443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20271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25668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21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0656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a:solidFill>
                  <a:schemeClr val="tx1"/>
                </a:solidFill>
                <a:effectLst/>
                <a:latin typeface="Times New Roman" pitchFamily="18" charset="0"/>
                <a:ea typeface="MS PGothic" pitchFamily="34" charset="-128"/>
                <a:cs typeface="MS PGothic" charset="0"/>
              </a:rPr>
              <a:t>rd</a:t>
            </a:r>
            <a:r>
              <a:rPr lang="en-US" altLang="zh-CN" sz="1200" kern="1200" dirty="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078943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110006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59</a:t>
            </a:fld>
            <a:endParaRPr lang="en-US"/>
          </a:p>
        </p:txBody>
      </p:sp>
    </p:spTree>
    <p:extLst>
      <p:ext uri="{BB962C8B-B14F-4D97-AF65-F5344CB8AC3E}">
        <p14:creationId xmlns:p14="http://schemas.microsoft.com/office/powerpoint/2010/main" val="231361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1875024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087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625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284086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2639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1980749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7662A91-E129-4AB5-B45F-B2A81E7CB92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1C097355-AD66-4229-B881-95AD1FE7115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6B9825A1-2D9C-47BC-AEF6-43D06E63736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66E7B5AE-DAD0-4881-A02E-3922785E23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95692F4-59C6-4B93-AD00-D2F6DE62D6E1}" type="slidenum">
              <a:rPr lang="en-US" altLang="tr-TR" smtClean="0">
                <a:ea typeface="MS Gothic" panose="020B0609070205080204" pitchFamily="49" charset="-128"/>
              </a:rPr>
              <a:pPr>
                <a:spcBef>
                  <a:spcPct val="0"/>
                </a:spcBef>
              </a:pPr>
              <a:t>86</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3FBAA9D6-3134-4F21-BF4A-2B6D40C16A6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8563EDC3-A749-4A4B-8C68-967687DC22F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2332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80F71C5-439D-426A-8E3B-42E9A166B9C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682020F-C669-4569-B9D3-4D70CC4BF06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2DA92248-08D3-45A9-8489-DCDCEA039A6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7F1B63DE-2EFA-4968-85AA-AC82A895D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FF40208-0162-406E-A67F-ADC8A63C79E3}" type="slidenum">
              <a:rPr lang="en-US" altLang="en-US"/>
              <a:pPr>
                <a:spcBef>
                  <a:spcPct val="0"/>
                </a:spcBef>
              </a:pPr>
              <a:t>99</a:t>
            </a:fld>
            <a:endParaRPr lang="en-US" altLang="en-US"/>
          </a:p>
        </p:txBody>
      </p:sp>
      <p:sp>
        <p:nvSpPr>
          <p:cNvPr id="16390" name="Rectangle 2">
            <a:extLst>
              <a:ext uri="{FF2B5EF4-FFF2-40B4-BE49-F238E27FC236}">
                <a16:creationId xmlns:a16="http://schemas.microsoft.com/office/drawing/2014/main" id="{4AC3EAB5-C6A5-4187-AB3C-14FD9DDF5CF8}"/>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0BA546FC-04EB-4FD2-A186-70B649D2EF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8735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BBDE17-4DEA-4C26-BF56-B1D1C01B46BF}"/>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3F522462-2602-417F-AD46-132CB525B7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179E4E10-F1E8-4990-81C0-974660DAEDC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2F79545-C34B-4FC5-B447-521C21229F2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46C706F-20FE-46A9-AF99-6826B5E8D46E}"/>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24C51034-47E2-4CCF-84E6-0DC20E54E4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56B0A8A-4C3E-45CC-B17B-EC8841EEE582}" type="slidenum">
              <a:rPr lang="en-US" altLang="en-US"/>
              <a:pPr>
                <a:spcBef>
                  <a:spcPct val="0"/>
                </a:spcBef>
              </a:pPr>
              <a:t>100</a:t>
            </a:fld>
            <a:endParaRPr lang="en-US" altLang="en-US"/>
          </a:p>
        </p:txBody>
      </p:sp>
    </p:spTree>
    <p:extLst>
      <p:ext uri="{BB962C8B-B14F-4D97-AF65-F5344CB8AC3E}">
        <p14:creationId xmlns:p14="http://schemas.microsoft.com/office/powerpoint/2010/main" val="1622987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1E27DCE-643B-4F31-854A-8BBD03E67062}"/>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25C25519-ED2A-4544-84D9-0D1BADC2F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CBDFF073-6718-4594-9CDB-CE55516C2D5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D3FF0F3-3C52-4134-80E9-007C802F331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4A1D766-850B-4C54-8771-4F7AB9722CCF}"/>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0A6C34EB-1C95-4EAE-A0B4-8F4782B71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62BCFFC-6D98-4A27-AA29-5DC119213088}" type="slidenum">
              <a:rPr lang="en-US" altLang="en-US"/>
              <a:pPr>
                <a:spcBef>
                  <a:spcPct val="0"/>
                </a:spcBef>
              </a:pPr>
              <a:t>101</a:t>
            </a:fld>
            <a:endParaRPr lang="en-US" altLang="en-US"/>
          </a:p>
        </p:txBody>
      </p:sp>
    </p:spTree>
    <p:extLst>
      <p:ext uri="{BB962C8B-B14F-4D97-AF65-F5344CB8AC3E}">
        <p14:creationId xmlns:p14="http://schemas.microsoft.com/office/powerpoint/2010/main" val="39268103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22F1C1-D704-499B-B9C4-1800A17497FB}"/>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D6C6BBC1-C85F-46B4-881A-659AB14792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BC8602E-EDFE-4DE0-B181-536339005EB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B6CD18F-43B4-4EC4-BAC5-2DD8DEC26AD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2B8ECB5-8D8A-42EA-ABF8-96310D50DF07}"/>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250D97AF-E620-44B2-B3A8-1C65277E12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79C546E-B417-4214-82EC-5805DFFB3BBB}" type="slidenum">
              <a:rPr lang="en-US" altLang="en-US"/>
              <a:pPr>
                <a:spcBef>
                  <a:spcPct val="0"/>
                </a:spcBef>
              </a:pPr>
              <a:t>102</a:t>
            </a:fld>
            <a:endParaRPr lang="en-US" altLang="en-US"/>
          </a:p>
        </p:txBody>
      </p:sp>
    </p:spTree>
    <p:extLst>
      <p:ext uri="{BB962C8B-B14F-4D97-AF65-F5344CB8AC3E}">
        <p14:creationId xmlns:p14="http://schemas.microsoft.com/office/powerpoint/2010/main" val="49625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4C4C08D-8B87-42A2-95E8-B8AA4D1805F7}"/>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4FB6176A-25CD-400A-9D21-40B7EAD709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9750A04-993E-479C-B1D1-0BCB960F17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F1FDFEC-3AFB-4010-95E5-C89B83020F1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D4EEAEB-AA3E-4886-B46C-AF108034028A}"/>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FA3B7411-FC3F-445F-ABC1-D7D65B053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5980EE1-1C29-4C1E-9E18-F0CFD9846FD7}" type="slidenum">
              <a:rPr lang="en-US" altLang="en-US"/>
              <a:pPr>
                <a:spcBef>
                  <a:spcPct val="0"/>
                </a:spcBef>
              </a:pPr>
              <a:t>103</a:t>
            </a:fld>
            <a:endParaRPr lang="en-US" altLang="en-US"/>
          </a:p>
        </p:txBody>
      </p:sp>
    </p:spTree>
    <p:extLst>
      <p:ext uri="{BB962C8B-B14F-4D97-AF65-F5344CB8AC3E}">
        <p14:creationId xmlns:p14="http://schemas.microsoft.com/office/powerpoint/2010/main" val="493734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FCE3D68-0A32-412C-8A08-2762152CDD31}"/>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C0FB9191-3AD4-4FAB-9006-69100034A0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BB5E81D-7B4E-435E-B538-0306862B20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06268E5-9921-4828-8496-743FB14CDC9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818CA7-FC1E-42AC-B850-546E7298A095}"/>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D3D6DA6-DF03-4D61-9D89-326AADF5F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E9DC81F-CDE7-44C3-96EE-15A591E8E386}" type="slidenum">
              <a:rPr lang="en-US" altLang="en-US"/>
              <a:pPr>
                <a:spcBef>
                  <a:spcPct val="0"/>
                </a:spcBef>
              </a:pPr>
              <a:t>104</a:t>
            </a:fld>
            <a:endParaRPr lang="en-US" altLang="en-US"/>
          </a:p>
        </p:txBody>
      </p:sp>
    </p:spTree>
    <p:extLst>
      <p:ext uri="{BB962C8B-B14F-4D97-AF65-F5344CB8AC3E}">
        <p14:creationId xmlns:p14="http://schemas.microsoft.com/office/powerpoint/2010/main" val="430915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641ED57-08FC-491E-8862-795F3D0FE478}"/>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20BD5F23-47E3-4388-AB7F-A486044F0D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7B4F55-9D6A-4041-AB27-D4D61F4A3C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A7D28C6C-946F-474B-9BA6-D509465357B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6D99AE9-26E8-413E-B330-4E6C0514AC6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ACA76B91-CE43-4BE3-9D29-9ED6E303B7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7C5C494-0E5C-42F4-935D-26C80AA2D7DF}" type="slidenum">
              <a:rPr lang="en-US" altLang="en-US"/>
              <a:pPr>
                <a:spcBef>
                  <a:spcPct val="0"/>
                </a:spcBef>
              </a:pPr>
              <a:t>105</a:t>
            </a:fld>
            <a:endParaRPr lang="en-US" altLang="en-US"/>
          </a:p>
        </p:txBody>
      </p:sp>
    </p:spTree>
    <p:extLst>
      <p:ext uri="{BB962C8B-B14F-4D97-AF65-F5344CB8AC3E}">
        <p14:creationId xmlns:p14="http://schemas.microsoft.com/office/powerpoint/2010/main" val="1193835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A84F037-C808-4BA8-AC07-623076441C08}"/>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D8EE970A-6055-415E-880D-EEC93088C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8070775-3583-4FAF-8453-5D7A17EF711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0BA637C-2075-4B7F-8FB3-256F547931D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8C2EB6D-7D66-49FC-BC94-E2CA7C8787E1}"/>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F850F068-5752-42B5-BD80-E2AF40C126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BFC0906-A67E-4C7E-90D9-2CD456D010C8}" type="slidenum">
              <a:rPr lang="en-US" altLang="en-US"/>
              <a:pPr>
                <a:spcBef>
                  <a:spcPct val="0"/>
                </a:spcBef>
              </a:pPr>
              <a:t>106</a:t>
            </a:fld>
            <a:endParaRPr lang="en-US" altLang="en-US"/>
          </a:p>
        </p:txBody>
      </p:sp>
    </p:spTree>
    <p:extLst>
      <p:ext uri="{BB962C8B-B14F-4D97-AF65-F5344CB8AC3E}">
        <p14:creationId xmlns:p14="http://schemas.microsoft.com/office/powerpoint/2010/main" val="428483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B5F917B-9D2C-4506-9208-A1D1D5C067A0}"/>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AE36F639-8CD4-4915-8D41-4A99E0F68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0D615B4-88FB-4C46-A694-A7AB63F71DA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4EB739D-4747-4897-9AC4-F336E4AF19D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A39410A-20C1-4923-AF72-E9134EE0DDD9}"/>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E38FEB0B-8C7C-4C9F-9F29-CEDD09030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CB899E8-CDFA-4D12-A309-AEFB20446C72}" type="slidenum">
              <a:rPr lang="en-US" altLang="en-US"/>
              <a:pPr>
                <a:spcBef>
                  <a:spcPct val="0"/>
                </a:spcBef>
              </a:pPr>
              <a:t>107</a:t>
            </a:fld>
            <a:endParaRPr lang="en-US" altLang="en-US"/>
          </a:p>
        </p:txBody>
      </p:sp>
    </p:spTree>
    <p:extLst>
      <p:ext uri="{BB962C8B-B14F-4D97-AF65-F5344CB8AC3E}">
        <p14:creationId xmlns:p14="http://schemas.microsoft.com/office/powerpoint/2010/main" val="1334826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3AB6A27-F68A-4EF0-B8B3-FBC0756508DF}"/>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7451C262-7BD8-47A6-A546-E4B2AE43B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1F698CE-7DBB-4F7D-AEDD-F9E11B61056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F541EF0E-3C3E-4270-933E-C559AE2AE8A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2243BA-186F-4450-BA3C-36A6370D712F}"/>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C5CB2E5-0C46-4BE5-B731-F0980AAB9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16A323A-2781-4E5F-B3DA-A5D96339924A}" type="slidenum">
              <a:rPr lang="en-US" altLang="en-US"/>
              <a:pPr>
                <a:spcBef>
                  <a:spcPct val="0"/>
                </a:spcBef>
              </a:pPr>
              <a:t>108</a:t>
            </a:fld>
            <a:endParaRPr lang="en-US" altLang="en-US"/>
          </a:p>
        </p:txBody>
      </p:sp>
    </p:spTree>
    <p:extLst>
      <p:ext uri="{BB962C8B-B14F-4D97-AF65-F5344CB8AC3E}">
        <p14:creationId xmlns:p14="http://schemas.microsoft.com/office/powerpoint/2010/main" val="2280714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92148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4528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82132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6152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1357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92988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41016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773147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6038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63725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853408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10844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536224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154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403735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637024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65131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04994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5201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857570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3331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957582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134</a:t>
            </a:fld>
            <a:endParaRPr lang="en-US"/>
          </a:p>
        </p:txBody>
      </p:sp>
    </p:spTree>
    <p:extLst>
      <p:ext uri="{BB962C8B-B14F-4D97-AF65-F5344CB8AC3E}">
        <p14:creationId xmlns:p14="http://schemas.microsoft.com/office/powerpoint/2010/main" val="38649480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4241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0385136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828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January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8378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802.11-22/2141r1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mentor.ieee.org/802.18/dcn/22/18-22-0152-09-0000-2022-dec-802-lmsc-response-to-japan-mic.pdf" TargetMode="External"/><Relationship Id="rId5" Type="http://schemas.openxmlformats.org/officeDocument/2006/relationships/hyperlink" Target="https://mentor.ieee.org/802.18/dcn/22/18-22-0142-08-0000-acma-response.pdf" TargetMode="External"/><Relationship Id="rId4" Type="http://schemas.openxmlformats.org/officeDocument/2006/relationships/hyperlink" Target="11-22-2143-00-0000-802-18-2023-January-liaison-report.ppt"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8/dcn/22/18-22-0146-00-0000-november-2022-plenary-minutes.doc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mentor.ieee.org/802.18/dcn/22/18-22-0161-00-0000-weekly-teleconference-minutes-15-december-2022.doc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87&amp;is_group=ISUS&amp;is_year=2022"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8/documents?is_dcn=156&amp;is_group=0000&amp;is_year=202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berec.europa.eu/en/public-consultations/ongoing-public-consultations-and-calls-for-inputs/public-consultation-on-the-draft-berec-report-on-challenges-and-benefits-of-impact-of-artificial-intelligence-ai-solutions-in-the-telecommunications-sector-including-use-case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anacom.pt/render.jsp?contentId=1735787" TargetMode="External"/><Relationship Id="rId4" Type="http://schemas.openxmlformats.org/officeDocument/2006/relationships/hyperlink" Target="https://www.miit.gov.cn/gzcy/yjzj/art/2023/art_42a55669ef094373a01a838e235088c1.html"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me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datatracker.ietf.org/wg/mimi/about/"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datatracker.ietf.org/wg/apn/about/" TargetMode="External"/><Relationship Id="rId13" Type="http://schemas.openxmlformats.org/officeDocument/2006/relationships/hyperlink" Target="https://datatracker.ietf.org/doc/charter-ietf-dkim/" TargetMode="External"/><Relationship Id="rId18" Type="http://schemas.openxmlformats.org/officeDocument/2006/relationships/hyperlink" Target="https://datatracker.ietf.org/wg/mimi/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rtf-ufmrg/" TargetMode="External"/><Relationship Id="rId12" Type="http://schemas.openxmlformats.org/officeDocument/2006/relationships/hyperlink" Target="https://datatracker.ietf.org/wg/dkim/about/" TargetMode="External"/><Relationship Id="rId17" Type="http://schemas.openxmlformats.org/officeDocument/2006/relationships/hyperlink" Target="https://datatracker.ietf.org/doc/charter-ietf-jose/" TargetMode="External"/><Relationship Id="rId2" Type="http://schemas.openxmlformats.org/officeDocument/2006/relationships/notesSlide" Target="../notesSlides/notesSlide78.xml"/><Relationship Id="rId16" Type="http://schemas.openxmlformats.org/officeDocument/2006/relationships/hyperlink" Target="https://datatracker.ietf.org/wg/jose/about/" TargetMode="External"/><Relationship Id="rId1" Type="http://schemas.openxmlformats.org/officeDocument/2006/relationships/slideLayout" Target="../slideLayouts/slideLayout2.xml"/><Relationship Id="rId6" Type="http://schemas.openxmlformats.org/officeDocument/2006/relationships/hyperlink" Target="https://datatracker.ietf.org/rg/ufmrg/about/" TargetMode="External"/><Relationship Id="rId11" Type="http://schemas.openxmlformats.org/officeDocument/2006/relationships/hyperlink" Target="https://datatracker.ietf.org/doc/charter-ietf-ccamp/" TargetMode="External"/><Relationship Id="rId5" Type="http://schemas.openxmlformats.org/officeDocument/2006/relationships/hyperlink" Target="https://datatracker.ietf.org/doc/charter-irtf-iccrg/" TargetMode="External"/><Relationship Id="rId15" Type="http://schemas.openxmlformats.org/officeDocument/2006/relationships/hyperlink" Target="https://datatracker.ietf.org/doc/charter-ietf-grow/" TargetMode="External"/><Relationship Id="rId10" Type="http://schemas.openxmlformats.org/officeDocument/2006/relationships/hyperlink" Target="https://datatracker.ietf.org/wg/ccamp/about/" TargetMode="External"/><Relationship Id="rId19" Type="http://schemas.openxmlformats.org/officeDocument/2006/relationships/hyperlink" Target="https://datatracker.ietf.org/doc/charter-ietf-mimi/" TargetMode="External"/><Relationship Id="rId4" Type="http://schemas.openxmlformats.org/officeDocument/2006/relationships/hyperlink" Target="https://datatracker.ietf.org/rg/iccrg/about/" TargetMode="External"/><Relationship Id="rId9" Type="http://schemas.openxmlformats.org/officeDocument/2006/relationships/hyperlink" Target="https://datatracker.ietf.org/doc/charter-ietf-apn/" TargetMode="External"/><Relationship Id="rId14" Type="http://schemas.openxmlformats.org/officeDocument/2006/relationships/hyperlink" Target="https://datatracker.ietf.org/wg/grow/about/"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datatracker.ietf.org/wg/radext/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pquip/"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wg/pquip/about/" TargetMode="External"/><Relationship Id="rId11" Type="http://schemas.openxmlformats.org/officeDocument/2006/relationships/hyperlink" Target="https://datatracker.ietf.org/doc/charter-ietf-satp/" TargetMode="External"/><Relationship Id="rId5" Type="http://schemas.openxmlformats.org/officeDocument/2006/relationships/hyperlink" Target="https://datatracker.ietf.org/doc/charter-ietf-opsawg/" TargetMode="External"/><Relationship Id="rId10" Type="http://schemas.openxmlformats.org/officeDocument/2006/relationships/hyperlink" Target="https://datatracker.ietf.org/wg/satp/about/" TargetMode="External"/><Relationship Id="rId4" Type="http://schemas.openxmlformats.org/officeDocument/2006/relationships/hyperlink" Target="https://datatracker.ietf.org/wg/opsawg/about/" TargetMode="External"/><Relationship Id="rId9" Type="http://schemas.openxmlformats.org/officeDocument/2006/relationships/hyperlink" Target="https://datatracker.ietf.org/doc/charter-ietf-radext/"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ietf-emu-aka-pfs/" TargetMode="Externa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rfc7170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service-assurance-architecture/" TargetMode="External"/><Relationship Id="rId4" Type="http://schemas.openxmlformats.org/officeDocument/2006/relationships/hyperlink" Target="https://datatracker.ietf.org/doc/draft-ietf-opsawg-sbom-acces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voucher/"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2/11-22-2044-02-000m-resolution-for-cid-3165.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2-213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2/11-22-2132-00-0wng-agenda-for-wng-sc-2023-january.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205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2/11-22-2118-14-00be-tgbe-january-2023-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2/11-22-1038-43-00be-tgbe-motions-list-part-3.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2/11-22-2124-06-00bh-agenda-tgbh-2023-jan-interim.pptx" TargetMode="External"/><Relationship Id="rId7" Type="http://schemas.openxmlformats.org/officeDocument/2006/relationships/hyperlink" Target="https://mentor.ieee.org/802.11/dcn/22/11-22-0651-09-00bh-tgbh-motions-list.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1/dcn/22/11-22-0973-13-00bh-cc41-comments-against-d0-2.xlsx" TargetMode="External"/><Relationship Id="rId5" Type="http://schemas.openxmlformats.org/officeDocument/2006/relationships/hyperlink" Target="https://mentor.ieee.org/802.11/dcn/21/11-21-0332-37-00bh-issues-tracking.docx" TargetMode="External"/><Relationship Id="rId4" Type="http://schemas.openxmlformats.org/officeDocument/2006/relationships/hyperlink" Target="https://mentor.ieee.org/802.11/dcn/23/11-23-0135-00-00bh-agenda-joint-tgbh-tgbi-2023-jan-interim.pptx"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mentor.ieee.org/802.11/dcn/23/11-23-0119-04-00bh-way-ahead-decisions.pptx" TargetMode="External"/><Relationship Id="rId13" Type="http://schemas.openxmlformats.org/officeDocument/2006/relationships/hyperlink" Target="https://mentor.ieee.org/802.11/dcn/22/11-22-1079-08-00bh-cr-for-sta-generated-id.docx" TargetMode="External"/><Relationship Id="rId3" Type="http://schemas.openxmlformats.org/officeDocument/2006/relationships/hyperlink" Target="https://mentor.ieee.org/802.11/dcn/22/11-22-2150-02-00bh-clarification-of-requirements.pptx" TargetMode="External"/><Relationship Id="rId7" Type="http://schemas.openxmlformats.org/officeDocument/2006/relationships/hyperlink" Target="https://mentor.ieee.org/802.11/dcn/23/11-23-0022-01-00bh-use-case-for-owe-mode.pptx" TargetMode="External"/><Relationship Id="rId12" Type="http://schemas.openxmlformats.org/officeDocument/2006/relationships/hyperlink" Target="https://mentor.ieee.org/802.11/dcn/22/11-22-1585-00-00bh-multiple-schemes-text.doc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2/11-22-1329-13-00bh-cid-resolutoins-for-12-2-11.docx" TargetMode="External"/><Relationship Id="rId11" Type="http://schemas.openxmlformats.org/officeDocument/2006/relationships/hyperlink" Target="https://mentor.ieee.org/802.11/dcn/22/11-22-0925-03-00bh-maad-text-for-tgbh-draft-0-2.docx" TargetMode="External"/><Relationship Id="rId5" Type="http://schemas.openxmlformats.org/officeDocument/2006/relationships/hyperlink" Target="https://mentor.ieee.org/802.11/dcn/22/11-22-1084-02-00bh-sta-id-opt-in.pptx" TargetMode="External"/><Relationship Id="rId10" Type="http://schemas.openxmlformats.org/officeDocument/2006/relationships/hyperlink" Target="https://mentor.ieee.org/802.11/dcn/22/11-22-0928-01-00bh-text-maad-and-irm-tgbh-draft-0-2.docx" TargetMode="External"/><Relationship Id="rId4" Type="http://schemas.openxmlformats.org/officeDocument/2006/relationships/hyperlink" Target="https://mentor.ieee.org/802.11/dcn/22/11-22-1084-01-00bh-sta-id-opt-in.pptx" TargetMode="External"/><Relationship Id="rId9" Type="http://schemas.openxmlformats.org/officeDocument/2006/relationships/hyperlink" Target="https://mentor.ieee.org/802.11/dcn/22/11-22-2013-01-00bh-id-encoding-in-pre-schemes.pptx" TargetMode="External"/><Relationship Id="rId14" Type="http://schemas.openxmlformats.org/officeDocument/2006/relationships/hyperlink" Target="https://mentor.ieee.org/802.11/dcn/22/11-22-0435-02-00bh-open-issues-from-issues-tracking.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22/11-22-2137-02-0amp-amp-tig-meeting-agenda-for-jan-interim-2023.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85.xml.rels><?xml version="1.0" encoding="UTF-8" standalone="yes"?>
<Relationships xmlns="http://schemas.openxmlformats.org/package/2006/relationships"><Relationship Id="rId3" Type="http://schemas.openxmlformats.org/officeDocument/2006/relationships/hyperlink" Target="https://www.itu.int/dms_pub/itu-r/md/19/wp5a/c/R19-WP5A-C-0708!N09!MSW-E.docx" TargetMode="External"/><Relationship Id="rId2" Type="http://schemas.openxmlformats.org/officeDocument/2006/relationships/hyperlink" Target="https://www.itu.int/dms_pub/itu-r/md/19/wp5a/c/R19-WP5A-C-0708!!MSW-E.docx" TargetMode="External"/><Relationship Id="rId1" Type="http://schemas.openxmlformats.org/officeDocument/2006/relationships/slideLayout" Target="../slideLayouts/slideLayout2.xml"/><Relationship Id="rId4" Type="http://schemas.openxmlformats.org/officeDocument/2006/relationships/hyperlink" Target="https://www.itu.int/dms_pub/itu-r/md/19/wp5a/c/R19-WP5A-C-0708!N09-P01!MSW-E.docx"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87.xml.rels><?xml version="1.0" encoding="UTF-8" standalone="yes"?>
<Relationships xmlns="http://schemas.openxmlformats.org/package/2006/relationships"><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7" Type="http://schemas.openxmlformats.org/officeDocument/2006/relationships/hyperlink" Target="https://www.ieee802.org/1/files/private/802-REVc-drafts/d0/"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mailto:gilb@ieee.org"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2023-01-19</a:t>
            </a:r>
            <a:endParaRPr lang="en-GB" sz="2000" b="0" dirty="0"/>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9"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2085C1-F9F3-4A8F-8FFB-F20DEF38BB4D}"/>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D8D231D5-D61F-4DD7-94B0-D52A917566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7B77480-7ABA-4F02-8D3C-AD797C58C2B6}"/>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4671883F-6538-47DA-A858-EBD79907F44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1BE9653-7215-488E-9B75-5641F85AE38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230630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C867C5A-4295-4EFE-9B87-0D2C4C37B8A3}"/>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1B41B8E3-FD83-4C26-864D-EF8645C0EB2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30 November 2022</a:t>
            </a:r>
          </a:p>
          <a:p>
            <a:pPr lvl="1" algn="just">
              <a:spcBef>
                <a:spcPts val="300"/>
              </a:spcBef>
            </a:pPr>
            <a:r>
              <a:rPr lang="en-US" altLang="en-US" sz="1800"/>
              <a:t>49 voters (including 8 on LMSC)</a:t>
            </a:r>
          </a:p>
          <a:p>
            <a:pPr lvl="1" algn="just">
              <a:spcBef>
                <a:spcPts val="300"/>
              </a:spcBef>
            </a:pPr>
            <a:r>
              <a:rPr lang="en-US" altLang="en-US" sz="1800"/>
              <a:t>3 nearly voters</a:t>
            </a:r>
          </a:p>
          <a:p>
            <a:pPr lvl="1" algn="just">
              <a:spcBef>
                <a:spcPts val="300"/>
              </a:spcBef>
            </a:pPr>
            <a:r>
              <a:rPr lang="en-US" altLang="en-US" sz="1800"/>
              <a:t>7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02197B30-6E3C-44C7-922C-79DEFE29CB25}"/>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37B9F20-2D50-4658-88D9-B8A888AFB156}"/>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60B60105-8ED2-4FBD-AFC9-4D19F5BB53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243239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DFF6667-D189-452B-9ADD-4A9B907B228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(1)</a:t>
            </a:r>
          </a:p>
        </p:txBody>
      </p:sp>
      <p:sp>
        <p:nvSpPr>
          <p:cNvPr id="19462" name="Rectangle 3">
            <a:extLst>
              <a:ext uri="{FF2B5EF4-FFF2-40B4-BE49-F238E27FC236}">
                <a16:creationId xmlns:a16="http://schemas.microsoft.com/office/drawing/2014/main" id="{BE89439A-9BC0-4CCC-B621-D59262501598}"/>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three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883C6390-8CCC-4A96-9462-E79736FBB94B}"/>
              </a:ext>
            </a:extLst>
          </p:cNvPr>
          <p:cNvGraphicFramePr>
            <a:graphicFrameLocks noGrp="1"/>
          </p:cNvGraphicFramePr>
          <p:nvPr/>
        </p:nvGraphicFramePr>
        <p:xfrm>
          <a:off x="2657476" y="2466975"/>
          <a:ext cx="7324725" cy="2351180"/>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334">
                <a:tc>
                  <a:txBody>
                    <a:bodyPr/>
                    <a:lstStyle/>
                    <a:p>
                      <a:r>
                        <a:rPr lang="en-US" sz="1600" dirty="0"/>
                        <a:t>Consultation</a:t>
                      </a:r>
                    </a:p>
                  </a:txBody>
                  <a:tcPr marT="45661" marB="45661"/>
                </a:tc>
                <a:tc>
                  <a:txBody>
                    <a:bodyPr/>
                    <a:lstStyle/>
                    <a:p>
                      <a:r>
                        <a:rPr lang="en-US" sz="1600" dirty="0"/>
                        <a:t>DCN</a:t>
                      </a:r>
                    </a:p>
                  </a:txBody>
                  <a:tcPr marT="45661" marB="45661"/>
                </a:tc>
                <a:extLst>
                  <a:ext uri="{0D108BD9-81ED-4DB2-BD59-A6C34878D82A}">
                    <a16:rowId xmlns:a16="http://schemas.microsoft.com/office/drawing/2014/main" val="10000"/>
                  </a:ext>
                </a:extLst>
              </a:tr>
              <a:tr h="578975">
                <a:tc>
                  <a:txBody>
                    <a:bodyPr/>
                    <a:lstStyle/>
                    <a:p>
                      <a:r>
                        <a:rPr lang="en-US" sz="1600" dirty="0"/>
                        <a:t>India TRAI’s consultation</a:t>
                      </a:r>
                      <a:r>
                        <a:rPr lang="en-US" sz="1600" baseline="0" dirty="0"/>
                        <a:t> “Leveraging Artificial Intelligence and Big Data in Telecommunication Sector”</a:t>
                      </a:r>
                      <a:endParaRPr lang="en-US" sz="1600" dirty="0"/>
                    </a:p>
                  </a:txBody>
                  <a:tcPr marT="45661" marB="45661"/>
                </a:tc>
                <a:tc>
                  <a:txBody>
                    <a:bodyPr/>
                    <a:lstStyle/>
                    <a:p>
                      <a:r>
                        <a:rPr lang="en-US" sz="1600" dirty="0">
                          <a:hlinkClick r:id="rId4" action="ppaction://hlinkpres?slideindex=1&amp;slidetitle="/>
                        </a:rPr>
                        <a:t>18-22/0119r9</a:t>
                      </a:r>
                      <a:endParaRPr lang="en-US" sz="1600" dirty="0"/>
                    </a:p>
                  </a:txBody>
                  <a:tcPr marT="45661" marB="45661"/>
                </a:tc>
                <a:extLst>
                  <a:ext uri="{0D108BD9-81ED-4DB2-BD59-A6C34878D82A}">
                    <a16:rowId xmlns:a16="http://schemas.microsoft.com/office/drawing/2014/main" val="10001"/>
                  </a:ext>
                </a:extLst>
              </a:tr>
              <a:tr h="578975">
                <a:tc>
                  <a:txBody>
                    <a:bodyPr/>
                    <a:lstStyle/>
                    <a:p>
                      <a:r>
                        <a:rPr lang="en-US" sz="1600" dirty="0"/>
                        <a:t>Australia ACMA’s consultation “New arrangements for low interference potential devices - consultation 35/2022”</a:t>
                      </a:r>
                    </a:p>
                  </a:txBody>
                  <a:tcPr marT="45661" marB="45661"/>
                </a:tc>
                <a:tc>
                  <a:txBody>
                    <a:bodyPr/>
                    <a:lstStyle/>
                    <a:p>
                      <a:r>
                        <a:rPr lang="en-US" sz="1600" dirty="0">
                          <a:hlinkClick r:id="rId5"/>
                        </a:rPr>
                        <a:t>18-22/0142r8</a:t>
                      </a:r>
                      <a:endParaRPr lang="en-US" sz="1600" dirty="0"/>
                    </a:p>
                  </a:txBody>
                  <a:tcPr marT="45661" marB="45661"/>
                </a:tc>
                <a:extLst>
                  <a:ext uri="{0D108BD9-81ED-4DB2-BD59-A6C34878D82A}">
                    <a16:rowId xmlns:a16="http://schemas.microsoft.com/office/drawing/2014/main" val="10002"/>
                  </a:ext>
                </a:extLst>
              </a:tr>
              <a:tr h="822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Japan MIC’s consultation “</a:t>
                      </a:r>
                      <a:r>
                        <a:rPr lang="en-US" altLang="en-US" sz="1600" dirty="0"/>
                        <a:t>Request for comments on Japan’s</a:t>
                      </a:r>
                      <a:r>
                        <a:rPr lang="en-US" altLang="en-US" sz="1600" baseline="0" dirty="0"/>
                        <a:t> </a:t>
                      </a:r>
                      <a:r>
                        <a:rPr lang="en-US" altLang="en-US" sz="1600" dirty="0"/>
                        <a:t>positions on the 2023 World </a:t>
                      </a:r>
                      <a:r>
                        <a:rPr lang="en-US" altLang="en-US" sz="1600" dirty="0" err="1"/>
                        <a:t>Radiocommunication</a:t>
                      </a:r>
                      <a:r>
                        <a:rPr lang="en-US" altLang="en-US" sz="1600" dirty="0"/>
                        <a:t> Conference (WRC-23)”</a:t>
                      </a:r>
                    </a:p>
                  </a:txBody>
                  <a:tcPr marT="45661" marB="45661"/>
                </a:tc>
                <a:tc>
                  <a:txBody>
                    <a:bodyPr/>
                    <a:lstStyle/>
                    <a:p>
                      <a:r>
                        <a:rPr lang="en-US" sz="1600" dirty="0">
                          <a:hlinkClick r:id="rId6"/>
                        </a:rPr>
                        <a:t>18-22/0152r9</a:t>
                      </a:r>
                      <a:endParaRPr lang="en-US" sz="1600" dirty="0"/>
                    </a:p>
                  </a:txBody>
                  <a:tcPr marT="45661" marB="45661"/>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79550459-B1EE-4FE1-9E2E-7B1806E23A7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BB14B44-FD50-499E-971E-92A44500B675}"/>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2CFDE0AC-17A5-4D9B-AE6C-3422877F149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20231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34F9AED-2A41-4013-9113-C91C3B66EE4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(2)</a:t>
            </a:r>
          </a:p>
        </p:txBody>
      </p:sp>
      <p:sp>
        <p:nvSpPr>
          <p:cNvPr id="21510" name="Rectangle 3">
            <a:extLst>
              <a:ext uri="{FF2B5EF4-FFF2-40B4-BE49-F238E27FC236}">
                <a16:creationId xmlns:a16="http://schemas.microsoft.com/office/drawing/2014/main" id="{557D5D7B-A520-482A-8985-27E4DD949F1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15 November 2022 (</a:t>
            </a:r>
            <a:r>
              <a:rPr lang="en-US" altLang="en-US" sz="2000">
                <a:hlinkClick r:id="rId3"/>
              </a:rPr>
              <a:t>18-22/0146r0</a:t>
            </a:r>
            <a:r>
              <a:rPr lang="en-US" altLang="en-US" sz="2000"/>
              <a:t>) and 15 December 2022 (</a:t>
            </a:r>
            <a:r>
              <a:rPr lang="en-US" altLang="en-US" sz="2000">
                <a:hlinkClick r:id="rId4"/>
              </a:rPr>
              <a:t>18-22/0161r0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2D3156CE-FCC9-4ACD-AADD-319280C6867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197113E-C3E5-41FF-87DB-AE188ECEEA5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C88FB13C-69F2-4D12-A0AE-78A598A87DA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66645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776B3E3-7330-4AA0-9388-D74DC5A2BF0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(1)</a:t>
            </a:r>
          </a:p>
        </p:txBody>
      </p:sp>
      <p:sp>
        <p:nvSpPr>
          <p:cNvPr id="23558" name="Rectangle 3">
            <a:extLst>
              <a:ext uri="{FF2B5EF4-FFF2-40B4-BE49-F238E27FC236}">
                <a16:creationId xmlns:a16="http://schemas.microsoft.com/office/drawing/2014/main" id="{8DD57CBA-2685-4715-A767-ADFAE07F6CF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Work in progress on a new policy statement (</a:t>
            </a:r>
            <a:r>
              <a:rPr lang="en-US" altLang="en-US" sz="1600">
                <a:cs typeface="Arial" panose="020B0604020202020204" pitchFamily="34" charset="0"/>
                <a:hlinkClick r:id="rId3"/>
              </a:rPr>
              <a:t>18-22/0087</a:t>
            </a:r>
            <a:r>
              <a:rPr lang="en-US" altLang="en-US" sz="1600">
                <a:cs typeface="Arial" panose="020B0604020202020204" pitchFamily="34" charset="0"/>
              </a:rPr>
              <a:t>).</a:t>
            </a:r>
          </a:p>
          <a:p>
            <a:pPr lvl="2" algn="just">
              <a:spcBef>
                <a:spcPts val="600"/>
              </a:spcBef>
            </a:pPr>
            <a:r>
              <a:rPr lang="en-US" altLang="en-US" sz="1600">
                <a:cs typeface="Arial" panose="020B0604020202020204" pitchFamily="34" charset="0"/>
              </a:rPr>
              <a:t>Target to consider approval this Thursday</a:t>
            </a:r>
          </a:p>
          <a:p>
            <a:pPr lvl="2" algn="just">
              <a:spcBef>
                <a:spcPts val="600"/>
              </a:spcBef>
            </a:pPr>
            <a:r>
              <a:rPr lang="en-US" altLang="en-US" sz="1600">
                <a:cs typeface="Arial" panose="020B0604020202020204" pitchFamily="34" charset="0"/>
              </a:rPr>
              <a:t>Followed by forwarding the statement to IEEE 802 LMSC for review and approval, before submitting it to IEEE SA SPCC (Strategic Planning Coordinating Committee) for consideration in early February 2023.</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5813967C-78F0-4210-A5CD-8A9F5789EE8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454B764-E075-4765-A7FF-542233AE3557}"/>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D72B153C-754A-471F-8220-AEA274ECFB2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6049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A0B6BF-738B-4E46-9288-E0C23EA8F65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(2)</a:t>
            </a:r>
          </a:p>
        </p:txBody>
      </p:sp>
      <p:sp>
        <p:nvSpPr>
          <p:cNvPr id="19462" name="Rectangle 3">
            <a:extLst>
              <a:ext uri="{FF2B5EF4-FFF2-40B4-BE49-F238E27FC236}">
                <a16:creationId xmlns:a16="http://schemas.microsoft.com/office/drawing/2014/main" id="{913922AF-8A0D-4C7C-A117-F869618526F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B0F62581-5663-42DA-9E8A-E0228011D8B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3396562-6F38-425D-93E0-CF18DBD64CBB}"/>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FB49092D-08B9-475A-B925-F0F1E6D0CC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3567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B5988992-EFE6-40F0-96AF-6C2A196C99C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7654" name="Rectangle 3">
            <a:extLst>
              <a:ext uri="{FF2B5EF4-FFF2-40B4-BE49-F238E27FC236}">
                <a16:creationId xmlns:a16="http://schemas.microsoft.com/office/drawing/2014/main" id="{B491A2FE-879B-4DDD-A21C-3DBDE9D0C063}"/>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buFont typeface="Times New Roman" panose="02020603050405020304" pitchFamily="18" charset="0"/>
              <a:buChar char="•"/>
            </a:pPr>
            <a:r>
              <a:rPr lang="en-US" altLang="en-US" sz="2000">
                <a:cs typeface="Arial" panose="020B0604020202020204" pitchFamily="34" charset="0"/>
              </a:rPr>
              <a:t>An credited interim </a:t>
            </a:r>
          </a:p>
          <a:p>
            <a:pPr lvl="1" algn="just">
              <a:spcBef>
                <a:spcPts val="300"/>
              </a:spcBef>
            </a:pPr>
            <a:r>
              <a:rPr lang="en-US" altLang="en-US" sz="1600">
                <a:cs typeface="Arial" panose="020B0604020202020204" pitchFamily="34" charset="0"/>
              </a:rPr>
              <a:t>Paid registration is required to attend the mixed-mode wireless interim and to receive attendance credit</a:t>
            </a:r>
          </a:p>
          <a:p>
            <a:pPr lvl="1" algn="just">
              <a:spcBef>
                <a:spcPts val="300"/>
              </a:spcBef>
            </a:pPr>
            <a:endParaRPr lang="en-US" altLang="en-US" sz="1600">
              <a:cs typeface="Arial" panose="020B0604020202020204" pitchFamily="34" charset="0"/>
            </a:endParaRPr>
          </a:p>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17 January,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19 January,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18-22/0156</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BBFEC9E-E507-49DF-BEF9-59031E1D5FD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79B9AFB-AD74-45B8-8A27-9C8F7A9077B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B633CFC-1039-46CF-A726-1039F59D155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729693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CF2EB4C8-94B2-4EE4-9DC1-D6C3F004DDC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discussed on Tuesday </a:t>
            </a:r>
          </a:p>
        </p:txBody>
      </p:sp>
      <p:sp>
        <p:nvSpPr>
          <p:cNvPr id="29702" name="Rectangle 3">
            <a:extLst>
              <a:ext uri="{FF2B5EF4-FFF2-40B4-BE49-F238E27FC236}">
                <a16:creationId xmlns:a16="http://schemas.microsoft.com/office/drawing/2014/main" id="{8400B0D4-9E73-4384-B8DF-93DF663C9448}"/>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November plenary</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BEREC:  </a:t>
            </a:r>
            <a:r>
              <a:rPr lang="en-US" altLang="en-US" sz="1600" dirty="0">
                <a:cs typeface="Arial" panose="020B0604020202020204" pitchFamily="34" charset="0"/>
                <a:hlinkClick r:id="rId3"/>
              </a:rPr>
              <a:t>Public consultation on the draft BEREC Report on challenges and benefits of impact of Artificial Intelligence (AI) solutions in the telecommunications sector (including use cases)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China MIIT:  </a:t>
            </a:r>
            <a:r>
              <a:rPr lang="en-GB" altLang="en-US" sz="1600" u="sng" dirty="0">
                <a:cs typeface="Arial" panose="020B0604020202020204" pitchFamily="34" charset="0"/>
                <a:hlinkClick r:id="rId4"/>
              </a:rPr>
              <a:t>Consultation on the “900MHz Frequency Band Radio Frequency Identification (RFID) Equipment Radio Management Regulations (Draft for Comments)” and “Ultra Wideband (UWB) Equipment Radio Management Regulations (Draft for Comments)”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Portugal ANACOM:  </a:t>
            </a:r>
            <a:r>
              <a:rPr lang="en-GB" altLang="en-US" sz="1600" u="sng" dirty="0">
                <a:cs typeface="Arial" panose="020B0604020202020204" pitchFamily="34" charset="0"/>
                <a:hlinkClick r:id="rId5"/>
              </a:rPr>
              <a:t>Consultation on availability of spectrum in the 700 MHz band (duplex gap and guard bands)</a:t>
            </a:r>
            <a:endParaRPr lang="en-GB" altLang="en-US" sz="1600" u="sng" dirty="0">
              <a:cs typeface="Arial" panose="020B0604020202020204" pitchFamily="34" charset="0"/>
            </a:endParaRPr>
          </a:p>
          <a:p>
            <a:pPr algn="just">
              <a:buFont typeface="Times New Roman" panose="02020603050405020304" pitchFamily="18" charset="0"/>
              <a:buChar char="•"/>
              <a:defRPr/>
            </a:pPr>
            <a:r>
              <a:rPr lang="en-US" altLang="en-US" sz="2000" dirty="0">
                <a:cs typeface="Arial" panose="020B0604020202020204" pitchFamily="34" charset="0"/>
              </a:rPr>
              <a:t>Review and update the new policy statement on IEEE 802 wireless</a:t>
            </a:r>
          </a:p>
          <a:p>
            <a:pPr marL="0" indent="0" algn="just">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8D379AAE-9CDF-4117-A262-8811B2550CC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53DB598-5BCD-4802-AE71-8350A44BB20D}"/>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11226E80-75A4-4956-AA97-4C31803E8AB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30257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1030315-911A-4550-8CFD-68E03D2226D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1750" name="Rectangle 3">
            <a:extLst>
              <a:ext uri="{FF2B5EF4-FFF2-40B4-BE49-F238E27FC236}">
                <a16:creationId xmlns:a16="http://schemas.microsoft.com/office/drawing/2014/main" id="{0D228778-9E91-45FF-BBF9-6B7566B35266}"/>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Discussed the latest topics related to spectrum and regulation in Europe, North America, and Asia Pacific</a:t>
            </a:r>
          </a:p>
          <a:p>
            <a:pPr algn="just"/>
            <a:r>
              <a:rPr lang="en-US" altLang="en-US" sz="2000">
                <a:cs typeface="Arial" panose="020B0604020202020204" pitchFamily="34" charset="0"/>
              </a:rPr>
              <a:t>Review and consider approval of any IEEE 802 submission to EU BEREC </a:t>
            </a:r>
          </a:p>
          <a:p>
            <a:pPr algn="just"/>
            <a:r>
              <a:rPr lang="en-US" altLang="en-US" sz="2000">
                <a:cs typeface="Arial" panose="020B0604020202020204" pitchFamily="34" charset="0"/>
              </a:rPr>
              <a:t>Review and update the new policy statement on IEEE 802 wireless</a:t>
            </a: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EFDE2C8A-1B79-4666-8322-453EB4E0D73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6D2D805-A076-4514-98FE-52821B47FAA4}"/>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1B982A2F-F936-4C83-9833-AB000E91876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318419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BA105F4-BAF9-44DD-98A3-7C8F0C06E2F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a:t>
            </a:r>
          </a:p>
        </p:txBody>
      </p:sp>
      <p:graphicFrame>
        <p:nvGraphicFramePr>
          <p:cNvPr id="7" name="Table 6">
            <a:extLst>
              <a:ext uri="{FF2B5EF4-FFF2-40B4-BE49-F238E27FC236}">
                <a16:creationId xmlns:a16="http://schemas.microsoft.com/office/drawing/2014/main" id="{A4F0B2AF-DF16-4D9F-8A90-4AD6C40EB7F9}"/>
              </a:ext>
            </a:extLst>
          </p:cNvPr>
          <p:cNvGraphicFramePr>
            <a:graphicFrameLocks noGrp="1"/>
          </p:cNvGraphicFramePr>
          <p:nvPr/>
        </p:nvGraphicFramePr>
        <p:xfrm>
          <a:off x="2174876" y="1828800"/>
          <a:ext cx="7731125" cy="1925637"/>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19 January 2023 to 9 March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11:00am ET to 12:00pm ET,</a:t>
                      </a:r>
                    </a:p>
                    <a:p>
                      <a:r>
                        <a:rPr lang="en-US" sz="1500" baseline="0" dirty="0"/>
                        <a:t>Every Mondays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20 January 2023 to 10 March 2023</a:t>
                      </a:r>
                    </a:p>
                  </a:txBody>
                  <a:tcPr marL="91433" marR="91433" marT="45728" marB="45728"/>
                </a:tc>
                <a:extLst>
                  <a:ext uri="{0D108BD9-81ED-4DB2-BD59-A6C34878D82A}">
                    <a16:rowId xmlns:a16="http://schemas.microsoft.com/office/drawing/2014/main" val="10002"/>
                  </a:ext>
                </a:extLst>
              </a:tr>
            </a:tbl>
          </a:graphicData>
        </a:graphic>
      </p:graphicFrame>
      <p:sp>
        <p:nvSpPr>
          <p:cNvPr id="33812" name="Rectangle 7">
            <a:extLst>
              <a:ext uri="{FF2B5EF4-FFF2-40B4-BE49-F238E27FC236}">
                <a16:creationId xmlns:a16="http://schemas.microsoft.com/office/drawing/2014/main" id="{62055476-208F-449D-895C-3A4AAD42AEC3}"/>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A28F7FE7-AF6F-481A-A8EF-49593BF75A0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E7BE687-8E6F-4510-91A6-404E5FC9A3C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82A406CA-EDF2-465B-B003-9CE457080E4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59709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January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6402"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6A7FC7B-2C8E-40F3-9D98-2776EAD2099F}"/>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3ABA3046-ABA4-464F-80FA-8999516344DE}"/>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5" name="Date Placeholder 4">
            <a:extLst>
              <a:ext uri="{FF2B5EF4-FFF2-40B4-BE49-F238E27FC236}">
                <a16:creationId xmlns:a16="http://schemas.microsoft.com/office/drawing/2014/main" id="{286E74B5-94F8-4048-B33F-8876A3F15B05}"/>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550881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4"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4A4E448-2E67-415E-B5D1-C15D2645723A}"/>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8E31372-B7C2-4B3D-86A6-2068D02ED3DC}"/>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43053818-BB6B-42B9-ACE6-03B8CD9A5DC8}"/>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652762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January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83A7AF17-60EE-426D-8DBA-048D70A60C80}"/>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1C01FDC5-7A69-463E-B594-14AAED42469F}"/>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8906B0B5-C8A7-4A06-BFF8-EFBF849DA11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40194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16ACAF5B-3E8A-48A1-B78F-2A65E1B7A667}"/>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278E1BF2-C208-4E98-88DB-80C423A277AF}"/>
              </a:ext>
            </a:extLst>
          </p:cNvPr>
          <p:cNvSpPr>
            <a:spLocks noGrp="1"/>
          </p:cNvSpPr>
          <p:nvPr>
            <p:ph type="sldNum" idx="12"/>
          </p:nvPr>
        </p:nvSpPr>
        <p:spPr/>
        <p:txBody>
          <a:bodyPr/>
          <a:lstStyle/>
          <a:p>
            <a:r>
              <a:rPr lang="en-GB"/>
              <a:t>Slide </a:t>
            </a:r>
            <a:fld id="{3ABCC52B-A3F7-440B-BBF2-55191E6E7773}" type="slidenum">
              <a:rPr lang="en-GB" smtClean="0"/>
              <a:pPr/>
              <a:t>111</a:t>
            </a:fld>
            <a:endParaRPr lang="en-GB"/>
          </a:p>
        </p:txBody>
      </p:sp>
      <p:sp>
        <p:nvSpPr>
          <p:cNvPr id="7" name="Date Placeholder 6">
            <a:extLst>
              <a:ext uri="{FF2B5EF4-FFF2-40B4-BE49-F238E27FC236}">
                <a16:creationId xmlns:a16="http://schemas.microsoft.com/office/drawing/2014/main" id="{AB50BD1D-F0C1-412D-B41D-E0DD3A44138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7886159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March Plenary participation</a:t>
            </a:r>
          </a:p>
          <a:p>
            <a:pPr marL="457200" indent="-457200">
              <a:buFont typeface="+mj-lt"/>
              <a:buAutoNum type="arabicPeriod"/>
            </a:pPr>
            <a:r>
              <a:rPr lang="en-US" sz="2400" dirty="0"/>
              <a:t>Survey on May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53961C9-9421-4A7F-99C4-207A44D56F8E}"/>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90D4EEF3-7917-4A54-B890-7372FD93BBF7}"/>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8" name="Date Placeholder 7">
            <a:extLst>
              <a:ext uri="{FF2B5EF4-FFF2-40B4-BE49-F238E27FC236}">
                <a16:creationId xmlns:a16="http://schemas.microsoft.com/office/drawing/2014/main" id="{89B076CB-8A8B-432A-A895-7AF07070549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785448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A5C88-934F-4B42-9D0E-50F4F5502E49}"/>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5322FFEA-077C-4B7C-828E-B85170C63683}"/>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AE6B2D0B-15AE-42EE-A0FF-71879CEC7018}"/>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DAE2242-780A-463A-888F-27A4C06F60C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95D13D-80CE-49D2-B5EF-E89CCD0EA037}"/>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Tree>
    <p:extLst>
      <p:ext uri="{BB962C8B-B14F-4D97-AF65-F5344CB8AC3E}">
        <p14:creationId xmlns:p14="http://schemas.microsoft.com/office/powerpoint/2010/main" val="524055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2023-01-10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B08431F8-7C2C-4310-9FD5-77BC77FB4E9E}"/>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16266C9-3E0E-423C-971B-E5C0760DA703}"/>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D11A60C0-5059-4AB8-9711-D20A6EE83FD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50886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Next F2F member meeting will take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p:txBody>
      </p:sp>
      <p:sp>
        <p:nvSpPr>
          <p:cNvPr id="3" name="Footer Placeholder 2">
            <a:extLst>
              <a:ext uri="{FF2B5EF4-FFF2-40B4-BE49-F238E27FC236}">
                <a16:creationId xmlns:a16="http://schemas.microsoft.com/office/drawing/2014/main" id="{7A2E3E26-80FF-4A33-8381-CCD55813FA79}"/>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732DA80-9250-4069-9A8A-1FBDB0DFDFF5}"/>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Date Placeholder 4">
            <a:extLst>
              <a:ext uri="{FF2B5EF4-FFF2-40B4-BE49-F238E27FC236}">
                <a16:creationId xmlns:a16="http://schemas.microsoft.com/office/drawing/2014/main" id="{A8742D7F-D278-4B30-B09C-D236920B10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62459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5C768DC8-8B9C-4B7A-94B6-8833BFE7E8C5}"/>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0A944941-8238-4ED7-872E-9B36F3383FBB}"/>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6" name="Date Placeholder 5">
            <a:extLst>
              <a:ext uri="{FF2B5EF4-FFF2-40B4-BE49-F238E27FC236}">
                <a16:creationId xmlns:a16="http://schemas.microsoft.com/office/drawing/2014/main" id="{E8FAB23D-C979-4162-A5C7-7020A02FEB7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024735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8D65E07D-49D7-4178-838C-28F40CDDEB60}"/>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2C571544-CE75-4A13-91C6-8B9B15D9F7E1}"/>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6946BB4C-A1A9-4FD3-B5D2-9F47BAE088D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39655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2023-01-18</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7426"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84FD56B9-34CF-448C-BF81-4EC4E5F554D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E89216-A3D9-4FD6-8580-E781B9AA717B}"/>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5D462C38-5A73-42CC-B11A-00AD4D1F91F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421491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2023.</a:t>
            </a:r>
          </a:p>
        </p:txBody>
      </p:sp>
      <p:sp>
        <p:nvSpPr>
          <p:cNvPr id="2" name="Footer Placeholder 1">
            <a:extLst>
              <a:ext uri="{FF2B5EF4-FFF2-40B4-BE49-F238E27FC236}">
                <a16:creationId xmlns:a16="http://schemas.microsoft.com/office/drawing/2014/main" id="{F0EFEE2C-3CE0-47A9-A569-84D44C72857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1A3FA66-58CC-41F7-A546-80EB5FC876AD}"/>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8C2EA770-4F56-4E29-A3A9-DC77D35B716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90293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3FCD8159-3B90-494A-BB22-ABDBD8EB9BA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41E4ABB-0A75-4FC6-9936-43A5443EA33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36E8E57-42D3-45CC-9AD4-F557C236CC2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97089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C2E086AE-665B-47E8-808A-56D88EAFEDE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F9F3A4-D1A5-4722-A0F0-85432B5EA210}"/>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653A5B09-3C2D-469B-827B-550CDE59618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7649241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19, 2022</a:t>
            </a:r>
          </a:p>
        </p:txBody>
      </p:sp>
      <p:sp>
        <p:nvSpPr>
          <p:cNvPr id="2" name="Footer Placeholder 1">
            <a:extLst>
              <a:ext uri="{FF2B5EF4-FFF2-40B4-BE49-F238E27FC236}">
                <a16:creationId xmlns:a16="http://schemas.microsoft.com/office/drawing/2014/main" id="{22DE3719-54C8-4B3B-A77C-A742BBE67EA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FD58614-2861-4F65-9650-E6CA30BE3FCC}"/>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F1D8F87D-C8AA-4975-A6CE-2025B550725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70381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None in the last two months</a:t>
            </a:r>
          </a:p>
        </p:txBody>
      </p:sp>
      <p:sp>
        <p:nvSpPr>
          <p:cNvPr id="2" name="Footer Placeholder 1">
            <a:extLst>
              <a:ext uri="{FF2B5EF4-FFF2-40B4-BE49-F238E27FC236}">
                <a16:creationId xmlns:a16="http://schemas.microsoft.com/office/drawing/2014/main" id="{1D8B9CBB-BD85-498A-A48B-01FB492D0AD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AE2DBE-9834-44B6-B09F-1411F52E6B3F}"/>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554CFE3E-1FB0-457A-AC63-AF67A7006EB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273030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726845057"/>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Instant Messaging Interoperability</a:t>
                      </a:r>
                      <a:endParaRPr lang="en-US" b="0" dirty="0"/>
                    </a:p>
                  </a:txBody>
                  <a:tcPr marL="70945" marR="70945" marT="35472" marB="35472" anchor="ctr"/>
                </a:tc>
                <a:extLst>
                  <a:ext uri="{0D108BD9-81ED-4DB2-BD59-A6C34878D82A}">
                    <a16:rowId xmlns:a16="http://schemas.microsoft.com/office/drawing/2014/main" val="1030121715"/>
                  </a:ext>
                </a:extLst>
              </a:tr>
            </a:tbl>
          </a:graphicData>
        </a:graphic>
      </p:graphicFrame>
      <p:sp>
        <p:nvSpPr>
          <p:cNvPr id="3" name="Footer Placeholder 2">
            <a:extLst>
              <a:ext uri="{FF2B5EF4-FFF2-40B4-BE49-F238E27FC236}">
                <a16:creationId xmlns:a16="http://schemas.microsoft.com/office/drawing/2014/main" id="{80913D04-D00C-4500-95C5-23B0DE89B53F}"/>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97303C15-95CB-4B19-BAD7-BBBB2F42C888}"/>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CC594A12-89F8-4B23-AC40-58674276494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12085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847692568"/>
              </p:ext>
            </p:extLst>
          </p:nvPr>
        </p:nvGraphicFramePr>
        <p:xfrm>
          <a:off x="2517625" y="1997116"/>
          <a:ext cx="6977558" cy="397291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a:hlinkClick r:id="rId4"/>
                        </a:rPr>
                        <a:t>iccrg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Internet Congestion Control</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a:hlinkClick r:id="rId6"/>
                        </a:rPr>
                        <a:t>ufmrg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Usable Formal Methods Research Group</a:t>
                      </a:r>
                      <a:endParaRPr lang="en-US" sz="1800" b="0" dirty="0"/>
                    </a:p>
                  </a:txBody>
                  <a:tcPr marL="70945" marR="70945" marT="35472" marB="35472" anchor="ctr"/>
                </a:tc>
                <a:extLst>
                  <a:ext uri="{0D108BD9-81ED-4DB2-BD59-A6C34878D82A}">
                    <a16:rowId xmlns:a16="http://schemas.microsoft.com/office/drawing/2014/main" val="2172428294"/>
                  </a:ext>
                </a:extLst>
              </a:tr>
              <a:tr h="496614">
                <a:tc>
                  <a:txBody>
                    <a:bodyPr/>
                    <a:lstStyle/>
                    <a:p>
                      <a:r>
                        <a:rPr lang="en-US" dirty="0">
                          <a:hlinkClick r:id="rId8"/>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10"/>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err="1">
                          <a:hlinkClick r:id="rId12"/>
                        </a:rPr>
                        <a:t>dkim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Domain Keys Identified Mail</a:t>
                      </a:r>
                      <a:endParaRPr lang="en-US" sz="1800" b="0" dirty="0"/>
                    </a:p>
                  </a:txBody>
                  <a:tcPr marL="70945" marR="70945" marT="35472" marB="35472" anchor="ctr"/>
                </a:tc>
                <a:extLst>
                  <a:ext uri="{0D108BD9-81ED-4DB2-BD59-A6C34878D82A}">
                    <a16:rowId xmlns:a16="http://schemas.microsoft.com/office/drawing/2014/main" val="728098895"/>
                  </a:ext>
                </a:extLst>
              </a:tr>
              <a:tr h="496614">
                <a:tc>
                  <a:txBody>
                    <a:bodyPr/>
                    <a:lstStyle/>
                    <a:p>
                      <a:r>
                        <a:rPr lang="en-US" sz="1800" b="0" dirty="0">
                          <a:hlinkClick r:id="rId14"/>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5"/>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6"/>
                        </a:rPr>
                        <a:t>jose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Javascript Object Signing and Encryption</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a:hlinkClick r:id="rId18"/>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More Instant Messaging Interoperability</a:t>
                      </a:r>
                      <a:endParaRPr lang="en-US" b="0" dirty="0"/>
                    </a:p>
                  </a:txBody>
                  <a:tcPr marL="70945" marR="70945" marT="35472" marB="35472" anchor="ctr"/>
                </a:tc>
                <a:extLst>
                  <a:ext uri="{0D108BD9-81ED-4DB2-BD59-A6C34878D82A}">
                    <a16:rowId xmlns:a16="http://schemas.microsoft.com/office/drawing/2014/main" val="2780033025"/>
                  </a:ext>
                </a:extLst>
              </a:tr>
            </a:tbl>
          </a:graphicData>
        </a:graphic>
      </p:graphicFrame>
      <p:sp>
        <p:nvSpPr>
          <p:cNvPr id="3" name="Footer Placeholder 2">
            <a:extLst>
              <a:ext uri="{FF2B5EF4-FFF2-40B4-BE49-F238E27FC236}">
                <a16:creationId xmlns:a16="http://schemas.microsoft.com/office/drawing/2014/main" id="{AEA07E6A-7A02-45F8-92AB-FCC73272F648}"/>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A08CFD4-C723-4F35-AE96-888FFABD5B87}"/>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Date Placeholder 4">
            <a:extLst>
              <a:ext uri="{FF2B5EF4-FFF2-40B4-BE49-F238E27FC236}">
                <a16:creationId xmlns:a16="http://schemas.microsoft.com/office/drawing/2014/main" id="{649A88FB-21FC-4478-982B-CD04386570B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63549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3679055"/>
              </p:ext>
            </p:extLst>
          </p:nvPr>
        </p:nvGraphicFramePr>
        <p:xfrm>
          <a:off x="2517625" y="1997116"/>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pPr>
                        <a:lnSpc>
                          <a:spcPct val="100000"/>
                        </a:lnSpc>
                      </a:pPr>
                      <a:r>
                        <a:rPr lang="en-US" dirty="0">
                          <a:hlinkClick r:id="rId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Operations and Management Area Working Group</a:t>
                      </a:r>
                      <a:endParaRPr lang="en-US" b="0" dirty="0"/>
                    </a:p>
                  </a:txBody>
                  <a:tcPr marL="70945" marR="70945" marT="35472" marB="35472" anchor="ctr"/>
                </a:tc>
                <a:extLst>
                  <a:ext uri="{0D108BD9-81ED-4DB2-BD59-A6C34878D82A}">
                    <a16:rowId xmlns:a16="http://schemas.microsoft.com/office/drawing/2014/main" val="927453625"/>
                  </a:ext>
                </a:extLst>
              </a:tr>
              <a:tr h="496614">
                <a:tc>
                  <a:txBody>
                    <a:bodyPr/>
                    <a:lstStyle/>
                    <a:p>
                      <a:r>
                        <a:rPr lang="en-US" dirty="0">
                          <a:hlinkClick r:id="rId6"/>
                        </a:rPr>
                        <a:t>pquip</a:t>
                      </a:r>
                      <a:r>
                        <a:rPr lang="en-US" dirty="0"/>
                        <a:t> </a:t>
                      </a:r>
                    </a:p>
                  </a:txBody>
                  <a:tcPr anchor="ctr"/>
                </a:tc>
                <a:tc>
                  <a:txBody>
                    <a:bodyPr/>
                    <a:lstStyle/>
                    <a:p>
                      <a:r>
                        <a:rPr lang="en-US" dirty="0">
                          <a:hlinkClick r:id="rId7"/>
                        </a:rPr>
                        <a:t>Post-Quantum Use In Protocols</a:t>
                      </a:r>
                      <a:endParaRPr lang="en-US" dirty="0"/>
                    </a:p>
                  </a:txBody>
                  <a:tcPr anchor="ctr"/>
                </a:tc>
                <a:extLst>
                  <a:ext uri="{0D108BD9-81ED-4DB2-BD59-A6C34878D82A}">
                    <a16:rowId xmlns:a16="http://schemas.microsoft.com/office/drawing/2014/main" val="360360998"/>
                  </a:ext>
                </a:extLst>
              </a:tr>
              <a:tr h="496614">
                <a:tc>
                  <a:txBody>
                    <a:bodyPr/>
                    <a:lstStyle/>
                    <a:p>
                      <a:r>
                        <a:rPr lang="en-US" dirty="0">
                          <a:hlinkClick r:id="rId8"/>
                        </a:rPr>
                        <a:t>radext</a:t>
                      </a:r>
                      <a:r>
                        <a:rPr lang="en-US" dirty="0"/>
                        <a:t> </a:t>
                      </a:r>
                    </a:p>
                  </a:txBody>
                  <a:tcPr anchor="ctr"/>
                </a:tc>
                <a:tc>
                  <a:txBody>
                    <a:bodyPr/>
                    <a:lstStyle/>
                    <a:p>
                      <a:r>
                        <a:rPr lang="en-US" dirty="0">
                          <a:hlinkClick r:id="rId9"/>
                        </a:rPr>
                        <a:t>RADIUS EXTensions</a:t>
                      </a:r>
                      <a:endParaRPr lang="en-US" dirty="0"/>
                    </a:p>
                  </a:txBody>
                  <a:tcPr anchor="ctr"/>
                </a:tc>
                <a:extLst>
                  <a:ext uri="{0D108BD9-81ED-4DB2-BD59-A6C34878D82A}">
                    <a16:rowId xmlns:a16="http://schemas.microsoft.com/office/drawing/2014/main" val="1294608647"/>
                  </a:ext>
                </a:extLst>
              </a:tr>
              <a:tr h="496614">
                <a:tc>
                  <a:txBody>
                    <a:bodyPr/>
                    <a:lstStyle/>
                    <a:p>
                      <a:r>
                        <a:rPr lang="en-US" dirty="0">
                          <a:hlinkClick r:id="rId10"/>
                        </a:rPr>
                        <a:t>satp</a:t>
                      </a:r>
                      <a:r>
                        <a:rPr lang="en-US" dirty="0"/>
                        <a:t> </a:t>
                      </a:r>
                    </a:p>
                  </a:txBody>
                  <a:tcPr anchor="ctr"/>
                </a:tc>
                <a:tc>
                  <a:txBody>
                    <a:bodyPr/>
                    <a:lstStyle/>
                    <a:p>
                      <a:r>
                        <a:rPr lang="en-US" dirty="0">
                          <a:hlinkClick r:id="rId11"/>
                        </a:rPr>
                        <a:t>Secure Asset Transfer Protocol</a:t>
                      </a:r>
                      <a:endParaRPr lang="en-US" dirty="0"/>
                    </a:p>
                  </a:txBody>
                  <a:tcPr anchor="ctr"/>
                </a:tc>
                <a:extLst>
                  <a:ext uri="{0D108BD9-81ED-4DB2-BD59-A6C34878D82A}">
                    <a16:rowId xmlns:a16="http://schemas.microsoft.com/office/drawing/2014/main" val="1375572335"/>
                  </a:ext>
                </a:extLst>
              </a:tr>
            </a:tbl>
          </a:graphicData>
        </a:graphic>
      </p:graphicFrame>
      <p:sp>
        <p:nvSpPr>
          <p:cNvPr id="3" name="TextBox 2">
            <a:extLst>
              <a:ext uri="{FF2B5EF4-FFF2-40B4-BE49-F238E27FC236}">
                <a16:creationId xmlns:a16="http://schemas.microsoft.com/office/drawing/2014/main" id="{9FA0CC2E-55F0-DBD1-9724-8A76DF2577BF}"/>
              </a:ext>
            </a:extLst>
          </p:cNvPr>
          <p:cNvSpPr txBox="1"/>
          <p:nvPr/>
        </p:nvSpPr>
        <p:spPr>
          <a:xfrm>
            <a:off x="2696818" y="1858618"/>
            <a:ext cx="184731" cy="461665"/>
          </a:xfrm>
          <a:prstGeom prst="rect">
            <a:avLst/>
          </a:prstGeom>
          <a:noFill/>
        </p:spPr>
        <p:txBody>
          <a:bodyPr wrap="none" rtlCol="0">
            <a:spAutoFit/>
          </a:bodyPr>
          <a:lstStyle/>
          <a:p>
            <a:endParaRPr lang="en-US" dirty="0"/>
          </a:p>
        </p:txBody>
      </p:sp>
      <p:sp>
        <p:nvSpPr>
          <p:cNvPr id="4" name="Footer Placeholder 3">
            <a:extLst>
              <a:ext uri="{FF2B5EF4-FFF2-40B4-BE49-F238E27FC236}">
                <a16:creationId xmlns:a16="http://schemas.microsoft.com/office/drawing/2014/main" id="{F88A10A9-B914-470E-BDB9-16F64E112CA9}"/>
              </a:ext>
            </a:extLst>
          </p:cNvPr>
          <p:cNvSpPr>
            <a:spLocks noGrp="1"/>
          </p:cNvSpPr>
          <p:nvPr>
            <p:ph type="ftr" idx="14"/>
          </p:nvPr>
        </p:nvSpPr>
        <p:spPr/>
        <p:txBody>
          <a:bodyPr/>
          <a:lstStyle/>
          <a:p>
            <a:r>
              <a:rPr lang="en-GB"/>
              <a:t>Peter Yee, AKAYLA</a:t>
            </a:r>
            <a:endParaRPr lang="en-GB" dirty="0"/>
          </a:p>
        </p:txBody>
      </p:sp>
      <p:sp>
        <p:nvSpPr>
          <p:cNvPr id="5" name="Slide Number Placeholder 4">
            <a:extLst>
              <a:ext uri="{FF2B5EF4-FFF2-40B4-BE49-F238E27FC236}">
                <a16:creationId xmlns:a16="http://schemas.microsoft.com/office/drawing/2014/main" id="{8296B390-9E68-4655-9B8F-5DD615B8A15C}"/>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6" name="Date Placeholder 5">
            <a:extLst>
              <a:ext uri="{FF2B5EF4-FFF2-40B4-BE49-F238E27FC236}">
                <a16:creationId xmlns:a16="http://schemas.microsoft.com/office/drawing/2014/main" id="{B1E0EF9D-7790-465E-8B86-52E092F162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261051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C583D9F-3151-40B8-9644-C05E3A6EA06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6B3B369-C332-4A6A-8855-D6257EFD4762}"/>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44790662-A283-4075-A1F7-C75A2B9156C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05915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2022)</a:t>
            </a:r>
          </a:p>
          <a:p>
            <a:pPr lvl="1">
              <a:lnSpc>
                <a:spcPct val="80000"/>
              </a:lnSpc>
              <a:spcAft>
                <a:spcPts val="600"/>
              </a:spcAft>
            </a:pPr>
            <a:r>
              <a:rPr lang="en-US" sz="1400" dirty="0"/>
              <a:t>Submitted for publication, needs revision: IPv6 over Constrained Node Networks (6lo) Applicability &amp; Use cases: </a:t>
            </a:r>
            <a:r>
              <a:rPr lang="en-US" sz="1400" dirty="0">
                <a:hlinkClick r:id="rId5"/>
              </a:rPr>
              <a:t>https://datatracker.ietf.org/doc/draft-ietf-6lo-use-cases/</a:t>
            </a:r>
            <a:r>
              <a:rPr lang="en-US" sz="1400" dirty="0"/>
              <a:t> (October 2022)</a:t>
            </a:r>
          </a:p>
          <a:p>
            <a:pPr lvl="1">
              <a:lnSpc>
                <a:spcPct val="80000"/>
              </a:lnSpc>
              <a:spcAft>
                <a:spcPts val="600"/>
              </a:spcAft>
            </a:pPr>
            <a:r>
              <a:rPr lang="en-US" sz="1400" dirty="0"/>
              <a:t>Updated after submitted for publication: Transmission of IPv6 Packets over Near Field Communication: </a:t>
            </a:r>
            <a:r>
              <a:rPr lang="en-US" sz="1400" dirty="0">
                <a:hlinkClick r:id="rId6"/>
              </a:rPr>
              <a:t>https://datatracker.ietf.org/doc/draft-ietf-6lo-nfc/</a:t>
            </a:r>
            <a:r>
              <a:rPr lang="en-US" sz="1400" dirty="0"/>
              <a:t> (January 2023)</a:t>
            </a:r>
          </a:p>
        </p:txBody>
      </p:sp>
      <p:sp>
        <p:nvSpPr>
          <p:cNvPr id="2" name="Footer Placeholder 1">
            <a:extLst>
              <a:ext uri="{FF2B5EF4-FFF2-40B4-BE49-F238E27FC236}">
                <a16:creationId xmlns:a16="http://schemas.microsoft.com/office/drawing/2014/main" id="{2E6FA542-7347-4F57-9863-CA86683F14E3}"/>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756896C-AF1D-499E-843F-C2CFC19B83D9}"/>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68A38C49-3263-47EC-BAE3-84F769BB522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589081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C7B9B06-6533-470E-B74E-05B78DCCBD3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0F0254C-AD5F-478F-A577-8D036A2ED506}"/>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68FBC576-0638-46CC-ACBE-0D9AEE0061F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615214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(October 2022)</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(October 2022)</a:t>
            </a:r>
          </a:p>
        </p:txBody>
      </p:sp>
      <p:sp>
        <p:nvSpPr>
          <p:cNvPr id="2" name="Footer Placeholder 1">
            <a:extLst>
              <a:ext uri="{FF2B5EF4-FFF2-40B4-BE49-F238E27FC236}">
                <a16:creationId xmlns:a16="http://schemas.microsoft.com/office/drawing/2014/main" id="{7FA7D0E4-2E42-4D1D-A42C-C9F233713C0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FED1A71-8443-4E99-AF26-FD23417CA9C4}"/>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C4D9ACB3-8458-4D9B-9A7B-1DB2752C82F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62098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17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In publication editing</a:t>
            </a:r>
          </a:p>
          <a:p>
            <a:r>
              <a:rPr lang="en-GB" sz="1600" dirty="0"/>
              <a:t>11bc –</a:t>
            </a:r>
            <a:r>
              <a:rPr lang="en-GB" sz="1600" b="0" dirty="0"/>
              <a:t> Just finished 1st recirc. Received few comments. Won’t complete this week. Likely recirc again in one month.</a:t>
            </a:r>
          </a:p>
          <a:p>
            <a:r>
              <a:rPr lang="en-GB" sz="1600" dirty="0"/>
              <a:t>11bd – </a:t>
            </a:r>
            <a:r>
              <a:rPr lang="en-GB" sz="1600" b="0" dirty="0"/>
              <a:t>In publication editing</a:t>
            </a:r>
          </a:p>
          <a:p>
            <a:r>
              <a:rPr lang="en-GB" sz="1600" dirty="0"/>
              <a:t>11bb –</a:t>
            </a:r>
            <a:r>
              <a:rPr lang="en-GB" sz="1600" b="0" dirty="0"/>
              <a:t> Completed 1</a:t>
            </a:r>
            <a:r>
              <a:rPr lang="en-GB" sz="1600" b="0" baseline="30000" dirty="0"/>
              <a:t>st</a:t>
            </a:r>
            <a:r>
              <a:rPr lang="en-GB" sz="1600" b="0" dirty="0"/>
              <a:t> recirc. Will complete comment resolution this week and go for second recirc.</a:t>
            </a:r>
          </a:p>
          <a:p>
            <a:r>
              <a:rPr lang="en-GB" sz="1600" dirty="0"/>
              <a:t>11be – </a:t>
            </a:r>
            <a:r>
              <a:rPr lang="en-US" sz="1600" b="0" dirty="0"/>
              <a:t>comment resolution on LB266 is ongoing. There are still around 500 comments to resolve.  The target is to resolve all of these comments by the end of this interim and consider a new Working Group letter ballot on D3.0.</a:t>
            </a:r>
          </a:p>
          <a:p>
            <a:r>
              <a:rPr lang="en-US" sz="1600" dirty="0"/>
              <a:t>11bf </a:t>
            </a:r>
            <a:r>
              <a:rPr lang="en-GB" sz="1600" dirty="0"/>
              <a:t>– </a:t>
            </a:r>
            <a:r>
              <a:rPr lang="en-GB" sz="1600" b="0" dirty="0"/>
              <a:t>Expected to release D1.0 and start initial LB out of this session.</a:t>
            </a:r>
            <a:endParaRPr lang="en-US" sz="1600" b="0" dirty="0"/>
          </a:p>
          <a:p>
            <a:r>
              <a:rPr lang="en-GB" sz="1600" dirty="0"/>
              <a:t>11bh – </a:t>
            </a:r>
            <a:r>
              <a:rPr lang="en-GB" sz="1600" b="0" dirty="0"/>
              <a:t>Have D0.2. Will see what we come up with this week – might have a D0.3. Target is March for D1.0 and initial LB.</a:t>
            </a:r>
          </a:p>
          <a:p>
            <a:r>
              <a:rPr lang="en-GB" sz="1600" dirty="0"/>
              <a:t>11bi – </a:t>
            </a:r>
            <a:r>
              <a:rPr lang="en-GB" sz="1600" b="0" dirty="0"/>
              <a:t>Still reviewing draft text.</a:t>
            </a:r>
          </a:p>
          <a:p>
            <a:r>
              <a:rPr lang="en-GB" sz="1600" dirty="0" err="1"/>
              <a:t>REVme</a:t>
            </a:r>
            <a:r>
              <a:rPr lang="en-GB" sz="1600" dirty="0"/>
              <a:t> – </a:t>
            </a:r>
            <a:r>
              <a:rPr lang="en-GB" sz="1600" b="0" dirty="0"/>
              <a:t>In comment resolution on LB270. Resolved about 300 out of 822. Expect to recirc out of March session. Hope to roll in 11az and 11bd before next recirc.</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837ECE11-CB97-40AF-A5B9-DB7F5B2F733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DB62D64-F6B8-435C-8823-09BF51370DC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B0E827B3-6990-4A32-A109-F9D47582B60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6881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Adopted and updated: Tunnel Extensible Authentication Protocol (TEAP) Version 1, see </a:t>
            </a:r>
            <a:r>
              <a:rPr lang="en-US" sz="1400" dirty="0">
                <a:hlinkClick r:id="rId4"/>
              </a:rPr>
              <a:t>https://datatracker.ietf.org/doc/draft-ietf-emu-rfc7170bis/</a:t>
            </a:r>
            <a:r>
              <a:rPr lang="en-US" sz="1400" dirty="0"/>
              <a:t> (January 2023)</a:t>
            </a:r>
          </a:p>
          <a:p>
            <a:pPr lvl="1">
              <a:lnSpc>
                <a:spcPct val="80000"/>
              </a:lnSpc>
              <a:spcAft>
                <a:spcPts val="600"/>
              </a:spcAft>
            </a:pPr>
            <a:r>
              <a:rPr lang="en-US" sz="1400" dirty="0"/>
              <a:t>Updated and now in IETF Last Call: TLS-based EAP types and TLS 1.3: </a:t>
            </a:r>
            <a:r>
              <a:rPr lang="en-US" sz="1400" dirty="0">
                <a:hlinkClick r:id="rId5"/>
              </a:rPr>
              <a:t>https://datatracker.ietf.org/doc/draft-ietf-emu-tls-eap-types/</a:t>
            </a:r>
            <a:r>
              <a:rPr lang="en-US" sz="1400" dirty="0"/>
              <a:t> (January 2023)</a:t>
            </a:r>
          </a:p>
          <a:p>
            <a:pPr lvl="1">
              <a:lnSpc>
                <a:spcPct val="80000"/>
              </a:lnSpc>
              <a:spcAft>
                <a:spcPts val="600"/>
              </a:spcAft>
            </a:pPr>
            <a:r>
              <a:rPr lang="en-US" sz="1400" dirty="0"/>
              <a:t>WG approved – awaiting writeup: Forward Secrecy for the Extensible Authentication Protocol Method for Authentication and Key Agreement (EAP-AKA' FS), see </a:t>
            </a:r>
            <a:r>
              <a:rPr lang="en-US" sz="1400" dirty="0">
                <a:hlinkClick r:id="rId6"/>
              </a:rPr>
              <a:t>https://datatracker.ietf.org/doc/draft-ietf-emu-aka-pfs/</a:t>
            </a:r>
            <a:r>
              <a:rPr lang="en-US" sz="1400" dirty="0"/>
              <a:t> (January 2023)</a:t>
            </a:r>
          </a:p>
        </p:txBody>
      </p:sp>
      <p:sp>
        <p:nvSpPr>
          <p:cNvPr id="2" name="Footer Placeholder 1">
            <a:extLst>
              <a:ext uri="{FF2B5EF4-FFF2-40B4-BE49-F238E27FC236}">
                <a16:creationId xmlns:a16="http://schemas.microsoft.com/office/drawing/2014/main" id="{9A9A4DEC-CEA4-4B63-BA34-071F1354E7D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B85B852-1A34-4B24-BC2F-5BBBFC260BD2}"/>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1A9F6E00-BA43-4C55-9F4A-27E567709C8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908833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after submitted for publication: Discovering and Retrieving Software Transparency and Vulnerability Information, see </a:t>
            </a:r>
            <a:r>
              <a:rPr lang="en-US" sz="1400" dirty="0">
                <a:hlinkClick r:id="rId4"/>
              </a:rPr>
              <a:t>https://datatracker.ietf.org/doc/draft-ietf-opsawg-sbom-access/</a:t>
            </a:r>
            <a:r>
              <a:rPr lang="en-US" sz="1400" dirty="0"/>
              <a:t> (January 2023)</a:t>
            </a:r>
          </a:p>
          <a:p>
            <a:pPr lvl="1">
              <a:lnSpc>
                <a:spcPct val="80000"/>
              </a:lnSpc>
              <a:defRPr/>
            </a:pPr>
            <a:r>
              <a:rPr lang="en-US" sz="1400" dirty="0"/>
              <a:t>Updated: Service Assurance for Intent-based Networking Architecture, see </a:t>
            </a:r>
            <a:r>
              <a:rPr lang="en-US" sz="1400" dirty="0">
                <a:hlinkClick r:id="rId5"/>
              </a:rPr>
              <a:t>https://datatracker.ietf.org/doc/draft-ietf-opsawg-service-assurance-architecture/</a:t>
            </a:r>
            <a:r>
              <a:rPr lang="en-US" sz="1400" dirty="0"/>
              <a:t> (January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5161DF-DF70-4077-B12C-36F38A67FA8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EE7C01B-9767-4283-83C3-0E44F7D7B05E}"/>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0E577C2F-21AE-4DD4-B5EB-1B2A895B123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34701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(October 2022)</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(January 2023)</a:t>
            </a:r>
          </a:p>
        </p:txBody>
      </p:sp>
      <p:sp>
        <p:nvSpPr>
          <p:cNvPr id="2" name="Footer Placeholder 1">
            <a:extLst>
              <a:ext uri="{FF2B5EF4-FFF2-40B4-BE49-F238E27FC236}">
                <a16:creationId xmlns:a16="http://schemas.microsoft.com/office/drawing/2014/main" id="{B2CFCD82-30DF-4E88-98A1-E3B29757C29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36E1026-6E2E-49ED-89E8-D2F6F87BA700}"/>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FB101E49-C3A9-4F40-B1CD-6FA5B0E8070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78638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New: Requirements for Large-Scale Deterministic Networks, see </a:t>
            </a:r>
            <a:r>
              <a:rPr lang="en-US" sz="1400" dirty="0">
                <a:hlinkClick r:id="rId4"/>
              </a:rPr>
              <a:t>https://datatracker.ietf.org/doc/draft-ietf-detnet-scaling-requirements/</a:t>
            </a:r>
            <a:r>
              <a:rPr lang="en-US" sz="1400" dirty="0"/>
              <a:t> (December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(December 2022)</a:t>
            </a:r>
            <a:endParaRPr lang="en-US" sz="1400" dirty="0">
              <a:sym typeface="Wingdings" pitchFamily="2" charset="2"/>
            </a:endParaRPr>
          </a:p>
        </p:txBody>
      </p:sp>
      <p:sp>
        <p:nvSpPr>
          <p:cNvPr id="2" name="Footer Placeholder 1">
            <a:extLst>
              <a:ext uri="{FF2B5EF4-FFF2-40B4-BE49-F238E27FC236}">
                <a16:creationId xmlns:a16="http://schemas.microsoft.com/office/drawing/2014/main" id="{BED51424-5691-4011-B95B-0C0F9AB691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A75A43B-D327-45A1-8695-34285265172E}"/>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B967AA18-1CED-431D-A702-2539711FB8E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391932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(December 2022)</a:t>
            </a:r>
          </a:p>
          <a:p>
            <a:pPr lvl="1">
              <a:lnSpc>
                <a:spcPct val="80000"/>
              </a:lnSpc>
              <a:spcAft>
                <a:spcPts val="600"/>
              </a:spcAft>
            </a:pPr>
            <a:r>
              <a:rPr lang="en-US" sz="1400" dirty="0">
                <a:sym typeface="Wingdings" pitchFamily="2" charset="2"/>
              </a:rPr>
              <a:t>Submitted for publication, but needs Security Considerations update: RAW Use-Cases, see </a:t>
            </a:r>
            <a:r>
              <a:rPr lang="en-US" sz="1400" dirty="0">
                <a:sym typeface="Wingdings" pitchFamily="2" charset="2"/>
                <a:hlinkClick r:id="rId7"/>
              </a:rPr>
              <a:t>https://datatracker.ietf.org/doc/draft-ietf-raw-use-cases/</a:t>
            </a:r>
            <a:r>
              <a:rPr lang="en-US" sz="1400" dirty="0">
                <a:sym typeface="Wingdings" pitchFamily="2" charset="2"/>
              </a:rPr>
              <a:t> (October 2022)</a:t>
            </a:r>
          </a:p>
        </p:txBody>
      </p:sp>
      <p:sp>
        <p:nvSpPr>
          <p:cNvPr id="7" name="Footer Placeholder 6">
            <a:extLst>
              <a:ext uri="{FF2B5EF4-FFF2-40B4-BE49-F238E27FC236}">
                <a16:creationId xmlns:a16="http://schemas.microsoft.com/office/drawing/2014/main" id="{0B81C942-8C38-4442-B9BA-E80EAC8A25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E10606C-2157-45A1-921C-3FB3906C601E}"/>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9" name="Date Placeholder 8">
            <a:extLst>
              <a:ext uri="{FF2B5EF4-FFF2-40B4-BE49-F238E27FC236}">
                <a16:creationId xmlns:a16="http://schemas.microsoft.com/office/drawing/2014/main" id="{B2BDCD1B-C7FE-4335-AC3B-451EC03E4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501454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(January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AFFA853-9734-4D95-8CEF-6CF7A04A90C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C2FCE0-3B89-4CB3-AE14-E4E49289B532}"/>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C2079309-DC4E-4A54-A7FE-DCF0D98426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96793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DF8E945-CA9A-4B9C-978D-CCB420AE3C8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DF897F-7220-41DD-9AEA-CBEB0BA80435}"/>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31E9E208-1846-45B0-8CF2-ADAAA0019B4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612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Clause 6 rewrite</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buFont typeface="Arial" panose="020B0604020202020204" pitchFamily="34" charset="0"/>
              <a:buChar char="•"/>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11az, 11bd as they roll in</a:t>
            </a:r>
          </a:p>
          <a:p>
            <a:pPr marL="0" marR="0">
              <a:spcBef>
                <a:spcPts val="0"/>
              </a:spcBef>
              <a:spcAft>
                <a:spcPts val="0"/>
              </a:spcAft>
              <a:buFont typeface="Arial" panose="020B0604020202020204" pitchFamily="34" charset="0"/>
              <a:buChar char="•"/>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 up a tiger team to do this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Drafts with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will need to conform to new style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Searchable definitions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Youhan Kim provided an update</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add full acronym after the colon, e.g.,</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sz="1800" b="1" i="0" dirty="0">
                <a:solidFill>
                  <a:srgbClr val="000000"/>
                </a:solidFill>
                <a:effectLst/>
                <a:latin typeface="TimesNewRoman"/>
                <a:ea typeface="Calibri" panose="020F0502020204030204" pitchFamily="34" charset="0"/>
                <a:cs typeface="Calibri" panose="020F0502020204030204" pitchFamily="34" charset="0"/>
              </a:rPr>
              <a:t>access point (AP) reachability: </a:t>
            </a:r>
            <a:r>
              <a:rPr lang="en-US" sz="1800" b="0" i="0" u="sng" dirty="0">
                <a:solidFill>
                  <a:srgbClr val="FF0000"/>
                </a:solidFill>
                <a:effectLst/>
                <a:latin typeface="TimesNewRoman"/>
                <a:ea typeface="Calibri" panose="020F0502020204030204" pitchFamily="34" charset="0"/>
                <a:cs typeface="Calibri" panose="020F0502020204030204" pitchFamily="34" charset="0"/>
              </a:rPr>
              <a:t>[AP reachability] </a:t>
            </a:r>
            <a:r>
              <a:rPr lang="en-US" sz="1800" b="0" i="0" dirty="0">
                <a:solidFill>
                  <a:srgbClr val="000000"/>
                </a:solidFill>
                <a:effectLst/>
                <a:latin typeface="TimesNewRoman"/>
                <a:ea typeface="Calibri" panose="020F0502020204030204" pitchFamily="34" charset="0"/>
                <a:cs typeface="Calibri" panose="020F0502020204030204" pitchFamily="34" charset="0"/>
              </a:rPr>
              <a:t>An AP is reachable by a station (STA) if </a:t>
            </a:r>
            <a:r>
              <a:rPr lang="en-US" sz="1800" b="0" i="0" dirty="0" err="1">
                <a:solidFill>
                  <a:srgbClr val="000000"/>
                </a:solidFill>
                <a:effectLst/>
                <a:latin typeface="TimesNewRoman"/>
                <a:ea typeface="Calibri" panose="020F0502020204030204" pitchFamily="34" charset="0"/>
                <a:cs typeface="Calibri" panose="020F0502020204030204" pitchFamily="34" charset="0"/>
              </a:rPr>
              <a:t>preauthentication</a:t>
            </a:r>
            <a:r>
              <a:rPr lang="en-US" sz="1800" b="0" i="0" dirty="0">
                <a:solidFill>
                  <a:srgbClr val="000000"/>
                </a:solidFill>
                <a:effectLst/>
                <a:latin typeface="TimesNewRoman"/>
                <a:ea typeface="Calibri" panose="020F0502020204030204" pitchFamily="34" charset="0"/>
                <a:cs typeface="Calibri" panose="020F0502020204030204" pitchFamily="34" charset="0"/>
              </a:rPr>
              <a:t> messages can be exchanged between the STA and the target AP via the distribution system (DS)</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That/which</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Joseph Levy brought presentation updating style guide</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review further of email and decide what changes to make to style guide</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7256F138-5956-4EBC-A309-03E69DABE4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65EF84A5-6037-4D3E-B56C-0D89ACE1590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E66248E-47A5-45CA-A98D-6C710C32C0E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4084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Field vs subfield</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Emily brought up this topic with examples from Extended Capabilities field</a:t>
            </a:r>
          </a:p>
          <a:p>
            <a:pPr marL="0">
              <a:spcBef>
                <a:spcPts val="0"/>
              </a:spcBef>
              <a:spcAft>
                <a:spcPts val="0"/>
              </a:spcAft>
              <a:buFont typeface="Arial" panose="020B0604020202020204" pitchFamily="34" charset="0"/>
              <a:buChar char="•"/>
            </a:pPr>
            <a:r>
              <a:rPr lang="en-US" sz="1800" dirty="0"/>
              <a:t>Some of the bits in this field are referred to as “fields” while others are referred to as “subfields”</a:t>
            </a:r>
          </a:p>
          <a:p>
            <a:pPr marL="0">
              <a:spcBef>
                <a:spcPts val="0"/>
              </a:spcBef>
              <a:spcAft>
                <a:spcPts val="0"/>
              </a:spcAft>
              <a:buFont typeface="Arial" panose="020B0604020202020204" pitchFamily="34" charset="0"/>
              <a:buChar char="•"/>
            </a:pPr>
            <a:r>
              <a:rPr lang="en-US" sz="1800" dirty="0"/>
              <a:t>Decisions:</a:t>
            </a:r>
          </a:p>
          <a:p>
            <a:pPr marL="400050" lvl="1">
              <a:spcBef>
                <a:spcPts val="0"/>
              </a:spcBef>
              <a:spcAft>
                <a:spcPts val="0"/>
              </a:spcAft>
              <a:buFont typeface="Arial" panose="020B0604020202020204" pitchFamily="34" charset="0"/>
              <a:buChar char="•"/>
            </a:pPr>
            <a:r>
              <a:rPr lang="en-US" sz="1400" dirty="0"/>
              <a:t>Use should be consistent within a field</a:t>
            </a:r>
          </a:p>
          <a:p>
            <a:pPr marL="400050" lvl="1">
              <a:spcBef>
                <a:spcPts val="0"/>
              </a:spcBef>
              <a:spcAft>
                <a:spcPts val="0"/>
              </a:spcAft>
              <a:buFont typeface="Arial" panose="020B0604020202020204" pitchFamily="34" charset="0"/>
              <a:buChar char="•"/>
            </a:pPr>
            <a:r>
              <a:rPr lang="en-US" sz="1600" dirty="0"/>
              <a:t>In future, we should not use “subfield”</a:t>
            </a:r>
          </a:p>
          <a:p>
            <a:pPr marL="400050" lvl="1">
              <a:spcBef>
                <a:spcPts val="0"/>
              </a:spcBef>
              <a:spcAft>
                <a:spcPts val="0"/>
              </a:spcAft>
              <a:buFont typeface="Arial" panose="020B0604020202020204" pitchFamily="34" charset="0"/>
              <a:buChar char="•"/>
            </a:pPr>
            <a:r>
              <a:rPr lang="en-US" sz="1600" dirty="0"/>
              <a:t>We will discuss style guide updates by email</a:t>
            </a:r>
          </a:p>
          <a:p>
            <a:pPr marL="400050" lvl="1">
              <a:spcBef>
                <a:spcPts val="0"/>
              </a:spcBef>
              <a:spcAft>
                <a:spcPts val="0"/>
              </a:spcAft>
              <a:buFont typeface="Arial" panose="020B0604020202020204" pitchFamily="34" charset="0"/>
              <a:buChar char="•"/>
            </a:pPr>
            <a:endParaRPr lang="en-US" sz="1400" dirty="0"/>
          </a:p>
          <a:p>
            <a:pPr marL="400050" lvl="1">
              <a:spcBef>
                <a:spcPts val="0"/>
              </a:spcBef>
              <a:spcAft>
                <a:spcPts val="0"/>
              </a:spcAft>
              <a:buFont typeface="Arial" panose="020B0604020202020204" pitchFamily="34" charset="0"/>
              <a:buChar char="•"/>
            </a:pPr>
            <a:endParaRPr lang="en-US" sz="1400" dirty="0"/>
          </a:p>
          <a:p>
            <a:pPr marL="0" marR="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E7C00618-5907-44C5-B00B-C7FE75FCE3F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382BC76-4CF4-429F-9B86-37717B56F9F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4A27988-1E60-482A-BF4A-158827E2FA1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54283304"/>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F69E874-6A6C-4C7F-ACDA-D00C982FD172}"/>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7826C005-2EF8-484C-AAEC-692BB80D4154}"/>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12" name="Date Placeholder 11">
            <a:extLst>
              <a:ext uri="{FF2B5EF4-FFF2-40B4-BE49-F238E27FC236}">
                <a16:creationId xmlns:a16="http://schemas.microsoft.com/office/drawing/2014/main" id="{B8B75A92-6060-4179-A9E3-0978320954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218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3560"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4444B621-2DE9-4FE7-AEA1-E6BE39F8DACD}"/>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EC1F38A4-BF59-4CBE-863C-5EAB1328669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A5A9ABA3-2179-448F-A2CD-4A3CCB673AA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2023 Interim Session</a:t>
            </a:r>
          </a:p>
        </p:txBody>
      </p:sp>
      <p:sp>
        <p:nvSpPr>
          <p:cNvPr id="2" name="Date Placeholder 1">
            <a:extLst>
              <a:ext uri="{FF2B5EF4-FFF2-40B4-BE49-F238E27FC236}">
                <a16:creationId xmlns:a16="http://schemas.microsoft.com/office/drawing/2014/main" id="{9E32F170-8C59-45C6-8FA4-19977B6495DA}"/>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E67CCC1C-0E17-4F89-8D42-B8500455EC8C}"/>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D395011-265A-491E-A5D3-5CA051A0011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11-22/2129r1</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Noted that drafts are posting in the 802.1 area.  (Talk to Joe Levy if you need help finding them.)</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Noted that 802.11 reflector discussion on this topic has gotten no response/traffic, appears to be little concern that 802.11 needs any changes done.</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IEEE 802 will have a Letter Ballot during February.  802.11 ARC will have 2 telecons to discuss and consider any responses.</a:t>
            </a:r>
          </a:p>
        </p:txBody>
      </p:sp>
      <p:sp>
        <p:nvSpPr>
          <p:cNvPr id="2" name="Date Placeholder 1">
            <a:extLst>
              <a:ext uri="{FF2B5EF4-FFF2-40B4-BE49-F238E27FC236}">
                <a16:creationId xmlns:a16="http://schemas.microsoft.com/office/drawing/2014/main" id="{7E70B55D-AB16-480D-87BA-4EB0D7E90996}"/>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763C6918-53A5-4B9C-A9DB-C89F240E937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FE233A2-760E-42B0-A925-3CF9881E11A9}"/>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2023 closing plenary meeting.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447800"/>
            <a:ext cx="8382000" cy="4876800"/>
          </a:xfrm>
        </p:spPr>
        <p:txBody>
          <a:bodyPr/>
          <a:lstStyle/>
          <a:p>
            <a:pPr>
              <a:spcBef>
                <a:spcPts val="0"/>
              </a:spcBef>
            </a:pPr>
            <a:r>
              <a:rPr lang="en-US" sz="2800" dirty="0"/>
              <a:t>Agenda is here: </a:t>
            </a:r>
            <a:r>
              <a:rPr lang="en-US" sz="2800" dirty="0">
                <a:hlinkClick r:id="rId3"/>
              </a:rPr>
              <a:t>11-22/2129r1</a:t>
            </a:r>
            <a:r>
              <a:rPr lang="en-US" sz="2800" dirty="0"/>
              <a:t> </a:t>
            </a:r>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sz="2800" dirty="0">
                <a:ea typeface="Calibri" panose="020F0502020204030204" pitchFamily="34" charset="0"/>
              </a:rPr>
              <a:t>Proposed replacing Annex G with something new/different that would helpful to readers.</a:t>
            </a:r>
          </a:p>
          <a:p>
            <a:pPr lvl="1">
              <a:lnSpc>
                <a:spcPct val="90000"/>
              </a:lnSpc>
              <a:spcBef>
                <a:spcPts val="300"/>
              </a:spcBef>
              <a:defRPr/>
            </a:pPr>
            <a:r>
              <a:rPr lang="en-US" sz="2800" dirty="0">
                <a:ea typeface="Calibri" panose="020F0502020204030204" pitchFamily="34" charset="0"/>
              </a:rPr>
              <a:t>Considered simply removing Annex G</a:t>
            </a:r>
          </a:p>
          <a:p>
            <a:pPr lvl="1">
              <a:lnSpc>
                <a:spcPct val="90000"/>
              </a:lnSpc>
              <a:spcBef>
                <a:spcPts val="300"/>
              </a:spcBef>
              <a:defRPr/>
            </a:pPr>
            <a:r>
              <a:rPr lang="en-US" sz="2800" dirty="0">
                <a:ea typeface="Calibri" panose="020F0502020204030204" pitchFamily="34" charset="0"/>
              </a:rPr>
              <a:t>Straw Poll to remove it resulted in 2Y, 6N, 5A.  </a:t>
            </a:r>
          </a:p>
          <a:p>
            <a:pPr lvl="1">
              <a:lnSpc>
                <a:spcPct val="90000"/>
              </a:lnSpc>
              <a:spcBef>
                <a:spcPts val="300"/>
              </a:spcBef>
              <a:defRPr/>
            </a:pPr>
            <a:r>
              <a:rPr lang="en-US" sz="2800" dirty="0">
                <a:ea typeface="Calibri" panose="020F0502020204030204" pitchFamily="34" charset="0"/>
              </a:rPr>
              <a:t>Therefore, will look for a contribution in March.</a:t>
            </a:r>
          </a:p>
        </p:txBody>
      </p:sp>
      <p:sp>
        <p:nvSpPr>
          <p:cNvPr id="2" name="Date Placeholder 1">
            <a:extLst>
              <a:ext uri="{FF2B5EF4-FFF2-40B4-BE49-F238E27FC236}">
                <a16:creationId xmlns:a16="http://schemas.microsoft.com/office/drawing/2014/main" id="{42612F50-736A-44A3-98B8-80999483C2B4}"/>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8E9C763A-B03C-4282-9A88-454ECBC27091}"/>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4DAC0A02-697F-4401-A2A5-C6F3CB873FE6}"/>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6534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295400"/>
            <a:ext cx="8382000" cy="5181600"/>
          </a:xfrm>
        </p:spPr>
        <p:txBody>
          <a:bodyPr/>
          <a:lstStyle/>
          <a:p>
            <a:pPr>
              <a:lnSpc>
                <a:spcPct val="90000"/>
              </a:lnSpc>
              <a:spcBef>
                <a:spcPts val="300"/>
              </a:spcBef>
              <a:defRPr/>
            </a:pPr>
            <a:r>
              <a:rPr lang="en-US" sz="2800" dirty="0">
                <a:ea typeface="Calibri" panose="020F0502020204030204" pitchFamily="34" charset="0"/>
              </a:rPr>
              <a:t>Unicast Beacons, and similar/related frames:</a:t>
            </a:r>
          </a:p>
          <a:p>
            <a:pPr marL="857250" lvl="1" indent="-457200">
              <a:lnSpc>
                <a:spcPct val="90000"/>
              </a:lnSpc>
              <a:spcBef>
                <a:spcPts val="600"/>
              </a:spcBef>
              <a:spcAft>
                <a:spcPts val="0"/>
              </a:spcAft>
              <a:buFont typeface="Arial" panose="020B0604020202020204" pitchFamily="34" charset="0"/>
              <a:buChar char="•"/>
              <a:defRPr/>
            </a:pPr>
            <a:r>
              <a:rPr lang="en-US" sz="2800" dirty="0"/>
              <a:t>See: </a:t>
            </a:r>
            <a:r>
              <a:rPr lang="en-US" sz="2800" dirty="0">
                <a:hlinkClick r:id="rId3"/>
              </a:rPr>
              <a:t>11-22/2044r2</a:t>
            </a:r>
            <a:r>
              <a:rPr lang="en-US" sz="2800" dirty="0"/>
              <a:t> </a:t>
            </a:r>
          </a:p>
          <a:p>
            <a:pPr marL="857250" lvl="1" indent="-457200">
              <a:lnSpc>
                <a:spcPct val="90000"/>
              </a:lnSpc>
              <a:spcBef>
                <a:spcPts val="600"/>
              </a:spcBef>
              <a:spcAft>
                <a:spcPts val="0"/>
              </a:spcAft>
              <a:buFont typeface="Arial" panose="020B0604020202020204" pitchFamily="34" charset="0"/>
              <a:buChar char="•"/>
              <a:defRPr/>
            </a:pPr>
            <a:r>
              <a:rPr lang="en-US" sz="2800" dirty="0" err="1"/>
              <a:t>REVme</a:t>
            </a:r>
            <a:r>
              <a:rPr lang="en-US" sz="2800" dirty="0"/>
              <a:t> reviewed 11-22/2044, requested ARC to review, and consider impacts beyond “core” operation, such as S1G, DMG, as well as any broader implications or new amendments work.</a:t>
            </a:r>
          </a:p>
          <a:p>
            <a:pPr marL="857250" lvl="1" indent="-457200">
              <a:lnSpc>
                <a:spcPct val="90000"/>
              </a:lnSpc>
              <a:spcBef>
                <a:spcPts val="600"/>
              </a:spcBef>
              <a:spcAft>
                <a:spcPts val="0"/>
              </a:spcAft>
              <a:buFont typeface="Arial" panose="020B0604020202020204" pitchFamily="34" charset="0"/>
              <a:buChar char="•"/>
              <a:defRPr/>
            </a:pPr>
            <a:r>
              <a:rPr lang="en-US" sz="2800" dirty="0">
                <a:ea typeface="Calibri" panose="020F0502020204030204" pitchFamily="34" charset="0"/>
              </a:rPr>
              <a:t>Numerous technical comments provided to the authors.  They will review and bring back on a teleconference (to be scheduled).</a:t>
            </a:r>
          </a:p>
        </p:txBody>
      </p:sp>
      <p:sp>
        <p:nvSpPr>
          <p:cNvPr id="2" name="Date Placeholder 1">
            <a:extLst>
              <a:ext uri="{FF2B5EF4-FFF2-40B4-BE49-F238E27FC236}">
                <a16:creationId xmlns:a16="http://schemas.microsoft.com/office/drawing/2014/main" id="{0459B504-B49E-4D1B-AB94-D3C0FFB09C7A}"/>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44DEA3F0-DFDA-4748-BDA2-652926AF190C}"/>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004CD52-54E1-4BF7-B0F4-F3D0964061DE}"/>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299617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685800" lvl="2" indent="-342900">
              <a:lnSpc>
                <a:spcPct val="90000"/>
              </a:lnSpc>
              <a:buFont typeface="Arial" pitchFamily="34" charset="0"/>
              <a:buChar char="•"/>
              <a:defRPr/>
            </a:pPr>
            <a:r>
              <a:rPr lang="en-US" b="1" kern="0" dirty="0" err="1"/>
              <a:t>Nendica’s</a:t>
            </a:r>
            <a:r>
              <a:rPr lang="en-US" b="1" kern="0" dirty="0"/>
              <a:t>/</a:t>
            </a:r>
            <a:r>
              <a:rPr lang="en-US" b="1" kern="0" dirty="0" err="1"/>
              <a:t>TGbe’s</a:t>
            </a:r>
            <a:r>
              <a:rPr lang="en-US"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96BAC8BC-D52A-4E8B-88C6-2D1A6E617514}"/>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A18F7FEF-916F-428D-A7CD-E5ABE2CD2C5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7AFF47A-95D4-46DF-BF77-118CFD3E8BA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Unicast Beacons and related frames</a:t>
            </a:r>
          </a:p>
          <a:p>
            <a:pPr marL="684213">
              <a:lnSpc>
                <a:spcPct val="90000"/>
              </a:lnSpc>
            </a:pPr>
            <a:r>
              <a:rPr lang="en-US" dirty="0"/>
              <a:t>Monitoring/future activities, or other relevant topics, if any contributions</a:t>
            </a:r>
          </a:p>
          <a:p>
            <a:pPr>
              <a:lnSpc>
                <a:spcPct val="90000"/>
              </a:lnSpc>
            </a:pPr>
            <a:r>
              <a:rPr lang="en-US" sz="3200" dirty="0"/>
              <a:t>Teleconferences – Monday, Feb 6 and Feb 27, 1pm ET, 2 hours, to discuss IEEE 802 LB</a:t>
            </a:r>
          </a:p>
          <a:p>
            <a:pPr>
              <a:lnSpc>
                <a:spcPct val="90000"/>
              </a:lnSpc>
            </a:pPr>
            <a:r>
              <a:rPr lang="en-US" sz="3200" dirty="0"/>
              <a:t>Other teleconference(s) to be scheduled with 10 day’s notice for unicast Beacons discussion</a:t>
            </a:r>
          </a:p>
          <a:p>
            <a:pPr>
              <a:lnSpc>
                <a:spcPct val="90000"/>
              </a:lnSpc>
            </a:pPr>
            <a:r>
              <a:rPr lang="en-US" sz="3200" dirty="0"/>
              <a:t>Two meeting slots requested in January</a:t>
            </a:r>
          </a:p>
          <a:p>
            <a:pPr marL="684213">
              <a:lnSpc>
                <a:spcPct val="90000"/>
              </a:lnSpc>
            </a:pPr>
            <a:endParaRPr lang="en-US" dirty="0"/>
          </a:p>
        </p:txBody>
      </p:sp>
      <p:sp>
        <p:nvSpPr>
          <p:cNvPr id="2" name="Date Placeholder 1">
            <a:extLst>
              <a:ext uri="{FF2B5EF4-FFF2-40B4-BE49-F238E27FC236}">
                <a16:creationId xmlns:a16="http://schemas.microsoft.com/office/drawing/2014/main" id="{B00F7C80-BC8D-43DC-B15B-5D76D0E2B2B3}"/>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2FCE345-5162-4DAD-B897-EC85A876C038}"/>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48F5068-560F-4E91-84FC-94D4B8F26BA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62"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F636455-F86A-46A2-AC28-79ABE80E748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0146D8C1-6742-4407-B6BA-1B08711CE9E9}"/>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2326A536-DE54-485B-A6AC-56C316F3C4C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070555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2023 (</a:t>
            </a:r>
            <a:r>
              <a:rPr lang="en-AU" dirty="0">
                <a:hlinkClick r:id="rId2"/>
              </a:rPr>
              <a:t>11-22-2136</a:t>
            </a:r>
            <a:r>
              <a:rPr lang="en-AU" dirty="0"/>
              <a:t>)</a:t>
            </a:r>
          </a:p>
          <a:p>
            <a:pPr lvl="1"/>
            <a:r>
              <a:rPr lang="en-AU" dirty="0"/>
              <a:t>ETSI BRAN update</a:t>
            </a:r>
          </a:p>
          <a:p>
            <a:pPr lvl="2"/>
            <a:r>
              <a:rPr lang="en-AU" dirty="0">
                <a:solidFill>
                  <a:schemeClr val="tx1"/>
                </a:solidFill>
              </a:rPr>
              <a:t>EN 303 687 (6 GHz) HS responses to EC review under way</a:t>
            </a:r>
          </a:p>
          <a:p>
            <a:pPr lvl="3"/>
            <a:r>
              <a:rPr lang="en-AU" dirty="0">
                <a:solidFill>
                  <a:schemeClr val="tx1"/>
                </a:solidFill>
              </a:rPr>
              <a:t>802.11 WG may need to refine 802.11ax/be in response</a:t>
            </a:r>
          </a:p>
          <a:p>
            <a:pPr lvl="3"/>
            <a:r>
              <a:rPr lang="en-AU" dirty="0">
                <a:solidFill>
                  <a:schemeClr val="tx1"/>
                </a:solidFill>
              </a:rPr>
              <a:t>NB FH, C2C issues will be dealt with in next revision</a:t>
            </a:r>
          </a:p>
          <a:p>
            <a:pPr lvl="3"/>
            <a:r>
              <a:rPr lang="en-AU" dirty="0">
                <a:solidFill>
                  <a:schemeClr val="tx1"/>
                </a:solidFill>
              </a:rPr>
              <a:t>Alignment with EN 301 893 PSD formulation for EDT may occur in future</a:t>
            </a:r>
          </a:p>
          <a:p>
            <a:pPr lvl="2"/>
            <a:r>
              <a:rPr lang="en-AU" dirty="0">
                <a:solidFill>
                  <a:schemeClr val="tx1"/>
                </a:solidFill>
              </a:rPr>
              <a:t>EN 301 893 (5 GHz) HS is in EC review after a big compromise</a:t>
            </a:r>
          </a:p>
          <a:p>
            <a:pPr lvl="3"/>
            <a:r>
              <a:rPr lang="en-AU" dirty="0">
                <a:solidFill>
                  <a:schemeClr val="tx1"/>
                </a:solidFill>
              </a:rPr>
              <a:t>Significant change to a PSD based EDT … may be refined further</a:t>
            </a:r>
          </a:p>
          <a:p>
            <a:pPr lvl="1"/>
            <a:r>
              <a:rPr lang="en-AU" dirty="0"/>
              <a:t>3GPP update </a:t>
            </a:r>
          </a:p>
          <a:p>
            <a:pPr lvl="2"/>
            <a:r>
              <a:rPr lang="en-AU" dirty="0"/>
              <a:t>Two presentation about SL-U highlighted low to moderate risk to </a:t>
            </a:r>
            <a:r>
              <a:rPr lang="en-AU" dirty="0" err="1"/>
              <a:t>coex</a:t>
            </a:r>
            <a:endParaRPr lang="en-AU" dirty="0"/>
          </a:p>
          <a:p>
            <a:pPr lvl="1"/>
            <a:r>
              <a:rPr lang="en-AU" dirty="0"/>
              <a:t>NB (FH) update</a:t>
            </a:r>
          </a:p>
          <a:p>
            <a:pPr lvl="2"/>
            <a:r>
              <a:rPr lang="en-AU" dirty="0"/>
              <a:t>Next potential threat to </a:t>
            </a:r>
            <a:r>
              <a:rPr lang="en-AU" dirty="0" err="1"/>
              <a:t>coex</a:t>
            </a:r>
            <a:r>
              <a:rPr lang="en-AU" dirty="0"/>
              <a:t> is from NB … unless we avoid the threat</a:t>
            </a:r>
          </a:p>
          <a:p>
            <a:pPr lvl="2"/>
            <a:r>
              <a:rPr lang="en-AU" dirty="0"/>
              <a:t>We have an opportunity to work with BT SIG, 802.15.4 and ETSI BRAN</a:t>
            </a:r>
          </a:p>
        </p:txBody>
      </p:sp>
      <p:sp>
        <p:nvSpPr>
          <p:cNvPr id="7" name="Footer Placeholder 6">
            <a:extLst>
              <a:ext uri="{FF2B5EF4-FFF2-40B4-BE49-F238E27FC236}">
                <a16:creationId xmlns:a16="http://schemas.microsoft.com/office/drawing/2014/main" id="{5680303D-7C95-4AEE-B6C4-DF28E2E477D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FC5E4C9-2BE6-46AE-9424-EA8D939900B5}"/>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868AFD79-6EE2-42D5-89AB-7D451D164A7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5371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10546195" cy="1065213"/>
          </a:xfrm>
        </p:spPr>
        <p:txBody>
          <a:bodyPr/>
          <a:lstStyle/>
          <a:p>
            <a:r>
              <a:rPr lang="en-AU" dirty="0"/>
              <a:t>IEEE 802.11 Coexistence SC will continue</a:t>
            </a:r>
            <a:br>
              <a:rPr lang="en-AU" dirty="0"/>
            </a:br>
            <a:r>
              <a:rPr lang="en-AU" dirty="0"/>
              <a:t>promoting good coexistence with IEEE 802.11 in Mar 2023</a:t>
            </a:r>
          </a:p>
        </p:txBody>
      </p:sp>
      <p:sp>
        <p:nvSpPr>
          <p:cNvPr id="3" name="Content Placeholder 2"/>
          <p:cNvSpPr>
            <a:spLocks noGrp="1"/>
          </p:cNvSpPr>
          <p:nvPr>
            <p:ph idx="1"/>
          </p:nvPr>
        </p:nvSpPr>
        <p:spPr/>
        <p:txBody>
          <a:bodyPr/>
          <a:lstStyle/>
          <a:p>
            <a:r>
              <a:rPr lang="en-AU" dirty="0"/>
              <a:t>IEEE 802.11 Coex SC will meet in hybrid mode in Mar 2023…</a:t>
            </a:r>
          </a:p>
          <a:p>
            <a:pPr lvl="1"/>
            <a:r>
              <a:rPr lang="en-AU" dirty="0"/>
              <a:t>Review ETSI BRAN </a:t>
            </a:r>
            <a:r>
              <a:rPr lang="en-AU" dirty="0" err="1"/>
              <a:t>coex</a:t>
            </a:r>
            <a:r>
              <a:rPr lang="en-AU" dirty="0"/>
              <a:t> related activities from BRAN#118</a:t>
            </a:r>
          </a:p>
          <a:p>
            <a:pPr lvl="2"/>
            <a:r>
              <a:rPr lang="en-AU" dirty="0"/>
              <a:t>EN 303 687 (6 GHz)</a:t>
            </a:r>
          </a:p>
          <a:p>
            <a:pPr lvl="2"/>
            <a:r>
              <a:rPr lang="en-AU" dirty="0"/>
              <a:t>EN 301 893 (5 GHz)</a:t>
            </a:r>
          </a:p>
          <a:p>
            <a:pPr lvl="1"/>
            <a:r>
              <a:rPr lang="en-AU" dirty="0"/>
              <a:t>Hear updates on </a:t>
            </a:r>
            <a:r>
              <a:rPr lang="en-AU" dirty="0" err="1"/>
              <a:t>coex</a:t>
            </a:r>
            <a:r>
              <a:rPr lang="en-AU" dirty="0"/>
              <a:t> with:</a:t>
            </a:r>
          </a:p>
          <a:p>
            <a:pPr lvl="2"/>
            <a:r>
              <a:rPr lang="en-AU" dirty="0"/>
              <a:t>3GPP SL-U </a:t>
            </a:r>
          </a:p>
          <a:p>
            <a:pPr lvl="2"/>
            <a:r>
              <a:rPr lang="en-AU" dirty="0"/>
              <a:t>BT in 6 GHz</a:t>
            </a:r>
          </a:p>
          <a:p>
            <a:pPr lvl="2"/>
            <a:r>
              <a:rPr lang="en-AU" dirty="0"/>
              <a:t>802.15.4ab in 6 GHz</a:t>
            </a:r>
          </a:p>
          <a:p>
            <a:pPr lvl="1"/>
            <a:r>
              <a:rPr lang="en-AU" dirty="0"/>
              <a:t>Could also discuss</a:t>
            </a:r>
          </a:p>
          <a:p>
            <a:pPr lvl="2"/>
            <a:r>
              <a:rPr lang="en-AU" dirty="0"/>
              <a:t>60 GHz </a:t>
            </a:r>
            <a:r>
              <a:rPr lang="en-AU" dirty="0" err="1"/>
              <a:t>coex</a:t>
            </a:r>
            <a:endParaRPr lang="en-AU" dirty="0"/>
          </a:p>
          <a:p>
            <a:pPr lvl="2"/>
            <a:r>
              <a:rPr lang="en-AU" dirty="0"/>
              <a:t>AFC </a:t>
            </a:r>
            <a:r>
              <a:rPr lang="en-AU" dirty="0" err="1"/>
              <a:t>coex</a:t>
            </a:r>
            <a:endParaRPr lang="en-AU" dirty="0"/>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517232"/>
            <a:ext cx="3564396"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b="1" dirty="0">
                <a:solidFill>
                  <a:srgbClr val="FF0000"/>
                </a:solidFill>
              </a:rPr>
              <a:t>Other c</a:t>
            </a:r>
            <a:r>
              <a:rPr kumimoji="0" lang="en-AU" sz="2400" b="1" i="0" u="none" strike="noStrike" cap="none" normalizeH="0" baseline="0" dirty="0">
                <a:ln>
                  <a:noFill/>
                </a:ln>
                <a:solidFill>
                  <a:srgbClr val="FF0000"/>
                </a:solidFill>
                <a:effectLst/>
                <a:latin typeface="Times New Roman" pitchFamily="16" charset="0"/>
                <a:ea typeface="MS Gothic" charset="-128"/>
              </a:rPr>
              <a:t>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E9F35B52-DFF5-4714-8F0B-F175F50C27A2}"/>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A649A690-88C0-4ED3-AEDA-0B877A75205D}"/>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10" name="Date Placeholder 9">
            <a:extLst>
              <a:ext uri="{FF2B5EF4-FFF2-40B4-BE49-F238E27FC236}">
                <a16:creationId xmlns:a16="http://schemas.microsoft.com/office/drawing/2014/main" id="{89E92119-105E-4A76-B05B-8C759CA0864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0560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E2F-0860-1C18-A648-EF8DA2ECB992}"/>
              </a:ext>
            </a:extLst>
          </p:cNvPr>
          <p:cNvSpPr>
            <a:spLocks noGrp="1"/>
          </p:cNvSpPr>
          <p:nvPr>
            <p:ph type="title"/>
          </p:nvPr>
        </p:nvSpPr>
        <p:spPr/>
        <p:txBody>
          <a:bodyPr/>
          <a:lstStyle/>
          <a:p>
            <a:r>
              <a:rPr lang="en-AU" dirty="0"/>
              <a:t>A new Chair volunteer is sought</a:t>
            </a:r>
          </a:p>
        </p:txBody>
      </p:sp>
      <p:sp>
        <p:nvSpPr>
          <p:cNvPr id="3" name="Content Placeholder 2">
            <a:extLst>
              <a:ext uri="{FF2B5EF4-FFF2-40B4-BE49-F238E27FC236}">
                <a16:creationId xmlns:a16="http://schemas.microsoft.com/office/drawing/2014/main" id="{95FC13B5-678D-BE24-78F4-415DA5B264EF}"/>
              </a:ext>
            </a:extLst>
          </p:cNvPr>
          <p:cNvSpPr>
            <a:spLocks noGrp="1"/>
          </p:cNvSpPr>
          <p:nvPr>
            <p:ph idx="1"/>
          </p:nvPr>
        </p:nvSpPr>
        <p:spPr/>
        <p:txBody>
          <a:bodyPr/>
          <a:lstStyle/>
          <a:p>
            <a:r>
              <a:rPr lang="en-AU" dirty="0"/>
              <a:t>The Coex SC Chair will step down in about 5 min …</a:t>
            </a:r>
          </a:p>
          <a:p>
            <a:r>
              <a:rPr lang="en-AU" dirty="0"/>
              <a:t>… which means a new Chair is required</a:t>
            </a:r>
          </a:p>
          <a:p>
            <a:r>
              <a:rPr lang="en-AU" dirty="0"/>
              <a:t>This is important work …</a:t>
            </a:r>
          </a:p>
          <a:p>
            <a:r>
              <a:rPr lang="en-AU" dirty="0"/>
              <a:t>… to ensure Wi-Fi always has equitable access under reasonable rules</a:t>
            </a:r>
          </a:p>
          <a:p>
            <a:r>
              <a:rPr lang="en-AU" dirty="0"/>
              <a:t>The 802.11 WG Chair will be send a call for volunteers …</a:t>
            </a:r>
          </a:p>
          <a:p>
            <a:r>
              <a:rPr lang="en-AU" dirty="0"/>
              <a:t>… please respond!</a:t>
            </a:r>
          </a:p>
        </p:txBody>
      </p:sp>
      <p:sp>
        <p:nvSpPr>
          <p:cNvPr id="7" name="Footer Placeholder 6">
            <a:extLst>
              <a:ext uri="{FF2B5EF4-FFF2-40B4-BE49-F238E27FC236}">
                <a16:creationId xmlns:a16="http://schemas.microsoft.com/office/drawing/2014/main" id="{48A9C79D-6ADD-4012-A091-AD467592AC84}"/>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828ADE5-783F-4C03-B30E-964D74D9007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01AF63A-2EBC-443F-A0CA-BFCAC196CD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7406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2023-01-20</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spid="_x0000_s7186" name="Document" r:id="rId4" imgW="9048966" imgH="2310986" progId="Word.Document.8">
                  <p:embed/>
                </p:oleObj>
              </mc:Choice>
              <mc:Fallback>
                <p:oleObj name="Document" r:id="rId4" imgW="9048966" imgH="2310986" progId="Word.Document.8">
                  <p:embed/>
                  <p:pic>
                    <p:nvPicPr>
                      <p:cNvPr id="13319" name="Object 5"/>
                      <p:cNvPicPr>
                        <a:picLocks noChangeAspect="1" noChangeArrowheads="1"/>
                      </p:cNvPicPr>
                      <p:nvPr/>
                    </p:nvPicPr>
                    <p:blipFill>
                      <a:blip r:embed="rId5"/>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9082233E-4128-45BB-A38C-9350C1E0B67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5D6B0AD-55F3-4DE9-AF7F-412962B9330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97A1C9A1-6956-4117-90AB-38111123D89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7833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January 2023 hybrid interim meeting</a:t>
            </a:r>
          </a:p>
        </p:txBody>
      </p:sp>
      <p:sp>
        <p:nvSpPr>
          <p:cNvPr id="2" name="Footer Placeholder 1">
            <a:extLst>
              <a:ext uri="{FF2B5EF4-FFF2-40B4-BE49-F238E27FC236}">
                <a16:creationId xmlns:a16="http://schemas.microsoft.com/office/drawing/2014/main" id="{AF1FE263-08F4-4A83-BB33-8CD0B21E455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6601EE5-FA45-46B9-9781-106E08D7DBB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C77E6725-B023-48A0-84BC-25DAD280B58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8703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8E391D-43FF-4E17-BA70-2663AA522FD8}"/>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2BA61A6D-9F0C-4548-99AD-2322FF36003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AE43D54A-9DE3-4CE2-A00C-D14623EE2209}"/>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A199C6DC-4766-4C93-87E6-E4363ACEA102}"/>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E2A4F679-3178-439C-9D8B-CED63203F53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53395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https://mentor.ieee.org/802.11/dcn/22/11-22-2132-00-0wng-agenda-for-wng-sc-2023-january.pptx</a:t>
            </a:r>
            <a:r>
              <a:rPr lang="en-US" altLang="en-US" dirty="0">
                <a:solidFill>
                  <a:schemeClr val="accent2"/>
                </a:solidFill>
              </a:rPr>
              <a:t> </a:t>
            </a:r>
          </a:p>
          <a:p>
            <a:pPr marL="457200" indent="-457200">
              <a:spcBef>
                <a:spcPct val="0"/>
              </a:spcBef>
              <a:defRPr/>
            </a:pPr>
            <a:r>
              <a:rPr lang="en-US" altLang="en-US" dirty="0"/>
              <a:t>Presentations at January 2023 meeting</a:t>
            </a:r>
            <a:endParaRPr lang="en-GB" altLang="en-US" dirty="0"/>
          </a:p>
          <a:p>
            <a:pPr marL="857250" lvl="1" indent="-457200">
              <a:spcBef>
                <a:spcPts val="0"/>
              </a:spcBef>
              <a:defRPr/>
            </a:pPr>
            <a:r>
              <a:rPr lang="en-US" sz="1800" dirty="0"/>
              <a:t>“802.11 applications in/to Alternative Fuel Vehicle infrastructure,” Craig Rodine (Sandia National Laboratory) </a:t>
            </a:r>
            <a:r>
              <a:rPr lang="en-US" sz="1800" b="1" dirty="0"/>
              <a:t>11-23/0097r0 </a:t>
            </a:r>
          </a:p>
          <a:p>
            <a:pPr marL="857250" lvl="1" indent="-457200">
              <a:spcBef>
                <a:spcPts val="0"/>
              </a:spcBef>
              <a:defRPr/>
            </a:pPr>
            <a:r>
              <a:rPr lang="en-US" sz="1800" dirty="0"/>
              <a:t>“New features for Light Communication,” </a:t>
            </a:r>
            <a:r>
              <a:rPr lang="nl-NL" sz="1800" dirty="0"/>
              <a:t>Volker Jungnickel (Fraunhofer) </a:t>
            </a:r>
            <a:r>
              <a:rPr lang="nl-NL" sz="1800" b="1" dirty="0"/>
              <a:t>11-23/0091r0</a:t>
            </a:r>
          </a:p>
          <a:p>
            <a:pPr marL="857250" lvl="1" indent="-457200">
              <a:spcBef>
                <a:spcPts val="0"/>
              </a:spcBef>
              <a:defRPr/>
            </a:pPr>
            <a:r>
              <a:rPr lang="en-US" sz="1800" dirty="0"/>
              <a:t>“Faster S1G+ follow up,” Dave </a:t>
            </a:r>
            <a:r>
              <a:rPr lang="en-US" sz="1800" dirty="0" err="1"/>
              <a:t>Halasz</a:t>
            </a:r>
            <a:r>
              <a:rPr lang="en-US" sz="1800" dirty="0"/>
              <a:t> (Morse Micro) </a:t>
            </a:r>
            <a:r>
              <a:rPr lang="en-US" sz="1800" b="1" dirty="0"/>
              <a:t>11-23/0038r1</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b="1" dirty="0">
                <a:solidFill>
                  <a:schemeClr val="accent2"/>
                </a:solidFill>
              </a:rPr>
              <a:t>11-23/0098r0</a:t>
            </a:r>
          </a:p>
          <a:p>
            <a:pPr>
              <a:spcBef>
                <a:spcPts val="0"/>
              </a:spcBef>
            </a:pPr>
            <a:r>
              <a:rPr lang="en-GB" altLang="ko-KR" dirty="0">
                <a:ea typeface="Gulim" pitchFamily="34" charset="-127"/>
              </a:rPr>
              <a:t>Plans for March 2023</a:t>
            </a:r>
            <a:endParaRPr lang="en-US" altLang="en-US" dirty="0"/>
          </a:p>
          <a:p>
            <a:pPr lvl="1" eaLnBrk="1" hangingPunct="1">
              <a:spcBef>
                <a:spcPts val="0"/>
              </a:spcBef>
              <a:defRPr/>
            </a:pPr>
            <a:r>
              <a:rPr lang="en-US" altLang="en-US" dirty="0"/>
              <a:t>TBD – call for presentations will be sent out in February</a:t>
            </a:r>
          </a:p>
          <a:p>
            <a:pPr eaLnBrk="1" hangingPunct="1">
              <a:spcBef>
                <a:spcPts val="0"/>
              </a:spcBef>
              <a:defRPr/>
            </a:pPr>
            <a:r>
              <a:rPr lang="en-US" altLang="en-US" dirty="0"/>
              <a:t>No motions in the SG, one straw poll</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EA2E322F-AFC3-46BB-A577-3F5F5601AEC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0E595B3-F845-41C3-996D-64BE62793F57}"/>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297B30C7-78B4-41AA-AEF5-8328E589B0B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7538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10"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010896-06C3-4152-9F21-719E35E8F08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9AE9567-AE08-4FE1-829D-F6C67F53D341}"/>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0E31930E-1863-4630-BA07-21C54329ACBF}"/>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373091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11-22-2056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3"/>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early in new next few months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367137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C14ED40A-BCAA-4926-B871-7EA0E369BEAF}"/>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3A14E03-C77E-4A74-8DAF-4D04040BF342}"/>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25B3CFC8-25B4-4ECB-BA77-D1D60E39FB7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0889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Atlanta in Mar 2023</a:t>
            </a:r>
          </a:p>
        </p:txBody>
      </p:sp>
      <p:sp>
        <p:nvSpPr>
          <p:cNvPr id="3" name="Content Placeholder 2"/>
          <p:cNvSpPr>
            <a:spLocks noGrp="1"/>
          </p:cNvSpPr>
          <p:nvPr>
            <p:ph idx="1"/>
          </p:nvPr>
        </p:nvSpPr>
        <p:spPr/>
        <p:txBody>
          <a:bodyPr/>
          <a:lstStyle/>
          <a:p>
            <a:r>
              <a:rPr lang="en-AU" dirty="0"/>
              <a:t>IEEE 802 JTC1 SC plans for Mar 2023 … </a:t>
            </a:r>
          </a:p>
          <a:p>
            <a:pPr lvl="1"/>
            <a:r>
              <a:rPr lang="en-AU" dirty="0"/>
              <a:t>Execute PSDO process</a:t>
            </a:r>
          </a:p>
          <a:p>
            <a:pPr lvl="2"/>
            <a:r>
              <a:rPr lang="en-AU" dirty="0"/>
              <a:t>Deal with issues arising from IPR related comments on 802.11ax/ay/</a:t>
            </a:r>
            <a:r>
              <a:rPr lang="en-AU" dirty="0" err="1"/>
              <a:t>ba</a:t>
            </a:r>
            <a:r>
              <a:rPr lang="en-AU" dirty="0"/>
              <a:t>/</a:t>
            </a:r>
            <a:r>
              <a:rPr lang="en-AU" dirty="0" err="1"/>
              <a:t>az</a:t>
            </a:r>
            <a:endParaRPr lang="en-AU" dirty="0"/>
          </a:p>
          <a:p>
            <a:pPr lvl="1"/>
            <a:r>
              <a:rPr lang="en-AU" dirty="0"/>
              <a:t>Monitor ISO/IEC JTC1/SC6 activities</a:t>
            </a:r>
          </a:p>
          <a:p>
            <a:pPr lvl="2"/>
            <a:r>
              <a:rPr lang="en-AU" dirty="0"/>
              <a:t>Deterministic wireless industrial network NP proposal  is currently in ballot</a:t>
            </a:r>
          </a:p>
          <a:p>
            <a:pPr lvl="1"/>
            <a:r>
              <a:rPr lang="en-AU" dirty="0"/>
              <a:t>Prepare for SC6 meeting in Mar 2023</a:t>
            </a:r>
          </a:p>
          <a:p>
            <a:r>
              <a:rPr lang="en-AU" dirty="0"/>
              <a:t>… with Peter Yee as the new Chair</a:t>
            </a:r>
          </a:p>
          <a:p>
            <a:pPr lvl="1"/>
            <a:r>
              <a:rPr lang="en-AU" dirty="0"/>
              <a:t>Peter Yee has been appointed as Chair by Paul Nikolich </a:t>
            </a:r>
          </a:p>
          <a:p>
            <a:pPr lvl="1"/>
            <a:r>
              <a:rPr lang="en-AU" dirty="0"/>
              <a:t>Congratulations to Peter Yee … the SC is in good hands!</a:t>
            </a:r>
          </a:p>
        </p:txBody>
      </p:sp>
      <p:sp>
        <p:nvSpPr>
          <p:cNvPr id="7" name="Footer Placeholder 6">
            <a:extLst>
              <a:ext uri="{FF2B5EF4-FFF2-40B4-BE49-F238E27FC236}">
                <a16:creationId xmlns:a16="http://schemas.microsoft.com/office/drawing/2014/main" id="{FD051209-BF79-40C5-BED0-F8DFE2A5237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F50D324-391B-4608-B3D8-D028B39B5B5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48D10A3B-C545-4DE4-B52D-571FCD02094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3646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9234"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61B73FC-7E7F-4AA7-A800-00AF31F932F2}"/>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863415F-0F4F-4D9E-A994-CABBC5F40438}"/>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Date Placeholder 4">
            <a:extLst>
              <a:ext uri="{FF2B5EF4-FFF2-40B4-BE49-F238E27FC236}">
                <a16:creationId xmlns:a16="http://schemas.microsoft.com/office/drawing/2014/main" id="{728559A4-1802-4DCC-A6D5-7256362725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1100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sz="3200" dirty="0"/>
              <a:t>Continued comment resolution on comments received on D2.0 </a:t>
            </a:r>
            <a:r>
              <a:rPr lang="en-US" sz="3200"/>
              <a:t>from LB70</a:t>
            </a:r>
          </a:p>
          <a:p>
            <a:pPr marL="0" indent="0">
              <a:lnSpc>
                <a:spcPct val="90000"/>
              </a:lnSpc>
              <a:buNone/>
            </a:pPr>
            <a:endParaRPr lang="en-US" sz="3200" dirty="0"/>
          </a:p>
          <a:p>
            <a:pPr>
              <a:lnSpc>
                <a:spcPct val="90000"/>
              </a:lnSpc>
            </a:pPr>
            <a:r>
              <a:rPr lang="en-US" sz="3200" dirty="0"/>
              <a:t>Teleconferences:</a:t>
            </a:r>
          </a:p>
          <a:p>
            <a:pPr lvl="1">
              <a:lnSpc>
                <a:spcPct val="80000"/>
              </a:lnSpc>
            </a:pPr>
            <a:r>
              <a:rPr lang="en-US" altLang="en-US" sz="2800" dirty="0"/>
              <a:t>Monday Feb 6, 13, 27 – 10am ET, 2hrs</a:t>
            </a:r>
          </a:p>
          <a:p>
            <a:pPr lvl="1">
              <a:lnSpc>
                <a:spcPct val="80000"/>
              </a:lnSpc>
            </a:pPr>
            <a:r>
              <a:rPr lang="en-US" altLang="en-US" sz="2800" dirty="0"/>
              <a:t>Friday Feb 3, 10, 17, 24, Mar 4, 24 – 10am ET, 2hrs</a:t>
            </a:r>
          </a:p>
          <a:p>
            <a:pPr marL="400050" lvl="1" indent="0">
              <a:lnSpc>
                <a:spcPct val="80000"/>
              </a:lnSpc>
              <a:buNone/>
            </a:pPr>
            <a:endParaRPr lang="en-US" altLang="en-US" sz="1600" dirty="0"/>
          </a:p>
          <a:p>
            <a:pPr marL="400050" lvl="1" indent="0">
              <a:lnSpc>
                <a:spcPct val="90000"/>
              </a:lnSpc>
              <a:buNone/>
            </a:pPr>
            <a:endParaRPr lang="en-US" sz="2800" kern="0" dirty="0"/>
          </a:p>
          <a:p>
            <a:pPr>
              <a:lnSpc>
                <a:spcPct val="90000"/>
              </a:lnSpc>
            </a:pPr>
            <a:r>
              <a:rPr lang="en-US" sz="3200" dirty="0"/>
              <a:t>7</a:t>
            </a:r>
            <a:r>
              <a:rPr lang="en-US" sz="3200" kern="0" dirty="0"/>
              <a:t>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 and Plans for March</a:t>
            </a:r>
          </a:p>
        </p:txBody>
      </p:sp>
      <p:sp>
        <p:nvSpPr>
          <p:cNvPr id="3" name="Footer Placeholder 2">
            <a:extLst>
              <a:ext uri="{FF2B5EF4-FFF2-40B4-BE49-F238E27FC236}">
                <a16:creationId xmlns:a16="http://schemas.microsoft.com/office/drawing/2014/main" id="{AB44A478-A95E-452B-AC04-DEFAF7FC94AE}"/>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13218F9C-D3DC-4C44-B063-0F35BC1F38A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35</a:t>
            </a:fld>
            <a:endParaRPr lang="en-US"/>
          </a:p>
        </p:txBody>
      </p:sp>
      <p:sp>
        <p:nvSpPr>
          <p:cNvPr id="5" name="Date Placeholder 4">
            <a:extLst>
              <a:ext uri="{FF2B5EF4-FFF2-40B4-BE49-F238E27FC236}">
                <a16:creationId xmlns:a16="http://schemas.microsoft.com/office/drawing/2014/main" id="{7B48E551-5EE2-4E55-B7D5-7FB862513382}"/>
              </a:ext>
            </a:extLst>
          </p:cNvPr>
          <p:cNvSpPr>
            <a:spLocks noGrp="1"/>
          </p:cNvSpPr>
          <p:nvPr>
            <p:ph type="dt" sz="half" idx="10"/>
          </p:nvPr>
        </p:nvSpPr>
        <p:spPr>
          <a:xfrm>
            <a:off x="929216" y="332601"/>
            <a:ext cx="1432983" cy="276999"/>
          </a:xfrm>
        </p:spPr>
        <p:txBody>
          <a:bodyPr/>
          <a:lstStyle/>
          <a:p>
            <a:pPr>
              <a:defRPr/>
            </a:pPr>
            <a:r>
              <a:rPr lang="en-US" dirty="0"/>
              <a:t>January 2023</a:t>
            </a:r>
          </a:p>
        </p:txBody>
      </p:sp>
    </p:spTree>
    <p:extLst>
      <p:ext uri="{BB962C8B-B14F-4D97-AF65-F5344CB8AC3E}">
        <p14:creationId xmlns:p14="http://schemas.microsoft.com/office/powerpoint/2010/main" val="70779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3" name="Footer Placeholder 2">
            <a:extLst>
              <a:ext uri="{FF2B5EF4-FFF2-40B4-BE49-F238E27FC236}">
                <a16:creationId xmlns:a16="http://schemas.microsoft.com/office/drawing/2014/main" id="{3C6F478A-8232-40BA-B90F-C25BC6226575}"/>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8E918654-6996-4C80-B890-3C5AD2F711D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8" name="Date Placeholder 7">
            <a:extLst>
              <a:ext uri="{FF2B5EF4-FFF2-40B4-BE49-F238E27FC236}">
                <a16:creationId xmlns:a16="http://schemas.microsoft.com/office/drawing/2014/main" id="{D30D14AF-FCCD-4443-9981-495005D518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1762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58"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10FED8C-265A-4228-AD3D-3544FAC240A2}"/>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2686B904-8D43-4D3F-A86E-BC8E1FED098B}"/>
              </a:ext>
            </a:extLst>
          </p:cNvPr>
          <p:cNvSpPr>
            <a:spLocks noGrp="1"/>
          </p:cNvSpPr>
          <p:nvPr>
            <p:ph type="sldNum" idx="12"/>
          </p:nvPr>
        </p:nvSpPr>
        <p:spPr/>
        <p:txBody>
          <a:bodyPr/>
          <a:lstStyle/>
          <a:p>
            <a:r>
              <a:rPr lang="en-GB"/>
              <a:t>Slide </a:t>
            </a:r>
            <a:fld id="{DE40C9FC-4879-4F20-9ECA-A574A90476B7}" type="slidenum">
              <a:rPr lang="en-GB" smtClean="0"/>
              <a:pPr/>
              <a:t>37</a:t>
            </a:fld>
            <a:endParaRPr lang="en-GB"/>
          </a:p>
        </p:txBody>
      </p:sp>
      <p:sp>
        <p:nvSpPr>
          <p:cNvPr id="4" name="Date Placeholder 3">
            <a:extLst>
              <a:ext uri="{FF2B5EF4-FFF2-40B4-BE49-F238E27FC236}">
                <a16:creationId xmlns:a16="http://schemas.microsoft.com/office/drawing/2014/main" id="{2B72C192-69A5-468E-90AC-FCDECA688B3E}"/>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4064864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2023 session.</a:t>
            </a:r>
          </a:p>
        </p:txBody>
      </p:sp>
      <p:sp>
        <p:nvSpPr>
          <p:cNvPr id="2" name="Footer Placeholder 1">
            <a:extLst>
              <a:ext uri="{FF2B5EF4-FFF2-40B4-BE49-F238E27FC236}">
                <a16:creationId xmlns:a16="http://schemas.microsoft.com/office/drawing/2014/main" id="{F3141927-061F-41DA-8CD3-AE9C095305A7}"/>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1E6CE96-D050-4DB9-B167-8140B58FD5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A5C48B91-85F7-4DB9-9AA3-B2D4F21D0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82174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Comment resolution on against Draft 5.0 (58 comments in total)</a:t>
            </a:r>
          </a:p>
          <a:p>
            <a:pPr marL="1200150" lvl="2" indent="-342900">
              <a:buFont typeface="Arial" panose="020B0604020202020204" pitchFamily="34" charset="0"/>
              <a:buChar char="•"/>
              <a:defRPr/>
            </a:pPr>
            <a:r>
              <a:rPr lang="en-GB" altLang="en-US" dirty="0"/>
              <a:t>34 Editorial</a:t>
            </a:r>
          </a:p>
          <a:p>
            <a:pPr marL="1200150" lvl="2" indent="-342900">
              <a:buFont typeface="Arial" panose="020B0604020202020204" pitchFamily="34" charset="0"/>
              <a:buChar char="•"/>
              <a:defRPr/>
            </a:pPr>
            <a:r>
              <a:rPr lang="en-GB" altLang="en-US" dirty="0"/>
              <a:t>22 Technical</a:t>
            </a:r>
          </a:p>
          <a:p>
            <a:pPr marL="1200150" lvl="2" indent="-342900">
              <a:buFont typeface="Arial" panose="020B0604020202020204" pitchFamily="34" charset="0"/>
              <a:buChar char="•"/>
              <a:defRPr/>
            </a:pPr>
            <a:r>
              <a:rPr lang="en-GB" altLang="en-US" dirty="0"/>
              <a:t>2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 resolutions are available in doc. 11-23/0086r3</a:t>
            </a:r>
          </a:p>
          <a:p>
            <a:pPr marL="800100" lvl="1" indent="-342900">
              <a:buFont typeface="Arial" panose="020B0604020202020204" pitchFamily="34" charset="0"/>
              <a:buChar char="•"/>
              <a:defRPr/>
            </a:pPr>
            <a:r>
              <a:rPr lang="en-GB" altLang="en-US" dirty="0"/>
              <a:t>Target date for recirculation SA ballot is 1 Feb. (latest) for ballot closing by 15 Feb. </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11-22/2171r2.</a:t>
            </a:r>
          </a:p>
          <a:p>
            <a:pPr marL="457200" lvl="1" indent="0">
              <a:buFontTx/>
              <a:buNone/>
              <a:defRPr/>
            </a:pPr>
            <a:r>
              <a:rPr lang="en-US" altLang="en-US" b="1" dirty="0"/>
              <a:t>Minutes of the meeting are available in doc. 11-23/0118r0.</a:t>
            </a:r>
          </a:p>
        </p:txBody>
      </p:sp>
      <p:sp>
        <p:nvSpPr>
          <p:cNvPr id="7" name="Footer Placeholder 6">
            <a:extLst>
              <a:ext uri="{FF2B5EF4-FFF2-40B4-BE49-F238E27FC236}">
                <a16:creationId xmlns:a16="http://schemas.microsoft.com/office/drawing/2014/main" id="{4BD3276A-B13C-4DBD-B7A8-6CA137947590}"/>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AACD69-4FD0-4684-B0F9-CCECD0164D4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B2023360-F3AF-42AE-86F8-E1EDF600021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6062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DB25ED0A-1D7B-47C3-B860-0980C1610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5800"/>
            <a:ext cx="10597840" cy="5791200"/>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D6.0 SA recirculation start</a:t>
            </a:r>
            <a:br>
              <a:rPr lang="en-GB" altLang="en-US" sz="2400" dirty="0"/>
            </a:br>
            <a:r>
              <a:rPr lang="en-GB" altLang="en-US" sz="2400" b="1" dirty="0"/>
              <a:t>1 Feb.</a:t>
            </a:r>
          </a:p>
          <a:p>
            <a:pPr marL="1200150" lvl="2" indent="-342900">
              <a:buFont typeface="Arial" panose="020B0604020202020204" pitchFamily="34" charset="0"/>
              <a:buChar char="•"/>
              <a:defRPr/>
            </a:pPr>
            <a:r>
              <a:rPr lang="en-GB" altLang="en-US" sz="2200" b="1" dirty="0"/>
              <a:t>Closes 15 Feb.</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SA ballot comment resolution in Feb. and Mar.’23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231904" y="1628800"/>
            <a:ext cx="6157880"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Mon., 20 Feb. at 10:00 ET (16:00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D6.0 comments</a:t>
            </a:r>
          </a:p>
          <a:p>
            <a:pPr marL="1657350" lvl="3" indent="-342900">
              <a:buFont typeface="Arial" panose="020B0604020202020204" pitchFamily="34" charset="0"/>
              <a:buChar char="•"/>
              <a:defRPr/>
            </a:pPr>
            <a:r>
              <a:rPr lang="en-GB" altLang="en-US" sz="2000" dirty="0">
                <a:solidFill>
                  <a:schemeClr val="tx1"/>
                </a:solidFill>
              </a:rPr>
              <a:t>If consensus is found, then motion for D7.0 recirculation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Mon., 27 Feb. at 10:00 ET (16:00 CET) for 1h</a:t>
            </a:r>
          </a:p>
          <a:p>
            <a:pPr marL="1657350" lvl="3" indent="-342900">
              <a:buFont typeface="Arial" panose="020B0604020202020204" pitchFamily="34" charset="0"/>
              <a:buChar char="•"/>
              <a:defRPr/>
            </a:pPr>
            <a:r>
              <a:rPr lang="en-GB" altLang="en-US" sz="2000" dirty="0">
                <a:solidFill>
                  <a:schemeClr val="tx1"/>
                </a:solidFill>
              </a:rPr>
              <a:t>Move for D7.0 recirculation </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CC0DEFD5-07BE-4529-8911-7CA0B6F1F9E4}"/>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6E811C7D-DB72-4379-8290-942F5BD6D89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0" name="Date Placeholder 9">
            <a:extLst>
              <a:ext uri="{FF2B5EF4-FFF2-40B4-BE49-F238E27FC236}">
                <a16:creationId xmlns:a16="http://schemas.microsoft.com/office/drawing/2014/main" id="{F876A418-08AB-4E8A-A962-B8CA0E494D9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87112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415201343"/>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11282"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E28B369B-59A8-4054-B36D-EC2EAEC6C20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42642BC9-DEAE-4C00-90C0-811E34C32035}"/>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4" name="Date Placeholder 3">
            <a:extLst>
              <a:ext uri="{FF2B5EF4-FFF2-40B4-BE49-F238E27FC236}">
                <a16:creationId xmlns:a16="http://schemas.microsoft.com/office/drawing/2014/main" id="{6ED49BAE-7E64-4E68-905B-30D8D9B8682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68592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2023.</a:t>
            </a:r>
          </a:p>
        </p:txBody>
      </p:sp>
      <p:sp>
        <p:nvSpPr>
          <p:cNvPr id="2" name="Footer Placeholder 1">
            <a:extLst>
              <a:ext uri="{FF2B5EF4-FFF2-40B4-BE49-F238E27FC236}">
                <a16:creationId xmlns:a16="http://schemas.microsoft.com/office/drawing/2014/main" id="{4364219B-9114-45AB-92CD-B819306BE42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B811C07-7B3A-447E-A71A-CC0DF8007BE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96844747-65DF-482D-97C7-AED15C7CA6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1071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Resolved and approved resolutions</a:t>
            </a:r>
            <a:br>
              <a:rPr lang="en-US" sz="1867" dirty="0">
                <a:solidFill>
                  <a:schemeClr val="tx1"/>
                </a:solidFill>
              </a:rPr>
            </a:br>
            <a:r>
              <a:rPr lang="en-US" sz="1867" dirty="0">
                <a:solidFill>
                  <a:schemeClr val="tx1"/>
                </a:solidFill>
              </a:rPr>
              <a:t>for all comments</a:t>
            </a:r>
          </a:p>
          <a:p>
            <a:pPr marL="380990" indent="-380990">
              <a:buFont typeface="Arial" panose="020B0604020202020204" pitchFamily="34" charset="0"/>
              <a:buChar char="•"/>
            </a:pPr>
            <a:r>
              <a:rPr lang="en-US" sz="1867" dirty="0">
                <a:solidFill>
                  <a:schemeClr val="tx1"/>
                </a:solidFill>
              </a:rPr>
              <a:t>Comment Resolution Committee Motions:</a:t>
            </a:r>
          </a:p>
          <a:p>
            <a:pPr marL="781031" lvl="1" indent="-380990">
              <a:buFont typeface="Arial" panose="020B0604020202020204" pitchFamily="34" charset="0"/>
              <a:buChar char="•"/>
            </a:pPr>
            <a:r>
              <a:rPr lang="en-US" sz="1467" dirty="0">
                <a:solidFill>
                  <a:schemeClr val="tx1"/>
                </a:solidFill>
              </a:rPr>
              <a:t>Motion passed to produce D6.0</a:t>
            </a:r>
          </a:p>
          <a:p>
            <a:pPr marL="781031" lvl="1" indent="-380990">
              <a:buFont typeface="Arial" panose="020B0604020202020204" pitchFamily="34" charset="0"/>
              <a:buChar char="•"/>
            </a:pPr>
            <a:r>
              <a:rPr lang="en-US" sz="1467" dirty="0">
                <a:solidFill>
                  <a:schemeClr val="tx1"/>
                </a:solidFill>
              </a:rPr>
              <a:t>Motion passed to start 20-day SA Recirculation</a:t>
            </a:r>
            <a:br>
              <a:rPr lang="en-US" sz="1467" dirty="0">
                <a:solidFill>
                  <a:schemeClr val="tx1"/>
                </a:solidFill>
              </a:rPr>
            </a:br>
            <a:r>
              <a:rPr lang="en-US" sz="1467" dirty="0">
                <a:solidFill>
                  <a:schemeClr val="tx1"/>
                </a:solidFill>
              </a:rPr>
              <a:t>ballot on D6.0</a:t>
            </a:r>
          </a:p>
          <a:p>
            <a:pPr marL="380990" indent="-380990">
              <a:buFont typeface="Arial" panose="020B0604020202020204" pitchFamily="34" charset="0"/>
              <a:buChar char="•"/>
            </a:pPr>
            <a:endParaRPr lang="en-US" sz="1867" dirty="0">
              <a:solidFill>
                <a:schemeClr val="tx1"/>
              </a:solidFill>
            </a:endParaRPr>
          </a:p>
          <a:p>
            <a:pPr marL="0" indent="0"/>
            <a:r>
              <a:rPr lang="en-US" sz="1867" dirty="0">
                <a:solidFill>
                  <a:schemeClr val="tx1"/>
                </a:solidFill>
              </a:rPr>
              <a:t>Comment database: 11-23/0081</a:t>
            </a:r>
            <a:endParaRPr lang="en-US" sz="1467" dirty="0">
              <a:solidFill>
                <a:schemeClr val="tx1"/>
              </a:solidFill>
            </a:endParaRPr>
          </a:p>
        </p:txBody>
      </p:sp>
      <p:pic>
        <p:nvPicPr>
          <p:cNvPr id="7" name="Picture 6">
            <a:extLst>
              <a:ext uri="{FF2B5EF4-FFF2-40B4-BE49-F238E27FC236}">
                <a16:creationId xmlns:a16="http://schemas.microsoft.com/office/drawing/2014/main" id="{0F0B3F8A-4EBC-8608-AC5E-48EA0C48F07A}"/>
              </a:ext>
            </a:extLst>
          </p:cNvPr>
          <p:cNvPicPr>
            <a:picLocks noChangeAspect="1"/>
          </p:cNvPicPr>
          <p:nvPr/>
        </p:nvPicPr>
        <p:blipFill>
          <a:blip r:embed="rId2"/>
          <a:stretch>
            <a:fillRect/>
          </a:stretch>
        </p:blipFill>
        <p:spPr>
          <a:xfrm>
            <a:off x="6151909" y="2180862"/>
            <a:ext cx="5568619" cy="3763769"/>
          </a:xfrm>
          <a:prstGeom prst="rect">
            <a:avLst/>
          </a:prstGeom>
        </p:spPr>
      </p:pic>
      <p:sp>
        <p:nvSpPr>
          <p:cNvPr id="8" name="Footer Placeholder 7">
            <a:extLst>
              <a:ext uri="{FF2B5EF4-FFF2-40B4-BE49-F238E27FC236}">
                <a16:creationId xmlns:a16="http://schemas.microsoft.com/office/drawing/2014/main" id="{D194FDCC-ACB8-48BC-8A54-4C25A49B7D1F}"/>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4F0E2998-F77E-4A0D-B72A-ED8719AE7D7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F7AA2587-3EF8-4D29-BA6F-E7E608A1FB3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3326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WG request EC for unconditional approval to forward</a:t>
            </a:r>
          </a:p>
          <a:p>
            <a:pPr marL="0" indent="0">
              <a:lnSpc>
                <a:spcPct val="80000"/>
              </a:lnSpc>
            </a:pPr>
            <a:r>
              <a:rPr lang="en-US" altLang="en-US" sz="1467" dirty="0">
                <a:solidFill>
                  <a:schemeClr val="tx1"/>
                </a:solidFill>
              </a:rPr>
              <a:t>					draft D4.0 to SA ballot</a:t>
            </a:r>
          </a:p>
          <a:p>
            <a:pPr marL="0" indent="0">
              <a:lnSpc>
                <a:spcPct val="80000"/>
              </a:lnSpc>
            </a:pPr>
            <a:r>
              <a:rPr lang="en-US" altLang="en-US" sz="1467" dirty="0">
                <a:solidFill>
                  <a:schemeClr val="tx1"/>
                </a:solidFill>
              </a:rPr>
              <a:t>Oct 4</a:t>
            </a:r>
            <a:r>
              <a:rPr lang="en-US" altLang="en-US" sz="1467" baseline="30000" dirty="0">
                <a:solidFill>
                  <a:schemeClr val="tx1"/>
                </a:solidFill>
              </a:rPr>
              <a:t>th</a:t>
            </a:r>
            <a:r>
              <a:rPr lang="en-US" altLang="en-US" sz="1467" dirty="0">
                <a:solidFill>
                  <a:schemeClr val="tx1"/>
                </a:solidFill>
              </a:rPr>
              <a:t> EC telco		EC approval to go to SA Ballot (unconditional)</a:t>
            </a:r>
          </a:p>
          <a:p>
            <a:pPr marL="0" indent="0">
              <a:lnSpc>
                <a:spcPct val="80000"/>
              </a:lnSpc>
            </a:pPr>
            <a:r>
              <a:rPr lang="en-US" altLang="en-US" sz="1467" dirty="0">
                <a:solidFill>
                  <a:schemeClr val="tx1"/>
                </a:solidFill>
              </a:rPr>
              <a:t>Oct. 6</a:t>
            </a:r>
            <a:r>
              <a:rPr lang="en-US" altLang="en-US" sz="1467" baseline="30000" dirty="0">
                <a:solidFill>
                  <a:schemeClr val="tx1"/>
                </a:solidFill>
              </a:rPr>
              <a:t>th</a:t>
            </a:r>
            <a:r>
              <a:rPr lang="en-US" altLang="en-US" sz="1467" dirty="0">
                <a:solidFill>
                  <a:schemeClr val="tx1"/>
                </a:solidFill>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December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A4084067-04E0-4471-905C-C3B6BCFF08E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AA48C199-78E2-49D1-86D3-024B35C8EAA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B4C1E282-05B9-4FDF-906E-FC3ADD2B56D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6835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604798"/>
            <a:ext cx="10463599" cy="4208463"/>
          </a:xfrm>
          <a:ln/>
        </p:spPr>
        <p:txBody>
          <a:bodyPr/>
          <a:lstStyle/>
          <a:p>
            <a:pPr marL="380990" indent="-380990">
              <a:buFont typeface="Arial" panose="020B0604020202020204" pitchFamily="34" charset="0"/>
              <a:buChar char="•"/>
            </a:pPr>
            <a:r>
              <a:rPr lang="en-US" sz="2133" dirty="0">
                <a:solidFill>
                  <a:schemeClr val="tx1"/>
                </a:solidFill>
              </a:rPr>
              <a:t>Review and resolve comments received from SA Recirculation Ballot on D6.0</a:t>
            </a:r>
          </a:p>
          <a:p>
            <a:pPr marL="380990" indent="-380990">
              <a:buFont typeface="Arial" panose="020B0604020202020204" pitchFamily="34" charset="0"/>
              <a:buChar char="•"/>
            </a:pPr>
            <a:r>
              <a:rPr lang="en-US" sz="2133" dirty="0">
                <a:solidFill>
                  <a:schemeClr val="tx1"/>
                </a:solidFill>
              </a:rPr>
              <a:t>Prepare and approve report to EC to send P802.11bc to </a:t>
            </a:r>
            <a:r>
              <a:rPr lang="en-US" sz="2133" dirty="0" err="1">
                <a:solidFill>
                  <a:schemeClr val="tx1"/>
                </a:solidFill>
              </a:rPr>
              <a:t>RevCom</a:t>
            </a:r>
            <a:endParaRPr lang="en-US" sz="2133" dirty="0">
              <a:solidFill>
                <a:schemeClr val="tx1"/>
              </a:solidFill>
            </a:endParaRPr>
          </a:p>
          <a:p>
            <a:pPr marL="0" indent="0"/>
            <a:endParaRPr lang="en-US" sz="2133" dirty="0">
              <a:solidFill>
                <a:schemeClr val="tx1"/>
              </a:solidFill>
            </a:endParaRPr>
          </a:p>
          <a:p>
            <a:pPr marL="0" indent="0"/>
            <a:r>
              <a:rPr lang="en-US" sz="2133" dirty="0">
                <a:solidFill>
                  <a:schemeClr val="tx1"/>
                </a:solidFill>
              </a:rPr>
              <a:t>Telcos </a:t>
            </a:r>
          </a:p>
          <a:p>
            <a:pPr marL="380990" indent="-380990">
              <a:buFont typeface="Arial" panose="020B0604020202020204" pitchFamily="34" charset="0"/>
              <a:buChar char="•"/>
            </a:pPr>
            <a:r>
              <a:rPr lang="en-US" sz="2133" dirty="0">
                <a:solidFill>
                  <a:schemeClr val="tx1"/>
                </a:solidFill>
              </a:rPr>
              <a:t>Tuesdays, 10:00h – 11.00h ET (1 hours)</a:t>
            </a:r>
          </a:p>
          <a:p>
            <a:pPr marL="781031" lvl="1" indent="-380990">
              <a:buFont typeface="Arial" panose="020B0604020202020204" pitchFamily="34" charset="0"/>
              <a:buChar char="•"/>
            </a:pPr>
            <a:r>
              <a:rPr lang="en-US" sz="1733" dirty="0">
                <a:solidFill>
                  <a:schemeClr val="tx1"/>
                </a:solidFill>
              </a:rPr>
              <a:t>Announced on WG-reflector</a:t>
            </a:r>
          </a:p>
          <a:p>
            <a:pPr marL="781031" lvl="1" indent="-380990">
              <a:buFont typeface="Arial" panose="020B0604020202020204" pitchFamily="34" charset="0"/>
              <a:buChar char="•"/>
            </a:pPr>
            <a:r>
              <a:rPr lang="en-US" sz="1733" dirty="0">
                <a:solidFill>
                  <a:schemeClr val="tx1"/>
                </a:solidFill>
              </a:rPr>
              <a:t>Will be cancelled if no matters are to be discussed before SA Recirc-Ballot / during ballot</a:t>
            </a:r>
          </a:p>
        </p:txBody>
      </p:sp>
      <p:sp>
        <p:nvSpPr>
          <p:cNvPr id="2" name="Footer Placeholder 1">
            <a:extLst>
              <a:ext uri="{FF2B5EF4-FFF2-40B4-BE49-F238E27FC236}">
                <a16:creationId xmlns:a16="http://schemas.microsoft.com/office/drawing/2014/main" id="{93026C6D-0FC7-4A19-BC97-AA91118AF5B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D0CA23F-3B4B-4021-A8A6-2352F37B2664}"/>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7" name="Date Placeholder 6">
            <a:extLst>
              <a:ext uri="{FF2B5EF4-FFF2-40B4-BE49-F238E27FC236}">
                <a16:creationId xmlns:a16="http://schemas.microsoft.com/office/drawing/2014/main" id="{E9D792DD-2C6D-47F0-A0E7-8D3BB43570A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397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11-22/2029</a:t>
            </a:r>
          </a:p>
          <a:p>
            <a:r>
              <a:rPr lang="en-US" dirty="0"/>
              <a:t>Meeting / Chair’s Slide Deck:		11-22/2030</a:t>
            </a:r>
          </a:p>
          <a:p>
            <a:r>
              <a:rPr lang="en-US" dirty="0"/>
              <a:t>Meeting minutes:					11-23/0014</a:t>
            </a:r>
          </a:p>
          <a:p>
            <a:r>
              <a:rPr lang="en-US" dirty="0"/>
              <a:t>Snapshot Slide:						11-22/2031</a:t>
            </a:r>
          </a:p>
          <a:p>
            <a:r>
              <a:rPr lang="en-US" dirty="0"/>
              <a:t>Closing report:						11-22/2032</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20B6246-E0DA-4D8A-885A-1FD86DF2D37D}"/>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499DFA5-35B3-4475-B1FE-89007142F671}"/>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84F8A991-1515-4864-B5BD-BD2B97AAE79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24842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2023-01-19</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2306"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F6E9240C-A618-49C1-B3F8-B9AD1E12B45E}"/>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D184B26-E4A9-4556-808E-ABB06B71E580}"/>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51B5FA62-DAC4-4C2F-8721-9A1C09A63A1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61177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2000" dirty="0"/>
              <a:t>TGbe had scheduled 12 meetings during the January interim</a:t>
            </a:r>
          </a:p>
          <a:p>
            <a:pPr lvl="1">
              <a:buFont typeface="Arial" panose="020B0604020202020204" pitchFamily="34" charset="0"/>
              <a:buChar char="•"/>
            </a:pPr>
            <a:r>
              <a:rPr lang="en-US" sz="1800" dirty="0"/>
              <a:t>Five Joint meetings, and seven MAC ad-hoc meetings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All comments from LB266 are resolved (see figure for more details)</a:t>
            </a:r>
          </a:p>
          <a:p>
            <a:pPr lvl="1">
              <a:buFont typeface="Arial" panose="020B0604020202020204" pitchFamily="34" charset="0"/>
              <a:buChar char="•"/>
            </a:pPr>
            <a:r>
              <a:rPr lang="en-US" sz="1800" dirty="0"/>
              <a:t>Instructed the editor to generate IEEE802.11 TGbe D3.0</a:t>
            </a:r>
          </a:p>
          <a:p>
            <a:pPr lvl="2">
              <a:buFont typeface="Arial" panose="020B0604020202020204" pitchFamily="34" charset="0"/>
              <a:buChar char="•"/>
            </a:pPr>
            <a:r>
              <a:rPr lang="en-US" sz="1600" dirty="0"/>
              <a:t>TGbe D3.0 is expected to be available </a:t>
            </a:r>
            <a:r>
              <a:rPr lang="en-US" sz="1600" dirty="0">
                <a:solidFill>
                  <a:schemeClr val="tx1"/>
                </a:solidFill>
              </a:rPr>
              <a:t>by mid-February 2023</a:t>
            </a:r>
          </a:p>
          <a:p>
            <a:pPr>
              <a:buFont typeface="Arial" panose="020B0604020202020204" pitchFamily="34" charset="0"/>
              <a:buChar char="•"/>
            </a:pPr>
            <a:r>
              <a:rPr lang="en-US" sz="2000" dirty="0"/>
              <a:t>Agenda is available in </a:t>
            </a:r>
            <a:r>
              <a:rPr lang="en-US" sz="2000" dirty="0">
                <a:hlinkClick r:id="rId3"/>
              </a:rPr>
              <a:t>11-22/2118r4</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1038r43</a:t>
            </a:r>
            <a:endParaRPr lang="en-US" sz="2000" dirty="0">
              <a:solidFill>
                <a:srgbClr val="FF0000"/>
              </a:solidFill>
            </a:endParaRPr>
          </a:p>
          <a:p>
            <a:pPr>
              <a:buFont typeface="Arial" panose="020B0604020202020204" pitchFamily="34" charset="0"/>
              <a:buChar char="•"/>
            </a:pPr>
            <a:r>
              <a:rPr lang="en-US" sz="2000" dirty="0"/>
              <a:t>Goals for March 2023: </a:t>
            </a:r>
          </a:p>
          <a:p>
            <a:pPr lvl="1">
              <a:buFont typeface="Arial" panose="020B0604020202020204" pitchFamily="34" charset="0"/>
              <a:buChar char="•"/>
            </a:pPr>
            <a:r>
              <a:rPr lang="en-US" sz="1800" dirty="0"/>
              <a:t>Complete comment assignment (if available from LB on TGbe D3.0)</a:t>
            </a:r>
          </a:p>
          <a:p>
            <a:pPr lvl="1">
              <a:buFont typeface="Arial" panose="020B0604020202020204" pitchFamily="34" charset="0"/>
              <a:buChar char="•"/>
            </a:pPr>
            <a:r>
              <a:rPr lang="en-US" sz="1800" dirty="0"/>
              <a:t>Start comment resolution (if comments are available)</a:t>
            </a:r>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9" name="Group 8">
            <a:extLst>
              <a:ext uri="{FF2B5EF4-FFF2-40B4-BE49-F238E27FC236}">
                <a16:creationId xmlns:a16="http://schemas.microsoft.com/office/drawing/2014/main" id="{E9AF3756-4B66-4D96-D2C5-03581E1FDF77}"/>
              </a:ext>
            </a:extLst>
          </p:cNvPr>
          <p:cNvGrpSpPr/>
          <p:nvPr/>
        </p:nvGrpSpPr>
        <p:grpSpPr>
          <a:xfrm>
            <a:off x="8215192" y="2137668"/>
            <a:ext cx="3934566" cy="2950925"/>
            <a:chOff x="8215192" y="2137668"/>
            <a:chExt cx="3934566" cy="2950925"/>
          </a:xfrm>
        </p:grpSpPr>
        <p:pic>
          <p:nvPicPr>
            <p:cNvPr id="8" name="Picture 7">
              <a:extLst>
                <a:ext uri="{FF2B5EF4-FFF2-40B4-BE49-F238E27FC236}">
                  <a16:creationId xmlns:a16="http://schemas.microsoft.com/office/drawing/2014/main" id="{7ED69A5D-89EF-A2C0-0927-A45408CFAFFB}"/>
                </a:ext>
              </a:extLst>
            </p:cNvPr>
            <p:cNvPicPr>
              <a:picLocks noChangeAspect="1"/>
            </p:cNvPicPr>
            <p:nvPr/>
          </p:nvPicPr>
          <p:blipFill>
            <a:blip r:embed="rId5"/>
            <a:stretch>
              <a:fillRect/>
            </a:stretch>
          </p:blipFill>
          <p:spPr>
            <a:xfrm>
              <a:off x="8215192" y="2137668"/>
              <a:ext cx="3934566" cy="2950925"/>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03795" y="2362201"/>
              <a:ext cx="609599" cy="240874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9057" y="2353765"/>
              <a:ext cx="609599" cy="240874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84984" y="2353765"/>
              <a:ext cx="649816" cy="24087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Rectangle 6">
            <a:extLst>
              <a:ext uri="{FF2B5EF4-FFF2-40B4-BE49-F238E27FC236}">
                <a16:creationId xmlns:a16="http://schemas.microsoft.com/office/drawing/2014/main" id="{F1988945-913D-9403-A584-8E0B932EF3AC}"/>
              </a:ext>
            </a:extLst>
          </p:cNvPr>
          <p:cNvSpPr/>
          <p:nvPr/>
        </p:nvSpPr>
        <p:spPr bwMode="auto">
          <a:xfrm>
            <a:off x="10319722" y="2353765"/>
            <a:ext cx="631769" cy="2408744"/>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Footer Placeholder 9">
            <a:extLst>
              <a:ext uri="{FF2B5EF4-FFF2-40B4-BE49-F238E27FC236}">
                <a16:creationId xmlns:a16="http://schemas.microsoft.com/office/drawing/2014/main" id="{BA409753-98B5-4FDC-B926-5DBFC6CF067C}"/>
              </a:ext>
            </a:extLst>
          </p:cNvPr>
          <p:cNvSpPr>
            <a:spLocks noGrp="1"/>
          </p:cNvSpPr>
          <p:nvPr>
            <p:ph type="ftr" idx="14"/>
          </p:nvPr>
        </p:nvSpPr>
        <p:spPr/>
        <p:txBody>
          <a:bodyPr/>
          <a:lstStyle/>
          <a:p>
            <a:r>
              <a:rPr lang="en-GB"/>
              <a:t>Alfred Asterjadhi, Qualcomm</a:t>
            </a:r>
            <a:endParaRPr lang="en-GB" dirty="0"/>
          </a:p>
        </p:txBody>
      </p:sp>
      <p:sp>
        <p:nvSpPr>
          <p:cNvPr id="12" name="Slide Number Placeholder 11">
            <a:extLst>
              <a:ext uri="{FF2B5EF4-FFF2-40B4-BE49-F238E27FC236}">
                <a16:creationId xmlns:a16="http://schemas.microsoft.com/office/drawing/2014/main" id="{2178BB82-EFEB-47F9-B5CD-0C875E697B3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3" name="Date Placeholder 12">
            <a:extLst>
              <a:ext uri="{FF2B5EF4-FFF2-40B4-BE49-F238E27FC236}">
                <a16:creationId xmlns:a16="http://schemas.microsoft.com/office/drawing/2014/main" id="{BF00631F-B562-4FFD-8A38-7ED0A109204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0303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A3F56B6B-750F-EC2F-1D35-440FBE1411BD}"/>
              </a:ext>
            </a:extLst>
          </p:cNvPr>
          <p:cNvSpPr txBox="1">
            <a:spLocks/>
          </p:cNvSpPr>
          <p:nvPr/>
        </p:nvSpPr>
        <p:spPr bwMode="auto">
          <a:xfrm>
            <a:off x="2514600" y="1524000"/>
            <a:ext cx="7560733" cy="4876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1200"/>
              </a:spcAft>
              <a:buFont typeface="Times New Roman" panose="02020603050405020304" pitchFamily="18" charset="0"/>
              <a:buChar char="-"/>
            </a:pPr>
            <a:r>
              <a:rPr lang="en-US" sz="2000" dirty="0">
                <a:solidFill>
                  <a:schemeClr val="tx1"/>
                </a:solidFill>
                <a:effectLst/>
                <a:latin typeface="Times New Roman" panose="02020603050405020304" pitchFamily="18" charset="0"/>
                <a:ea typeface="Times New Roman" panose="02020603050405020304" pitchFamily="18" charset="0"/>
              </a:rPr>
              <a:t>No Telcos planned.</a:t>
            </a:r>
          </a:p>
          <a:p>
            <a:pPr>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May allocate one teleconference with 10-day advanced notice </a:t>
            </a:r>
          </a:p>
          <a:p>
            <a:pPr lvl="1">
              <a:spcBef>
                <a:spcPts val="0"/>
              </a:spcBef>
              <a:spcAft>
                <a:spcPts val="1200"/>
              </a:spcAft>
              <a:buFont typeface="Times New Roman" panose="02020603050405020304" pitchFamily="18" charset="0"/>
              <a:buChar char="-"/>
            </a:pPr>
            <a:r>
              <a:rPr lang="en-US" sz="1600" dirty="0">
                <a:solidFill>
                  <a:schemeClr val="tx1"/>
                </a:solidFill>
                <a:latin typeface="Times New Roman" panose="02020603050405020304" pitchFamily="18" charset="0"/>
                <a:ea typeface="Times New Roman" panose="02020603050405020304" pitchFamily="18" charset="0"/>
              </a:rPr>
              <a:t>For comment (if available) assignment the week before March plenary </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B1B17AF9-AD74-4528-B7E3-72A3F737856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FE42F531-80D0-4C03-96B5-9B47780FF4AB}"/>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9585F2AC-363B-43DD-8BA9-4F030A26A76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7311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407C1A71-DB86-486D-9334-2F3A98C2E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(Unchanged)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00B4A2AD-7CF0-4101-9512-DC062961A1D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8E22898A-3CE5-405A-830A-864938B566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3A59CCA9-D684-4070-BB01-31B4BFBC76D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58315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51</a:t>
            </a:fld>
            <a:endParaRPr lang="en-GB"/>
          </a:p>
        </p:txBody>
      </p:sp>
      <p:sp>
        <p:nvSpPr>
          <p:cNvPr id="5" name="Footer Placeholder 4"/>
          <p:cNvSpPr>
            <a:spLocks noGrp="1"/>
          </p:cNvSpPr>
          <p:nvPr>
            <p:ph type="ftr" idx="14"/>
          </p:nvPr>
        </p:nvSpPr>
        <p:spPr/>
        <p:txBody>
          <a:bodyPr/>
          <a:lstStyle/>
          <a:p>
            <a:r>
              <a:rPr lang="en-GB"/>
              <a:t>Tony Xiao Han, Huawei</a:t>
            </a:r>
            <a:endParaRPr lang="en-GB" dirty="0"/>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2023-01-19</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9764C6E7-E4A5-4906-80FB-AC8DA5036BC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52</a:t>
            </a:fld>
            <a:endParaRPr lang="en-GB"/>
          </a:p>
        </p:txBody>
      </p:sp>
      <p:sp>
        <p:nvSpPr>
          <p:cNvPr id="5" name="Footer Placeholder 4"/>
          <p:cNvSpPr>
            <a:spLocks noGrp="1"/>
          </p:cNvSpPr>
          <p:nvPr>
            <p:ph type="ftr" idx="14"/>
          </p:nvPr>
        </p:nvSpPr>
        <p:spPr/>
        <p:txBody>
          <a:bodyPr/>
          <a:lstStyle/>
          <a:p>
            <a:r>
              <a:rPr lang="en-GB"/>
              <a:t>Tony Xiao Han, Huawei</a:t>
            </a:r>
            <a:endParaRPr lang="en-GB" dirty="0"/>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January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0C98BCB2-7AAC-49DF-AA10-CAFE7F71DE0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January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5</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January 16 EV1, 17 AM1 &amp; EV1, 18 AM1, 19 AM2</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Continued </a:t>
            </a:r>
            <a:r>
              <a:rPr lang="en-US" altLang="zh-CN" sz="1600" dirty="0">
                <a:solidFill>
                  <a:srgbClr val="0000FF"/>
                </a:solidFill>
              </a:rPr>
              <a:t>comment resolution </a:t>
            </a:r>
            <a:r>
              <a:rPr lang="en-US" altLang="zh-CN" sz="1600" dirty="0"/>
              <a:t>for D0.1 (802.11bf CC40 comments)</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6+</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100</a:t>
            </a:r>
            <a:r>
              <a:rPr lang="en-US" altLang="zh-CN" sz="1400" dirty="0"/>
              <a:t>% of all CC40 comments are now resolved (</a:t>
            </a:r>
            <a:r>
              <a:rPr lang="en-US" altLang="zh-CN" sz="1400" dirty="0">
                <a:solidFill>
                  <a:srgbClr val="FF0000"/>
                </a:solidFill>
              </a:rPr>
              <a:t>912/912</a:t>
            </a:r>
            <a:r>
              <a:rPr lang="en-US" altLang="zh-CN" sz="1400" dirty="0">
                <a:solidFill>
                  <a:srgbClr val="0000FF"/>
                </a:solidFill>
              </a:rPr>
              <a:t>, </a:t>
            </a:r>
            <a:r>
              <a:rPr lang="en-US" altLang="zh-CN" sz="1400" dirty="0"/>
              <a:t>Please refer to the figure)</a:t>
            </a:r>
            <a:endParaRPr lang="en-US" sz="1400" dirty="0"/>
          </a:p>
          <a:p>
            <a:pPr marL="720725" lvl="1" indent="-342900" algn="just">
              <a:spcBef>
                <a:spcPts val="0"/>
              </a:spcBef>
              <a:spcAft>
                <a:spcPts val="300"/>
              </a:spcAft>
              <a:buFont typeface="Times New Roman" panose="02020603050405020304" pitchFamily="18" charset="0"/>
              <a:buChar char="−"/>
            </a:pPr>
            <a:r>
              <a:rPr lang="en-US" sz="1600" dirty="0"/>
              <a:t>Presentation of technical submissions (e.g., </a:t>
            </a:r>
            <a:r>
              <a:rPr lang="en-US" altLang="zh-CN" sz="1600" dirty="0"/>
              <a:t>Comment resolution</a:t>
            </a:r>
            <a:r>
              <a:rPr lang="en-US" sz="1600" dirty="0"/>
              <a:t>, PDT, </a:t>
            </a:r>
            <a:r>
              <a:rPr lang="en-US" altLang="zh-CN" sz="1600" dirty="0"/>
              <a:t>and developing </a:t>
            </a:r>
            <a:r>
              <a:rPr lang="en-US" altLang="zh-CN" sz="1600" dirty="0">
                <a:solidFill>
                  <a:schemeClr val="tx1"/>
                </a:solidFill>
              </a:rPr>
              <a:t>the Draft </a:t>
            </a:r>
            <a:r>
              <a:rPr lang="en-US"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altLang="zh-CN" sz="1600" dirty="0"/>
              <a:t>Finished CC40</a:t>
            </a:r>
          </a:p>
          <a:p>
            <a:pPr marL="720725" lvl="1" indent="-342900" algn="just">
              <a:spcBef>
                <a:spcPts val="0"/>
              </a:spcBef>
              <a:spcAft>
                <a:spcPts val="300"/>
              </a:spcAft>
              <a:buFont typeface="Times New Roman" panose="02020603050405020304" pitchFamily="18" charset="0"/>
              <a:buChar char="−"/>
            </a:pPr>
            <a:r>
              <a:rPr lang="en-US" altLang="zh-CN" sz="1600" dirty="0"/>
              <a:t>TG Motion passes: </a:t>
            </a:r>
            <a:r>
              <a:rPr lang="en-US" altLang="zh-CN" sz="1600" dirty="0" err="1">
                <a:solidFill>
                  <a:srgbClr val="0000FF"/>
                </a:solidFill>
              </a:rPr>
              <a:t>TGbf</a:t>
            </a:r>
            <a:r>
              <a:rPr lang="en-US" altLang="zh-CN" sz="1600" dirty="0">
                <a:solidFill>
                  <a:srgbClr val="0000FF"/>
                </a:solidFill>
              </a:rPr>
              <a:t> </a:t>
            </a:r>
            <a:r>
              <a:rPr lang="en-US" altLang="en-US" sz="1600" dirty="0">
                <a:solidFill>
                  <a:srgbClr val="0000FF"/>
                </a:solidFill>
              </a:rPr>
              <a:t>Initial LB</a:t>
            </a:r>
            <a:endParaRPr lang="en-US" altLang="zh-CN" sz="1200" dirty="0">
              <a:solidFill>
                <a:srgbClr val="0000FF"/>
              </a:solidFill>
            </a:endParaRPr>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1.0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Comment collection for D1.0, and assign the comments</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1-2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53</a:t>
            </a:fld>
            <a:endParaRPr lang="en-GB" dirty="0"/>
          </a:p>
        </p:txBody>
      </p:sp>
      <p:sp>
        <p:nvSpPr>
          <p:cNvPr id="5" name="Footer Placeholder 4"/>
          <p:cNvSpPr>
            <a:spLocks noGrp="1"/>
          </p:cNvSpPr>
          <p:nvPr>
            <p:ph type="ftr" idx="14"/>
          </p:nvPr>
        </p:nvSpPr>
        <p:spPr/>
        <p:txBody>
          <a:bodyPr/>
          <a:lstStyle/>
          <a:p>
            <a:r>
              <a:rPr lang="en-GB"/>
              <a:t>Tony Xiao Han, Huawei</a:t>
            </a:r>
            <a:endParaRPr lang="en-GB" dirty="0"/>
          </a:p>
        </p:txBody>
      </p:sp>
      <p:graphicFrame>
        <p:nvGraphicFramePr>
          <p:cNvPr id="9"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bwMode="auto">
          <a:xfrm>
            <a:off x="9319084" y="1600200"/>
            <a:ext cx="1371600" cy="3810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Finished</a:t>
            </a:r>
            <a:endParaRPr kumimoji="0" lang="zh-CN" alt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471F8EB-68E3-4DA6-A5BE-3587499CE68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 April 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Letter Ballot (D1.0)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FF0000"/>
                </a:solidFill>
                <a:sym typeface="Wingdings" panose="05000000000000000000" pitchFamily="2" charset="2"/>
              </a:rPr>
              <a:t> Jan </a:t>
            </a:r>
            <a:r>
              <a:rPr lang="en-US" altLang="zh-CN" sz="1400" i="1" kern="0" dirty="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3" name="Date Placeholder 2">
            <a:extLst>
              <a:ext uri="{FF2B5EF4-FFF2-40B4-BE49-F238E27FC236}">
                <a16:creationId xmlns:a16="http://schemas.microsoft.com/office/drawing/2014/main" id="{1E55E8F5-763B-494C-8FD8-5E68F1D508DE}"/>
              </a:ext>
            </a:extLst>
          </p:cNvPr>
          <p:cNvSpPr>
            <a:spLocks noGrp="1"/>
          </p:cNvSpPr>
          <p:nvPr>
            <p:ph type="dt" idx="15"/>
          </p:nvPr>
        </p:nvSpPr>
        <p:spPr/>
        <p:txBody>
          <a:bodyPr/>
          <a:lstStyle/>
          <a:p>
            <a:r>
              <a:rPr lang="en-US"/>
              <a:t>January 2023</a:t>
            </a:r>
            <a:endParaRPr lang="en-GB" dirty="0"/>
          </a:p>
        </p:txBody>
      </p:sp>
      <p:sp>
        <p:nvSpPr>
          <p:cNvPr id="4" name="Footer Placeholder 3">
            <a:extLst>
              <a:ext uri="{FF2B5EF4-FFF2-40B4-BE49-F238E27FC236}">
                <a16:creationId xmlns:a16="http://schemas.microsoft.com/office/drawing/2014/main" id="{75E80C70-E9DC-4223-9D2A-F00613F80F4F}"/>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F725EECB-03CF-4AC7-9390-906FD2D7276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Tree>
    <p:extLst>
      <p:ext uri="{BB962C8B-B14F-4D97-AF65-F5344CB8AC3E}">
        <p14:creationId xmlns:p14="http://schemas.microsoft.com/office/powerpoint/2010/main" val="171363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23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chemeClr val="bg1">
                    <a:lumMod val="50000"/>
                  </a:schemeClr>
                </a:solidFill>
                <a:cs typeface="Times New Roman" panose="02020603050405020304" pitchFamily="18" charset="0"/>
              </a:rPr>
              <a:t> (1 calls/week for the first 3 weeks)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31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Font typeface="Times New Roman" panose="02020603050405020304" pitchFamily="18" charset="0"/>
              <a:buChar char="―"/>
              <a:defRPr/>
            </a:pPr>
            <a:r>
              <a:rPr lang="en-US" altLang="zh-CN" sz="1100" b="1" dirty="0">
                <a:solidFill>
                  <a:srgbClr val="FF0000"/>
                </a:solidFill>
                <a:cs typeface="Times New Roman" panose="02020603050405020304" pitchFamily="18" charset="0"/>
              </a:rPr>
              <a:t>February	2	(Thursday),	</a:t>
            </a:r>
            <a:r>
              <a:rPr lang="en-US" altLang="zh-CN" sz="1100" b="1" dirty="0">
                <a:solidFill>
                  <a:srgbClr val="00B050"/>
                </a:solidFill>
                <a:cs typeface="Times New Roman" panose="02020603050405020304" pitchFamily="18" charset="0"/>
              </a:rPr>
              <a:t>09</a:t>
            </a:r>
            <a:r>
              <a:rPr lang="zh-CN" altLang="en-US" sz="1100" b="1" dirty="0">
                <a:solidFill>
                  <a:srgbClr val="00B050"/>
                </a:solidFill>
                <a:cs typeface="Times New Roman" panose="02020603050405020304" pitchFamily="18" charset="0"/>
              </a:rPr>
              <a:t>：</a:t>
            </a:r>
            <a:r>
              <a:rPr lang="en-US" altLang="zh-CN" sz="1100" b="1" dirty="0">
                <a:solidFill>
                  <a:srgbClr val="00B050"/>
                </a:solidFill>
                <a:cs typeface="Times New Roman" panose="02020603050405020304" pitchFamily="18" charset="0"/>
              </a:rPr>
              <a:t>00 - 11:00 </a:t>
            </a:r>
            <a:r>
              <a:rPr lang="en-US" altLang="zh-CN" sz="1100" b="1" dirty="0">
                <a:solidFill>
                  <a:srgbClr val="FF0000"/>
                </a:solidFill>
                <a:cs typeface="Times New Roman" panose="02020603050405020304" pitchFamily="18" charset="0"/>
              </a:rPr>
              <a:t>ET -- added back??</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rgbClr val="FF0000"/>
                </a:solidFill>
                <a:cs typeface="Times New Roman" panose="02020603050405020304" pitchFamily="18" charset="0"/>
              </a:rPr>
              <a:t>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(2 calls/week after the first 3 weeks)</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14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9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a:spcBef>
                <a:spcPts val="0"/>
              </a:spcBef>
            </a:pPr>
            <a:r>
              <a:rPr lang="en-US" altLang="zh-CN" sz="1100" dirty="0"/>
              <a:t>12 Mar 2023 - </a:t>
            </a:r>
            <a:r>
              <a:rPr lang="en-US" altLang="zh-CN" sz="1100" dirty="0">
                <a:solidFill>
                  <a:srgbClr val="FF0000"/>
                </a:solidFill>
              </a:rPr>
              <a:t>Daylight Saving Time Starts</a:t>
            </a:r>
          </a:p>
          <a:p>
            <a:pPr>
              <a:spcBef>
                <a:spcPts val="0"/>
              </a:spcBef>
            </a:pPr>
            <a:r>
              <a:rPr lang="en-US" altLang="zh-CN" sz="1100" b="0" dirty="0"/>
              <a:t>Sunday, 12 March 2023, </a:t>
            </a:r>
            <a:r>
              <a:rPr lang="en-US" altLang="zh-CN" sz="1100" dirty="0"/>
              <a:t>02:00:00</a:t>
            </a:r>
            <a:r>
              <a:rPr lang="en-US" altLang="zh-CN" sz="1100" b="0" dirty="0"/>
              <a:t> clocks are turned </a:t>
            </a:r>
            <a:r>
              <a:rPr lang="en-US" altLang="zh-CN" sz="1100" dirty="0"/>
              <a:t>forward</a:t>
            </a:r>
            <a:r>
              <a:rPr lang="en-US" altLang="zh-CN" sz="1100" b="0" dirty="0"/>
              <a:t> 1 hour to</a:t>
            </a:r>
            <a:br>
              <a:rPr lang="en-US" altLang="zh-CN" sz="1100" b="0" dirty="0"/>
            </a:br>
            <a:r>
              <a:rPr lang="en-US" altLang="zh-CN" sz="1100" b="0" dirty="0"/>
              <a:t>Sunday, 12 March 2023, </a:t>
            </a:r>
            <a:r>
              <a:rPr lang="en-US" altLang="zh-CN" sz="1100" dirty="0"/>
              <a:t>03:00:00</a:t>
            </a:r>
            <a:r>
              <a:rPr lang="en-US" altLang="zh-CN" sz="1100" b="0" dirty="0"/>
              <a:t> local daylight time instead.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Plenary 2023 (March 12-17) </a:t>
            </a:r>
            <a:r>
              <a:rPr lang="en-US" altLang="zh-CN" sz="1600" dirty="0"/>
              <a:t>	</a:t>
            </a:r>
            <a:endParaRPr lang="en-US" altLang="zh-CN" sz="120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13    (Monday EV 1),		19:30-21:30 Atlanta time –Tutorial? </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14    (Tuesday AM 1),		08:00-10:00 Atlanta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14    (Tuesday EV 1),		19:30-21:30 Atlanta time </a:t>
            </a:r>
            <a:endParaRPr lang="en-US" altLang="zh-CN" sz="1200" strike="sngStrike"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15    (Wednesday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March 15    (Wednesday AM 2),		10:30-12:30 Atlanta time </a:t>
            </a: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16    (Thursday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March 16    (Thursday AM 2),		10:30-12:30 Atlanta time</a:t>
            </a: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a:solidFill>
                  <a:srgbClr val="0000FF"/>
                </a:solidFill>
                <a:cs typeface="Times New Roman" panose="02020603050405020304" pitchFamily="18" charset="0"/>
              </a:rPr>
              <a:t>, and March 12</a:t>
            </a:r>
            <a:r>
              <a:rPr lang="en-US" altLang="zh-CN" sz="90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13:00-15:00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07:00-09:00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15:30-17:30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09:30-11:30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18:30-20:30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12:30-14:30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21:00-23:00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15:00-17:00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00:30-02:30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18:30-20:30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Date Placeholder 1">
            <a:extLst>
              <a:ext uri="{FF2B5EF4-FFF2-40B4-BE49-F238E27FC236}">
                <a16:creationId xmlns:a16="http://schemas.microsoft.com/office/drawing/2014/main" id="{6BC7BE44-6196-44C3-B740-21BA0059874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65DBF107-3F3D-465B-A6E1-72634717249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876D06C3-0DB5-457F-8E05-D60D9A48B8F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Tree>
    <p:extLst>
      <p:ext uri="{BB962C8B-B14F-4D97-AF65-F5344CB8AC3E}">
        <p14:creationId xmlns:p14="http://schemas.microsoft.com/office/powerpoint/2010/main" val="2911687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049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A5C91D7B-14C2-4ECD-A197-D836E9850378}"/>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71476273-D76B-465C-A86A-D9B2032EF55D}"/>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AB4B6DAF-9E4A-487A-9C4A-3F00913685F6}"/>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2023 Interim Session (mixed-mode)</a:t>
            </a:r>
          </a:p>
        </p:txBody>
      </p:sp>
      <p:sp>
        <p:nvSpPr>
          <p:cNvPr id="2" name="Date Placeholder 1">
            <a:extLst>
              <a:ext uri="{FF2B5EF4-FFF2-40B4-BE49-F238E27FC236}">
                <a16:creationId xmlns:a16="http://schemas.microsoft.com/office/drawing/2014/main" id="{E01127A9-C83A-4314-8189-90D60BECFF05}"/>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3FA296B-09DB-46D9-8798-4DDD32FA77A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44C53C5-3C00-40DF-839B-8689D511DBBA}"/>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11-22/2124r6</a:t>
            </a:r>
            <a:r>
              <a:rPr lang="en-US" dirty="0"/>
              <a:t> </a:t>
            </a:r>
          </a:p>
          <a:p>
            <a:pPr>
              <a:spcBef>
                <a:spcPts val="0"/>
              </a:spcBef>
            </a:pPr>
            <a:r>
              <a:rPr lang="en-US" dirty="0"/>
              <a:t>Joint meeting with TGbi agenda is here: </a:t>
            </a:r>
            <a:r>
              <a:rPr lang="en-US" dirty="0">
                <a:hlinkClick r:id="rId4"/>
              </a:rPr>
              <a:t>11-23/0135r0</a:t>
            </a:r>
            <a:r>
              <a:rPr lang="en-US" dirty="0"/>
              <a:t> </a:t>
            </a:r>
          </a:p>
          <a:p>
            <a:pPr>
              <a:spcBef>
                <a:spcPts val="0"/>
              </a:spcBef>
            </a:pPr>
            <a:r>
              <a:rPr lang="en-US" dirty="0"/>
              <a:t>Latest Issue Tracking document:  </a:t>
            </a:r>
            <a:r>
              <a:rPr lang="en-US" dirty="0">
                <a:hlinkClick r:id="rId5"/>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6"/>
              </a:rPr>
              <a:t>11-22/0973r13</a:t>
            </a:r>
            <a:r>
              <a:rPr lang="en-US" dirty="0"/>
              <a:t> </a:t>
            </a:r>
          </a:p>
          <a:p>
            <a:pPr>
              <a:spcBef>
                <a:spcPts val="0"/>
              </a:spcBef>
            </a:pPr>
            <a:r>
              <a:rPr lang="en-US" dirty="0"/>
              <a:t>Motions: </a:t>
            </a:r>
            <a:r>
              <a:rPr lang="en-US" dirty="0">
                <a:hlinkClick r:id="rId7"/>
              </a:rPr>
              <a:t>11-22/0651r9</a:t>
            </a:r>
            <a:r>
              <a:rPr lang="en-US" dirty="0"/>
              <a:t> </a:t>
            </a:r>
          </a:p>
          <a:p>
            <a:pPr>
              <a:spcBef>
                <a:spcPts val="0"/>
              </a:spcBef>
            </a:pPr>
            <a:endParaRPr lang="en-US" altLang="en-US" sz="1400" dirty="0"/>
          </a:p>
        </p:txBody>
      </p:sp>
      <p:sp>
        <p:nvSpPr>
          <p:cNvPr id="2" name="Date Placeholder 1">
            <a:extLst>
              <a:ext uri="{FF2B5EF4-FFF2-40B4-BE49-F238E27FC236}">
                <a16:creationId xmlns:a16="http://schemas.microsoft.com/office/drawing/2014/main" id="{36872537-B12D-49A5-B6B0-E55491FA5120}"/>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CBE6EB23-2E01-4D57-927A-867375D4BB6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E894FD5-6D94-442D-BB20-70D8733BBF2D}"/>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Tree>
    <p:extLst>
      <p:ext uri="{BB962C8B-B14F-4D97-AF65-F5344CB8AC3E}">
        <p14:creationId xmlns:p14="http://schemas.microsoft.com/office/powerpoint/2010/main" val="2770729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3"/>
              </a:rPr>
              <a:t>11-22/2150r2</a:t>
            </a:r>
            <a:r>
              <a:rPr lang="en-US" altLang="en-US" sz="1800" dirty="0">
                <a:solidFill>
                  <a:schemeClr val="tx1"/>
                </a:solidFill>
              </a:rPr>
              <a:t>  – Clarification of requirements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11-23/0061r1 </a:t>
            </a:r>
            <a:r>
              <a:rPr lang="en-US" altLang="en-US" sz="1800" dirty="0">
                <a:solidFill>
                  <a:schemeClr val="tx1"/>
                </a:solidFill>
              </a:rPr>
              <a:t>– Discussion on pre-association identification schemes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11-23/0083r2</a:t>
            </a:r>
            <a:r>
              <a:rPr lang="en-US" altLang="en-US" sz="1800" dirty="0">
                <a:solidFill>
                  <a:schemeClr val="tx1"/>
                </a:solidFill>
              </a:rPr>
              <a:t> – Identifier status codes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11-22/1329r13</a:t>
            </a:r>
            <a:r>
              <a:rPr lang="en-US" altLang="en-US" sz="1800" dirty="0">
                <a:solidFill>
                  <a:schemeClr val="tx1"/>
                </a:solidFill>
              </a:rPr>
              <a:t> – CID resolutions for 12.2.11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11-23/0022r1</a:t>
            </a:r>
            <a:r>
              <a:rPr lang="en-US" altLang="en-US" sz="1800" dirty="0">
                <a:solidFill>
                  <a:schemeClr val="tx1"/>
                </a:solidFill>
              </a:rPr>
              <a:t> – Use case for OWE mode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11-23/0119r4</a:t>
            </a:r>
            <a:r>
              <a:rPr lang="en-US" altLang="en-US" sz="1800" dirty="0">
                <a:solidFill>
                  <a:schemeClr val="tx1"/>
                </a:solidFill>
              </a:rPr>
              <a:t> – Way Ahead Decisions (Graham Smith)</a:t>
            </a:r>
            <a:endParaRPr lang="en-US" altLang="en-US" sz="1800" dirty="0">
              <a:solidFill>
                <a:schemeClr val="tx1"/>
              </a:solidFill>
              <a:hlinkClick r:id="rId4"/>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p>
          <a:p>
            <a:pPr marL="457200" indent="-457200">
              <a:lnSpc>
                <a:spcPct val="90000"/>
              </a:lnSpc>
              <a:spcBef>
                <a:spcPts val="0"/>
              </a:spcBef>
              <a:spcAft>
                <a:spcPts val="300"/>
              </a:spcAft>
              <a:buFont typeface="Arial" panose="020B0604020202020204" pitchFamily="34" charset="0"/>
              <a:buChar char="•"/>
              <a:defRPr/>
            </a:pPr>
            <a:r>
              <a:rPr lang="en-US" altLang="en-US" sz="2800" dirty="0">
                <a:solidFill>
                  <a:schemeClr val="tx1"/>
                </a:solidFill>
              </a:rPr>
              <a:t>Contributions still in queue:</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11-22/2013r1</a:t>
            </a:r>
            <a:r>
              <a:rPr lang="en-US" altLang="en-US" sz="1800" dirty="0">
                <a:solidFill>
                  <a:schemeClr val="tx1"/>
                </a:solidFill>
              </a:rPr>
              <a:t> – ID encoding in pre-schemes (Jouni Malinen)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11-22/1084r1</a:t>
            </a:r>
            <a:r>
              <a:rPr lang="en-US" altLang="en-US" sz="1800" dirty="0">
                <a:solidFill>
                  <a:schemeClr val="tx1"/>
                </a:solidFill>
              </a:rPr>
              <a:t> – STA ID Opt-in (Sid Thakur)</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11-22/0928r1</a:t>
            </a:r>
            <a:r>
              <a:rPr lang="en-US" altLang="en-US" sz="18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11-22/0925r3</a:t>
            </a:r>
            <a:r>
              <a:rPr lang="en-US" altLang="en-US" sz="18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2"/>
              </a:rPr>
              <a:t>11-22/1585r0</a:t>
            </a:r>
            <a:r>
              <a:rPr lang="en-US" altLang="en-US" sz="18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3"/>
              </a:rPr>
              <a:t>11-22/1079r8</a:t>
            </a:r>
            <a:r>
              <a:rPr lang="en-US" altLang="en-US" sz="1800" dirty="0">
                <a:solidFill>
                  <a:schemeClr val="tx1"/>
                </a:solidFill>
              </a:rPr>
              <a:t> – CR for STA generated ID (Jay Yang)</a:t>
            </a:r>
          </a:p>
          <a:p>
            <a:pPr marL="457200" indent="-457200">
              <a:lnSpc>
                <a:spcPct val="90000"/>
              </a:lnSpc>
              <a:spcBef>
                <a:spcPts val="0"/>
              </a:spcBef>
              <a:spcAft>
                <a:spcPts val="300"/>
              </a:spcAft>
              <a:buFont typeface="Arial" panose="020B0604020202020204" pitchFamily="34" charset="0"/>
              <a:buChar char="•"/>
              <a:defRPr/>
            </a:pPr>
            <a:r>
              <a:rPr lang="en-US" sz="1800" dirty="0">
                <a:hlinkClick r:id="rId14"/>
              </a:rPr>
              <a:t>11-22/0435r2</a:t>
            </a:r>
            <a:r>
              <a:rPr lang="en-US" sz="1800" dirty="0"/>
              <a:t> – Open issues from Issues Tracking document (Mark</a:t>
            </a:r>
            <a:r>
              <a:rPr lang="en-US" sz="1800" dirty="0">
                <a:solidFill>
                  <a:schemeClr val="tx1"/>
                </a:solidFill>
              </a:rPr>
              <a:t> Hamilton)</a:t>
            </a:r>
            <a:endParaRPr lang="en-US" altLang="en-US" sz="18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02F629AB-97C3-46D1-9A4A-2E1A07CCC216}"/>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8D5105E4-6462-4410-A92D-29FA7146668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96615BB-BF4A-4DE4-8415-FED5CDAD6F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Tree>
    <p:extLst>
      <p:ext uri="{BB962C8B-B14F-4D97-AF65-F5344CB8AC3E}">
        <p14:creationId xmlns:p14="http://schemas.microsoft.com/office/powerpoint/2010/main" val="182798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D9815079-3FA8-43C9-9F30-D51AEE8339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143000"/>
            <a:ext cx="8229600" cy="5181600"/>
          </a:xfrm>
        </p:spPr>
        <p:txBody>
          <a:bodyPr/>
          <a:lstStyle/>
          <a:p>
            <a:pPr>
              <a:spcBef>
                <a:spcPts val="0"/>
              </a:spcBef>
            </a:pPr>
            <a:r>
              <a:rPr lang="en-US" sz="2800" dirty="0"/>
              <a:t>Straw Polls on way forward (consideration of adding any more solutions to the D0.2 material</a:t>
            </a:r>
          </a:p>
          <a:p>
            <a:pPr lvl="1">
              <a:spcBef>
                <a:spcPts val="0"/>
              </a:spcBef>
            </a:pPr>
            <a:r>
              <a:rPr lang="en-US" altLang="en-US" sz="2400" dirty="0">
                <a:solidFill>
                  <a:schemeClr val="tx1"/>
                </a:solidFill>
              </a:rPr>
              <a:t>All </a:t>
            </a:r>
            <a:r>
              <a:rPr lang="en-US" altLang="en-US" sz="2400" dirty="0"/>
              <a:t>SPs failed to get majority support</a:t>
            </a:r>
          </a:p>
          <a:p>
            <a:pPr lvl="1">
              <a:spcBef>
                <a:spcPts val="0"/>
              </a:spcBef>
            </a:pPr>
            <a:r>
              <a:rPr lang="en-US" altLang="en-US" sz="2400" dirty="0">
                <a:solidFill>
                  <a:schemeClr val="tx1"/>
                </a:solidFill>
              </a:rPr>
              <a:t>One additional possible solution discussed, needs </a:t>
            </a:r>
            <a:r>
              <a:rPr lang="en-US" altLang="en-US" sz="2400" dirty="0"/>
              <a:t>details to be worked out off-line, to be considered on teleconference</a:t>
            </a:r>
          </a:p>
          <a:p>
            <a:pPr lvl="1">
              <a:spcBef>
                <a:spcPts val="0"/>
              </a:spcBef>
            </a:pPr>
            <a:endParaRPr lang="en-US" altLang="en-US" sz="2400" dirty="0">
              <a:solidFill>
                <a:schemeClr val="tx1"/>
              </a:solidFill>
            </a:endParaRPr>
          </a:p>
          <a:p>
            <a:pPr>
              <a:lnSpc>
                <a:spcPct val="90000"/>
              </a:lnSpc>
              <a:spcBef>
                <a:spcPts val="0"/>
              </a:spcBef>
              <a:buFont typeface="Arial" panose="020B0604020202020204" pitchFamily="34" charset="0"/>
              <a:buChar char="•"/>
              <a:defRPr/>
            </a:pPr>
            <a:r>
              <a:rPr lang="en-US" altLang="en-US" sz="2800" dirty="0"/>
              <a:t>Joint meeting with TGbi (Agenda items):</a:t>
            </a:r>
          </a:p>
          <a:p>
            <a:pPr lvl="1">
              <a:spcBef>
                <a:spcPts val="0"/>
              </a:spcBef>
            </a:pPr>
            <a:r>
              <a:rPr lang="en-US" sz="2400" dirty="0"/>
              <a:t>Any concerns with overlap of scope between TGbh/TGbi?  Clarify the scope, if/as needed.</a:t>
            </a:r>
          </a:p>
          <a:p>
            <a:pPr lvl="1">
              <a:spcBef>
                <a:spcPts val="0"/>
              </a:spcBef>
            </a:pPr>
            <a:r>
              <a:rPr lang="en-US" sz="2400" dirty="0"/>
              <a:t>Can TGbh adopt a solution that can help or be leveraged into TGbi?</a:t>
            </a:r>
          </a:p>
          <a:p>
            <a:pPr lvl="1">
              <a:spcBef>
                <a:spcPts val="0"/>
              </a:spcBef>
            </a:pPr>
            <a:r>
              <a:rPr lang="en-US" sz="2400" dirty="0"/>
              <a:t>How do we ensure TGbh does _NOT_ adopt a solution that makes TGbi a harder problem, and/or causes TGbi to “undo” TGbh and do something different.</a:t>
            </a: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D8AC79A4-1F26-47C0-87D9-F95238B4839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D52054B-6F6D-4666-84DA-CE3C96725E0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8B75F71A-988D-4119-9185-C6121AA8237E}"/>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Tree>
    <p:extLst>
      <p:ext uri="{BB962C8B-B14F-4D97-AF65-F5344CB8AC3E}">
        <p14:creationId xmlns:p14="http://schemas.microsoft.com/office/powerpoint/2010/main" val="43409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8789A999-11C5-41CA-9C9A-495D5082A1AB}"/>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E0A0CE9-5E41-48A9-AD7C-851397E01375}"/>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2ED789A-062F-42D7-B372-61103C5F6EC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Jan and Mar, as possible (still working out conflicts),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March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Date Placeholder 1">
            <a:extLst>
              <a:ext uri="{FF2B5EF4-FFF2-40B4-BE49-F238E27FC236}">
                <a16:creationId xmlns:a16="http://schemas.microsoft.com/office/drawing/2014/main" id="{B7ADE040-2AAD-4EFC-B47F-5DA2FB0958D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008D59F9-F20B-4C1B-95F1-214F0D84248E}"/>
              </a:ext>
            </a:extLst>
          </p:cNvPr>
          <p:cNvSpPr>
            <a:spLocks noGrp="1"/>
          </p:cNvSpPr>
          <p:nvPr>
            <p:ph type="ftr" idx="14"/>
          </p:nvPr>
        </p:nvSpPr>
        <p:spPr/>
        <p:txBody>
          <a:bodyPr/>
          <a:lstStyle/>
          <a:p>
            <a:r>
              <a:rPr lang="en-GB"/>
              <a:t>Mark Hamilton, Ruckus/CommScope</a:t>
            </a:r>
            <a:endParaRPr lang="en-GB" dirty="0"/>
          </a:p>
        </p:txBody>
      </p:sp>
      <p:sp>
        <p:nvSpPr>
          <p:cNvPr id="6" name="Slide Number Placeholder 5">
            <a:extLst>
              <a:ext uri="{FF2B5EF4-FFF2-40B4-BE49-F238E27FC236}">
                <a16:creationId xmlns:a16="http://schemas.microsoft.com/office/drawing/2014/main" id="{C1D67FDE-13F4-4959-81BE-5C30357CB9EA}"/>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DC5B1BE0-D915-4265-AC5F-323542E5188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BF8CCA3-63CE-48F0-9418-73A4C98A7F4B}"/>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28B06D6C-9446-401D-8305-BD0E554711DC}"/>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410872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3 times during this interim session and held one joint meeting with </a:t>
            </a:r>
            <a:r>
              <a:rPr lang="en-US" dirty="0" err="1"/>
              <a:t>TGbh</a:t>
            </a:r>
            <a:r>
              <a:rPr lang="en-US" dirty="0"/>
              <a:t>.</a:t>
            </a:r>
          </a:p>
          <a:p>
            <a:pPr marL="0" indent="0">
              <a:buClr>
                <a:srgbClr val="000000"/>
              </a:buClr>
              <a:buSzPct val="100000"/>
            </a:pPr>
            <a:endParaRPr lang="en-US" dirty="0"/>
          </a:p>
          <a:p>
            <a:pPr>
              <a:buClr>
                <a:srgbClr val="000000"/>
              </a:buClr>
              <a:buSzPct val="100000"/>
              <a:buFont typeface="Arial"/>
              <a:buChar char="•"/>
            </a:pPr>
            <a:r>
              <a:rPr lang="en-US" dirty="0"/>
              <a:t>We reviewed 4 submissions on a variety of topics with proposed spec text. We also reviewed a potential organization for the collective set of requirements to help potential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did not update our timeline, but will consider it again in the March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C619060-5B06-4080-A392-85E9C981E54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8F99F2E-2E29-4BC6-A756-A8781E26B358}"/>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211CE9A1-DBA8-4697-A5FF-CFB5F2CEFCE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98344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a:r>
            <a:r>
              <a:rPr lang="en-US"/>
              <a:t>at 10amET</a:t>
            </a:r>
            <a:r>
              <a:rPr lang="en-US" dirty="0"/>
              <a:t>.</a:t>
            </a:r>
          </a:p>
          <a:p>
            <a:pPr lvl="1">
              <a:buClr>
                <a:srgbClr val="000000"/>
              </a:buClr>
              <a:buSzPct val="100000"/>
              <a:buFont typeface="Arial"/>
              <a:buChar char="•"/>
            </a:pPr>
            <a:r>
              <a:rPr lang="en-US" dirty="0"/>
              <a:t> Feb. 2, 10amET</a:t>
            </a:r>
          </a:p>
          <a:p>
            <a:pPr lvl="1">
              <a:buClr>
                <a:srgbClr val="000000"/>
              </a:buClr>
              <a:buSzPct val="100000"/>
              <a:buFont typeface="Arial"/>
              <a:buChar char="•"/>
            </a:pPr>
            <a:r>
              <a:rPr lang="en-US" dirty="0"/>
              <a:t> Feb. 16, 10amET</a:t>
            </a:r>
          </a:p>
          <a:p>
            <a:pPr lvl="1">
              <a:buClr>
                <a:srgbClr val="000000"/>
              </a:buClr>
              <a:buSzPct val="100000"/>
              <a:buFont typeface="Arial"/>
              <a:buChar char="•"/>
            </a:pPr>
            <a:r>
              <a:rPr lang="en-US" dirty="0"/>
              <a:t> Mar. 3, 10amET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F5D1BF3A-B294-433F-96B7-B753600A7639}"/>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7EB93FF5-7F2C-476E-95ED-FDF5F789D7F8}"/>
              </a:ext>
            </a:extLst>
          </p:cNvPr>
          <p:cNvSpPr>
            <a:spLocks noGrp="1"/>
          </p:cNvSpPr>
          <p:nvPr>
            <p:ph type="sldNum" idx="12"/>
          </p:nvPr>
        </p:nvSpPr>
        <p:spPr/>
        <p:txBody>
          <a:bodyPr/>
          <a:lstStyle/>
          <a:p>
            <a:r>
              <a:rPr lang="en-GB"/>
              <a:t>Slide </a:t>
            </a:r>
            <a:fld id="{F5D8E26B-7BCF-4D25-9C89-0168A6618F18}" type="slidenum">
              <a:rPr lang="en-GB" smtClean="0"/>
              <a:pPr/>
              <a:t>65</a:t>
            </a:fld>
            <a:endParaRPr lang="en-GB"/>
          </a:p>
        </p:txBody>
      </p:sp>
      <p:sp>
        <p:nvSpPr>
          <p:cNvPr id="4" name="Date Placeholder 3">
            <a:extLst>
              <a:ext uri="{FF2B5EF4-FFF2-40B4-BE49-F238E27FC236}">
                <a16:creationId xmlns:a16="http://schemas.microsoft.com/office/drawing/2014/main" id="{1DA997F3-F2C2-47EB-AC09-2E7BBFD640D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162765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a:xfrm>
            <a:off x="914400" y="685801"/>
            <a:ext cx="10361085" cy="892276"/>
          </a:xfrm>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1120877" y="1578077"/>
            <a:ext cx="9807677" cy="4734233"/>
          </a:xfrm>
        </p:spPr>
        <p:txBody>
          <a:bodyPr>
            <a:normAutofit fontScale="92500" lnSpcReduction="1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a:t>
            </a:r>
          </a:p>
          <a:p>
            <a:r>
              <a:rPr lang="en-US" dirty="0"/>
              <a:t>LB initial:   					July 2023</a:t>
            </a:r>
            <a:endParaRPr lang="en-US" dirty="0">
              <a:solidFill>
                <a:srgbClr val="FF0000"/>
              </a:solidFill>
            </a:endParaRPr>
          </a:p>
          <a:p>
            <a:r>
              <a:rPr lang="en-US" dirty="0"/>
              <a:t>LB re-circ:  					November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p:txBody>
      </p:sp>
      <p:sp>
        <p:nvSpPr>
          <p:cNvPr id="2" name="Footer Placeholder 1">
            <a:extLst>
              <a:ext uri="{FF2B5EF4-FFF2-40B4-BE49-F238E27FC236}">
                <a16:creationId xmlns:a16="http://schemas.microsoft.com/office/drawing/2014/main" id="{EBFAA27C-411D-45C3-93F2-7A0BFEFF0DB8}"/>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0831AD94-396C-43FC-90B6-58F32DF882A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6" name="Date Placeholder 5">
            <a:extLst>
              <a:ext uri="{FF2B5EF4-FFF2-40B4-BE49-F238E27FC236}">
                <a16:creationId xmlns:a16="http://schemas.microsoft.com/office/drawing/2014/main" id="{8DABD682-9B81-4CE2-BB1B-C5A8F0E06A7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48468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January Session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67</a:t>
            </a:fld>
            <a:endParaRPr lang="en-GB" dirty="0"/>
          </a:p>
        </p:txBody>
      </p:sp>
      <p:graphicFrame>
        <p:nvGraphicFramePr>
          <p:cNvPr id="3075" name="Object 3"/>
          <p:cNvGraphicFramePr>
            <a:graphicFrameLocks noChangeAspect="1"/>
          </p:cNvGraphicFramePr>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spid="_x0000_s22538" name="Document" r:id="rId4" imgW="10773432" imgH="2549252" progId="Word.Document.8">
                  <p:embed/>
                </p:oleObj>
              </mc:Choice>
              <mc:Fallback>
                <p:oleObj name="Document" r:id="rId4" imgW="10773432" imgH="2549252" progId="Word.Document.8">
                  <p:embed/>
                  <p:pic>
                    <p:nvPicPr>
                      <p:cNvPr id="3075" name="Object 3"/>
                      <p:cNvPicPr>
                        <a:picLocks noChangeAspect="1" noChangeArrowheads="1"/>
                      </p:cNvPicPr>
                      <p:nvPr/>
                    </p:nvPicPr>
                    <p:blipFill>
                      <a:blip r:embed="rId5"/>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Interim session, January 2023.</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Jan. Meeting Progress and Targets Towards the March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Conducted TG Leadership elections</a:t>
            </a:r>
          </a:p>
          <a:p>
            <a:pPr lvl="1">
              <a:buFont typeface="Arial" panose="020B0604020202020204" pitchFamily="34" charset="0"/>
              <a:buChar char="•"/>
            </a:pPr>
            <a:r>
              <a:rPr lang="en-US" dirty="0"/>
              <a:t>Adopted amendment text development process:</a:t>
            </a:r>
          </a:p>
          <a:p>
            <a:pPr lvl="2">
              <a:buFont typeface="Arial" panose="020B0604020202020204" pitchFamily="34" charset="0"/>
              <a:buChar char="•"/>
            </a:pPr>
            <a:r>
              <a:rPr lang="en-US" dirty="0"/>
              <a:t>Light process, derived from the well understood use-case, channel model and procedure.</a:t>
            </a:r>
          </a:p>
          <a:p>
            <a:pPr lvl="1">
              <a:buFont typeface="Arial" panose="020B0604020202020204" pitchFamily="34" charset="0"/>
              <a:buChar char="•"/>
            </a:pPr>
            <a:r>
              <a:rPr lang="en-US" dirty="0"/>
              <a:t>Review technical submissions and adopted 9 technical motions (15 total) on various MAC and PHY protocol behavior and properties. </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2023</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0574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a:t>
            </a:r>
            <a:r>
              <a:rPr lang="en-US"/>
              <a:t>to January)</a:t>
            </a:r>
            <a:endParaRPr lang="en-US" dirty="0"/>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0A8A1AB-3FF2-4FA3-B4E7-BA120B640A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0"/>
            <a:ext cx="8958048" cy="489513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Jan. Meeting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March meeting:</a:t>
            </a:r>
          </a:p>
          <a:p>
            <a:pPr lvl="1">
              <a:buFont typeface="Arial" panose="020B0604020202020204" pitchFamily="34" charset="0"/>
              <a:buChar char="•"/>
            </a:pPr>
            <a:r>
              <a:rPr lang="en-US" b="0" dirty="0"/>
              <a:t>Generate initial Spec Framework Document revision 0.1.</a:t>
            </a:r>
          </a:p>
          <a:p>
            <a:pPr lvl="1">
              <a:buFont typeface="Arial" panose="020B0604020202020204" pitchFamily="34" charset="0"/>
              <a:buChar char="•"/>
            </a:pPr>
            <a:r>
              <a:rPr lang="en-US" b="0" dirty="0"/>
              <a:t>Continue with SFD development.</a:t>
            </a:r>
          </a:p>
          <a:p>
            <a:pPr lvl="1">
              <a:buFont typeface="Arial" panose="020B0604020202020204" pitchFamily="34" charset="0"/>
              <a:buChar char="•"/>
            </a:pPr>
            <a:r>
              <a:rPr lang="en-US" dirty="0"/>
              <a:t>Initiate draft amendment text development </a:t>
            </a:r>
            <a:r>
              <a:rPr lang="en-US"/>
              <a:t>for approved SFD </a:t>
            </a:r>
            <a:r>
              <a:rPr lang="en-US" dirty="0"/>
              <a:t>mechanisms. </a:t>
            </a:r>
            <a:endParaRPr lang="en-US" b="0" dirty="0"/>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57250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Preliminary Projected Timeline</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January 2023</a:t>
            </a:r>
            <a:endParaRPr lang="en-GB" dirty="0"/>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601361" y="1830390"/>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1501665" y="2514556"/>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690034" y="2324077"/>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728390" y="2883541"/>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2497844" y="3658333"/>
            <a:ext cx="2662049" cy="316126"/>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5159893" y="4240619"/>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7040797" y="4817317"/>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716641"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2497844" y="2533200"/>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04/23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906446"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523883" y="2541605"/>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910614" y="23696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6528052" y="2560151"/>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680176" y="3002386"/>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622019"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978292" y="2600888"/>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9032805"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885809" y="2602808"/>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722665" y="3212976"/>
            <a:ext cx="4572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2071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January 2023</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Jan.  31</a:t>
            </a:r>
            <a:r>
              <a:rPr lang="en-US" altLang="en-US" b="0" kern="0" baseline="30000" dirty="0"/>
              <a:t>st</a:t>
            </a:r>
            <a:r>
              <a:rPr lang="en-US" altLang="en-US" b="0" kern="0" dirty="0"/>
              <a:t> 		</a:t>
            </a:r>
            <a:r>
              <a:rPr lang="en-US" altLang="en-US" kern="0" dirty="0"/>
              <a:t>13:00 – 14:30 EST / </a:t>
            </a:r>
            <a:r>
              <a:rPr lang="en-US" altLang="en-US" b="0" kern="0" dirty="0"/>
              <a:t>10:00 – 11:30 PST*</a:t>
            </a:r>
            <a:r>
              <a:rPr lang="en-US" altLang="en-US" sz="1400" b="0" kern="0" baseline="30000" dirty="0"/>
              <a:t>┼</a:t>
            </a:r>
            <a:endParaRPr lang="en-US" altLang="en-US" b="0" kern="0" baseline="30000" dirty="0"/>
          </a:p>
          <a:p>
            <a:pPr lvl="1">
              <a:buFont typeface="Arial" panose="020B0604020202020204" pitchFamily="34" charset="0"/>
              <a:buChar char="•"/>
            </a:pPr>
            <a:r>
              <a:rPr lang="en-US" altLang="en-US" kern="0" dirty="0"/>
              <a:t>Tue. Feb. 14</a:t>
            </a:r>
            <a:r>
              <a:rPr lang="en-US" altLang="en-US" kern="0" baseline="30000" dirty="0"/>
              <a:t>th</a:t>
            </a:r>
            <a:r>
              <a:rPr lang="en-US" altLang="en-US" kern="0" dirty="0"/>
              <a:t> 		13:00 – 14:30 EST / 10:00 – 11:30 PST*</a:t>
            </a:r>
          </a:p>
          <a:p>
            <a:pPr lvl="1">
              <a:buFont typeface="Arial" panose="020B0604020202020204" pitchFamily="34" charset="0"/>
              <a:buChar char="•"/>
            </a:pPr>
            <a:r>
              <a:rPr lang="en-US" altLang="en-US" kern="0" dirty="0"/>
              <a:t>Tue. Feb. 28</a:t>
            </a:r>
            <a:r>
              <a:rPr lang="en-US" altLang="en-US" kern="0" baseline="30000" dirty="0"/>
              <a:t>th</a:t>
            </a:r>
            <a:r>
              <a:rPr lang="en-US" altLang="en-US" kern="0" dirty="0"/>
              <a:t> 		13:00 – 14:30 EST / 10:00 – 11:30 PST*</a:t>
            </a:r>
            <a:r>
              <a:rPr lang="en-US" altLang="en-US" sz="2000" b="0" kern="0" baseline="30000" dirty="0"/>
              <a:t> </a:t>
            </a:r>
            <a:r>
              <a:rPr lang="en-US" altLang="en-US" sz="1600" b="0" kern="0" baseline="30000" dirty="0"/>
              <a:t>┼</a:t>
            </a:r>
            <a:endParaRPr lang="en-US" altLang="en-US" kern="0" baseline="30000" dirty="0"/>
          </a:p>
          <a:p>
            <a:pPr lvl="1">
              <a:buFont typeface="Arial" panose="020B0604020202020204" pitchFamily="34" charset="0"/>
              <a:buChar char="•"/>
            </a:pPr>
            <a:endParaRPr lang="en-US" altLang="en-US" b="0" kern="0" dirty="0"/>
          </a:p>
          <a:p>
            <a:pPr lvl="1">
              <a:buFont typeface="Arial" panose="020B0604020202020204" pitchFamily="34" charset="0"/>
              <a:buChar char="•"/>
            </a:pPr>
            <a:endParaRPr lang="en-US" altLang="en-US" b="0" kern="0" dirty="0"/>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Laurent Cariou, Intel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8449"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2023</a:t>
            </a:r>
            <a:endParaRPr lang="en-US" dirty="0"/>
          </a:p>
        </p:txBody>
      </p:sp>
      <p:sp>
        <p:nvSpPr>
          <p:cNvPr id="3" name="Slide Number Placeholder 2">
            <a:extLst>
              <a:ext uri="{FF2B5EF4-FFF2-40B4-BE49-F238E27FC236}">
                <a16:creationId xmlns:a16="http://schemas.microsoft.com/office/drawing/2014/main" id="{FEC5DB5D-AE76-46CD-9013-0274C2E78868}"/>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Completed work</a:t>
            </a:r>
          </a:p>
          <a:p>
            <a:pPr lvl="1">
              <a:lnSpc>
                <a:spcPct val="90000"/>
              </a:lnSpc>
            </a:pPr>
            <a:r>
              <a:rPr lang="en-US" dirty="0"/>
              <a:t>PAR discussion</a:t>
            </a:r>
          </a:p>
          <a:p>
            <a:pPr lvl="2">
              <a:lnSpc>
                <a:spcPct val="90000"/>
              </a:lnSpc>
            </a:pPr>
            <a:r>
              <a:rPr lang="en-US" sz="1600" dirty="0"/>
              <a:t>Progress toward finding consensus on the PAR section 5.2 (scope of the project), focusing on KPI/objectives description</a:t>
            </a:r>
          </a:p>
          <a:p>
            <a:pPr lvl="1">
              <a:lnSpc>
                <a:spcPct val="90000"/>
              </a:lnSpc>
            </a:pPr>
            <a:r>
              <a:rPr lang="en-US" dirty="0"/>
              <a:t>8 presentations</a:t>
            </a:r>
          </a:p>
          <a:p>
            <a:pPr lvl="2">
              <a:lnSpc>
                <a:spcPct val="90000"/>
              </a:lnSpc>
            </a:pPr>
            <a:r>
              <a:rPr lang="en-US" sz="1600" dirty="0"/>
              <a:t>PAR and technical contributions</a:t>
            </a: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E3AD53DD-DB0A-446F-A060-0225B6BC3537}"/>
              </a:ext>
            </a:extLst>
          </p:cNvPr>
          <p:cNvSpPr>
            <a:spLocks noGrp="1"/>
          </p:cNvSpPr>
          <p:nvPr>
            <p:ph type="ftr" sz="quarter" idx="11"/>
          </p:nvPr>
        </p:nvSpPr>
        <p:spPr>
          <a:xfrm>
            <a:off x="10027745" y="6475413"/>
            <a:ext cx="1364156" cy="184666"/>
          </a:xfrm>
          <a:noFill/>
        </p:spPr>
        <p:txBody>
          <a:bodyPr/>
          <a:lstStyle/>
          <a:p>
            <a:r>
              <a:rPr lang="en-US">
                <a:latin typeface="Times New Roman" charset="0"/>
              </a:rPr>
              <a:t>Laurent Cariou, Intel</a:t>
            </a:r>
            <a:endParaRPr lang="en-US" dirty="0">
              <a:latin typeface="Times New Roman" charset="0"/>
            </a:endParaRPr>
          </a:p>
        </p:txBody>
      </p:sp>
      <p:sp>
        <p:nvSpPr>
          <p:cNvPr id="3" name="Slide Number Placeholder 2">
            <a:extLst>
              <a:ext uri="{FF2B5EF4-FFF2-40B4-BE49-F238E27FC236}">
                <a16:creationId xmlns:a16="http://schemas.microsoft.com/office/drawing/2014/main" id="{16F10F86-B5B7-4B88-8767-CEE247172F7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74</a:t>
            </a:fld>
            <a:endParaRPr lang="en-US"/>
          </a:p>
        </p:txBody>
      </p:sp>
    </p:spTree>
    <p:extLst>
      <p:ext uri="{BB962C8B-B14F-4D97-AF65-F5344CB8AC3E}">
        <p14:creationId xmlns:p14="http://schemas.microsoft.com/office/powerpoint/2010/main" val="2868633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to continue PAR discussion and go over presentations still in the queue:</a:t>
            </a:r>
          </a:p>
          <a:p>
            <a:pPr lvl="1">
              <a:buFont typeface="Arial" panose="020B0604020202020204" pitchFamily="34" charset="0"/>
              <a:buChar char="•"/>
            </a:pPr>
            <a:r>
              <a:rPr lang="en-US" sz="1800" dirty="0"/>
              <a:t>February 6th 10am-12pm ET</a:t>
            </a:r>
          </a:p>
          <a:p>
            <a:pPr lvl="1">
              <a:buFont typeface="Arial" panose="020B0604020202020204" pitchFamily="34" charset="0"/>
              <a:buChar char="•"/>
            </a:pPr>
            <a:r>
              <a:rPr lang="en-US" sz="1800" dirty="0"/>
              <a:t>February 20th 10am-12pm ET</a:t>
            </a:r>
          </a:p>
          <a:p>
            <a:pPr lvl="1">
              <a:buFont typeface="Arial" panose="020B0604020202020204" pitchFamily="34" charset="0"/>
              <a:buChar char="•"/>
            </a:pPr>
            <a:endParaRPr lang="en-US" sz="1800" dirty="0"/>
          </a:p>
          <a:p>
            <a:pPr marL="457200" lvl="1" indent="0">
              <a:lnSpc>
                <a:spcPct val="80000"/>
              </a:lnSpc>
              <a:buNone/>
            </a:pPr>
            <a:endParaRPr lang="en-US" altLang="en-US" b="1"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March:</a:t>
            </a:r>
          </a:p>
          <a:p>
            <a:pPr lvl="1">
              <a:lnSpc>
                <a:spcPct val="90000"/>
              </a:lnSpc>
            </a:pPr>
            <a:r>
              <a:rPr lang="en-US" dirty="0"/>
              <a:t>Complete PAR and CSD documents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BD0D96F0-1CCB-49A6-B327-4D152CBFD9C2}"/>
              </a:ext>
            </a:extLst>
          </p:cNvPr>
          <p:cNvSpPr>
            <a:spLocks noGrp="1"/>
          </p:cNvSpPr>
          <p:nvPr>
            <p:ph type="ftr" sz="quarter" idx="11"/>
          </p:nvPr>
        </p:nvSpPr>
        <p:spPr>
          <a:xfrm>
            <a:off x="10027745" y="6475413"/>
            <a:ext cx="1364156" cy="184666"/>
          </a:xfrm>
          <a:noFill/>
        </p:spPr>
        <p:txBody>
          <a:bodyPr/>
          <a:lstStyle/>
          <a:p>
            <a:r>
              <a:rPr lang="en-US">
                <a:latin typeface="Times New Roman" charset="0"/>
              </a:rPr>
              <a:t>Laurent Cariou, Intel</a:t>
            </a:r>
            <a:endParaRPr lang="en-US" dirty="0">
              <a:latin typeface="Times New Roman" charset="0"/>
            </a:endParaRPr>
          </a:p>
        </p:txBody>
      </p:sp>
      <p:sp>
        <p:nvSpPr>
          <p:cNvPr id="3" name="Slide Number Placeholder 2">
            <a:extLst>
              <a:ext uri="{FF2B5EF4-FFF2-40B4-BE49-F238E27FC236}">
                <a16:creationId xmlns:a16="http://schemas.microsoft.com/office/drawing/2014/main" id="{03C3DBD4-4106-4DC6-B8B0-A78C0FA3E3B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9473"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2023</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481163E3-3235-B93B-D977-4040786F5097}"/>
              </a:ext>
            </a:extLst>
          </p:cNvPr>
          <p:cNvSpPr>
            <a:spLocks noGrp="1"/>
          </p:cNvSpPr>
          <p:nvPr>
            <p:ph type="dt" sz="quarter" idx="10"/>
          </p:nvPr>
        </p:nvSpPr>
        <p:spPr bwMode="auto">
          <a:xfrm>
            <a:off x="929218" y="332601"/>
            <a:ext cx="1340110"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pPr>
            <a:r>
              <a:rPr lang="en-US"/>
              <a:t>January 2023</a:t>
            </a:r>
            <a:endParaRPr lang="en-GB" altLang="en-US" sz="1800" dirty="0"/>
          </a:p>
        </p:txBody>
      </p:sp>
      <p:sp>
        <p:nvSpPr>
          <p:cNvPr id="3075" name="Footer Placeholder 4">
            <a:extLst>
              <a:ext uri="{FF2B5EF4-FFF2-40B4-BE49-F238E27FC236}">
                <a16:creationId xmlns:a16="http://schemas.microsoft.com/office/drawing/2014/main" id="{045C5F91-7E5E-4101-9D99-9A940BB1C4B5}"/>
              </a:ext>
            </a:extLst>
          </p:cNvPr>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defRPr/>
            </a:pPr>
            <a:r>
              <a:rPr lang="en-US"/>
              <a:t>Xiaofei Wang (InterDigital)</a:t>
            </a:r>
            <a:endParaRPr lang="en-GB" altLang="en-US" sz="1200" b="0" dirty="0"/>
          </a:p>
        </p:txBody>
      </p:sp>
      <p:sp>
        <p:nvSpPr>
          <p:cNvPr id="17411" name="Slide Number Placeholder 5">
            <a:extLst>
              <a:ext uri="{FF2B5EF4-FFF2-40B4-BE49-F238E27FC236}">
                <a16:creationId xmlns:a16="http://schemas.microsoft.com/office/drawing/2014/main" id="{8B02B45E-32DD-E1B8-2B9E-96BDB327C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422EB9C2-4523-4101-8834-B68FD7935310}" type="slidenum">
              <a:rPr lang="en-GB" altLang="en-US" sz="1200" b="0"/>
              <a:pPr>
                <a:spcBef>
                  <a:spcPct val="0"/>
                </a:spcBef>
                <a:buFontTx/>
                <a:buNone/>
              </a:pPr>
              <a:t>77</a:t>
            </a:fld>
            <a:endParaRPr lang="en-GB" altLang="en-US" sz="1200" b="0" dirty="0"/>
          </a:p>
        </p:txBody>
      </p:sp>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January 2023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4 Meetings</a:t>
            </a:r>
          </a:p>
          <a:p>
            <a:pPr marL="685800" lvl="2" indent="-342900">
              <a:lnSpc>
                <a:spcPct val="90000"/>
              </a:lnSpc>
            </a:pPr>
            <a:r>
              <a:rPr lang="en-US" sz="2000" dirty="0"/>
              <a:t>Monday AM2</a:t>
            </a:r>
          </a:p>
          <a:p>
            <a:pPr marL="685800" lvl="2" indent="-342900">
              <a:lnSpc>
                <a:spcPct val="90000"/>
              </a:lnSpc>
            </a:pPr>
            <a:r>
              <a:rPr lang="en-US" sz="2000" dirty="0"/>
              <a:t>Monday EVE</a:t>
            </a:r>
          </a:p>
          <a:p>
            <a:pPr marL="685800" lvl="2" indent="-342900">
              <a:lnSpc>
                <a:spcPct val="90000"/>
              </a:lnSpc>
            </a:pPr>
            <a:r>
              <a:rPr lang="en-US" sz="2000" dirty="0"/>
              <a:t>Wednesday AM1</a:t>
            </a:r>
          </a:p>
          <a:p>
            <a:pPr marL="685800" lvl="2" indent="-342900">
              <a:lnSpc>
                <a:spcPct val="90000"/>
              </a:lnSpc>
            </a:pPr>
            <a:r>
              <a:rPr lang="en-US" sz="2000" dirty="0"/>
              <a:t>Thursday AM1</a:t>
            </a:r>
          </a:p>
          <a:p>
            <a:pPr marL="342900" lvl="2" indent="0">
              <a:lnSpc>
                <a:spcPct val="90000"/>
              </a:lnSpc>
              <a:buNone/>
            </a:pPr>
            <a:endParaRPr lang="en-US" sz="2000" dirty="0"/>
          </a:p>
          <a:p>
            <a:pPr marL="342900" lvl="1" indent="-342900">
              <a:lnSpc>
                <a:spcPct val="90000"/>
              </a:lnSpc>
              <a:buChar char="•"/>
            </a:pPr>
            <a:r>
              <a:rPr lang="en-US" sz="2400" b="1" dirty="0">
                <a:ea typeface="+mn-ea"/>
                <a:cs typeface="+mn-cs"/>
              </a:rPr>
              <a:t>7 technical contributions</a:t>
            </a:r>
          </a:p>
          <a:p>
            <a:pPr marL="685800" lvl="2" indent="-342900">
              <a:lnSpc>
                <a:spcPct val="90000"/>
              </a:lnSpc>
            </a:pPr>
            <a:r>
              <a:rPr lang="en-US" sz="2000" dirty="0"/>
              <a:t>1 use case</a:t>
            </a:r>
          </a:p>
          <a:p>
            <a:pPr marL="685800" lvl="2" indent="-342900">
              <a:lnSpc>
                <a:spcPct val="90000"/>
              </a:lnSpc>
            </a:pPr>
            <a:r>
              <a:rPr lang="en-US" sz="2000" dirty="0"/>
              <a:t>4 technical report draft proposals</a:t>
            </a:r>
          </a:p>
          <a:p>
            <a:pPr marL="685800" lvl="2" indent="-342900">
              <a:lnSpc>
                <a:spcPct val="90000"/>
              </a:lnSpc>
            </a:pPr>
            <a:r>
              <a:rPr lang="en-US" sz="2000" dirty="0"/>
              <a:t>2 feedback on EU BEREC report</a:t>
            </a: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8E70F777-3423-4146-A94C-790B7D4EBB6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Tree>
    <p:extLst>
      <p:ext uri="{BB962C8B-B14F-4D97-AF65-F5344CB8AC3E}">
        <p14:creationId xmlns:p14="http://schemas.microsoft.com/office/powerpoint/2010/main" val="1216778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Completed feedback for EU BEREC Report on AI in Telecom as input for 802.18</a:t>
            </a:r>
          </a:p>
          <a:p>
            <a:pPr marL="685800" lvl="2" indent="-342900">
              <a:lnSpc>
                <a:spcPct val="90000"/>
              </a:lnSpc>
            </a:pPr>
            <a:r>
              <a:rPr lang="en-US" sz="2000" dirty="0"/>
              <a:t>11-23/124r1</a:t>
            </a:r>
          </a:p>
          <a:p>
            <a:pPr marL="685800" lvl="2" indent="-342900">
              <a:lnSpc>
                <a:spcPct val="90000"/>
              </a:lnSpc>
            </a:pPr>
            <a:endParaRPr lang="en-US" sz="20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TIG approved 4 updated sections for technical report</a:t>
            </a:r>
          </a:p>
          <a:p>
            <a:pPr lvl="1">
              <a:lnSpc>
                <a:spcPct val="90000"/>
              </a:lnSpc>
            </a:pPr>
            <a:r>
              <a:rPr lang="en-US" dirty="0"/>
              <a:t>11-22/987r3 the AIML TIG Technical Report containing the first use case on CSI compression has been approved</a:t>
            </a:r>
          </a:p>
          <a:p>
            <a:pPr lvl="1">
              <a:lnSpc>
                <a:spcPct val="90000"/>
              </a:lnSpc>
            </a:pPr>
            <a:r>
              <a:rPr lang="en-US" dirty="0"/>
              <a:t>11-22/1934r5 Use case 1</a:t>
            </a:r>
          </a:p>
          <a:p>
            <a:pPr lvl="1">
              <a:lnSpc>
                <a:spcPct val="90000"/>
              </a:lnSpc>
            </a:pPr>
            <a:r>
              <a:rPr lang="en-US" dirty="0"/>
              <a:t>11-22/2119r6 Use case 2</a:t>
            </a:r>
          </a:p>
          <a:p>
            <a:pPr lvl="1">
              <a:lnSpc>
                <a:spcPct val="90000"/>
              </a:lnSpc>
            </a:pPr>
            <a:r>
              <a:rPr lang="en-US" dirty="0"/>
              <a:t>11-23/0050r3 Use case 3</a:t>
            </a:r>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879CBB72-4615-4442-B84C-47D5A643D2B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Tree>
    <p:extLst>
      <p:ext uri="{BB962C8B-B14F-4D97-AF65-F5344CB8AC3E}">
        <p14:creationId xmlns:p14="http://schemas.microsoft.com/office/powerpoint/2010/main" val="201306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0758-E605-439D-A7AA-B9C19394FC0D}"/>
              </a:ext>
            </a:extLst>
          </p:cNvPr>
          <p:cNvSpPr>
            <a:spLocks noGrp="1"/>
          </p:cNvSpPr>
          <p:nvPr>
            <p:ph type="title"/>
          </p:nvPr>
        </p:nvSpPr>
        <p:spPr/>
        <p:txBody>
          <a:bodyPr/>
          <a:lstStyle/>
          <a:p>
            <a:r>
              <a:rPr lang="en-US" dirty="0"/>
              <a:t>Attendees by affiliation (January interim session)</a:t>
            </a:r>
          </a:p>
        </p:txBody>
      </p:sp>
      <p:sp>
        <p:nvSpPr>
          <p:cNvPr id="4" name="Slide Number Placeholder 3">
            <a:extLst>
              <a:ext uri="{FF2B5EF4-FFF2-40B4-BE49-F238E27FC236}">
                <a16:creationId xmlns:a16="http://schemas.microsoft.com/office/drawing/2014/main" id="{D192F56B-673B-4A60-B64D-ED0E1AEF474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CCED08F-ADF6-48C1-B707-C1CE55054A3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F4DA080B-90FC-42D0-B793-C54F1E7BE99F}"/>
              </a:ext>
            </a:extLst>
          </p:cNvPr>
          <p:cNvSpPr>
            <a:spLocks noGrp="1"/>
          </p:cNvSpPr>
          <p:nvPr>
            <p:ph type="dt" idx="15"/>
          </p:nvPr>
        </p:nvSpPr>
        <p:spPr/>
        <p:txBody>
          <a:bodyPr/>
          <a:lstStyle/>
          <a:p>
            <a:r>
              <a:rPr lang="en-US"/>
              <a:t>January 2023</a:t>
            </a:r>
            <a:endParaRPr lang="en-GB" dirty="0"/>
          </a:p>
        </p:txBody>
      </p:sp>
      <p:pic>
        <p:nvPicPr>
          <p:cNvPr id="12" name="Content Placeholder 11">
            <a:extLst>
              <a:ext uri="{FF2B5EF4-FFF2-40B4-BE49-F238E27FC236}">
                <a16:creationId xmlns:a16="http://schemas.microsoft.com/office/drawing/2014/main" id="{7F56123B-EC5D-41F5-9890-8C55E265E4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88837"/>
            <a:ext cx="8534399" cy="4663631"/>
          </a:xfrm>
        </p:spPr>
      </p:pic>
    </p:spTree>
    <p:extLst>
      <p:ext uri="{BB962C8B-B14F-4D97-AF65-F5344CB8AC3E}">
        <p14:creationId xmlns:p14="http://schemas.microsoft.com/office/powerpoint/2010/main" val="2847195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kern="0" dirty="0"/>
              <a:t>Options considered for the </a:t>
            </a:r>
            <a:r>
              <a:rPr lang="en-US" dirty="0"/>
              <a:t>AIML TIG</a:t>
            </a:r>
          </a:p>
          <a:p>
            <a:pPr lvl="1">
              <a:lnSpc>
                <a:spcPct val="90000"/>
              </a:lnSpc>
            </a:pPr>
            <a:r>
              <a:rPr lang="en-US" dirty="0"/>
              <a:t>Option 1: terminate in March 2023</a:t>
            </a:r>
          </a:p>
          <a:p>
            <a:pPr lvl="1">
              <a:lnSpc>
                <a:spcPct val="90000"/>
              </a:lnSpc>
            </a:pPr>
            <a:r>
              <a:rPr lang="en-US" kern="0" dirty="0"/>
              <a:t>Option 2: look to insert AIML features in other SG/TG</a:t>
            </a:r>
          </a:p>
          <a:p>
            <a:pPr lvl="1">
              <a:lnSpc>
                <a:spcPct val="90000"/>
              </a:lnSpc>
            </a:pPr>
            <a:r>
              <a:rPr lang="en-US" dirty="0"/>
              <a:t>Option 3: extend the TIG for 2 or 3 meeting cycles</a:t>
            </a:r>
            <a:endParaRPr lang="en-US" kern="0" dirty="0"/>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Discussion on next steps</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A6C8C62E-25A8-40E3-A443-C55DB594F30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80</a:t>
            </a:fld>
            <a:endParaRPr lang="en-US"/>
          </a:p>
        </p:txBody>
      </p:sp>
    </p:spTree>
    <p:extLst>
      <p:ext uri="{BB962C8B-B14F-4D97-AF65-F5344CB8AC3E}">
        <p14:creationId xmlns:p14="http://schemas.microsoft.com/office/powerpoint/2010/main" val="381248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February 13, 2023 at 10 am -- 11:30 am ET</a:t>
            </a:r>
          </a:p>
          <a:p>
            <a:pPr lvl="1">
              <a:lnSpc>
                <a:spcPct val="80000"/>
              </a:lnSpc>
            </a:pPr>
            <a:r>
              <a:rPr lang="en-US" altLang="en-US" b="1" dirty="0"/>
              <a:t>February 27, 2023 at 10 am – 11:30 am ET</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a:t>Conclusions and recommendations</a:t>
            </a:r>
            <a:endParaRPr lang="en-US" dirty="0"/>
          </a:p>
          <a:p>
            <a:pPr lvl="1">
              <a:lnSpc>
                <a:spcPct val="90000"/>
              </a:lnSpc>
            </a:pPr>
            <a:endParaRPr lang="en-US" kern="0" dirty="0"/>
          </a:p>
          <a:p>
            <a:pPr>
              <a:lnSpc>
                <a:spcPct val="90000"/>
              </a:lnSpc>
            </a:pPr>
            <a:r>
              <a:rPr lang="en-US" kern="0" dirty="0"/>
              <a:t>Decision on next steps for the </a:t>
            </a:r>
            <a:r>
              <a:rPr lang="en-US" dirty="0"/>
              <a:t>AIML TIG</a:t>
            </a:r>
          </a:p>
        </p:txBody>
      </p:sp>
      <p:sp>
        <p:nvSpPr>
          <p:cNvPr id="5125" name="Rectangle 2"/>
          <p:cNvSpPr>
            <a:spLocks noGrp="1" noChangeArrowheads="1"/>
          </p:cNvSpPr>
          <p:nvPr>
            <p:ph type="title"/>
          </p:nvPr>
        </p:nvSpPr>
        <p:spPr/>
        <p:txBody>
          <a:bodyPr/>
          <a:lstStyle/>
          <a:p>
            <a:r>
              <a:rPr lang="en-US" dirty="0"/>
              <a:t>Plans for March 2023</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44ADA3D6-FACF-42BE-ACCA-CB2A0C483E6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2AE141F5-784F-422E-AA1B-3798DD93159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2AD92D07-A044-410C-B075-3FFFB8D6F636}"/>
              </a:ext>
            </a:extLst>
          </p:cNvPr>
          <p:cNvSpPr>
            <a:spLocks noGrp="1"/>
          </p:cNvSpPr>
          <p:nvPr>
            <p:ph type="sldNum" idx="12"/>
          </p:nvPr>
        </p:nvSpPr>
        <p:spPr/>
        <p:txBody>
          <a:bodyPr/>
          <a:lstStyle/>
          <a:p>
            <a:r>
              <a:rPr lang="en-GB"/>
              <a:t>Slide </a:t>
            </a:r>
            <a:fld id="{06B781AF-4CCF-49B0-A572-DE54FBE5D942}" type="slidenum">
              <a:rPr lang="en-GB" smtClean="0"/>
              <a:pPr/>
              <a:t>82</a:t>
            </a:fld>
            <a:endParaRPr lang="en-GB"/>
          </a:p>
        </p:txBody>
      </p:sp>
      <p:sp>
        <p:nvSpPr>
          <p:cNvPr id="4" name="Date Placeholder 3">
            <a:extLst>
              <a:ext uri="{FF2B5EF4-FFF2-40B4-BE49-F238E27FC236}">
                <a16:creationId xmlns:a16="http://schemas.microsoft.com/office/drawing/2014/main" id="{9F56B46B-1378-4E22-90E1-D58E2EB0F746}"/>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227347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9 contributions were presented and discussed, focusing on tech feasibility and potential consensus</a:t>
            </a:r>
          </a:p>
          <a:p>
            <a:pPr>
              <a:buFont typeface="Arial" panose="020B0604020202020204" pitchFamily="34" charset="0"/>
              <a:buChar char="•"/>
            </a:pPr>
            <a:r>
              <a:rPr lang="en-GB" altLang="en-US" dirty="0"/>
              <a:t>AMP TIG approved two teleconference on Feb 7 and Feb 28 (9:00am – 11:00am, ET)</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https://mentor.ieee.org/802.11/dcn/22/11-22-2137-02-0amp-amp-tig-meeting-agenda-for-jan-interim-2023.pptx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Complete technical report on AMP communication in WLAN</a:t>
            </a:r>
          </a:p>
          <a:p>
            <a:pPr marL="514350" lvl="1" indent="0"/>
            <a:r>
              <a:rPr lang="en-US" altLang="en-GB" dirty="0"/>
              <a:t>Report AMP TIG progress and output in Mar WG plenary</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35AC35D-3F8D-4851-B854-F8D445DEC71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386656C-5C4E-42B0-B2C2-F3BFBE70CA0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AE42C947-F7B3-4406-B598-E0374A32EFB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49683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January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516632" cy="17659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84</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2023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2023-01-19</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spid="_x0000_s24581" name="Document" r:id="rId4" imgW="8245941" imgH="2875837" progId="Word.Document.8">
                  <p:embed/>
                </p:oleObj>
              </mc:Choice>
              <mc:Fallback>
                <p:oleObj name="Document" r:id="rId4"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5"/>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980728"/>
            <a:ext cx="10639389" cy="5184576"/>
          </a:xfrm>
        </p:spPr>
        <p:txBody>
          <a:bodyPr/>
          <a:lstStyle/>
          <a:p>
            <a:pPr marL="342900" lvl="2" indent="-342900">
              <a:spcBef>
                <a:spcPts val="300"/>
              </a:spcBef>
              <a:spcAft>
                <a:spcPts val="0"/>
              </a:spcAft>
              <a:defRPr/>
            </a:pPr>
            <a:r>
              <a:rPr lang="en-US" altLang="en-US" sz="2400" dirty="0"/>
              <a:t>Had one Session: Thu 01/19/2023 16:00 ET</a:t>
            </a:r>
          </a:p>
          <a:p>
            <a:pPr marL="228600" lvl="2" indent="-342900">
              <a:spcBef>
                <a:spcPts val="300"/>
              </a:spcBef>
              <a:spcAft>
                <a:spcPts val="0"/>
              </a:spcAft>
              <a:buFont typeface="Arial" panose="020B0604020202020204" pitchFamily="34" charset="0"/>
              <a:buChar char="•"/>
              <a:defRPr/>
            </a:pPr>
            <a:r>
              <a:rPr lang="en-US" sz="2400" dirty="0"/>
              <a:t>Chair presented and group discussed output documents of WP5A Nov 2022</a:t>
            </a:r>
          </a:p>
          <a:p>
            <a:pPr marL="228600" lvl="3" indent="0">
              <a:spcBef>
                <a:spcPts val="300"/>
              </a:spcBef>
              <a:spcAft>
                <a:spcPts val="0"/>
              </a:spcAft>
              <a:buNone/>
              <a:defRPr/>
            </a:pPr>
            <a:r>
              <a:rPr lang="en-US" sz="2000" dirty="0"/>
              <a:t> </a:t>
            </a:r>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r>
              <a:rPr lang="en-US" sz="2400" dirty="0"/>
              <a:t>Next Steps:</a:t>
            </a:r>
          </a:p>
          <a:p>
            <a:pPr marL="685800" lvl="3" indent="-342900">
              <a:spcBef>
                <a:spcPts val="300"/>
              </a:spcBef>
              <a:spcAft>
                <a:spcPts val="0"/>
              </a:spcAft>
              <a:buFont typeface="Arial" panose="020B0604020202020204" pitchFamily="34" charset="0"/>
              <a:buChar char="•"/>
              <a:defRPr/>
            </a:pPr>
            <a:r>
              <a:rPr lang="en-US" sz="1800" dirty="0"/>
              <a:t>Call for contributions on recommendations on latest M.1450, M.1801 working drafts and other subjects based on the output of  WP5A Nov 2022 </a:t>
            </a:r>
          </a:p>
          <a:p>
            <a:pPr marL="685800" lvl="3" indent="-342900">
              <a:spcBef>
                <a:spcPts val="300"/>
              </a:spcBef>
              <a:spcAft>
                <a:spcPts val="0"/>
              </a:spcAft>
              <a:buFont typeface="Arial" panose="020B0604020202020204" pitchFamily="34" charset="0"/>
              <a:buChar char="•"/>
              <a:defRPr/>
            </a:pPr>
            <a:r>
              <a:rPr lang="en-US" sz="1800" dirty="0"/>
              <a:t>Target completion of recommendation March 2023 for submission to 802.11 and 802.18</a:t>
            </a:r>
          </a:p>
          <a:p>
            <a:pPr marL="685800" lvl="3" indent="-342900">
              <a:spcBef>
                <a:spcPts val="300"/>
              </a:spcBef>
              <a:spcAft>
                <a:spcPts val="0"/>
              </a:spcAft>
              <a:buFont typeface="Arial" panose="020B0604020202020204" pitchFamily="34" charset="0"/>
              <a:buChar char="•"/>
              <a:defRPr/>
            </a:pPr>
            <a:r>
              <a:rPr lang="en-US" sz="1800" dirty="0"/>
              <a:t>Support 802.18 for further processing of ITU AHG recommendations and submission to Working Party 5A after EC approval</a:t>
            </a:r>
          </a:p>
          <a:p>
            <a:pPr marL="342900" lvl="2" indent="-342900">
              <a:spcBef>
                <a:spcPts val="300"/>
              </a:spcBef>
              <a:spcAft>
                <a:spcPts val="0"/>
              </a:spcAft>
              <a:buFont typeface="Arial" panose="020B0604020202020204" pitchFamily="34" charset="0"/>
              <a:buChar char="•"/>
              <a:defRPr/>
            </a:pPr>
            <a:r>
              <a:rPr lang="pt-BR" sz="2400" dirty="0"/>
              <a:t>Next AHG Meeting: </a:t>
            </a:r>
            <a:r>
              <a:rPr lang="en-US" sz="2400" dirty="0"/>
              <a:t>IEEE 802 March 2023 Plenary</a:t>
            </a:r>
          </a:p>
          <a:p>
            <a:pPr marL="114300" lvl="1" indent="-342900">
              <a:spcBef>
                <a:spcPts val="300"/>
              </a:spcBef>
              <a:spcAft>
                <a:spcPts val="0"/>
              </a:spcAft>
              <a:buFont typeface="Arial" panose="020B0604020202020204" pitchFamily="34" charset="0"/>
              <a:buChar char="•"/>
              <a:defRPr/>
            </a:pPr>
            <a:r>
              <a:rPr lang="en-US" sz="2400" dirty="0"/>
              <a:t>Working Party 5A Next </a:t>
            </a:r>
            <a:r>
              <a:rPr lang="en-US" sz="2400"/>
              <a:t>Meeting Date: </a:t>
            </a:r>
            <a:r>
              <a:rPr lang="pt-BR" sz="2400" dirty="0"/>
              <a:t>2023-05-08 to 2023-05-19</a:t>
            </a:r>
            <a:endParaRPr lang="pt-BR" sz="2800" dirty="0"/>
          </a:p>
          <a:p>
            <a:pPr marL="342900" lvl="2" indent="-342900">
              <a:spcBef>
                <a:spcPts val="300"/>
              </a:spcBef>
              <a:spcAft>
                <a:spcPts val="0"/>
              </a:spcAft>
              <a:buFont typeface="Arial" panose="020B0604020202020204" pitchFamily="34" charset="0"/>
              <a:buChar char="•"/>
              <a:defRPr/>
            </a:pPr>
            <a:r>
              <a:rPr lang="pt-BR" altLang="en-US" sz="2400" dirty="0"/>
              <a:t>Meeting Minutes: </a:t>
            </a:r>
            <a:r>
              <a:rPr lang="en-US" sz="2400" dirty="0"/>
              <a:t>11-22-2190-00-0itu</a:t>
            </a:r>
            <a:r>
              <a:rPr lang="pt-BR" altLang="en-US" sz="2400" dirty="0"/>
              <a:t> </a:t>
            </a:r>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January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85</a:t>
            </a:fld>
            <a:endParaRPr lang="en-US" altLang="en-US" sz="1200" b="0" dirty="0"/>
          </a:p>
        </p:txBody>
      </p:sp>
      <p:graphicFrame>
        <p:nvGraphicFramePr>
          <p:cNvPr id="7" name="Table 6">
            <a:extLst>
              <a:ext uri="{FF2B5EF4-FFF2-40B4-BE49-F238E27FC236}">
                <a16:creationId xmlns:a16="http://schemas.microsoft.com/office/drawing/2014/main" id="{8311DADF-ED69-44F9-9895-F5F4598D872D}"/>
              </a:ext>
            </a:extLst>
          </p:cNvPr>
          <p:cNvGraphicFramePr>
            <a:graphicFrameLocks noGrp="1"/>
          </p:cNvGraphicFramePr>
          <p:nvPr/>
        </p:nvGraphicFramePr>
        <p:xfrm>
          <a:off x="1068105" y="1794244"/>
          <a:ext cx="10361613" cy="1490740"/>
        </p:xfrm>
        <a:graphic>
          <a:graphicData uri="http://schemas.openxmlformats.org/drawingml/2006/table">
            <a:tbl>
              <a:tblPr/>
              <a:tblGrid>
                <a:gridCol w="1177281">
                  <a:extLst>
                    <a:ext uri="{9D8B030D-6E8A-4147-A177-3AD203B41FA5}">
                      <a16:colId xmlns:a16="http://schemas.microsoft.com/office/drawing/2014/main" val="3621303959"/>
                    </a:ext>
                  </a:extLst>
                </a:gridCol>
                <a:gridCol w="9184332">
                  <a:extLst>
                    <a:ext uri="{9D8B030D-6E8A-4147-A177-3AD203B41FA5}">
                      <a16:colId xmlns:a16="http://schemas.microsoft.com/office/drawing/2014/main" val="3409120710"/>
                    </a:ext>
                  </a:extLst>
                </a:gridCol>
              </a:tblGrid>
              <a:tr h="475497">
                <a:tc>
                  <a:txBody>
                    <a:bodyPr/>
                    <a:lstStyle/>
                    <a:p>
                      <a:r>
                        <a:rPr lang="en-US" sz="1600" b="1" dirty="0">
                          <a:solidFill>
                            <a:srgbClr val="0000CC"/>
                          </a:solidFill>
                          <a:hlinkClick r:id="rId2">
                            <a:extLst>
                              <a:ext uri="{A12FA001-AC4F-418D-AE19-62706E023703}">
                                <ahyp:hlinkClr xmlns:ahyp="http://schemas.microsoft.com/office/drawing/2018/hyperlinkcolor" val="tx"/>
                              </a:ext>
                            </a:extLst>
                          </a:hlinkClick>
                        </a:rPr>
                        <a:t>Word</a:t>
                      </a:r>
                      <a:r>
                        <a:rPr lang="en-US" sz="1600" dirty="0">
                          <a:solidFill>
                            <a:srgbClr val="0000CC"/>
                          </a:solidFill>
                          <a:hlinkClick r:id="rId2">
                            <a:extLst>
                              <a:ext uri="{A12FA001-AC4F-418D-AE19-62706E023703}">
                                <ahyp:hlinkClr xmlns:ahyp="http://schemas.microsoft.com/office/drawing/2018/hyperlinkcolor" val="tx"/>
                              </a:ext>
                            </a:extLst>
                          </a:hlinkClick>
                        </a:rPr>
                        <a:t> </a:t>
                      </a:r>
                      <a:r>
                        <a:rPr lang="en-US" sz="1600" dirty="0">
                          <a:solidFill>
                            <a:srgbClr val="0000CC"/>
                          </a:solidFill>
                        </a:rPr>
                        <a:t>  </a:t>
                      </a:r>
                    </a:p>
                  </a:txBody>
                  <a:tcPr marL="52066" marR="52066" marT="26033" marB="26033" anchor="ctr">
                    <a:lnL>
                      <a:noFill/>
                    </a:lnL>
                    <a:lnR>
                      <a:noFill/>
                    </a:lnR>
                    <a:lnT>
                      <a:noFill/>
                    </a:lnT>
                    <a:lnB>
                      <a:noFill/>
                    </a:lnB>
                    <a:solidFill>
                      <a:srgbClr val="FFFF80"/>
                    </a:solidFill>
                  </a:tcPr>
                </a:tc>
                <a:tc>
                  <a:txBody>
                    <a:bodyPr/>
                    <a:lstStyle/>
                    <a:p>
                      <a:pPr algn="l"/>
                      <a:r>
                        <a:rPr lang="en-US" sz="1600" b="1" dirty="0"/>
                        <a:t>[708] </a:t>
                      </a:r>
                      <a:r>
                        <a:rPr lang="en-US" sz="1600" dirty="0"/>
                        <a:t> - Report on the twenty-eighth meeting of Working Party 5A</a:t>
                      </a:r>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3558292045"/>
                  </a:ext>
                </a:extLst>
              </a:tr>
              <a:tr h="481154">
                <a:tc>
                  <a:txBody>
                    <a:bodyPr/>
                    <a:lstStyle/>
                    <a:p>
                      <a:r>
                        <a:rPr lang="en-US" sz="1600" b="1" dirty="0">
                          <a:solidFill>
                            <a:srgbClr val="0000CC"/>
                          </a:solidFill>
                          <a:hlinkClick r:id="rId3">
                            <a:extLst>
                              <a:ext uri="{A12FA001-AC4F-418D-AE19-62706E023703}">
                                <ahyp:hlinkClr xmlns:ahyp="http://schemas.microsoft.com/office/drawing/2018/hyperlinkcolor" val="tx"/>
                              </a:ext>
                            </a:extLst>
                          </a:hlinkClick>
                        </a:rPr>
                        <a:t>Word</a:t>
                      </a:r>
                      <a:r>
                        <a:rPr lang="en-US" sz="1600" dirty="0">
                          <a:solidFill>
                            <a:srgbClr val="0000CC"/>
                          </a:solidFill>
                          <a:hlinkClick r:id="rId3">
                            <a:extLst>
                              <a:ext uri="{A12FA001-AC4F-418D-AE19-62706E023703}">
                                <ahyp:hlinkClr xmlns:ahyp="http://schemas.microsoft.com/office/drawing/2018/hyperlinkcolor" val="tx"/>
                              </a:ext>
                            </a:extLst>
                          </a:hlinkClick>
                        </a:rPr>
                        <a:t> </a:t>
                      </a:r>
                      <a:r>
                        <a:rPr lang="en-US" sz="1600" dirty="0">
                          <a:solidFill>
                            <a:srgbClr val="0000CC"/>
                          </a:solidFill>
                        </a:rPr>
                        <a:t>  </a:t>
                      </a:r>
                    </a:p>
                  </a:txBody>
                  <a:tcPr marL="52066" marR="52066" marT="26033" marB="26033" anchor="ctr">
                    <a:lnL>
                      <a:noFill/>
                    </a:lnL>
                    <a:lnR>
                      <a:noFill/>
                    </a:lnR>
                    <a:lnT>
                      <a:noFill/>
                    </a:lnT>
                    <a:lnB>
                      <a:noFill/>
                    </a:lnB>
                    <a:solidFill>
                      <a:srgbClr val="FFFF80"/>
                    </a:solidFill>
                  </a:tcPr>
                </a:tc>
                <a:tc>
                  <a:txBody>
                    <a:bodyPr/>
                    <a:lstStyle/>
                    <a:p>
                      <a:pPr algn="l"/>
                      <a:r>
                        <a:rPr lang="en-US" sz="1600" b="1" dirty="0"/>
                        <a:t>[708] Annex 9</a:t>
                      </a:r>
                      <a:r>
                        <a:rPr lang="en-US" sz="1600" dirty="0"/>
                        <a:t> - Working document towards a preliminary draft revision of Recommendation ITU-R M.1450-5 - Characteristics of broadband radio local area networks</a:t>
                      </a:r>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1243230293"/>
                  </a:ext>
                </a:extLst>
              </a:tr>
              <a:tr h="475497">
                <a:tc>
                  <a:txBody>
                    <a:bodyPr/>
                    <a:lstStyle/>
                    <a:p>
                      <a:r>
                        <a:rPr lang="en-US" sz="1600" b="1" dirty="0">
                          <a:solidFill>
                            <a:srgbClr val="0000CC"/>
                          </a:solidFill>
                          <a:hlinkClick r:id="rId4">
                            <a:extLst>
                              <a:ext uri="{A12FA001-AC4F-418D-AE19-62706E023703}">
                                <ahyp:hlinkClr xmlns:ahyp="http://schemas.microsoft.com/office/drawing/2018/hyperlinkcolor" val="tx"/>
                              </a:ext>
                            </a:extLst>
                          </a:hlinkClick>
                        </a:rPr>
                        <a:t>Word</a:t>
                      </a:r>
                      <a:r>
                        <a:rPr lang="en-US" sz="1600" dirty="0">
                          <a:solidFill>
                            <a:srgbClr val="0000CC"/>
                          </a:solidFill>
                          <a:hlinkClick r:id="rId4">
                            <a:extLst>
                              <a:ext uri="{A12FA001-AC4F-418D-AE19-62706E023703}">
                                <ahyp:hlinkClr xmlns:ahyp="http://schemas.microsoft.com/office/drawing/2018/hyperlinkcolor" val="tx"/>
                              </a:ext>
                            </a:extLst>
                          </a:hlinkClick>
                        </a:rPr>
                        <a:t> </a:t>
                      </a:r>
                      <a:r>
                        <a:rPr lang="en-US" sz="1600" dirty="0">
                          <a:solidFill>
                            <a:srgbClr val="0000CC"/>
                          </a:solidFill>
                        </a:rPr>
                        <a:t> </a:t>
                      </a:r>
                      <a:r>
                        <a:rPr lang="en-US" sz="1600" dirty="0"/>
                        <a:t> </a:t>
                      </a:r>
                      <a:endParaRPr lang="en-US" sz="1600" dirty="0">
                        <a:solidFill>
                          <a:srgbClr val="0000CC"/>
                        </a:solidFill>
                      </a:endParaRPr>
                    </a:p>
                  </a:txBody>
                  <a:tcPr marL="52066" marR="52066" marT="26033" marB="26033" anchor="ctr">
                    <a:lnL>
                      <a:noFill/>
                    </a:lnL>
                    <a:lnR>
                      <a:noFill/>
                    </a:lnR>
                    <a:lnT>
                      <a:noFill/>
                    </a:lnT>
                    <a:lnB>
                      <a:noFill/>
                    </a:lnB>
                    <a:solidFill>
                      <a:srgbClr val="FFFF80"/>
                    </a:solidFill>
                  </a:tcPr>
                </a:tc>
                <a:tc>
                  <a:txBody>
                    <a:bodyPr/>
                    <a:lstStyle/>
                    <a:p>
                      <a:pPr algn="l"/>
                      <a:r>
                        <a:rPr lang="fr-FR" sz="1600" b="1" dirty="0"/>
                        <a:t>[708] Annex 9 Part 1</a:t>
                      </a:r>
                      <a:endParaRPr lang="en-US" sz="1600" dirty="0"/>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692072087"/>
                  </a:ext>
                </a:extLst>
              </a:tr>
            </a:tbl>
          </a:graphicData>
        </a:graphic>
      </p:graphicFrame>
    </p:spTree>
    <p:extLst>
      <p:ext uri="{BB962C8B-B14F-4D97-AF65-F5344CB8AC3E}">
        <p14:creationId xmlns:p14="http://schemas.microsoft.com/office/powerpoint/2010/main" val="3212094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9FF6EEE-4DD5-4E01-AC6A-198D3657274D}"/>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802c Status</a:t>
            </a:r>
            <a:endParaRPr lang="en-GB" altLang="tr-TR"/>
          </a:p>
        </p:txBody>
      </p:sp>
      <p:sp>
        <p:nvSpPr>
          <p:cNvPr id="4099" name="Rectangle 2">
            <a:extLst>
              <a:ext uri="{FF2B5EF4-FFF2-40B4-BE49-F238E27FC236}">
                <a16:creationId xmlns:a16="http://schemas.microsoft.com/office/drawing/2014/main" id="{CF6FF4A9-178E-4693-94C8-A5F335AE3A62}"/>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2023-01</a:t>
            </a:r>
            <a:r>
              <a:rPr lang="tr-TR" altLang="tr-TR" sz="2000" b="0"/>
              <a:t>-</a:t>
            </a:r>
            <a:r>
              <a:rPr lang="en-US" altLang="tr-TR" sz="2000" b="0"/>
              <a:t>19</a:t>
            </a:r>
            <a:endParaRPr lang="en-GB" altLang="tr-TR" sz="2000" b="0"/>
          </a:p>
        </p:txBody>
      </p:sp>
      <p:sp>
        <p:nvSpPr>
          <p:cNvPr id="4100" name="Date Placeholder 3">
            <a:extLst>
              <a:ext uri="{FF2B5EF4-FFF2-40B4-BE49-F238E27FC236}">
                <a16:creationId xmlns:a16="http://schemas.microsoft.com/office/drawing/2014/main" id="{E62BA647-5558-4A35-BD8F-9346379F85B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2023</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24B1D06C-3D8F-4C41-BDB0-86F362A28B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7A211B1B-D680-4A86-B834-81E35E00AE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4C0D056F-9A55-4647-92AB-F036988EAE59}" type="slidenum">
              <a:rPr lang="en-GB" altLang="tr-TR" sz="1200" b="0" smtClean="0"/>
              <a:pPr>
                <a:spcBef>
                  <a:spcPct val="0"/>
                </a:spcBef>
              </a:pPr>
              <a:t>86</a:t>
            </a:fld>
            <a:endParaRPr lang="en-GB" altLang="tr-TR" sz="1200" b="0"/>
          </a:p>
        </p:txBody>
      </p:sp>
      <p:graphicFrame>
        <p:nvGraphicFramePr>
          <p:cNvPr id="4103" name="Object 3">
            <a:extLst>
              <a:ext uri="{FF2B5EF4-FFF2-40B4-BE49-F238E27FC236}">
                <a16:creationId xmlns:a16="http://schemas.microsoft.com/office/drawing/2014/main" id="{DA693CAA-F88C-4486-940B-1A175479BAB7}"/>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spid="_x0000_s21515" name="Document" r:id="rId4" imgW="10438783" imgH="2743861" progId="Word.Document.8">
                  <p:embed/>
                </p:oleObj>
              </mc:Choice>
              <mc:Fallback>
                <p:oleObj name="Document" r:id="rId4" imgW="10438783" imgH="2743861" progId="Word.Document.8">
                  <p:embed/>
                  <p:pic>
                    <p:nvPicPr>
                      <p:cNvPr id="4103" name="Object 3">
                        <a:extLst>
                          <a:ext uri="{FF2B5EF4-FFF2-40B4-BE49-F238E27FC236}">
                            <a16:creationId xmlns:a16="http://schemas.microsoft.com/office/drawing/2014/main" id="{DA693CAA-F88C-4486-940B-1A175479B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69D7E45D-8032-4A92-8C89-A3CAD9F7CCE9}"/>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9591089-B610-4874-BA99-F299670E8EF0}"/>
              </a:ext>
            </a:extLst>
          </p:cNvPr>
          <p:cNvSpPr>
            <a:spLocks noGrp="1" noChangeArrowheads="1"/>
          </p:cNvSpPr>
          <p:nvPr>
            <p:ph type="title"/>
          </p:nvPr>
        </p:nvSpPr>
        <p:spPr/>
        <p:txBody>
          <a:bodyPr/>
          <a:lstStyle/>
          <a:p>
            <a:r>
              <a:rPr lang="en-US" altLang="en-US"/>
              <a:t>IEEE Std 802 - Overview</a:t>
            </a:r>
          </a:p>
        </p:txBody>
      </p:sp>
      <p:sp>
        <p:nvSpPr>
          <p:cNvPr id="3" name="Content Placeholder 2">
            <a:extLst>
              <a:ext uri="{FF2B5EF4-FFF2-40B4-BE49-F238E27FC236}">
                <a16:creationId xmlns:a16="http://schemas.microsoft.com/office/drawing/2014/main" id="{0DB39671-23A9-49B2-B5AC-F7A789DBB876}"/>
              </a:ext>
            </a:extLst>
          </p:cNvPr>
          <p:cNvSpPr>
            <a:spLocks noGrp="1"/>
          </p:cNvSpPr>
          <p:nvPr>
            <p:ph idx="1"/>
          </p:nvPr>
        </p:nvSpPr>
        <p:spPr>
          <a:xfrm>
            <a:off x="725488" y="1830388"/>
            <a:ext cx="10739437" cy="4645025"/>
          </a:xfrm>
        </p:spPr>
        <p:txBody>
          <a:bodyPr/>
          <a:lstStyle/>
          <a:p>
            <a:pPr>
              <a:defRPr/>
            </a:pPr>
            <a:r>
              <a:rPr lang="en-US" dirty="0"/>
              <a:t>IEEE Std 802 “Standard for Local and Metropolitan Area Networks: Overview and Architecture”</a:t>
            </a:r>
          </a:p>
          <a:p>
            <a:pPr>
              <a:defRPr/>
            </a:pPr>
            <a:endParaRPr lang="en-US" dirty="0"/>
          </a:p>
          <a:p>
            <a:pPr>
              <a:defRPr/>
            </a:pPr>
            <a:r>
              <a:rPr lang="en-US" dirty="0"/>
              <a:t>There are three areas of activity regarding IEEE Std 802:</a:t>
            </a:r>
          </a:p>
          <a:p>
            <a:pPr>
              <a:defRPr/>
            </a:pPr>
            <a:endParaRPr lang="en-US" sz="100" dirty="0"/>
          </a:p>
          <a:p>
            <a:pPr marL="457200" indent="-457200">
              <a:buFont typeface="+mj-lt"/>
              <a:buAutoNum type="arabicPeriod"/>
              <a:defRPr/>
            </a:pPr>
            <a:r>
              <a:rPr lang="en-US" dirty="0"/>
              <a:t>IEEE Std 802-REVc: an active </a:t>
            </a:r>
            <a:r>
              <a:rPr lang="en-US" b="0" dirty="0">
                <a:solidFill>
                  <a:srgbClr val="2487D7"/>
                </a:solidFill>
                <a:latin typeface="+mj-lt"/>
                <a:hlinkClick r:id="rId2"/>
              </a:rPr>
              <a:t>PAR</a:t>
            </a:r>
            <a:r>
              <a:rPr lang="en-US" b="0" dirty="0">
                <a:solidFill>
                  <a:srgbClr val="2487D7"/>
                </a:solidFill>
                <a:latin typeface="+mj-lt"/>
              </a:rPr>
              <a:t> </a:t>
            </a:r>
            <a:r>
              <a:rPr lang="en-US" dirty="0"/>
              <a:t>“Revision to IEEE Standard 802-2014”</a:t>
            </a:r>
          </a:p>
          <a:p>
            <a:pPr marL="457200" indent="-457200">
              <a:buFont typeface="+mj-lt"/>
              <a:buAutoNum type="arabicPeriod"/>
              <a:defRPr/>
            </a:pPr>
            <a:endParaRPr lang="en-US" sz="1100" dirty="0"/>
          </a:p>
          <a:p>
            <a:pPr marL="457200" indent="-457200">
              <a:buFont typeface="+mj-lt"/>
              <a:buAutoNum type="arabicPeriod"/>
              <a:defRPr/>
            </a:pPr>
            <a:r>
              <a:rPr lang="en-US" dirty="0">
                <a:solidFill>
                  <a:schemeClr val="bg1">
                    <a:lumMod val="65000"/>
                  </a:schemeClr>
                </a:solidFill>
              </a:rPr>
              <a:t>802 Technical Plenaries – 802 level meetings discussing 802 Technical Items</a:t>
            </a:r>
          </a:p>
          <a:p>
            <a:pPr marL="457200" indent="-457200">
              <a:buFont typeface="+mj-lt"/>
              <a:buAutoNum type="arabicPeriod"/>
              <a:defRPr/>
            </a:pPr>
            <a:endParaRPr lang="en-US" sz="1400" dirty="0">
              <a:solidFill>
                <a:schemeClr val="bg1">
                  <a:lumMod val="65000"/>
                </a:schemeClr>
              </a:solidFill>
            </a:endParaRPr>
          </a:p>
          <a:p>
            <a:pPr marL="457200" indent="-457200">
              <a:buFont typeface="+mj-lt"/>
              <a:buAutoNum type="arabicPeriod"/>
              <a:defRPr/>
            </a:pPr>
            <a:r>
              <a:rPr lang="en-US" dirty="0">
                <a:solidFill>
                  <a:schemeClr val="bg1">
                    <a:lumMod val="65000"/>
                  </a:schemeClr>
                </a:solidFill>
              </a:rPr>
              <a:t>Development of a Std 802 amendment PAR – to add technical content</a:t>
            </a:r>
            <a:endParaRPr lang="en-US" dirty="0"/>
          </a:p>
        </p:txBody>
      </p:sp>
      <p:sp>
        <p:nvSpPr>
          <p:cNvPr id="6148" name="Date Placeholder 3">
            <a:extLst>
              <a:ext uri="{FF2B5EF4-FFF2-40B4-BE49-F238E27FC236}">
                <a16:creationId xmlns:a16="http://schemas.microsoft.com/office/drawing/2014/main" id="{98E49FD3-C311-4B38-B8C9-C2842F5B89CF}"/>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B50ECF75-5772-483E-839C-E02B826526EF}"/>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4ACC9B84-3ED3-4A80-992A-1CEEDEE98AF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579242E4-8D19-4616-BDFF-0FC4308B5D6F}" type="slidenum">
              <a:rPr lang="en-GB" altLang="tr-TR" sz="1200" smtClean="0">
                <a:solidFill>
                  <a:srgbClr val="000000"/>
                </a:solidFill>
              </a:rPr>
              <a:pPr/>
              <a:t>87</a:t>
            </a:fld>
            <a:endParaRPr lang="en-GB" altLang="tr-TR" sz="1200">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1F83E9F-9297-4768-8A6A-097EE65041D0}"/>
              </a:ext>
            </a:extLst>
          </p:cNvPr>
          <p:cNvSpPr>
            <a:spLocks noGrp="1" noChangeArrowheads="1"/>
          </p:cNvSpPr>
          <p:nvPr>
            <p:ph type="title"/>
          </p:nvPr>
        </p:nvSpPr>
        <p:spPr>
          <a:xfrm>
            <a:off x="914400" y="685800"/>
            <a:ext cx="10361613" cy="439738"/>
          </a:xfrm>
        </p:spPr>
        <p:txBody>
          <a:bodyPr/>
          <a:lstStyle/>
          <a:p>
            <a:r>
              <a:rPr lang="en-US" altLang="en-US"/>
              <a:t>IEEE Std 802-REVc</a:t>
            </a:r>
          </a:p>
        </p:txBody>
      </p:sp>
      <p:sp>
        <p:nvSpPr>
          <p:cNvPr id="3" name="Content Placeholder 2">
            <a:extLst>
              <a:ext uri="{FF2B5EF4-FFF2-40B4-BE49-F238E27FC236}">
                <a16:creationId xmlns:a16="http://schemas.microsoft.com/office/drawing/2014/main" id="{D0158BA3-3EE1-4C01-B5E7-4F021ECEF546}"/>
              </a:ext>
            </a:extLst>
          </p:cNvPr>
          <p:cNvSpPr>
            <a:spLocks noGrp="1"/>
          </p:cNvSpPr>
          <p:nvPr>
            <p:ph idx="1"/>
          </p:nvPr>
        </p:nvSpPr>
        <p:spPr>
          <a:xfrm>
            <a:off x="514350" y="1125538"/>
            <a:ext cx="11161713" cy="5349875"/>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b="0" dirty="0">
                <a:latin typeface="+mj-lt"/>
              </a:rPr>
              <a:t>On 24 March 2022, a </a:t>
            </a: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US" sz="2000" b="0" dirty="0">
              <a:solidFill>
                <a:srgbClr val="333333"/>
              </a:solidFill>
              <a:latin typeface="+mj-lt"/>
            </a:endParaRPr>
          </a:p>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 is available on the 802.1 web site: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6"/>
              </a:rPr>
              <a:t>James Gilb</a:t>
            </a:r>
            <a:r>
              <a:rPr lang="en-GB" sz="1800" dirty="0">
                <a:solidFill>
                  <a:srgbClr val="333333"/>
                </a:solidFill>
                <a:latin typeface="+mj-lt"/>
              </a:rPr>
              <a:t>, </a:t>
            </a:r>
            <a:r>
              <a:rPr lang="en-GB" altLang="tr-TR" sz="1800" dirty="0">
                <a:solidFill>
                  <a:srgbClr val="333333"/>
                </a:solidFill>
                <a:latin typeface="+mj-lt"/>
              </a:rPr>
              <a:t>0.1, 0.2, and 0.3 drafts and redlines are avail</a:t>
            </a:r>
            <a:r>
              <a:rPr lang="en-GB" altLang="tr-TR" sz="1800" dirty="0">
                <a:solidFill>
                  <a:srgbClr val="333333"/>
                </a:solidFill>
                <a:latin typeface="+mj-lt"/>
                <a:hlinkClick r:id="rId7"/>
              </a:rPr>
              <a:t>a</a:t>
            </a:r>
            <a:r>
              <a:rPr lang="en-GB" altLang="tr-TR" sz="1800" dirty="0">
                <a:solidFill>
                  <a:srgbClr val="333333"/>
                </a:solidFill>
                <a:latin typeface="+mj-lt"/>
              </a:rPr>
              <a:t>ble in the 802.1 private area:</a:t>
            </a:r>
            <a:br>
              <a:rPr lang="en-GB" altLang="tr-TR" sz="1800" dirty="0">
                <a:solidFill>
                  <a:srgbClr val="333333"/>
                </a:solidFill>
                <a:latin typeface="+mj-lt"/>
              </a:rPr>
            </a:br>
            <a:r>
              <a:rPr lang="en-GB" altLang="tr-TR" sz="1800" dirty="0">
                <a:solidFill>
                  <a:srgbClr val="333333"/>
                </a:solidFill>
                <a:latin typeface="+mj-lt"/>
                <a:hlinkClick r:id="rId7"/>
              </a:rPr>
              <a:t>https://www.ieee802.org/1/files/private/802-REVc-drafts/d0/</a:t>
            </a:r>
            <a:r>
              <a:rPr lang="en-GB" altLang="tr-TR" sz="1800" dirty="0">
                <a:solidFill>
                  <a:srgbClr val="333333"/>
                </a:solidFill>
                <a:latin typeface="+mj-lt"/>
              </a:rPr>
              <a:t> (802.11 members have access)</a:t>
            </a: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TG ballot on D0.2 completed 2022-10-14 - ~40 comments – all comments resolved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0.3 was reviewed discussed Tuesday AM1 (2023-01-17)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Editor is generating D1.0 for first WG ballot</a:t>
            </a:r>
            <a:br>
              <a:rPr lang="en-GB" altLang="tr-TR" dirty="0">
                <a:solidFill>
                  <a:srgbClr val="333333"/>
                </a:solidFill>
                <a:latin typeface="+mj-lt"/>
              </a:rPr>
            </a:br>
            <a:r>
              <a:rPr lang="en-GB" altLang="tr-TR" dirty="0">
                <a:solidFill>
                  <a:srgbClr val="333333"/>
                </a:solidFill>
                <a:latin typeface="+mj-lt"/>
              </a:rPr>
              <a:t>the plan is for a 45-day WG ballot, to complete before March 2023 802 Plenary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Note: Editor is still open to receiving comments on Draft 0.3</a:t>
            </a:r>
          </a:p>
          <a:p>
            <a:pPr marL="457200"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t>Goal: To RevCom – Jul 2024 – Publish Dec 2024</a:t>
            </a:r>
            <a:endParaRPr lang="en-GB" altLang="tr-TR" sz="2000" dirty="0">
              <a:solidFill>
                <a:srgbClr val="333333"/>
              </a:solidFill>
              <a:latin typeface="+mj-lt"/>
            </a:endParaRPr>
          </a:p>
          <a:p>
            <a:pPr>
              <a:defRPr/>
            </a:pPr>
            <a:endParaRPr lang="en-US" dirty="0"/>
          </a:p>
        </p:txBody>
      </p:sp>
      <p:sp>
        <p:nvSpPr>
          <p:cNvPr id="7172" name="Date Placeholder 3">
            <a:extLst>
              <a:ext uri="{FF2B5EF4-FFF2-40B4-BE49-F238E27FC236}">
                <a16:creationId xmlns:a16="http://schemas.microsoft.com/office/drawing/2014/main" id="{3AF083F9-E503-4856-BBAD-113B276D0231}"/>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7173" name="Footer Placeholder 4">
            <a:extLst>
              <a:ext uri="{FF2B5EF4-FFF2-40B4-BE49-F238E27FC236}">
                <a16:creationId xmlns:a16="http://schemas.microsoft.com/office/drawing/2014/main" id="{A7ECAE6C-E7F5-44A2-B417-5BA9E1EC4716}"/>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7174" name="Slide Number Placeholder 5">
            <a:extLst>
              <a:ext uri="{FF2B5EF4-FFF2-40B4-BE49-F238E27FC236}">
                <a16:creationId xmlns:a16="http://schemas.microsoft.com/office/drawing/2014/main" id="{62CF71DE-7D55-4DA5-BCB9-6FFD26ADC7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104875A6-FB25-4DE0-9C92-C1AFC4F3411C}" type="slidenum">
              <a:rPr lang="en-GB" altLang="tr-TR" sz="1200" smtClean="0">
                <a:solidFill>
                  <a:srgbClr val="000000"/>
                </a:solidFill>
              </a:rPr>
              <a:pPr/>
              <a:t>88</a:t>
            </a:fld>
            <a:endParaRPr lang="en-GB" altLang="tr-TR" sz="120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A617C9-4E33-472C-B7E0-108B891887BA}"/>
              </a:ext>
            </a:extLst>
          </p:cNvPr>
          <p:cNvSpPr>
            <a:spLocks noGrp="1" noChangeArrowheads="1"/>
          </p:cNvSpPr>
          <p:nvPr>
            <p:ph type="title"/>
          </p:nvPr>
        </p:nvSpPr>
        <p:spPr/>
        <p:txBody>
          <a:bodyPr/>
          <a:lstStyle/>
          <a:p>
            <a:r>
              <a:rPr lang="en-US" altLang="en-US"/>
              <a:t>Way Forward</a:t>
            </a:r>
          </a:p>
        </p:txBody>
      </p:sp>
      <p:sp>
        <p:nvSpPr>
          <p:cNvPr id="3" name="Content Placeholder 2">
            <a:extLst>
              <a:ext uri="{FF2B5EF4-FFF2-40B4-BE49-F238E27FC236}">
                <a16:creationId xmlns:a16="http://schemas.microsoft.com/office/drawing/2014/main" id="{B5B9C948-11B5-4BAF-A8F7-25E8720635DB}"/>
              </a:ext>
            </a:extLst>
          </p:cNvPr>
          <p:cNvSpPr>
            <a:spLocks noGrp="1"/>
          </p:cNvSpPr>
          <p:nvPr>
            <p:ph idx="1"/>
          </p:nvPr>
        </p:nvSpPr>
        <p:spPr>
          <a:xfrm>
            <a:off x="731838" y="1557338"/>
            <a:ext cx="10726737" cy="4343400"/>
          </a:xfrm>
        </p:spPr>
        <p:txBody>
          <a:bodyPr/>
          <a:lstStyle/>
          <a:p>
            <a:pPr marL="457200" indent="-457200">
              <a:buFont typeface="Arial" panose="020B0604020202020204" pitchFamily="34" charset="0"/>
              <a:buChar char="•"/>
              <a:defRPr/>
            </a:pPr>
            <a:r>
              <a:rPr lang="en-US" dirty="0"/>
              <a:t>Interested parties may review 802c D0.3 and provide comments to editor</a:t>
            </a:r>
          </a:p>
          <a:p>
            <a:pPr marL="457200" indent="-457200">
              <a:buFont typeface="Arial" panose="020B0604020202020204" pitchFamily="34" charset="0"/>
              <a:buChar char="•"/>
              <a:defRPr/>
            </a:pPr>
            <a:r>
              <a:rPr lang="en-US" dirty="0"/>
              <a:t>Interested parties may submit comments on 802c D1.0 during 802.1 WG LB</a:t>
            </a:r>
          </a:p>
          <a:p>
            <a:pPr marL="457200" indent="-457200">
              <a:buFont typeface="Arial" panose="020B0604020202020204" pitchFamily="34" charset="0"/>
              <a:buChar char="•"/>
              <a:defRPr/>
            </a:pPr>
            <a:r>
              <a:rPr lang="en-US" dirty="0"/>
              <a:t>The 802.11 Chair has voting rights for the 802c 802.1 WG LB</a:t>
            </a:r>
          </a:p>
          <a:p>
            <a:pPr marL="457200" indent="-457200">
              <a:buFont typeface="Arial" panose="020B0604020202020204" pitchFamily="34" charset="0"/>
              <a:buChar char="•"/>
              <a:defRPr/>
            </a:pPr>
            <a:r>
              <a:rPr lang="en-US" dirty="0"/>
              <a:t>802.11 ARC SC will hold 1 or 2 teleconferences to discuss/review 802c D1.0 to determine 802.11 concerns/comments, if any</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The 802 Liaison will:</a:t>
            </a:r>
          </a:p>
          <a:p>
            <a:pPr marL="857250" lvl="1" indent="-457200">
              <a:buFont typeface="Arial" panose="020B0604020202020204" pitchFamily="34" charset="0"/>
              <a:buChar char="•"/>
              <a:defRPr/>
            </a:pPr>
            <a:r>
              <a:rPr lang="en-US" dirty="0"/>
              <a:t>Continue to Monitor activity regarding IEEE Std 802 and 802 level technical issues</a:t>
            </a:r>
          </a:p>
          <a:p>
            <a:pPr marL="857250" lvl="1" indent="-457200">
              <a:buFont typeface="Arial" panose="020B0604020202020204" pitchFamily="34" charset="0"/>
              <a:buChar char="•"/>
              <a:defRPr/>
            </a:pPr>
            <a:r>
              <a:rPr lang="en-US" dirty="0"/>
              <a:t>Report progress and activity during 802.11 Interim/Plenary sessions</a:t>
            </a:r>
          </a:p>
          <a:p>
            <a:pPr marL="857250" lvl="1" indent="-457200">
              <a:buFont typeface="Arial" panose="020B0604020202020204" pitchFamily="34" charset="0"/>
              <a:buChar char="•"/>
              <a:defRPr/>
            </a:pPr>
            <a:r>
              <a:rPr lang="en-US" dirty="0"/>
              <a:t>Report significant events on the 802.11 reflector</a:t>
            </a:r>
          </a:p>
          <a:p>
            <a:pPr marL="0" indent="0" algn="ctr">
              <a:defRPr/>
            </a:pPr>
            <a:r>
              <a:rPr lang="en-US" dirty="0"/>
              <a:t>Questions / Comments ?</a:t>
            </a:r>
          </a:p>
        </p:txBody>
      </p:sp>
      <p:sp>
        <p:nvSpPr>
          <p:cNvPr id="8196" name="Date Placeholder 3">
            <a:extLst>
              <a:ext uri="{FF2B5EF4-FFF2-40B4-BE49-F238E27FC236}">
                <a16:creationId xmlns:a16="http://schemas.microsoft.com/office/drawing/2014/main" id="{7250C8D1-C92A-44B5-81F0-EB8225356585}"/>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8197" name="Footer Placeholder 4">
            <a:extLst>
              <a:ext uri="{FF2B5EF4-FFF2-40B4-BE49-F238E27FC236}">
                <a16:creationId xmlns:a16="http://schemas.microsoft.com/office/drawing/2014/main" id="{14A5630E-C0C2-4E48-A5B0-68C4C32D42A5}"/>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8198" name="Slide Number Placeholder 5">
            <a:extLst>
              <a:ext uri="{FF2B5EF4-FFF2-40B4-BE49-F238E27FC236}">
                <a16:creationId xmlns:a16="http://schemas.microsoft.com/office/drawing/2014/main" id="{83CA95B7-14D5-4C48-857B-80BDE7DE8B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74A32D2D-4675-46FE-A436-5C2AADC040F4}" type="slidenum">
              <a:rPr lang="en-GB" altLang="tr-TR" sz="1200" smtClean="0">
                <a:solidFill>
                  <a:srgbClr val="000000"/>
                </a:solidFill>
              </a:rPr>
              <a:pPr/>
              <a:t>89</a:t>
            </a:fld>
            <a:endParaRPr lang="en-GB" altLang="tr-TR" sz="1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CAE8-C8E4-4AA8-B281-893E00E95189}"/>
              </a:ext>
            </a:extLst>
          </p:cNvPr>
          <p:cNvSpPr>
            <a:spLocks noGrp="1"/>
          </p:cNvSpPr>
          <p:nvPr>
            <p:ph type="title"/>
          </p:nvPr>
        </p:nvSpPr>
        <p:spPr/>
        <p:txBody>
          <a:bodyPr/>
          <a:lstStyle/>
          <a:p>
            <a:r>
              <a:rPr lang="en-US" dirty="0"/>
              <a:t>Attendance by breakout (January interim session)</a:t>
            </a:r>
          </a:p>
        </p:txBody>
      </p:sp>
      <p:pic>
        <p:nvPicPr>
          <p:cNvPr id="8" name="Content Placeholder 7">
            <a:extLst>
              <a:ext uri="{FF2B5EF4-FFF2-40B4-BE49-F238E27FC236}">
                <a16:creationId xmlns:a16="http://schemas.microsoft.com/office/drawing/2014/main" id="{12EE41FA-1AB8-4481-9B9F-533398FEEC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751014"/>
            <a:ext cx="8645605" cy="4724400"/>
          </a:xfrm>
        </p:spPr>
      </p:pic>
      <p:sp>
        <p:nvSpPr>
          <p:cNvPr id="4" name="Slide Number Placeholder 3">
            <a:extLst>
              <a:ext uri="{FF2B5EF4-FFF2-40B4-BE49-F238E27FC236}">
                <a16:creationId xmlns:a16="http://schemas.microsoft.com/office/drawing/2014/main" id="{96CB4D8C-9A97-4D56-B5F9-B71CFC6335E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18FEF8D0-2911-47B5-9684-7CFCCA6F9266}"/>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F7895BC-141E-4BC6-A5FC-A4B36A6777F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12431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6CAB6-53DB-42EF-9080-9C125A528C4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BB14CA13-6020-47D0-B46C-2A18C24D5527}"/>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CA8C6555-0724-4A3C-AD77-7A0E04070733}"/>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12EE6D4-F252-476E-A934-63186276303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679BEAB-B4EA-46FF-8A88-8F8D2547D46D}"/>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Tree>
    <p:extLst>
      <p:ext uri="{BB962C8B-B14F-4D97-AF65-F5344CB8AC3E}">
        <p14:creationId xmlns:p14="http://schemas.microsoft.com/office/powerpoint/2010/main" val="11416836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Jan.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14354"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5DC956D-B5F7-47FF-A5BD-EA3E4FA4F482}"/>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8CE7E2F3-A2F4-448C-81B9-9535906D3773}"/>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4" name="Date Placeholder 3">
            <a:extLst>
              <a:ext uri="{FF2B5EF4-FFF2-40B4-BE49-F238E27FC236}">
                <a16:creationId xmlns:a16="http://schemas.microsoft.com/office/drawing/2014/main" id="{97220010-42A7-42B3-A599-177B3C84EC0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613339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Draft amendment 0.2 in development and review by members.</a:t>
            </a:r>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197B69DD-B0BE-469E-8751-5EED3FE285C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53D9AB-A32F-4949-8849-B821EC15C97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7CE60528-E423-44CA-9058-E4E8EF3304B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71710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FBE99BE-E78C-4370-BEB7-54C2D565F32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E14E418-1873-4658-A18D-6ED2E24EC07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4F738C27-9730-4A4E-8CEE-C68F9AD31E0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050082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freq. stitching; increasing the affective channel BW by using partially overlapping channels. </a:t>
            </a:r>
          </a:p>
          <a:p>
            <a:pPr lvl="1">
              <a:buFont typeface="Arial" panose="020B0604020202020204" pitchFamily="34" charset="0"/>
              <a:buChar char="•"/>
            </a:pPr>
            <a:r>
              <a:rPr lang="en-US" sz="2400" dirty="0"/>
              <a:t>Considering impact of China MIIT’s proposed regulations</a:t>
            </a:r>
          </a:p>
          <a:p>
            <a:pPr lvl="1">
              <a:buFont typeface="Arial" panose="020B0604020202020204" pitchFamily="34" charset="0"/>
              <a:buChar char="•"/>
            </a:pPr>
            <a:r>
              <a:rPr lang="en-US" sz="2400" dirty="0"/>
              <a:t>One to many ranging mechanism  </a:t>
            </a:r>
          </a:p>
        </p:txBody>
      </p:sp>
      <p:sp>
        <p:nvSpPr>
          <p:cNvPr id="7" name="Footer Placeholder 6">
            <a:extLst>
              <a:ext uri="{FF2B5EF4-FFF2-40B4-BE49-F238E27FC236}">
                <a16:creationId xmlns:a16="http://schemas.microsoft.com/office/drawing/2014/main" id="{40276893-A921-4782-9B6F-280F18F2CDE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8DDAF5B-D60B-49EB-B79D-89B36A621F6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0BBAF52D-44E7-4107-A144-3CAF6E7D8D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57346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In PAR and CSD development stage.</a:t>
            </a:r>
          </a:p>
        </p:txBody>
      </p:sp>
      <p:sp>
        <p:nvSpPr>
          <p:cNvPr id="7" name="Footer Placeholder 6">
            <a:extLst>
              <a:ext uri="{FF2B5EF4-FFF2-40B4-BE49-F238E27FC236}">
                <a16:creationId xmlns:a16="http://schemas.microsoft.com/office/drawing/2014/main" id="{12EF0122-290A-4BC4-9079-74F043EF0B8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728E22-5207-4B52-BD87-44995E072A85}"/>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3CE6E7F9-E0DC-4C23-AB07-5297BF222C0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77356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up to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dirty="0"/>
              <a:t>At final approval stages, document is with </a:t>
            </a:r>
            <a:r>
              <a:rPr lang="en-US" sz="2400" dirty="0" err="1"/>
              <a:t>RevCom</a:t>
            </a:r>
            <a:r>
              <a:rPr lang="en-US" sz="2400" dirty="0"/>
              <a:t> for publishing. </a:t>
            </a:r>
            <a:endParaRPr lang="en-US" sz="2400" b="0" dirty="0"/>
          </a:p>
        </p:txBody>
      </p:sp>
      <p:sp>
        <p:nvSpPr>
          <p:cNvPr id="7" name="Footer Placeholder 6">
            <a:extLst>
              <a:ext uri="{FF2B5EF4-FFF2-40B4-BE49-F238E27FC236}">
                <a16:creationId xmlns:a16="http://schemas.microsoft.com/office/drawing/2014/main" id="{605003A1-BD84-4893-BF60-135E01D3A96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3E2AF37-10CB-411A-9E2C-E3E558C5532F}"/>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9C23ACEF-F014-4A48-811B-86620AF030C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10850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Reviewed channel model and propagation simulations result for UWB under VBAN/HBAN conditions.</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3676CD5B-DE14-4D28-B3EE-526A430DBCD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B10F22E-C656-4931-B751-9002252348A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133D2F61-784C-4696-BB55-01641257AD2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45886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1567FDC9-B936-4621-AB0D-0487EEBF1293}"/>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64292182-FECF-4AB9-9360-98A7926D2AC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8" name="Date Placeholder 7">
            <a:extLst>
              <a:ext uri="{FF2B5EF4-FFF2-40B4-BE49-F238E27FC236}">
                <a16:creationId xmlns:a16="http://schemas.microsoft.com/office/drawing/2014/main" id="{225CBEBA-28BE-4D22-B16C-45F09DCE9BF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385925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775828FA-BE42-4ABD-BB8A-20B30D254B38}"/>
              </a:ext>
            </a:extLst>
          </p:cNvPr>
          <p:cNvSpPr>
            <a:spLocks noGrp="1" noChangeArrowheads="1"/>
          </p:cNvSpPr>
          <p:nvPr>
            <p:ph type="title"/>
          </p:nvPr>
        </p:nvSpPr>
        <p:spPr>
          <a:xfrm>
            <a:off x="2209800" y="609600"/>
            <a:ext cx="7772400" cy="1066800"/>
          </a:xfrm>
        </p:spPr>
        <p:txBody>
          <a:bodyPr/>
          <a:lstStyle/>
          <a:p>
            <a:r>
              <a:rPr lang="en-US" altLang="en-US"/>
              <a:t>802.18 Liaison Report – January 2023</a:t>
            </a:r>
          </a:p>
        </p:txBody>
      </p:sp>
      <p:sp>
        <p:nvSpPr>
          <p:cNvPr id="15366" name="Rectangle 6">
            <a:extLst>
              <a:ext uri="{FF2B5EF4-FFF2-40B4-BE49-F238E27FC236}">
                <a16:creationId xmlns:a16="http://schemas.microsoft.com/office/drawing/2014/main" id="{28F96FF3-9CCF-4A53-A785-32ED89D6193F}"/>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2023-01-18</a:t>
            </a:r>
          </a:p>
        </p:txBody>
      </p:sp>
      <p:graphicFrame>
        <p:nvGraphicFramePr>
          <p:cNvPr id="15367" name="Object 11">
            <a:extLst>
              <a:ext uri="{FF2B5EF4-FFF2-40B4-BE49-F238E27FC236}">
                <a16:creationId xmlns:a16="http://schemas.microsoft.com/office/drawing/2014/main" id="{2F10A429-FE44-4BFC-BBEA-A5B4B15BA5A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5378"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2F10A429-FE44-4BFC-BBEA-A5B4B15BA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5BA1DA3-DA73-4973-A9E7-542CFC16F0F2}"/>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5F5DFE30-BDD3-4BBC-964D-C4B0937B01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22E364E-54DF-4E63-8405-A021154F96FD}"/>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6E0CC8CC-1EE2-49B7-8322-29F2370F180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091434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3903</TotalTime>
  <Words>11687</Words>
  <Application>Microsoft Office PowerPoint</Application>
  <PresentationFormat>Widescreen</PresentationFormat>
  <Paragraphs>2147</Paragraphs>
  <Slides>136</Slides>
  <Notes>90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6" baseType="lpstr">
      <vt:lpstr>微软雅黑</vt:lpstr>
      <vt:lpstr>Arial</vt:lpstr>
      <vt:lpstr>Arial Black</vt:lpstr>
      <vt:lpstr>Calibri</vt:lpstr>
      <vt:lpstr>Times</vt:lpstr>
      <vt:lpstr>Times New Roman</vt:lpstr>
      <vt:lpstr>TimesNewRoman</vt:lpstr>
      <vt:lpstr>Wingdings</vt:lpstr>
      <vt:lpstr>Office Theme</vt:lpstr>
      <vt:lpstr>Document</vt:lpstr>
      <vt:lpstr>802.11 WG January 2023 Session Report</vt:lpstr>
      <vt:lpstr>Abstract</vt:lpstr>
      <vt:lpstr>Attendance</vt:lpstr>
      <vt:lpstr>PowerPoint Presentation</vt:lpstr>
      <vt:lpstr>PowerPoint Presentation</vt:lpstr>
      <vt:lpstr>Attendees by affiliation (attended at least one meeting November to January</vt:lpstr>
      <vt:lpstr>Attendance by subgroup (November to January)</vt:lpstr>
      <vt:lpstr>Attendees by affiliation (January interim session)</vt:lpstr>
      <vt:lpstr>Attendance by breakout (January interim session)</vt:lpstr>
      <vt:lpstr>Closing Reports</vt:lpstr>
      <vt:lpstr>802.11 WG Editor’s Meeting (Jan 2023)</vt:lpstr>
      <vt:lpstr>Volunteer Editor Contacts</vt:lpstr>
      <vt:lpstr>January 17 roundtable status report</vt:lpstr>
      <vt:lpstr>Topics discussed</vt:lpstr>
      <vt:lpstr>Topics discussed</vt:lpstr>
      <vt:lpstr>Draft Development Snapshot</vt:lpstr>
      <vt:lpstr>ARC Closing Report </vt:lpstr>
      <vt:lpstr>Abstract</vt:lpstr>
      <vt:lpstr>Work Completed - 1</vt:lpstr>
      <vt:lpstr>Work Completed - 2</vt:lpstr>
      <vt:lpstr>Work Completed – 3</vt:lpstr>
      <vt:lpstr>Monitoring/future activities</vt:lpstr>
      <vt:lpstr>Plans</vt:lpstr>
      <vt:lpstr>IEEE 802.11 Coexistence SC Jan 2023 (hybrid) closing report</vt:lpstr>
      <vt:lpstr>IEEE 802.11 Coexistence SC achieved its goals as a discussion forum for coexistence issues</vt:lpstr>
      <vt:lpstr>IEEE 802.11 Coexistence SC will continue promoting good coexistence with IEEE 802.11 in Mar 2023</vt:lpstr>
      <vt:lpstr>A new Chair volunteer is sought</vt:lpstr>
      <vt:lpstr>WNG SC Closing Report</vt:lpstr>
      <vt:lpstr>Abstract</vt:lpstr>
      <vt:lpstr>PowerPoint Presentation</vt:lpstr>
      <vt:lpstr>IEEE 802 JTC1 Standing Committee Jan 2023 (hybrid) closing report</vt:lpstr>
      <vt:lpstr>The IEEE 802 JTC1 SC reviewed the PSDO process status, including IPR issues holding up 802.11ax/ay/ba/az</vt:lpstr>
      <vt:lpstr>The IEEE 802 JTC1 SC will undertake its usual work at its hybrid meeting in Atlanta in Mar 2023</vt:lpstr>
      <vt:lpstr>REVme Closing Report – January 2023</vt:lpstr>
      <vt:lpstr>Work Completed and Plans for March</vt:lpstr>
      <vt:lpstr>TGme Timeline</vt:lpstr>
      <vt:lpstr>Light Communications Task Group (TGbb)  January 2023 Closing Report</vt:lpstr>
      <vt:lpstr>Abstract</vt:lpstr>
      <vt:lpstr>TGbb activities at the January 2023 meeting</vt:lpstr>
      <vt:lpstr>TGbb moving forward</vt:lpstr>
      <vt:lpstr>TGbc Closing Report</vt:lpstr>
      <vt:lpstr>Abstract</vt:lpstr>
      <vt:lpstr>Meeting Goals &amp; Accomplishments of the week</vt:lpstr>
      <vt:lpstr>TGbc schedule (unchanged)</vt:lpstr>
      <vt:lpstr>Plans for Next Meeting &amp; Upcoming Telcos</vt:lpstr>
      <vt:lpstr>References</vt:lpstr>
      <vt:lpstr>TGbe January Closing Report</vt:lpstr>
      <vt:lpstr>TGbe (Extremely High Throughput)</vt:lpstr>
      <vt:lpstr>Teleconference Plan</vt:lpstr>
      <vt:lpstr>(Unchanged) TGbe Timeline And Status</vt:lpstr>
      <vt:lpstr>PowerPoint Presentation</vt:lpstr>
      <vt:lpstr>Abstract</vt:lpstr>
      <vt:lpstr>TGbf (WLAN Sensing)– January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IEEE 802.11 TGbi</vt:lpstr>
      <vt:lpstr>Timeline</vt:lpstr>
      <vt:lpstr>TGbk 320MHz Positioning January Session Closing Report</vt:lpstr>
      <vt:lpstr>Abstract</vt:lpstr>
      <vt:lpstr>Jan. Meeting Progress and Targets Towards the March Session</vt:lpstr>
      <vt:lpstr>Jan. Meeting Progress and Targets Towards the March Meeting</vt:lpstr>
      <vt:lpstr>TGbk Preliminary Projected Timeline</vt:lpstr>
      <vt:lpstr>Scheduled TGbk telecons</vt:lpstr>
      <vt:lpstr>January 2023 UHR SG Closing Report</vt:lpstr>
      <vt:lpstr>Work Completed</vt:lpstr>
      <vt:lpstr>Plans for March</vt:lpstr>
      <vt:lpstr>January 2023 AIML TIG Closing Report</vt:lpstr>
      <vt:lpstr>Abstract</vt:lpstr>
      <vt:lpstr>Work Completed</vt:lpstr>
      <vt:lpstr>Work Completed</vt:lpstr>
      <vt:lpstr>Discussion on next steps</vt:lpstr>
      <vt:lpstr>Plans for March 2023</vt:lpstr>
      <vt:lpstr>IEEE 802.11 Jan 2023 Interim AMP TIG Closing Report</vt:lpstr>
      <vt:lpstr>AMP TIG’s Progress during this week</vt:lpstr>
      <vt:lpstr>ITU AHG Closing Report for January 2023 Interim</vt:lpstr>
      <vt:lpstr>Meeting Results</vt:lpstr>
      <vt:lpstr>802c Status</vt:lpstr>
      <vt:lpstr>IEEE Std 802 - Overview</vt:lpstr>
      <vt:lpstr>IEEE Std 802-REVc</vt:lpstr>
      <vt:lpstr>Way Forward</vt:lpstr>
      <vt:lpstr>Internal Liaisons</vt:lpstr>
      <vt:lpstr>802.15 Liaison Report – Jan. 2023</vt:lpstr>
      <vt:lpstr>802.15.16t Narrow Band Licensed Operation (NB-Lic)</vt:lpstr>
      <vt:lpstr>802.15.4ab Next Generation UWB</vt:lpstr>
      <vt:lpstr>802.15.4ab Next Generation UWB</vt:lpstr>
      <vt:lpstr>Privacy SG</vt:lpstr>
      <vt:lpstr>802.15.13 Multi-Gbit/s Optical Wireless Communication</vt:lpstr>
      <vt:lpstr>802.15.6ma - Enhanced Dependability Body Area Network (ED-BAN)</vt:lpstr>
      <vt:lpstr>PowerPoint Presentation</vt:lpstr>
      <vt:lpstr>802.18 Liaison Report – January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January 2023 802.19 Liaison Report</vt:lpstr>
      <vt:lpstr>802.19 Overview</vt:lpstr>
      <vt:lpstr>IEEE 802 Wireless Standards  Table of Frequency Ranges</vt:lpstr>
      <vt:lpstr>Current Surveys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170</cp:revision>
  <cp:lastPrinted>1601-01-01T00:00:00Z</cp:lastPrinted>
  <dcterms:created xsi:type="dcterms:W3CDTF">2018-05-10T15:59:06Z</dcterms:created>
  <dcterms:modified xsi:type="dcterms:W3CDTF">2023-01-20T13:05:48Z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