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83" r:id="rId7"/>
    <p:sldId id="2350" r:id="rId8"/>
    <p:sldId id="258" r:id="rId9"/>
    <p:sldId id="259" r:id="rId10"/>
    <p:sldId id="1575" r:id="rId11"/>
    <p:sldId id="287" r:id="rId12"/>
    <p:sldId id="274" r:id="rId13"/>
    <p:sldId id="1573" r:id="rId14"/>
    <p:sldId id="1577" r:id="rId15"/>
    <p:sldId id="1574" r:id="rId16"/>
    <p:sldId id="2351" r:id="rId17"/>
    <p:sldId id="2353" r:id="rId18"/>
    <p:sldId id="302" r:id="rId19"/>
    <p:sldId id="301" r:id="rId20"/>
    <p:sldId id="2358" r:id="rId21"/>
    <p:sldId id="2359" r:id="rId22"/>
    <p:sldId id="288" r:id="rId23"/>
    <p:sldId id="2360" r:id="rId24"/>
    <p:sldId id="285" r:id="rId25"/>
    <p:sldId id="286" r:id="rId26"/>
    <p:sldId id="2361" r:id="rId27"/>
    <p:sldId id="2362" r:id="rId28"/>
    <p:sldId id="2363" r:id="rId29"/>
    <p:sldId id="2364" r:id="rId30"/>
    <p:sldId id="2365" r:id="rId31"/>
    <p:sldId id="2366" r:id="rId32"/>
    <p:sldId id="2367" r:id="rId33"/>
    <p:sldId id="2381" r:id="rId34"/>
    <p:sldId id="2382" r:id="rId35"/>
    <p:sldId id="1578" r:id="rId36"/>
    <p:sldId id="2383" r:id="rId37"/>
    <p:sldId id="2384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16C51-B59D-41D9-953B-44F3650B7DBF}" v="4" dt="2023-01-16T00:01:05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>
      <p:cViewPr varScale="1">
        <p:scale>
          <a:sx n="94" d="100"/>
          <a:sy n="94" d="100"/>
        </p:scale>
        <p:origin x="110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FBC16C51-B59D-41D9-953B-44F3650B7DBF}"/>
    <pc:docChg chg="custSel addSld delSld modSld">
      <pc:chgData name="Stacey, Robert" userId="8f61b79c-1993-4b76-a5c5-6bb0e2071c28" providerId="ADAL" clId="{FBC16C51-B59D-41D9-953B-44F3650B7DBF}" dt="2023-01-16T00:01:30.218" v="308" actId="20577"/>
      <pc:docMkLst>
        <pc:docMk/>
      </pc:docMkLst>
      <pc:sldChg chg="modSp mod">
        <pc:chgData name="Stacey, Robert" userId="8f61b79c-1993-4b76-a5c5-6bb0e2071c28" providerId="ADAL" clId="{FBC16C51-B59D-41D9-953B-44F3650B7DBF}" dt="2023-01-15T23:21:10.890" v="180" actId="27636"/>
        <pc:sldMkLst>
          <pc:docMk/>
          <pc:sldMk cId="0" sldId="257"/>
        </pc:sldMkLst>
        <pc:spChg chg="mod">
          <ac:chgData name="Stacey, Robert" userId="8f61b79c-1993-4b76-a5c5-6bb0e2071c28" providerId="ADAL" clId="{FBC16C51-B59D-41D9-953B-44F3650B7DBF}" dt="2023-01-15T22:59:48.509" v="5" actId="14100"/>
          <ac:spMkLst>
            <pc:docMk/>
            <pc:sldMk cId="0" sldId="257"/>
            <ac:spMk id="7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5T22:59:52.171" v="6" actId="14100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5T23:21:10.890" v="180" actId="27636"/>
          <ac:spMkLst>
            <pc:docMk/>
            <pc:sldMk cId="0" sldId="257"/>
            <ac:spMk id="4098" creationId="{00000000-0000-0000-0000-000000000000}"/>
          </ac:spMkLst>
        </pc:spChg>
      </pc:sldChg>
      <pc:sldChg chg="add del">
        <pc:chgData name="Stacey, Robert" userId="8f61b79c-1993-4b76-a5c5-6bb0e2071c28" providerId="ADAL" clId="{FBC16C51-B59D-41D9-953B-44F3650B7DBF}" dt="2023-01-16T00:01:09.369" v="298" actId="47"/>
        <pc:sldMkLst>
          <pc:docMk/>
          <pc:sldMk cId="0" sldId="261"/>
        </pc:sldMkLst>
      </pc:sldChg>
      <pc:sldChg chg="modSp mod">
        <pc:chgData name="Stacey, Robert" userId="8f61b79c-1993-4b76-a5c5-6bb0e2071c28" providerId="ADAL" clId="{FBC16C51-B59D-41D9-953B-44F3650B7DBF}" dt="2023-01-15T23:04:32.855" v="16" actId="20577"/>
        <pc:sldMkLst>
          <pc:docMk/>
          <pc:sldMk cId="3347609430" sldId="287"/>
        </pc:sldMkLst>
        <pc:spChg chg="mod">
          <ac:chgData name="Stacey, Robert" userId="8f61b79c-1993-4b76-a5c5-6bb0e2071c28" providerId="ADAL" clId="{FBC16C51-B59D-41D9-953B-44F3650B7DBF}" dt="2023-01-15T23:04:32.855" v="16" actId="20577"/>
          <ac:spMkLst>
            <pc:docMk/>
            <pc:sldMk cId="3347609430" sldId="287"/>
            <ac:spMk id="3" creationId="{8A337E3F-2C54-47D6-B9F4-C7408CA692FF}"/>
          </ac:spMkLst>
        </pc:spChg>
      </pc:sldChg>
      <pc:sldChg chg="modSp mod">
        <pc:chgData name="Stacey, Robert" userId="8f61b79c-1993-4b76-a5c5-6bb0e2071c28" providerId="ADAL" clId="{FBC16C51-B59D-41D9-953B-44F3650B7DBF}" dt="2023-01-15T23:06:08.509" v="19" actId="403"/>
        <pc:sldMkLst>
          <pc:docMk/>
          <pc:sldMk cId="2154893653" sldId="2351"/>
        </pc:sldMkLst>
        <pc:spChg chg="mod">
          <ac:chgData name="Stacey, Robert" userId="8f61b79c-1993-4b76-a5c5-6bb0e2071c28" providerId="ADAL" clId="{FBC16C51-B59D-41D9-953B-44F3650B7DBF}" dt="2023-01-15T23:06:08.509" v="19" actId="403"/>
          <ac:spMkLst>
            <pc:docMk/>
            <pc:sldMk cId="2154893653" sldId="2351"/>
            <ac:spMk id="5122" creationId="{00000000-0000-0000-0000-000000000000}"/>
          </ac:spMkLst>
        </pc:spChg>
      </pc:sldChg>
      <pc:sldChg chg="del">
        <pc:chgData name="Stacey, Robert" userId="8f61b79c-1993-4b76-a5c5-6bb0e2071c28" providerId="ADAL" clId="{FBC16C51-B59D-41D9-953B-44F3650B7DBF}" dt="2023-01-15T23:06:30.017" v="20" actId="47"/>
        <pc:sldMkLst>
          <pc:docMk/>
          <pc:sldMk cId="3123153910" sldId="2352"/>
        </pc:sldMkLst>
      </pc:sldChg>
      <pc:sldChg chg="modSp mod">
        <pc:chgData name="Stacey, Robert" userId="8f61b79c-1993-4b76-a5c5-6bb0e2071c28" providerId="ADAL" clId="{FBC16C51-B59D-41D9-953B-44F3650B7DBF}" dt="2023-01-15T23:07:48.142" v="45" actId="20577"/>
        <pc:sldMkLst>
          <pc:docMk/>
          <pc:sldMk cId="4052494828" sldId="2353"/>
        </pc:sldMkLst>
        <pc:spChg chg="mod">
          <ac:chgData name="Stacey, Robert" userId="8f61b79c-1993-4b76-a5c5-6bb0e2071c28" providerId="ADAL" clId="{FBC16C51-B59D-41D9-953B-44F3650B7DBF}" dt="2023-01-15T23:06:49.260" v="42" actId="20577"/>
          <ac:spMkLst>
            <pc:docMk/>
            <pc:sldMk cId="4052494828" sldId="2353"/>
            <ac:spMk id="4097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5T23:07:48.142" v="45" actId="20577"/>
          <ac:spMkLst>
            <pc:docMk/>
            <pc:sldMk cId="4052494828" sldId="2353"/>
            <ac:spMk id="4098" creationId="{00000000-0000-0000-0000-000000000000}"/>
          </ac:spMkLst>
        </pc:spChg>
      </pc:sldChg>
      <pc:sldChg chg="del">
        <pc:chgData name="Stacey, Robert" userId="8f61b79c-1993-4b76-a5c5-6bb0e2071c28" providerId="ADAL" clId="{FBC16C51-B59D-41D9-953B-44F3650B7DBF}" dt="2023-01-15T23:42:21.238" v="183" actId="47"/>
        <pc:sldMkLst>
          <pc:docMk/>
          <pc:sldMk cId="1331280408" sldId="2354"/>
        </pc:sldMkLst>
      </pc:sldChg>
      <pc:sldChg chg="del">
        <pc:chgData name="Stacey, Robert" userId="8f61b79c-1993-4b76-a5c5-6bb0e2071c28" providerId="ADAL" clId="{FBC16C51-B59D-41D9-953B-44F3650B7DBF}" dt="2023-01-15T23:42:22.774" v="184" actId="47"/>
        <pc:sldMkLst>
          <pc:docMk/>
          <pc:sldMk cId="1707374714" sldId="2355"/>
        </pc:sldMkLst>
      </pc:sldChg>
      <pc:sldChg chg="del">
        <pc:chgData name="Stacey, Robert" userId="8f61b79c-1993-4b76-a5c5-6bb0e2071c28" providerId="ADAL" clId="{FBC16C51-B59D-41D9-953B-44F3650B7DBF}" dt="2023-01-15T23:09:30.778" v="46" actId="47"/>
        <pc:sldMkLst>
          <pc:docMk/>
          <pc:sldMk cId="879980054" sldId="2356"/>
        </pc:sldMkLst>
      </pc:sldChg>
      <pc:sldChg chg="del">
        <pc:chgData name="Stacey, Robert" userId="8f61b79c-1993-4b76-a5c5-6bb0e2071c28" providerId="ADAL" clId="{FBC16C51-B59D-41D9-953B-44F3650B7DBF}" dt="2023-01-15T23:09:31.957" v="47" actId="47"/>
        <pc:sldMkLst>
          <pc:docMk/>
          <pc:sldMk cId="1819123714" sldId="2357"/>
        </pc:sldMkLst>
      </pc:sldChg>
      <pc:sldChg chg="modSp mod">
        <pc:chgData name="Stacey, Robert" userId="8f61b79c-1993-4b76-a5c5-6bb0e2071c28" providerId="ADAL" clId="{FBC16C51-B59D-41D9-953B-44F3650B7DBF}" dt="2023-01-15T23:10:02.820" v="54" actId="20577"/>
        <pc:sldMkLst>
          <pc:docMk/>
          <pc:sldMk cId="1217973659" sldId="2359"/>
        </pc:sldMkLst>
        <pc:spChg chg="mod">
          <ac:chgData name="Stacey, Robert" userId="8f61b79c-1993-4b76-a5c5-6bb0e2071c28" providerId="ADAL" clId="{FBC16C51-B59D-41D9-953B-44F3650B7DBF}" dt="2023-01-15T23:10:02.820" v="54" actId="20577"/>
          <ac:spMkLst>
            <pc:docMk/>
            <pc:sldMk cId="1217973659" sldId="2359"/>
            <ac:spMk id="2" creationId="{BC81ACE5-785B-EC0B-5471-23CDEFFFFEFD}"/>
          </ac:spMkLst>
        </pc:spChg>
      </pc:sldChg>
      <pc:sldChg chg="modSp mod">
        <pc:chgData name="Stacey, Robert" userId="8f61b79c-1993-4b76-a5c5-6bb0e2071c28" providerId="ADAL" clId="{FBC16C51-B59D-41D9-953B-44F3650B7DBF}" dt="2023-01-15T23:48:28.330" v="294" actId="20577"/>
        <pc:sldMkLst>
          <pc:docMk/>
          <pc:sldMk cId="2310539893" sldId="2362"/>
        </pc:sldMkLst>
        <pc:spChg chg="mod">
          <ac:chgData name="Stacey, Robert" userId="8f61b79c-1993-4b76-a5c5-6bb0e2071c28" providerId="ADAL" clId="{FBC16C51-B59D-41D9-953B-44F3650B7DBF}" dt="2023-01-15T23:48:28.330" v="294" actId="20577"/>
          <ac:spMkLst>
            <pc:docMk/>
            <pc:sldMk cId="2310539893" sldId="2362"/>
            <ac:spMk id="5121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5T23:44:26.962" v="243" actId="20578"/>
          <ac:spMkLst>
            <pc:docMk/>
            <pc:sldMk cId="2310539893" sldId="2362"/>
            <ac:spMk id="5122" creationId="{00000000-0000-0000-0000-000000000000}"/>
          </ac:spMkLst>
        </pc:spChg>
      </pc:sldChg>
      <pc:sldChg chg="modSp mod">
        <pc:chgData name="Stacey, Robert" userId="8f61b79c-1993-4b76-a5c5-6bb0e2071c28" providerId="ADAL" clId="{FBC16C51-B59D-41D9-953B-44F3650B7DBF}" dt="2023-01-16T00:01:30.218" v="308" actId="20577"/>
        <pc:sldMkLst>
          <pc:docMk/>
          <pc:sldMk cId="1587464693" sldId="2363"/>
        </pc:sldMkLst>
        <pc:spChg chg="mod">
          <ac:chgData name="Stacey, Robert" userId="8f61b79c-1993-4b76-a5c5-6bb0e2071c28" providerId="ADAL" clId="{FBC16C51-B59D-41D9-953B-44F3650B7DBF}" dt="2023-01-15T23:13:02.006" v="90" actId="20577"/>
          <ac:spMkLst>
            <pc:docMk/>
            <pc:sldMk cId="1587464693" sldId="2363"/>
            <ac:spMk id="81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6T00:01:30.218" v="308" actId="20577"/>
          <ac:spMkLst>
            <pc:docMk/>
            <pc:sldMk cId="1587464693" sldId="2363"/>
            <ac:spMk id="82" creationId="{00000000-0000-0000-0000-000000000000}"/>
          </ac:spMkLst>
        </pc:spChg>
      </pc:sldChg>
      <pc:sldChg chg="modSp mod">
        <pc:chgData name="Stacey, Robert" userId="8f61b79c-1993-4b76-a5c5-6bb0e2071c28" providerId="ADAL" clId="{FBC16C51-B59D-41D9-953B-44F3650B7DBF}" dt="2023-01-15T23:18:13.459" v="164" actId="20577"/>
        <pc:sldMkLst>
          <pc:docMk/>
          <pc:sldMk cId="4087369686" sldId="2364"/>
        </pc:sldMkLst>
        <pc:spChg chg="mod">
          <ac:chgData name="Stacey, Robert" userId="8f61b79c-1993-4b76-a5c5-6bb0e2071c28" providerId="ADAL" clId="{FBC16C51-B59D-41D9-953B-44F3650B7DBF}" dt="2023-01-15T23:15:50.323" v="105" actId="20577"/>
          <ac:spMkLst>
            <pc:docMk/>
            <pc:sldMk cId="4087369686" sldId="2364"/>
            <ac:spMk id="4097" creationId="{00000000-0000-0000-0000-000000000000}"/>
          </ac:spMkLst>
        </pc:spChg>
        <pc:spChg chg="mod">
          <ac:chgData name="Stacey, Robert" userId="8f61b79c-1993-4b76-a5c5-6bb0e2071c28" providerId="ADAL" clId="{FBC16C51-B59D-41D9-953B-44F3650B7DBF}" dt="2023-01-15T23:18:13.459" v="164" actId="20577"/>
          <ac:spMkLst>
            <pc:docMk/>
            <pc:sldMk cId="4087369686" sldId="2364"/>
            <ac:spMk id="4098" creationId="{00000000-0000-0000-0000-000000000000}"/>
          </ac:spMkLst>
        </pc:spChg>
      </pc:sldChg>
      <pc:sldChg chg="modSp mod">
        <pc:chgData name="Stacey, Robert" userId="8f61b79c-1993-4b76-a5c5-6bb0e2071c28" providerId="ADAL" clId="{FBC16C51-B59D-41D9-953B-44F3650B7DBF}" dt="2023-01-15T23:18:34.164" v="175" actId="20577"/>
        <pc:sldMkLst>
          <pc:docMk/>
          <pc:sldMk cId="4219060702" sldId="2365"/>
        </pc:sldMkLst>
        <pc:spChg chg="mod">
          <ac:chgData name="Stacey, Robert" userId="8f61b79c-1993-4b76-a5c5-6bb0e2071c28" providerId="ADAL" clId="{FBC16C51-B59D-41D9-953B-44F3650B7DBF}" dt="2023-01-15T23:18:34.164" v="175" actId="20577"/>
          <ac:spMkLst>
            <pc:docMk/>
            <pc:sldMk cId="4219060702" sldId="2365"/>
            <ac:spMk id="4097" creationId="{00000000-0000-0000-0000-000000000000}"/>
          </ac:spMkLst>
        </pc:spChg>
      </pc:sldChg>
      <pc:sldChg chg="add">
        <pc:chgData name="Stacey, Robert" userId="8f61b79c-1993-4b76-a5c5-6bb0e2071c28" providerId="ADAL" clId="{FBC16C51-B59D-41D9-953B-44F3650B7DBF}" dt="2023-01-16T00:01:05.463" v="297"/>
        <pc:sldMkLst>
          <pc:docMk/>
          <pc:sldMk cId="0" sldId="2384"/>
        </pc:sldMkLst>
      </pc:sldChg>
      <pc:sldChg chg="del">
        <pc:chgData name="Stacey, Robert" userId="8f61b79c-1993-4b76-a5c5-6bb0e2071c28" providerId="ADAL" clId="{FBC16C51-B59D-41D9-953B-44F3650B7DBF}" dt="2023-01-15T23:31:06.233" v="182" actId="47"/>
        <pc:sldMkLst>
          <pc:docMk/>
          <pc:sldMk cId="2391347928" sldId="23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585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3070832"/>
        <c:axId val="503062128"/>
      </c:barChart>
      <c:catAx>
        <c:axId val="50307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62128"/>
        <c:crosses val="autoZero"/>
        <c:auto val="1"/>
        <c:lblAlgn val="ctr"/>
        <c:lblOffset val="100"/>
        <c:noMultiLvlLbl val="0"/>
      </c:catAx>
      <c:valAx>
        <c:axId val="5030621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307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5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81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35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4351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Draft may be ready by February 3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rd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(that is, 2 weeks after the interim closes).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Given that Dorothy may need a day or two to open the ballot, let’s say that the ballot opens on February 6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30 days later means that the ballot would around March 10</a:t>
            </a:r>
            <a:r>
              <a:rPr lang="en-US" altLang="zh-CN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– which is the week before the March plenary.</a:t>
            </a:r>
            <a:endParaRPr lang="zh-CN" altLang="zh-CN" sz="1200" kern="1200" dirty="0">
              <a:solidFill>
                <a:schemeClr val="tx1"/>
              </a:solidFill>
              <a:effectLst/>
              <a:latin typeface="Times New Roman" pitchFamily="18" charset="0"/>
              <a:ea typeface="MS PGothic" pitchFamily="34" charset="-128"/>
              <a:cs typeface="MS PGothic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4429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doc.: IEEE 802.11-21/0932r0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July 2021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>
                <a:solidFill>
                  <a:srgbClr val="000000"/>
                </a:solidFill>
              </a:rPr>
              <a:t>Dorothy Stanley, HP Enterprise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>
                <a:solidFill>
                  <a:srgbClr val="000000"/>
                </a:solidFill>
              </a:rPr>
              <a:t>Page </a:t>
            </a:r>
            <a:fld id="{53ADC2D5-9648-48D4-B25C-46B22AD0026B}" type="slidenum">
              <a:rPr lang="en-US" altLang="en-US" sz="1200" b="0" smtClean="0">
                <a:solidFill>
                  <a:srgbClr val="000000"/>
                </a:solidFill>
              </a:rPr>
              <a:pPr/>
              <a:t>23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9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37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3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9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8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61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1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73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8086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8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973A900-704C-4E41-825C-14A725CABB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23C931-2700-4796-880B-FFD552E537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C1B407B-1E4A-4981-A700-82FD025561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43AD3006-FFF9-4572-AAF7-F903DC145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9AA5201C-173B-414E-901B-DB202A9F3E4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C6473E1B-509B-4A60-80D6-E21FCA275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468FE438-9F78-487A-8C00-ECBD9142C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16719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9221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9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802.11-22/2140r0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44-01-000m-resolution-for-cid-3165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19-07-00be-jan-mac-adhoc-agenda.docx" TargetMode="External"/><Relationship Id="rId2" Type="http://schemas.openxmlformats.org/officeDocument/2006/relationships/hyperlink" Target="https://mentor.ieee.org/802.11/dcn/22/11-22-2066-17-00be-nov-jan-tgbe-teleconference-agenda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2/11-22-2118-01-00be-tgbe-january-2023-meeting-agenda.ppt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spark.net/#/hotspots/82404078115126067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141-00-00bh-excerpts-of-wba-document-wi-fi-id-scope.pptx" TargetMode="External"/><Relationship Id="rId3" Type="http://schemas.openxmlformats.org/officeDocument/2006/relationships/hyperlink" Target="https://mentor.ieee.org/802.11/dcn/22/11-22-2124-02-00bh-agenda-tgbh-2023-jan-interim.pptx" TargetMode="External"/><Relationship Id="rId7" Type="http://schemas.openxmlformats.org/officeDocument/2006/relationships/hyperlink" Target="https://mentor.ieee.org/802.11/dcn/21/11-21-0703-00-0000-2021-april-liaison-from-wba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35-02-00bh-open-issues-from-issues-tracking.pptx" TargetMode="External"/><Relationship Id="rId5" Type="http://schemas.openxmlformats.org/officeDocument/2006/relationships/hyperlink" Target="https://mentor.ieee.org/802.11/dcn/21/11-21-0332-37-00bh-issues-tracking.docx" TargetMode="External"/><Relationship Id="rId10" Type="http://schemas.openxmlformats.org/officeDocument/2006/relationships/hyperlink" Target="https://mentor.ieee.org/802.11/dcn/22/11-22-0653-00-0000-2022-march-wba-whitepaper-re-device-identification.pdf" TargetMode="External"/><Relationship Id="rId4" Type="http://schemas.openxmlformats.org/officeDocument/2006/relationships/hyperlink" Target="https://mentor.ieee.org/802.11/dcn/22/11-22-0973-13-00bh-cc41-comments-against-d0-2.xlsx" TargetMode="External"/><Relationship Id="rId9" Type="http://schemas.openxmlformats.org/officeDocument/2006/relationships/hyperlink" Target="https://mentor.ieee.org/802.11/dcn/22/11-22-0668-00-0000-liaison-statement-from-wba-re-wi-fi-devices-identification-group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2192&amp;is_year=2022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817-00-0uhr-uhr-sg-november-2022-meeting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2091-01-0uhr-uhr-sg-november-december-2022-teleconference-minutes.docx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73-00-0amp-ieee-802-11-amp-tig-teleconference-minutes-for-dec-22.docx" TargetMode="External"/><Relationship Id="rId2" Type="http://schemas.openxmlformats.org/officeDocument/2006/relationships/hyperlink" Target="https://mentor.ieee.org/802.11/dcn/22/11-22-2041-00-0amp-amp-tig-meeting-minutes-of-802-nov-2022-plenary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events/eventdetails.asp?eventid=20096" TargetMode="External"/><Relationship Id="rId3" Type="http://schemas.openxmlformats.org/officeDocument/2006/relationships/hyperlink" Target="https://www.itu.int/md/meetingdoc.asp?lang=en&amp;parent=R19-WP5A-C-0547" TargetMode="External"/><Relationship Id="rId7" Type="http://schemas.openxmlformats.org/officeDocument/2006/relationships/hyperlink" Target="https://mentor.ieee.org/802.11/dcn/23/11-23-0082-00-0itu-itu-ahg-minutes-for-december-6-2022-meeting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9-WP5A-C-0546" TargetMode="External"/><Relationship Id="rId5" Type="http://schemas.openxmlformats.org/officeDocument/2006/relationships/hyperlink" Target="https://www.itu.int/md/meetingdoc.asp?lang=en&amp;parent=R19-WP5A-C&amp;source=IEEE" TargetMode="External"/><Relationship Id="rId4" Type="http://schemas.openxmlformats.org/officeDocument/2006/relationships/hyperlink" Target="http://www.itu.int/md/R19-WP5A-C-067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9-00-0arc-arc-sc-agenda-jan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2044-01-000m-resolution-for-cid-3165.docx" TargetMode="External"/><Relationship Id="rId4" Type="http://schemas.openxmlformats.org/officeDocument/2006/relationships/hyperlink" Target="https://mentor.ieee.org/802.11/dcn/22/11-22-1587-01-0arc-annex-g-way-forward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02-00-0wng-wng-meeting-minutes-2022-november-bangkok-meeting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January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2023-01-15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on </a:t>
            </a:r>
            <a:r>
              <a:rPr lang="en-AU" altLang="en-US"/>
              <a:t>Tue, 17 Jan 2023 @ 4pm ET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(11-22-2056)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related comments on 802.11ax/ay</a:t>
            </a:r>
          </a:p>
          <a:p>
            <a:pPr>
              <a:defRPr/>
            </a:pPr>
            <a:r>
              <a:rPr lang="en-AU" dirty="0"/>
              <a:t>Review of recent SC6 activities</a:t>
            </a:r>
          </a:p>
          <a:p>
            <a:pPr lvl="1">
              <a:defRPr/>
            </a:pPr>
            <a:r>
              <a:rPr lang="en-AU" dirty="0"/>
              <a:t>Prepare for upcoming SC6 meeting</a:t>
            </a:r>
          </a:p>
          <a:p>
            <a:pPr lvl="1">
              <a:defRPr/>
            </a:pPr>
            <a:r>
              <a:rPr lang="en-AU" dirty="0"/>
              <a:t>Discuss request from AG 4 related to MCS</a:t>
            </a:r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085E43-388E-4803-A321-9F98AC73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ABEE65-A9DA-442B-AB47-10A29FDA67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7A81D-A8E7-4454-8CB7-C1B81E8EFB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6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119E02A-EC83-425D-A9BF-9A36413C5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651E39-75B9-4498-A530-2E96E3FD4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F6F18E61-A2AB-4D9D-900B-E5111950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1E731-F181-4A6C-A234-5EBF409BC0C6}"/>
              </a:ext>
            </a:extLst>
          </p:cNvPr>
          <p:cNvSpPr/>
          <p:nvPr/>
        </p:nvSpPr>
        <p:spPr bwMode="auto">
          <a:xfrm>
            <a:off x="2438400" y="5654676"/>
            <a:ext cx="1828800" cy="35401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related issues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189F8AB-AABB-4628-9E2A-DF814D5DE117}"/>
              </a:ext>
            </a:extLst>
          </p:cNvPr>
          <p:cNvSpPr txBox="1">
            <a:spLocks/>
          </p:cNvSpPr>
          <p:nvPr/>
        </p:nvSpPr>
        <p:spPr bwMode="auto">
          <a:xfrm>
            <a:off x="4876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defRPr/>
            </a:pPr>
            <a:r>
              <a:rPr lang="en-AU" dirty="0"/>
              <a:t>802.1ABcu</a:t>
            </a:r>
          </a:p>
          <a:p>
            <a:pPr lvl="2">
              <a:defRPr/>
            </a:pPr>
            <a:r>
              <a:rPr lang="en-AU" kern="0" dirty="0"/>
              <a:t>802.1ABdh</a:t>
            </a:r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defRPr/>
            </a:pPr>
            <a:r>
              <a:rPr lang="en-AU" dirty="0"/>
              <a:t>802.1CBdb</a:t>
            </a:r>
          </a:p>
          <a:p>
            <a:pPr lvl="2">
              <a:defRPr/>
            </a:pPr>
            <a:r>
              <a:rPr lang="en-AU" dirty="0"/>
              <a:t>802.1CBcv</a:t>
            </a:r>
          </a:p>
          <a:p>
            <a:pPr lvl="2">
              <a:defRPr/>
            </a:pPr>
            <a:r>
              <a:rPr lang="en-AU" kern="0" dirty="0"/>
              <a:t>802.1BA-Rev</a:t>
            </a:r>
          </a:p>
          <a:p>
            <a:pPr lvl="2">
              <a:defRPr/>
            </a:pPr>
            <a:r>
              <a:rPr lang="en-AU" kern="0" dirty="0"/>
              <a:t>802.1ACct</a:t>
            </a:r>
            <a:endParaRPr lang="en-AU" sz="1200" kern="0" dirty="0"/>
          </a:p>
          <a:p>
            <a:pPr lvl="2">
              <a:defRPr/>
            </a:pPr>
            <a:endParaRPr lang="en-AU" kern="0" dirty="0">
              <a:solidFill>
                <a:srgbClr val="00B050"/>
              </a:solidFill>
            </a:endParaRPr>
          </a:p>
          <a:p>
            <a:pPr lvl="2">
              <a:defRPr/>
            </a:pPr>
            <a:endParaRPr lang="en-AU" dirty="0">
              <a:solidFill>
                <a:srgbClr val="00B050"/>
              </a:solidFill>
            </a:endParaRPr>
          </a:p>
          <a:p>
            <a:pPr lvl="2">
              <a:defRPr/>
            </a:pPr>
            <a:endParaRPr lang="en-AU" sz="1000" dirty="0">
              <a:solidFill>
                <a:srgbClr val="00B050"/>
              </a:solidFill>
            </a:endParaRPr>
          </a:p>
          <a:p>
            <a:pPr lvl="1">
              <a:defRPr/>
            </a:pPr>
            <a:endParaRPr lang="en-AU" sz="1800" kern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5944A5-6713-44FF-9EDD-05FBBE3C2800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dirty="0"/>
              <a:t>802.1AS-2020/Cor 1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802.3cp</a:t>
            </a: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83D89A3-9304-4480-9191-9537965FCF46}"/>
              </a:ext>
            </a:extLst>
          </p:cNvPr>
          <p:cNvSpPr txBox="1">
            <a:spLocks/>
          </p:cNvSpPr>
          <p:nvPr/>
        </p:nvSpPr>
        <p:spPr bwMode="auto">
          <a:xfrm>
            <a:off x="2247900" y="2211388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For information</a:t>
            </a:r>
          </a:p>
          <a:p>
            <a:pPr lvl="2">
              <a:defRPr/>
            </a:pPr>
            <a:r>
              <a:rPr lang="en-AU" kern="0" dirty="0"/>
              <a:t>Lots</a:t>
            </a:r>
          </a:p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endParaRPr lang="en-AU" kern="0" dirty="0">
              <a:solidFill>
                <a:schemeClr val="accent2"/>
              </a:solidFill>
            </a:endParaRPr>
          </a:p>
          <a:p>
            <a:pPr lvl="1">
              <a:spcBef>
                <a:spcPts val="200"/>
              </a:spcBef>
              <a:defRPr/>
            </a:pPr>
            <a:endParaRPr lang="en-AU" sz="2600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FB0FE6-2529-48FD-8D3E-7649DC3A7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61A3AB-B6F8-4B64-8FF9-84675057C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546C8-F4C2-40B8-985B-E269F9C84C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65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18B70FE-940C-4EEC-BB97-1F3A9B31A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142 standards in or through the PSDO pipeline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39007B1E-C2CE-4109-AC3C-DA1D47CA6928}"/>
              </a:ext>
            </a:extLst>
          </p:cNvPr>
          <p:cNvGraphicFramePr>
            <a:graphicFrameLocks/>
          </p:cNvGraphicFramePr>
          <p:nvPr/>
        </p:nvGraphicFramePr>
        <p:xfrm>
          <a:off x="3238500" y="2149475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07AD77-9601-44FA-8B94-195C6F7D8C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F4DBD-4D71-40C0-A900-8E1088C291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0F133-A080-40C0-B680-182E280BDD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22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113213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Continue to work towards resolving comments on LB 270: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822 – Comments received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231 – Resolved </a:t>
            </a:r>
            <a:endParaRPr lang="en-US" altLang="en-US" sz="1100" dirty="0"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45 – Ready for Motion  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with LB 270 comment resolution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Note that there was a proposal for unicast that the TG referred to the ARC group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  <a:hlinkClick r:id="rId3"/>
              </a:rPr>
              <a:t>https://mentor.ieee.org/802.11/dcn/22/11-22-2044-01-000m-resolution-for-cid-3165.docx</a:t>
            </a:r>
            <a:r>
              <a:rPr lang="en-US" altLang="en-US" sz="1400" dirty="0">
                <a:ea typeface="ＭＳ Ｐゴシック" panose="020B0600070205080204" pitchFamily="34" charset="-128"/>
              </a:rPr>
              <a:t> 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Overall objective is to go to LB recirculation out of the March meeting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Monday January 16,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Tuesday January 17, 8-10am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Tuesday January 17,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Wednesday January 18,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Thursday January  19, 4-6 pm ET1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810C54-2FBA-4D3D-9E1F-2A9503127E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9848E-C394-468E-9A91-CF3C4ABF3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AB489-9E8F-4C4B-9092-71F1F8A3FA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93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</a:t>
            </a: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November 2022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D5.0 SA ballot completed with over 90% approval rate and 58 comments received 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January 2023 meeting (agenda in doc. 11-22/2171)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D5.0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Move for D6.0 re-circulation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200" dirty="0"/>
              <a:t>Meeting slots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Mon., AM2 ; 			Tue., AM1, AM2 ;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Wed., AM1 ;			Thur., PM1</a:t>
            </a:r>
          </a:p>
          <a:p>
            <a:pPr marL="514350" lvl="1" indent="0" algn="just"/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1A42F2-B467-4524-A768-1496EC494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103A42-50C5-4F5C-8462-1FE493CC1B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522E7-4380-46CA-AEBB-933A5E1709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94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Resolved all comments from SAB on D4.0 and initiated recirculation ballot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SAB Recirculation on D5.0 completed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97%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 disapprove votes without new MBS comments (standing disapprove votes)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11 comments received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7 technical, 4 editorial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All comments from “Approve Voters” (MBS = no)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 and approve comment resolutions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Contact standing disapprove voters to identify unsatisfied comments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058220-2F40-4B8D-9C3C-35FB780AE3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8A6B-DB1E-418B-AC4D-6E765B8415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993C1C9-6698-4F1D-BEA8-BC9392556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19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13:30 15:30h (PM1)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16:00 – 18:00h (PM2)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10:30 – 12:30h (AM2)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11-22/2029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6B346BE-06DC-458C-91ED-6012CCD2A5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F21A00-721B-4F24-BC9E-AA79F6E74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A98444B-EC76-4411-A1EB-AE02148C2A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53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Since the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Delivered IEEE802.11be D2.3,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Held 10 teleconferences between November and January (</a:t>
            </a:r>
            <a:r>
              <a:rPr lang="en-US" sz="1400" dirty="0">
                <a:hlinkClick r:id="rId2"/>
              </a:rPr>
              <a:t>11-22/2066r17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2 Joint, and 8 MAC telcos, during which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~240 comments resolved*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Held a 3-day MAC ad-hoc in San Diego, CA (</a:t>
            </a:r>
            <a:r>
              <a:rPr lang="en-US" sz="1400" dirty="0">
                <a:hlinkClick r:id="rId3"/>
              </a:rPr>
              <a:t>11-23/19r7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~150 comments resolved*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Latest CR status: ~90% of LB266 comments resolved*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~500 remaining comments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See figure for more details</a:t>
            </a:r>
          </a:p>
          <a:p>
            <a:pPr marL="0" indent="0"/>
            <a:r>
              <a:rPr lang="en-US" sz="1200" b="0" dirty="0"/>
              <a:t>*either motioned or ready for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Targets for January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Complete comment resolution for LB266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Discuss any technical presentations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Agenda is available in </a:t>
            </a:r>
            <a:r>
              <a:rPr lang="en-US" sz="1600" dirty="0">
                <a:hlinkClick r:id="rId4"/>
              </a:rPr>
              <a:t>11-22/2118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Schedule is provided in the next slide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686800" y="5181755"/>
            <a:ext cx="3116365" cy="1043858"/>
            <a:chOff x="9314474" y="5383231"/>
            <a:chExt cx="2574867" cy="10065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1711476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(~4120)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5" y="5578368"/>
              <a:ext cx="241884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612853" y="5578368"/>
              <a:ext cx="1917802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530651" y="5578368"/>
              <a:ext cx="356546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532795" y="5388508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16%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421491" y="5388507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73%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314474" y="5383231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11%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1139043-43E5-B97C-4B52-0CD55CF29C3C}"/>
              </a:ext>
            </a:extLst>
          </p:cNvPr>
          <p:cNvSpPr txBox="1"/>
          <p:nvPr/>
        </p:nvSpPr>
        <p:spPr>
          <a:xfrm>
            <a:off x="8668921" y="5501759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911947-3F10-DC44-B977-0E11C4E945ED}"/>
              </a:ext>
            </a:extLst>
          </p:cNvPr>
          <p:cNvSpPr txBox="1"/>
          <p:nvPr/>
        </p:nvSpPr>
        <p:spPr>
          <a:xfrm>
            <a:off x="9994236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CAA85B-14A2-2477-3BED-CFDE4FF457CE}"/>
              </a:ext>
            </a:extLst>
          </p:cNvPr>
          <p:cNvSpPr txBox="1"/>
          <p:nvPr/>
        </p:nvSpPr>
        <p:spPr>
          <a:xfrm>
            <a:off x="11290648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JOINT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09F134-8601-F89F-814D-DA7233014C1D}"/>
              </a:ext>
            </a:extLst>
          </p:cNvPr>
          <p:cNvGrpSpPr/>
          <p:nvPr/>
        </p:nvGrpSpPr>
        <p:grpSpPr>
          <a:xfrm>
            <a:off x="8137160" y="1708946"/>
            <a:ext cx="4041320" cy="3030990"/>
            <a:chOff x="8137160" y="1708946"/>
            <a:chExt cx="4041320" cy="303099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8FA6C8B-CDDA-0A37-E429-928A3D5FC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37160" y="1708946"/>
              <a:ext cx="4041320" cy="3030990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3491974-C436-AEF8-8CC6-1E9D358DBAF9}"/>
                </a:ext>
              </a:extLst>
            </p:cNvPr>
            <p:cNvSpPr/>
            <p:nvPr/>
          </p:nvSpPr>
          <p:spPr bwMode="auto">
            <a:xfrm>
              <a:off x="8736121" y="1947906"/>
              <a:ext cx="632161" cy="245948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9B7A47-DE8C-73A9-E06B-312E77D69E77}"/>
                </a:ext>
              </a:extLst>
            </p:cNvPr>
            <p:cNvSpPr/>
            <p:nvPr/>
          </p:nvSpPr>
          <p:spPr bwMode="auto">
            <a:xfrm>
              <a:off x="9525660" y="2320891"/>
              <a:ext cx="632160" cy="20864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2AEB631-6455-A94C-8603-01B17F1E98D4}"/>
                </a:ext>
              </a:extLst>
            </p:cNvPr>
            <p:cNvSpPr/>
            <p:nvPr/>
          </p:nvSpPr>
          <p:spPr bwMode="auto">
            <a:xfrm>
              <a:off x="11094822" y="2227281"/>
              <a:ext cx="632160" cy="218010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99D9B-64AD-4B90-B19B-9AB306E3A4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106E0BB-B7E9-46B4-B659-9D36FADACE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2D4DDA8-993B-4A7C-A23D-4F69CF625C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40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January F2F Schedule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DC3AA8-6DC5-8C42-642B-8A2B1F069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92049"/>
              </p:ext>
            </p:extLst>
          </p:nvPr>
        </p:nvGraphicFramePr>
        <p:xfrm>
          <a:off x="2514600" y="2041162"/>
          <a:ext cx="701693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TGbe</a:t>
                      </a:r>
                    </a:p>
                    <a:p>
                      <a:pPr algn="ctr"/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  <a:r>
                        <a:rPr lang="en-US" b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TGbe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  <a:r>
                        <a:rPr lang="en-US" b="0" dirty="0"/>
                        <a:t>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C0F6D-C7BD-4487-AB7A-A51016430B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9A50EB-0546-4B93-92D3-942C79DB4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24B2E87-75C3-4051-96CB-00235271AB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973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January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0"/>
            <a:ext cx="6476999" cy="48006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Progress since </a:t>
            </a:r>
            <a:r>
              <a:rPr lang="en-US" altLang="zh-CN" sz="1600" dirty="0">
                <a:solidFill>
                  <a:srgbClr val="0000FF"/>
                </a:solidFill>
              </a:rPr>
              <a:t>November </a:t>
            </a:r>
            <a:r>
              <a:rPr lang="en-US" altLang="zh-CN" sz="1600" dirty="0"/>
              <a:t>2022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14</a:t>
            </a:r>
            <a:r>
              <a:rPr lang="en-US" sz="14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 err="1"/>
              <a:t>TGbf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00FF"/>
                </a:solidFill>
              </a:rPr>
              <a:t>AdHoc</a:t>
            </a:r>
            <a:r>
              <a:rPr lang="en-US" sz="1400" dirty="0"/>
              <a:t>, January 13-14 2023 - Baltimore Hilton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Presentation of technical submissions (e.g., Comment resolution, PDT, technical contribution……)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Comment resolution for D0.1 (802.11bf CC40 comments)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</a:rPr>
              <a:t>Newly</a:t>
            </a:r>
            <a:r>
              <a:rPr lang="en-US" altLang="zh-CN" sz="1200" dirty="0"/>
              <a:t> approved or marked as “ready for motion” the comment resolution for </a:t>
            </a:r>
            <a:r>
              <a:rPr lang="en-US" altLang="zh-CN" sz="1200" dirty="0">
                <a:solidFill>
                  <a:srgbClr val="FF0000"/>
                </a:solidFill>
              </a:rPr>
              <a:t>265 </a:t>
            </a:r>
            <a:r>
              <a:rPr lang="en-US" altLang="zh-CN" sz="1200" dirty="0"/>
              <a:t>CIDs after </a:t>
            </a:r>
            <a:r>
              <a:rPr lang="en-US" altLang="zh-CN" sz="1200" dirty="0">
                <a:solidFill>
                  <a:srgbClr val="0000FF"/>
                </a:solidFill>
              </a:rPr>
              <a:t>November Plenary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/>
              <a:t>Totally </a:t>
            </a:r>
            <a:r>
              <a:rPr lang="en-US" altLang="zh-CN" sz="1200" dirty="0">
                <a:solidFill>
                  <a:srgbClr val="FF0000"/>
                </a:solidFill>
              </a:rPr>
              <a:t>906 </a:t>
            </a:r>
            <a:r>
              <a:rPr lang="en-US" altLang="zh-CN" sz="1200" dirty="0"/>
              <a:t>CIDs are resolved or marked as “ready for motion”  (Only </a:t>
            </a:r>
            <a:r>
              <a:rPr lang="en-US" altLang="zh-CN" sz="1200" dirty="0">
                <a:solidFill>
                  <a:srgbClr val="0000FF"/>
                </a:solidFill>
              </a:rPr>
              <a:t>6</a:t>
            </a:r>
            <a:r>
              <a:rPr lang="en-US" altLang="zh-CN" sz="1200" dirty="0"/>
              <a:t> technical CIDs are left)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	(906/912 =~</a:t>
            </a:r>
            <a:r>
              <a:rPr lang="en-US" altLang="zh-CN" sz="1200" dirty="0">
                <a:solidFill>
                  <a:srgbClr val="FF0000"/>
                </a:solidFill>
              </a:rPr>
              <a:t>99.34</a:t>
            </a:r>
            <a:r>
              <a:rPr lang="en-US" altLang="zh-CN" sz="1200" dirty="0">
                <a:solidFill>
                  <a:srgbClr val="0000FF"/>
                </a:solidFill>
              </a:rPr>
              <a:t>%</a:t>
            </a:r>
            <a:r>
              <a:rPr lang="en-US" altLang="zh-CN" sz="1200" dirty="0">
                <a:solidFill>
                  <a:srgbClr val="FF0000"/>
                </a:solidFill>
              </a:rPr>
              <a:t> </a:t>
            </a:r>
            <a:r>
              <a:rPr lang="en-US" altLang="zh-CN" sz="1200" dirty="0"/>
              <a:t>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Goals for </a:t>
            </a:r>
            <a:r>
              <a:rPr lang="en-US" altLang="zh-CN" sz="1600" dirty="0">
                <a:solidFill>
                  <a:srgbClr val="0000FF"/>
                </a:solidFill>
              </a:rPr>
              <a:t>January </a:t>
            </a:r>
            <a:r>
              <a:rPr lang="en-US" altLang="zh-CN" sz="1600" dirty="0"/>
              <a:t>2023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7</a:t>
            </a:r>
            <a:r>
              <a:rPr lang="en-US" sz="1400" dirty="0"/>
              <a:t> teleconference calls scheduled for </a:t>
            </a:r>
            <a:r>
              <a:rPr lang="en-US" sz="1400" dirty="0" err="1"/>
              <a:t>TGbf</a:t>
            </a:r>
            <a:r>
              <a:rPr lang="en-US" sz="1400" dirty="0"/>
              <a:t> (</a:t>
            </a:r>
            <a:r>
              <a:rPr lang="en-US" altLang="zh-CN" sz="1400" dirty="0">
                <a:solidFill>
                  <a:srgbClr val="0000FF"/>
                </a:solidFill>
              </a:rPr>
              <a:t>January 16 EV1, 17 AM1 &amp; EV1, 18 AM1 &amp; AM2, 19 AM1 &amp; AM2</a:t>
            </a:r>
            <a:r>
              <a:rPr lang="en-US" sz="14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Continue the </a:t>
            </a:r>
            <a:r>
              <a:rPr lang="en-US" altLang="zh-CN" sz="1400" dirty="0"/>
              <a:t>Comment resolution </a:t>
            </a:r>
            <a:r>
              <a:rPr lang="en-US" sz="1400" dirty="0"/>
              <a:t>and </a:t>
            </a:r>
            <a:r>
              <a:rPr lang="en-US" altLang="zh-CN" sz="1400" dirty="0"/>
              <a:t>developing the </a:t>
            </a:r>
            <a:r>
              <a:rPr lang="en-US" altLang="zh-CN" sz="1400" dirty="0">
                <a:solidFill>
                  <a:srgbClr val="0000FF"/>
                </a:solidFill>
              </a:rPr>
              <a:t>Draft</a:t>
            </a:r>
            <a:r>
              <a:rPr lang="en-US" altLang="zh-CN" sz="1400" dirty="0"/>
              <a:t> (Requested </a:t>
            </a:r>
            <a:r>
              <a:rPr lang="en-US" altLang="zh-CN" sz="1400" dirty="0">
                <a:solidFill>
                  <a:srgbClr val="0000FF"/>
                </a:solidFill>
              </a:rPr>
              <a:t>1-2</a:t>
            </a:r>
            <a:r>
              <a:rPr lang="en-US" altLang="zh-CN" sz="1400" dirty="0"/>
              <a:t> calls per week)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Finish CC40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/>
              <a:t>TG/WG Motion: </a:t>
            </a:r>
            <a:r>
              <a:rPr lang="en-US" altLang="zh-CN" sz="1400" dirty="0" err="1">
                <a:solidFill>
                  <a:srgbClr val="0000FF"/>
                </a:solidFill>
              </a:rPr>
              <a:t>TGbf</a:t>
            </a:r>
            <a:r>
              <a:rPr lang="en-US" altLang="zh-CN" sz="1400" dirty="0">
                <a:solidFill>
                  <a:srgbClr val="0000FF"/>
                </a:solidFill>
              </a:rPr>
              <a:t> </a:t>
            </a:r>
            <a:r>
              <a:rPr lang="en-US" altLang="en-US" sz="1400" dirty="0">
                <a:solidFill>
                  <a:srgbClr val="0000FF"/>
                </a:solidFill>
              </a:rPr>
              <a:t>Initial LB</a:t>
            </a:r>
            <a:endParaRPr lang="en-US" sz="1100" dirty="0">
              <a:solidFill>
                <a:srgbClr val="0000FF"/>
              </a:solidFill>
            </a:endParaRPr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506678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0E289-6982-49A8-972C-F36C786750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E5FAD-E699-4E71-B872-6B3FC5694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A1ECA-8FC7-481F-A90A-B500F2387A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776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199"/>
            <a:ext cx="11353799" cy="4494214"/>
          </a:xfrm>
          <a:ln/>
        </p:spPr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</a:t>
            </a:r>
            <a:r>
              <a:rPr lang="en-US" altLang="en-US" dirty="0" err="1"/>
              <a:t>TGbk</a:t>
            </a:r>
            <a:r>
              <a:rPr lang="en-US" altLang="en-US" dirty="0"/>
              <a:t> (320 MHz Positioning)
UHR SG (Ultra High Reliability)
AIML TIG (AI and ML)
AMP TIG (Ambient power IoT devices)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143000"/>
            <a:ext cx="10346268" cy="838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January 2023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61167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First TG meeting		Oct 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 April 2022</a:t>
            </a:r>
            <a:endParaRPr lang="en-US" altLang="zh-CN" sz="14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FF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March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D0.1)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Sep 1,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TGbf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decide to change the timeline for Initial Letter Ballot (D1.0) to November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SP Result: Unanimous consent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Nov 8,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>
                <a:solidFill>
                  <a:srgbClr val="000000"/>
                </a:solidFill>
                <a:latin typeface="Times New Roman"/>
              </a:rPr>
              <a:t>TGbf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 decide to change the timeline for Initial Letter Ballot (D1.0) to January 2023 (Hard deadline)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SP Result: Unanimous consent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1494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DE4CB-EB16-4E90-A228-ECB7FF2266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186F4-1C3D-48A4-A823-09A7F4B6F5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287717-DC8E-4E68-BF61-55563DD7D1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723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21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(Too close to November interim)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22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24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 – Thanks giving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28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29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1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5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ET---- Motion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6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8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12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--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13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15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- 1st Workshop on Wi-Fi Sensing (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WiSe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1)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19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ET---- Motion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20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22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  <a:endParaRPr lang="en-US" altLang="zh-CN" sz="1100" dirty="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26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ET--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Holidays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 	27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29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 	3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- Cancel?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	5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–  Motion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9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– CAC   Cancel?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	10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–  Motion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 	12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 --- Travel  Cancel?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err="1"/>
              <a:t>TGbf</a:t>
            </a:r>
            <a:r>
              <a:rPr lang="en-US" altLang="zh-CN" sz="1600" b="1" dirty="0"/>
              <a:t> ad-hoc meeting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13-14	Baltimore Hilton, Baltimore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8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000" b="1" dirty="0"/>
              <a:t>January Interim 2023 (January 16-20) </a:t>
            </a:r>
            <a:r>
              <a:rPr lang="en-US" altLang="zh-CN" sz="1000" dirty="0"/>
              <a:t>	</a:t>
            </a:r>
            <a:endParaRPr lang="en-US" altLang="zh-CN" sz="8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16    (Monday EV 1),		19:30-21:30 Baltimore time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17    (Tuesday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17    (Tuesday EV 1),		19:30-21:30 Baltimore time 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18    (Wednesday AM 1),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January 18    (Wednesday AM 2),	10:30-12:30 Baltimore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19    (Thursday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19    (Thursday AM 2),		10:30-12:30 Baltimore time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(Nov 2022 - Jan2023 CAC calls: </a:t>
            </a:r>
            <a:r>
              <a:rPr lang="en-US" altLang="zh-CN" sz="900" dirty="0">
                <a:solidFill>
                  <a:srgbClr val="FF0000"/>
                </a:solidFill>
                <a:cs typeface="Times New Roman" panose="02020603050405020304" pitchFamily="18" charset="0"/>
              </a:rPr>
              <a:t>December 12, Jan 9, 09:00 ET; Jan 15 06:00 ET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53200" y="41148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Baltimore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21:00-23:00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23:30-01:30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02:30-04:30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05:00-07:00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08:30-10:30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0AAC33-C0EE-4C29-BED2-E73791980C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861C04-7369-45B2-9BF2-DA97F79DA9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CB335-A7CC-4FFE-BBEE-D3B2C63C35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301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23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(Holidays)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24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 –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30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(1 calls/week for the first 3 weeks)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	31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2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 --CAC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7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13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(2 calls/week after the first 3 weeks)</a:t>
            </a: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14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20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21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23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27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28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	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7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	9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Avoid CAC for Monday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40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2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March Plenary 2023 (March 12-17)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March 13    (Monday EV 1),		19:30-21:30 Atlanta time –Tutorial?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14    (Tuesday AM 1),		08:00-10:00 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March 14    (Tuesday EV 1),		19:30-21:30 Atlanta time 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15    (Wednesday AM 1),		08:00-10:00 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March 15    (Wednesday AM 2),		10:30-12:30 Atlanta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16    (Thursday AM 1),		08:00-10:00 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March 16    (Thursday AM 2),		10:30-12:30 Atlanta time</a:t>
            </a: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(Jan2023 – Mar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February 6, 27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22:00 - 00:00am ET </a:t>
            </a:r>
            <a:r>
              <a:rPr lang="en-US" altLang="zh-CN" sz="900" dirty="0">
                <a:cs typeface="MS PGothic" charset="0"/>
              </a:rPr>
              <a:t>(Thursday 19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21:00 PT, Friday 11am-13:00 in China, Friday 5am-7am in Israel, Friday 4am – 6am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53200" y="39624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Atlanta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06:00-08:00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00:30-02:30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18:30-20:30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08:30-10:30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03:30-05:30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21:30-23:30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06:00-08:00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00:00-02:00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14:00-16:00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09:30-11:30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03:30-05:30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17:30-19:30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500A0E-3F52-4153-9B92-0F66A0595B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EDE9C4-97F2-4A9E-86AB-7046866C53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97C18-5B4C-42A1-88E0-3325984A82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77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US" altLang="zh-CN" sz="3600" dirty="0"/>
              <a:t>1st Workshop on Wi-Fi Sensing (</a:t>
            </a:r>
            <a:r>
              <a:rPr lang="en-US" altLang="zh-CN" sz="3600" dirty="0" err="1"/>
              <a:t>WiSe</a:t>
            </a:r>
            <a:r>
              <a:rPr lang="en-US" altLang="zh-CN" sz="3600" dirty="0"/>
              <a:t> 1)</a:t>
            </a:r>
            <a:endParaRPr lang="en-GB" altLang="en-US" sz="36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3581400"/>
            <a:ext cx="6345976" cy="2819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</a:rPr>
              <a:t>Recorded video and more information: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hlinkClick r:id="rId3"/>
              </a:rPr>
              <a:t>https://www.chaspark.net/#/hotspots/824040781151260672</a:t>
            </a:r>
            <a:endParaRPr lang="en-US" altLang="zh-CN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4400" y="1295399"/>
            <a:ext cx="1120140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To further promote academic research, standard implementation, industry development and innovation, and international exchanges and cooperation in the field of Wi-Fi sensing, the first workshop on Wi-Fi Sensing in Shenzhen, China, was held on Dec 16, 2022.</a:t>
            </a:r>
            <a:endParaRPr 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CC176-B1A2-441F-9365-BC2CE0C48B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8E245D-1C85-4A67-9F2D-FDFA4DF3E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5337B-8EB5-47F9-B988-9E68C8939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218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1524000"/>
            <a:ext cx="10500784" cy="4951414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Status reminder: D0.2 published, and Comment Collection 41 held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Six teleconferences since Nov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Considered additional solutions to be added to D0.2; general comment resolution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Meetings this session: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	Monday 10:30 ET, Tuesday 13:30 ET, Wednesday 8:00 ET, Thursday 8:00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	Joint meeting with </a:t>
            </a:r>
            <a:r>
              <a:rPr lang="en-US" altLang="en-US" sz="2000" b="1" dirty="0" err="1"/>
              <a:t>TGbi</a:t>
            </a:r>
            <a:r>
              <a:rPr lang="en-US" altLang="en-US" sz="2000" b="1" dirty="0"/>
              <a:t> Thursday 13:30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(agenda is in </a:t>
            </a:r>
            <a:r>
              <a:rPr lang="en-US" altLang="en-US" sz="2000" b="1" dirty="0">
                <a:hlinkClick r:id="rId3"/>
              </a:rPr>
              <a:t>11-22/2124r2</a:t>
            </a:r>
            <a:r>
              <a:rPr lang="en-US" altLang="en-US" sz="20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 (see agenda slides)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dirty="0"/>
              <a:t>Review/resolve comments on CC41:</a:t>
            </a:r>
            <a:r>
              <a:rPr lang="en-US" sz="2000" dirty="0"/>
              <a:t> </a:t>
            </a:r>
            <a:r>
              <a:rPr lang="en-US" sz="2000" b="0" dirty="0">
                <a:hlinkClick r:id="rId4"/>
              </a:rPr>
              <a:t>11-22/0973r13</a:t>
            </a:r>
            <a:r>
              <a:rPr lang="en-US" sz="2000" b="0" dirty="0"/>
              <a:t> </a:t>
            </a:r>
            <a:endParaRPr lang="en-US" altLang="en-US" sz="2000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Set “way forward” for D1.0, target March plenary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Discuss open issues in tracking document </a:t>
            </a:r>
            <a:r>
              <a:rPr lang="en-US" sz="2000" dirty="0">
                <a:hlinkClick r:id="rId5"/>
              </a:rPr>
              <a:t>11-21/0332r37</a:t>
            </a:r>
            <a:r>
              <a:rPr lang="en-US" sz="2000" dirty="0"/>
              <a:t> (</a:t>
            </a:r>
            <a:r>
              <a:rPr lang="en-US" sz="2000" dirty="0">
                <a:hlinkClick r:id="rId6"/>
              </a:rPr>
              <a:t>11-22/0435r2</a:t>
            </a:r>
            <a:r>
              <a:rPr lang="en-US" sz="2000" dirty="0"/>
              <a:t>)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Respond to liaisons from WBA </a:t>
            </a:r>
            <a:r>
              <a:rPr lang="en-US" sz="2000" u="sng" dirty="0">
                <a:hlinkClick r:id="rId7"/>
              </a:rPr>
              <a:t>11-21/0703r0</a:t>
            </a:r>
            <a:r>
              <a:rPr lang="en-US" sz="2000" dirty="0"/>
              <a:t>, </a:t>
            </a:r>
            <a:r>
              <a:rPr lang="en-US" sz="2000" u="sng" dirty="0">
                <a:hlinkClick r:id="rId8"/>
              </a:rPr>
              <a:t>11-21/1141r0</a:t>
            </a:r>
            <a:r>
              <a:rPr lang="en-US" sz="2000" u="sng" dirty="0"/>
              <a:t>, </a:t>
            </a:r>
            <a:r>
              <a:rPr lang="en-US" sz="2000" dirty="0">
                <a:hlinkClick r:id="rId9"/>
              </a:rPr>
              <a:t>11-22/0668r0</a:t>
            </a:r>
            <a:r>
              <a:rPr lang="en-US" sz="2000" dirty="0"/>
              <a:t>, </a:t>
            </a:r>
            <a:r>
              <a:rPr lang="en-US" sz="2000" dirty="0">
                <a:hlinkClick r:id="rId10"/>
              </a:rPr>
              <a:t>11-22/0653r0</a:t>
            </a:r>
            <a:endParaRPr lang="en-US" alt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6A907A-6CF0-455B-B8E1-2E928B7C8F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D46E8-E046-451B-8E1C-DEAEFAC06D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AF660-FBBA-4B2E-BBD9-402420A2A6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539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on feature definition based on the approved requirements and text for those features.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more submissions making technical proposals to address some of the more challenging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4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meetings 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January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PM2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		PM2     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AM2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PM1 (Joint meeting with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may discuss a timeline update on Thursday, depending on our progress.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2/2145.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2E082D-C421-458F-81FC-4B87630978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63AE0E-C1C7-4FAF-B102-16A0E2AFE4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96D74-AA95-45A4-A6DE-437673B64C4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64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701804"/>
            <a:ext cx="11198440" cy="215876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Formation meeting for the recently approved 320MHz Positioning.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PAR extends the Fine Timing Measurement (FTM) procedure to the 320MHz 802.11be waveforms and channelization.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Focused project targeted at completing about the same time as 11be.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for this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TG leadership affirmation/election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Review and consider process for amendment development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Review technical submissions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B2DE9D-B972-41A5-A21C-8DC85FA716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64A07F-7BC6-49B2-B4F6-8EFFC88BD8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91BB8F-D4EE-4D3D-849B-8F78C68312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369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3 meeting slots during the </a:t>
            </a:r>
            <a:r>
              <a:rPr lang="en-US" sz="2000" b="0"/>
              <a:t>IEEE meeting </a:t>
            </a:r>
            <a:r>
              <a:rPr lang="en-US" sz="2000" b="0" dirty="0"/>
              <a:t>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Jan. 16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Mon. 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Jan. 17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Tue.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Jan. 19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Thu.		PM1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11-22/2192,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851159-2F9A-4105-B1FD-6D2D66C19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FC698-451F-43FE-BCCF-2026D299E2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DAA8E6-DBD6-4400-9DD1-7AFE103BAC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60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16832"/>
            <a:ext cx="10622376" cy="431948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Nov.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2 Conference calls: 11 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Minutes: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November plenary: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https://mentor.ieee.org/802.11/dcn/22/11-22-1817-00-0uhr-uhr-sg-november-2022-meeting-minutes.docx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Teleconferences November-January: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https://mentor.ieee.org/802.11/dcn/22/11-22-2091-01-0uhr-uhr-sg-november-december-2022-teleconference-minutes.docx</a:t>
            </a:r>
            <a:endParaRPr lang="en-US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Goal for January meeting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Continue with presentations on the different SG goals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Prioritize discussion on PAR and CSD.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28834C-C732-4A78-8E20-F0532CBA85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2D3E56-BB65-4867-BF00-88BE41DE68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87AC2-80F1-4C83-AE0A-EAD1B21B10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79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73833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7721"/>
            <a:ext cx="10726215" cy="403356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SG scheduled to meet for 3 meeting slots during the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Jan. 17</a:t>
            </a:r>
            <a:r>
              <a:rPr lang="en-US" altLang="en-US" baseline="30000" dirty="0"/>
              <a:t>th</a:t>
            </a:r>
            <a:r>
              <a:rPr lang="en-US" altLang="en-US" dirty="0"/>
              <a:t> 		Tue. 	EVE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Jan. 18</a:t>
            </a:r>
            <a:r>
              <a:rPr lang="en-US" altLang="en-US" baseline="30000" dirty="0"/>
              <a:t>th</a:t>
            </a:r>
            <a:r>
              <a:rPr lang="en-US" altLang="en-US" dirty="0"/>
              <a:t> 		Wed.	AM2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Jan. 19</a:t>
            </a:r>
            <a:r>
              <a:rPr lang="en-US" altLang="en-US" baseline="30000" dirty="0"/>
              <a:t>th</a:t>
            </a:r>
            <a:r>
              <a:rPr lang="en-US" altLang="en-US" dirty="0"/>
              <a:t> 		Thu.	PM2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700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Agenda: 11-22/2135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EB495D-F52D-4295-8EAA-1E537B5347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F0CF15-1F59-4E4E-86DC-F29E3567A4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8789A-DDC8-42B6-8183-58A4B7DF89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515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Agenda for 2023-01-17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Topic: searchable definitions (Youhan Kim)</a:t>
            </a:r>
          </a:p>
          <a:p>
            <a:r>
              <a:rPr lang="en-US" dirty="0"/>
              <a:t>Topic: style guide that/which (Joseph Levy)</a:t>
            </a:r>
          </a:p>
          <a:p>
            <a:r>
              <a:rPr lang="en-US" dirty="0"/>
              <a:t>Publication editing: </a:t>
            </a:r>
            <a:r>
              <a:rPr lang="en-US" dirty="0" err="1"/>
              <a:t>TGaz</a:t>
            </a:r>
            <a:r>
              <a:rPr lang="en-US" dirty="0"/>
              <a:t>,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Draft numbering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E9533E-F22A-450E-BF3E-E035477F64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330F1B-F901-408F-8280-10A7D8F39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ADBE7F9-3C67-4E1A-AF83-142A2E869F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040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January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Activities since November 2022:</a:t>
            </a:r>
          </a:p>
          <a:p>
            <a:pPr lvl="1">
              <a:buFont typeface="Arial"/>
              <a:buChar char="•"/>
            </a:pPr>
            <a:r>
              <a:rPr lang="en-US" dirty="0"/>
              <a:t>Two teleconferences </a:t>
            </a:r>
            <a:r>
              <a:rPr lang="en-US"/>
              <a:t>were held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/>
              <a:t>Dec 12, 2022</a:t>
            </a:r>
          </a:p>
          <a:p>
            <a:pPr lvl="3">
              <a:buFont typeface="Arial"/>
              <a:buChar char="•"/>
            </a:pPr>
            <a:r>
              <a:rPr lang="en-US" dirty="0"/>
              <a:t>Minutes 11-22/2144r0</a:t>
            </a:r>
          </a:p>
          <a:p>
            <a:pPr lvl="2">
              <a:buFont typeface="Arial"/>
              <a:buChar char="•"/>
            </a:pPr>
            <a:r>
              <a:rPr lang="en-US" dirty="0"/>
              <a:t>Jan 9, 2023</a:t>
            </a:r>
          </a:p>
          <a:p>
            <a:pPr lvl="3">
              <a:buFont typeface="Arial"/>
              <a:buChar char="•"/>
            </a:pPr>
            <a:r>
              <a:rPr lang="en-US" dirty="0"/>
              <a:t>Minutes 11-23/0025r0</a:t>
            </a:r>
          </a:p>
          <a:p>
            <a:pPr lvl="1">
              <a:buFont typeface="Arial"/>
              <a:buChar char="•"/>
            </a:pPr>
            <a:r>
              <a:rPr lang="en-US" dirty="0"/>
              <a:t>Minutes for November 2022 Plenary: 11-22/1982r0</a:t>
            </a:r>
          </a:p>
          <a:p>
            <a:pPr>
              <a:buFont typeface="Arial"/>
              <a:buChar char="•"/>
            </a:pPr>
            <a:r>
              <a:rPr lang="en-US" sz="2800" dirty="0"/>
              <a:t>January 2023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Goals:</a:t>
            </a:r>
          </a:p>
          <a:p>
            <a:pPr lvl="2">
              <a:buFont typeface="Arial"/>
              <a:buChar char="•"/>
            </a:pPr>
            <a:r>
              <a:rPr lang="en-US" sz="2000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Use Cases for AIML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feasibility to support AIML in 802.11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report text</a:t>
            </a:r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1B3512-0B2F-488A-A4A3-D0EF20C360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4C0BC2-D00D-4EB2-8DBA-DC28A95C5D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B737-AAC9-42F5-A48D-E8DF35A0C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969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January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January meeting: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Goals (continued)</a:t>
            </a:r>
          </a:p>
          <a:p>
            <a:pPr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on potential EU BEREC report feedback</a:t>
            </a:r>
          </a:p>
          <a:p>
            <a:pPr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4 slots: operating in ET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AM2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EVE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Wednesday AM1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AM1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Agenda: 11-22/2040r0</a:t>
            </a:r>
          </a:p>
          <a:p>
            <a:pPr marL="457200" lvl="1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6FAA93-4489-4C94-9E3F-7027C8FC2C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B25967-2E6F-4142-84EB-2819348D1A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E9319-3F4F-489B-9F84-E38C63B9DE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2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Jan 2023 IEEE 802.11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803626"/>
            <a:ext cx="10361295" cy="4751389"/>
          </a:xfrm>
        </p:spPr>
        <p:txBody>
          <a:bodyPr>
            <a:normAutofit fontScale="5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sz="4200" dirty="0">
                <a:sym typeface="+mn-ea"/>
              </a:rPr>
              <a:t>Since Nov 2022 IEEE 802.11 plenary week: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300" dirty="0">
                <a:sym typeface="+mn-ea"/>
              </a:rPr>
              <a:t>One AMP TIG telecom was held on Dec 13. 4 contributions and the updated tech report (11-22/1562r5) were presented and discussed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100" dirty="0"/>
              <a:t>11-22/2097, S1G EL operation, Dave </a:t>
            </a:r>
            <a:r>
              <a:rPr lang="en-US" altLang="zh-CN" sz="3100" dirty="0" err="1"/>
              <a:t>Halasz</a:t>
            </a:r>
            <a:r>
              <a:rPr lang="en-US" altLang="zh-CN" sz="3100" dirty="0"/>
              <a:t> (Morse Micro)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100" dirty="0"/>
              <a:t>11-22/2133, new-use-case-for-amp-</a:t>
            </a:r>
            <a:r>
              <a:rPr lang="en-US" altLang="zh-CN" sz="3100" dirty="0" err="1"/>
              <a:t>iot</a:t>
            </a:r>
            <a:r>
              <a:rPr lang="en-US" altLang="zh-CN" sz="3100" dirty="0"/>
              <a:t>-devices, </a:t>
            </a:r>
            <a:r>
              <a:rPr lang="en-US" altLang="zh-CN" sz="3100" dirty="0" err="1"/>
              <a:t>Amichai</a:t>
            </a:r>
            <a:r>
              <a:rPr lang="en-US" altLang="zh-CN" sz="3100" dirty="0"/>
              <a:t> </a:t>
            </a:r>
            <a:r>
              <a:rPr lang="en-US" altLang="zh-CN" sz="3100" dirty="0" err="1"/>
              <a:t>Sanderovich</a:t>
            </a:r>
            <a:r>
              <a:rPr lang="en-US" altLang="zh-CN" sz="3100" dirty="0"/>
              <a:t> (</a:t>
            </a:r>
            <a:r>
              <a:rPr lang="en-US" altLang="zh-CN" sz="3100" dirty="0" err="1"/>
              <a:t>Wiliot</a:t>
            </a:r>
            <a:r>
              <a:rPr lang="en-US" altLang="zh-CN" sz="3100" dirty="0"/>
              <a:t>)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en-US" sz="3100" dirty="0"/>
              <a:t>11-22-2151-00-0amp-operation-procedure-for-amp-device-in-wlan </a:t>
            </a:r>
            <a:r>
              <a:rPr lang="en-US" altLang="en-US" sz="3100" dirty="0" err="1"/>
              <a:t>Yinan</a:t>
            </a:r>
            <a:r>
              <a:rPr lang="en-US" altLang="en-US" sz="3100" dirty="0"/>
              <a:t> Qi (</a:t>
            </a:r>
            <a:r>
              <a:rPr lang="en-US" altLang="en-US" sz="3100" dirty="0" err="1"/>
              <a:t>Oppo</a:t>
            </a:r>
            <a:r>
              <a:rPr lang="en-US" altLang="en-US" sz="3100" dirty="0"/>
              <a:t>)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en-US" sz="3100" dirty="0"/>
              <a:t>11-22-1960-01-0amp-summary-and-recommendation-for-AMP-IoT  </a:t>
            </a:r>
            <a:r>
              <a:rPr lang="en-US" altLang="en-US" sz="3100" dirty="0" err="1"/>
              <a:t>Weijie</a:t>
            </a:r>
            <a:r>
              <a:rPr lang="en-US" altLang="en-US" sz="3100" dirty="0"/>
              <a:t> Xu (</a:t>
            </a:r>
            <a:r>
              <a:rPr lang="en-US" altLang="en-US" sz="3100" dirty="0" err="1"/>
              <a:t>Oppo</a:t>
            </a:r>
            <a:r>
              <a:rPr lang="en-US" altLang="en-US" sz="3100" dirty="0"/>
              <a:t>)</a:t>
            </a:r>
            <a:endParaRPr lang="en-US" altLang="zh-CN" sz="3000" dirty="0"/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400" dirty="0"/>
              <a:t>The chair called for comments on the tech report draft (11-22/1562) and announced Jan interim week meeting plan.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300" dirty="0">
                <a:sym typeface="+mn-ea"/>
              </a:rPr>
              <a:t>The minutes of AMP TIG meetings during Nov plenary week and AMP TIG teleconference on Dec 13 are listed below: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2900" dirty="0">
                <a:sym typeface="+mn-ea"/>
                <a:hlinkClick r:id="rId2"/>
              </a:rPr>
              <a:t>https://mentor.ieee.org/802.11/dcn/22/11-22-2041-00-0amp-amp-tig-meeting-minutes-of-802-nov-2022-plenary.docx</a:t>
            </a:r>
            <a:endParaRPr lang="en-US" altLang="zh-CN" sz="2900" dirty="0">
              <a:sym typeface="+mn-ea"/>
            </a:endParaRP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000" dirty="0">
                <a:hlinkClick r:id="rId3"/>
              </a:rPr>
              <a:t>https://mentor.ieee.org/802.11/dcn/22/11-22-2173-00-0amp-ieee-802-11-amp-tig-teleconference-minutes-for-dec-22.docx</a:t>
            </a:r>
            <a:endParaRPr lang="en-US" altLang="zh-CN" sz="3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01380C-59B5-493A-8AC9-4D27D9C688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63EA4B-2984-4E1C-8289-26CEB1C5E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9E67594-1156-4CDB-979C-1BFADA70F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367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Jan 2023 IEEE 802.11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126230"/>
          </a:xfrm>
        </p:spPr>
        <p:txBody>
          <a:bodyPr>
            <a:normAutofit fontScale="95000"/>
          </a:bodyPr>
          <a:lstStyle/>
          <a:p>
            <a:pPr marL="0" indent="0"/>
            <a:r>
              <a:rPr lang="en-US" altLang="en-GB" dirty="0"/>
              <a:t>2 AMP TIG meetings are planned during the IEEE 802.11 Jan interim week: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Jan 16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(Monday), 	19:30 ~ 21:30, Baltimore local time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Jan 19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(Thursday), 10:30 ~ 12:30, Baltimore local time</a:t>
            </a:r>
          </a:p>
          <a:p>
            <a:pPr marL="0" indent="0"/>
            <a:endParaRPr lang="en-US" altLang="en-GB" dirty="0"/>
          </a:p>
          <a:p>
            <a:pPr marL="0" indent="0"/>
            <a:r>
              <a:rPr lang="en-US" altLang="en-GB" dirty="0"/>
              <a:t>The AMP TIG agenda for Jan interim week is included in the latest revision of 11-22/2137.</a:t>
            </a:r>
          </a:p>
          <a:p>
            <a:pPr marL="0" indent="0"/>
            <a:endParaRPr lang="en-US" altLang="en-GB" dirty="0"/>
          </a:p>
          <a:p>
            <a:pPr marL="57150" indent="0"/>
            <a:r>
              <a:rPr lang="en-US" altLang="en-GB" dirty="0"/>
              <a:t>Goal for AMP TIG during IEEE 802.11 Jan interim week: 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Contribution submission presentation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Tech report draft development and TIG SP discussion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7F67B6-3D75-4A35-88C2-F7F109A9A3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BE88C7-07BE-4CA1-89C5-47D0A177D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77CB884-DC67-4733-9D7E-5233CC810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3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Jan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</a:rPr>
              <a:t>Had one meeting since November 2022 Interim on December 6, 2022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</a:rPr>
              <a:t>ITU AHG discussed the results of WP 5A Nov 2022; Chair presented a summary of the relevant contributions to the ITU AHG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GB" b="1" i="0" u="none" strike="noStrike" kern="1200" dirty="0">
                <a:solidFill>
                  <a:srgbClr val="0000CC"/>
                </a:solidFill>
                <a:effectLst/>
                <a:latin typeface="+mj-lt"/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675</a:t>
            </a: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</a:rPr>
              <a:t>   </a:t>
            </a:r>
            <a:r>
              <a:rPr lang="en-US" b="0" kern="1200" dirty="0">
                <a:solidFill>
                  <a:srgbClr val="0000CC"/>
                </a:solidFill>
                <a:latin typeface="+mj-lt"/>
                <a:ea typeface="MS Gothic" panose="020B0609070205080204" pitchFamily="49" charset="-128"/>
              </a:rPr>
              <a:t>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+mj-lt"/>
                <a:ea typeface="MS Gothic" panose="020B0609070205080204" pitchFamily="49" charset="-128"/>
              </a:rPr>
              <a:t>IEEE 802’s VIEWS ON ANNEX 17 TO DOCUMENT 5A/597</a:t>
            </a:r>
            <a:r>
              <a:rPr lang="en-US" b="0" dirty="0">
                <a:latin typeface="+mj-lt"/>
              </a:rPr>
              <a:t> 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</a:rPr>
              <a:t>  </a:t>
            </a: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[674]</a:t>
            </a: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cs typeface="Arial" panose="020B0604020202020204" pitchFamily="34" charset="0"/>
              </a:rPr>
              <a:t>  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+mj-lt"/>
                <a:ea typeface="MS Gothic" panose="020B0609070205080204" pitchFamily="49" charset="-128"/>
              </a:rPr>
              <a:t>Proposed modification to Recommendation ITU-R M.1450-5 - Characteristics of broadband radio local area networks 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+mj-lt"/>
                <a:ea typeface="MS Gothic" panose="020B0609070205080204" pitchFamily="49" charset="-128"/>
              </a:rPr>
              <a:t>  </a:t>
            </a:r>
            <a:endParaRPr lang="en-US" dirty="0">
              <a:solidFill>
                <a:srgbClr val="0000CC"/>
              </a:solidFill>
              <a:effectLst/>
              <a:latin typeface="+mj-lt"/>
              <a:ea typeface="SimSun" panose="02010600030101010101" pitchFamily="2" charset="-122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Meeting Minutes: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CC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https://mentor.ieee.org/802.11/dcn/23/11-23-0082-00-0itu-itu-ahg-minutes-for-december-6-2022-meeting.docx</a:t>
            </a:r>
            <a:r>
              <a:rPr lang="en-US" sz="2000" dirty="0">
                <a:solidFill>
                  <a:srgbClr val="0000CC"/>
                </a:solidFill>
                <a:latin typeface="+mj-lt"/>
              </a:rPr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Have one ITU AHG session during Jan 2023 meeting on Jan 19, 2023, at 16:00 ET to discuss contribution plan based on the result of WP 5A Nov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Next Steps: </a:t>
            </a:r>
            <a:r>
              <a:rPr lang="en-US" sz="2000" dirty="0">
                <a:latin typeface="+mj-lt"/>
              </a:rPr>
              <a:t>Working Party 5A Next Meeting Dates: </a:t>
            </a:r>
            <a:r>
              <a:rPr lang="en-US" sz="2000" dirty="0">
                <a:solidFill>
                  <a:srgbClr val="0000CC"/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Tuesday 2023-05-09 - Thursday 2023-05-18</a:t>
            </a:r>
            <a:endParaRPr lang="en-US" sz="2000" dirty="0">
              <a:solidFill>
                <a:srgbClr val="0000CC"/>
              </a:solidFill>
              <a:latin typeface="+mj-lt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Next ITU AHG Meeting after Jan 2023 session: TBD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11-11/0270r65 (January 2023)</a:t>
            </a:r>
          </a:p>
          <a:p>
            <a:pPr eaLnBrk="1" hangingPunct="1"/>
            <a:r>
              <a:rPr lang="en-US" altLang="en-US" dirty="0"/>
              <a:t>Changes since November 2022:</a:t>
            </a:r>
          </a:p>
          <a:p>
            <a:pPr lvl="1" eaLnBrk="1" hangingPunct="1"/>
            <a:r>
              <a:rPr lang="en-US" altLang="en-US" dirty="0" err="1"/>
              <a:t>TGbb</a:t>
            </a:r>
            <a:r>
              <a:rPr lang="en-US" altLang="en-US" dirty="0"/>
              <a:t>:</a:t>
            </a:r>
          </a:p>
          <a:p>
            <a:pPr lvl="2" eaLnBrk="1" hangingPunct="1"/>
            <a:r>
              <a:rPr lang="en-US" altLang="en-US" dirty="0"/>
              <a:t>One dot11StationConfigEntry element allocated</a:t>
            </a:r>
          </a:p>
          <a:p>
            <a:pPr lvl="1" eaLnBrk="1" hangingPunct="1"/>
            <a:r>
              <a:rPr lang="en-US" altLang="en-US" dirty="0" err="1"/>
              <a:t>TGbe</a:t>
            </a:r>
            <a:r>
              <a:rPr lang="en-US" altLang="en-US" dirty="0"/>
              <a:t>: </a:t>
            </a:r>
          </a:p>
          <a:p>
            <a:pPr lvl="2" eaLnBrk="1" hangingPunct="1"/>
            <a:r>
              <a:rPr lang="en-US" altLang="en-US" dirty="0"/>
              <a:t>Two dot11StationConfigEntry elements allocated</a:t>
            </a:r>
          </a:p>
          <a:p>
            <a:pPr lvl="2" eaLnBrk="1" hangingPunct="1"/>
            <a:r>
              <a:rPr lang="en-US" altLang="en-US"/>
              <a:t>One dot11StationConfigEntry </a:t>
            </a:r>
            <a:r>
              <a:rPr lang="en-US" altLang="en-US" dirty="0"/>
              <a:t>element released</a:t>
            </a:r>
          </a:p>
          <a:p>
            <a:pPr eaLnBrk="1" hangingPunct="1"/>
            <a:r>
              <a:rPr lang="en-US" altLang="en-US" dirty="0"/>
              <a:t>Pending changes: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D924A7-3EFD-4B59-BD18-BEA00D20B3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9AF1D0-CB0C-4CF2-A4D2-842945D16C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FDF99-A712-463F-BB30-4C904DE725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76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January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No teleconferences since November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one meeting this week: Tuesday 10:30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11-22/2129r0</a:t>
            </a:r>
            <a:r>
              <a:rPr lang="en-US" altLang="en-US" sz="2400" b="1" dirty="0"/>
              <a:t>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forward: </a:t>
            </a:r>
            <a:r>
              <a:rPr lang="en-US" altLang="en-US" sz="2400" b="1" dirty="0">
                <a:hlinkClick r:id="rId4"/>
              </a:rPr>
              <a:t>11-22/1587r1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Unicast Beacons (and related frames) proposal (from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 comment): </a:t>
            </a:r>
            <a:r>
              <a:rPr lang="en-US" altLang="en-US" sz="2400" b="1" dirty="0">
                <a:hlinkClick r:id="rId5"/>
              </a:rPr>
              <a:t>11-22/2044r1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448306-19FF-44C0-8C9C-A5CE6319D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3E351A-941C-4850-8D01-4232EF43C0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52C13-2DD7-4A73-85F0-2C218B030C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355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January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193A5D-E01B-418D-8234-0438F7734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3E31E-9DF5-4286-B03E-BBD40280E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11182-809B-4D31-8859-08FE9B7705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433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58563C52-E5CA-4DB1-ACBE-93A075AF4A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Wed, 18 Jan 2023 at 4-6 pm) 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DBA4952E-5761-43AC-B908-DAF7155FB13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9050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(11-22-2136)</a:t>
            </a:r>
            <a:endParaRPr lang="en-AU" dirty="0"/>
          </a:p>
          <a:p>
            <a:pPr>
              <a:defRPr/>
            </a:pPr>
            <a:r>
              <a:rPr lang="en-AU" altLang="en-US" dirty="0"/>
              <a:t>BRAN updates</a:t>
            </a:r>
          </a:p>
          <a:p>
            <a:pPr lvl="1">
              <a:defRPr/>
            </a:pPr>
            <a:r>
              <a:rPr lang="en-AU" altLang="en-US" dirty="0"/>
              <a:t>EN 301 893 (5 GHz) status</a:t>
            </a:r>
          </a:p>
          <a:p>
            <a:pPr lvl="2">
              <a:defRPr/>
            </a:pPr>
            <a:r>
              <a:rPr lang="en-AU" altLang="en-US" dirty="0"/>
              <a:t>… with update on compromise</a:t>
            </a:r>
          </a:p>
          <a:p>
            <a:pPr lvl="1">
              <a:defRPr/>
            </a:pPr>
            <a:r>
              <a:rPr lang="en-AU" altLang="en-US" dirty="0"/>
              <a:t>EN 303 687 (6 GHz) status</a:t>
            </a:r>
          </a:p>
          <a:p>
            <a:pPr lvl="2">
              <a:defRPr/>
            </a:pPr>
            <a:r>
              <a:rPr lang="en-AU" altLang="en-US" dirty="0"/>
              <a:t>… with update on EC assessment &amp; future work</a:t>
            </a:r>
          </a:p>
          <a:p>
            <a:pPr>
              <a:defRPr/>
            </a:pPr>
            <a:r>
              <a:rPr lang="en-AU" altLang="en-US" dirty="0"/>
              <a:t>Other updates</a:t>
            </a:r>
          </a:p>
          <a:p>
            <a:pPr lvl="1">
              <a:defRPr/>
            </a:pPr>
            <a:r>
              <a:rPr lang="en-AU" dirty="0"/>
              <a:t>Do we still have a </a:t>
            </a:r>
            <a:r>
              <a:rPr lang="en-AU" dirty="0" err="1"/>
              <a:t>coex</a:t>
            </a:r>
            <a:r>
              <a:rPr lang="en-AU" dirty="0"/>
              <a:t> issue between Wi-Fi &amp; LAA/NR-U?</a:t>
            </a:r>
            <a:endParaRPr lang="en-AU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altLang="en-US" dirty="0"/>
              <a:t>Updates on SL-U, NB </a:t>
            </a:r>
            <a:r>
              <a:rPr lang="en-AU" altLang="en-US" dirty="0" err="1"/>
              <a:t>coex</a:t>
            </a:r>
            <a:r>
              <a:rPr lang="en-AU" altLang="en-US" dirty="0"/>
              <a:t>, …</a:t>
            </a:r>
          </a:p>
          <a:p>
            <a:pPr marL="0" indent="0">
              <a:defRPr/>
            </a:pP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C44DFF-19C9-49FA-86BA-CA4E6F74A9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880928-456E-4B4F-AEE9-6DC15FC6B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2DDB3-C220-40DC-8305-8365047B15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6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January 2023 Snapshot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meeting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Will meet in March 2023 to review proposed PAR documents.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10 February 2023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WG PAR Submission to </a:t>
            </a:r>
            <a:r>
              <a:rPr lang="en-US" altLang="en-US" dirty="0" err="1"/>
              <a:t>NesCom</a:t>
            </a:r>
            <a:r>
              <a:rPr lang="en-US" altLang="en-US" dirty="0"/>
              <a:t>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</a:rPr>
              <a:t>17 February 2023 for March SASB mtg in Mexico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</a:rPr>
              <a:t>04 April 2023 for May Telecon</a:t>
            </a:r>
            <a:br>
              <a:rPr lang="en-US" altLang="en-US" sz="2200" dirty="0"/>
            </a:br>
            <a:endParaRPr lang="en-US" altLang="en-US" sz="2200" dirty="0"/>
          </a:p>
          <a:p>
            <a:pPr marL="285750" indent="-285750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FB5BE54-59BF-4CDD-AB8F-49FBB9C384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38641D-450B-4F82-BB81-0572EE750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D462A0C-AEB0-4CC1-BD43-A101826CC6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60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January 2023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4163"/>
            <a:ext cx="11201400" cy="4160837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Announcements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Approval of Previous meeting minutes </a:t>
            </a:r>
          </a:p>
          <a:p>
            <a:pPr marL="838200" lvl="1" indent="-381000">
              <a:spcBef>
                <a:spcPts val="0"/>
              </a:spcBef>
              <a:defRPr/>
            </a:pPr>
            <a:r>
              <a:rPr lang="en-GB" altLang="en-US" dirty="0"/>
              <a:t>Minutes from November:</a:t>
            </a:r>
          </a:p>
          <a:p>
            <a:pPr marL="1181100" lvl="2" indent="-381000">
              <a:spcBef>
                <a:spcPts val="0"/>
              </a:spcBef>
              <a:defRPr/>
            </a:pPr>
            <a:r>
              <a:rPr lang="en-GB" altLang="en-US">
                <a:hlinkClick r:id="rId3"/>
              </a:rPr>
              <a:t>https://mentor.ieee.org/802.11/dcn/22/11-22-2002-00-0wng-wng-meeting-minutes-2022-november-bangkok-meeting.docx</a:t>
            </a:r>
            <a:r>
              <a:rPr lang="en-GB" altLang="en-US"/>
              <a:t> </a:t>
            </a:r>
          </a:p>
          <a:p>
            <a:pPr marL="438150" indent="-381000">
              <a:spcBef>
                <a:spcPts val="0"/>
              </a:spcBef>
              <a:defRPr/>
            </a:pPr>
            <a:r>
              <a:rPr lang="en-GB" altLang="en-US"/>
              <a:t>Presentations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“802.11 applications in/to Alternative Fuel Vehicle infrastructure,” Craig Rodine (Sandia National Laboratory)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“New features for Light Communication,” </a:t>
            </a:r>
            <a:r>
              <a:rPr lang="nl-NL" sz="2000" dirty="0"/>
              <a:t>Volker Jungnickel (Fraunhofer)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“Faster S1G+ follow up,” Dave </a:t>
            </a:r>
            <a:r>
              <a:rPr lang="en-US" sz="2000" dirty="0" err="1"/>
              <a:t>Halasz</a:t>
            </a:r>
            <a:r>
              <a:rPr lang="en-US" sz="2000" dirty="0"/>
              <a:t> (Morse Micro)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Plans for March 2023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altLang="en-US" dirty="0"/>
              <a:t>Current agenda is document 11-22/2132r0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17 January 2023, 0800-1000 US Eastern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840CD6-637A-4EA3-AFDA-83A13087E2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1F1D6-38B1-4315-B063-064AB20FA0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3757-89DA-4E8D-A2EE-234C19D284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07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7662</TotalTime>
  <Words>4588</Words>
  <Application>Microsoft Office PowerPoint</Application>
  <PresentationFormat>Widescreen</PresentationFormat>
  <Paragraphs>820</Paragraphs>
  <Slides>34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微软雅黑</vt:lpstr>
      <vt:lpstr>Arial</vt:lpstr>
      <vt:lpstr>Calibri</vt:lpstr>
      <vt:lpstr>Times New Roman</vt:lpstr>
      <vt:lpstr>Wingdings</vt:lpstr>
      <vt:lpstr>Office Theme</vt:lpstr>
      <vt:lpstr>Document</vt:lpstr>
      <vt:lpstr>WG11 Opening Report Snapshot Slides January 2023</vt:lpstr>
      <vt:lpstr>Abstract</vt:lpstr>
      <vt:lpstr>Editors Agenda for 2023-01-17 meeting</vt:lpstr>
      <vt:lpstr>ANA Status</vt:lpstr>
      <vt:lpstr>ARC (Architecture) – January 2023</vt:lpstr>
      <vt:lpstr>ARC (Architecture) – January 2023</vt:lpstr>
      <vt:lpstr>The Coex SC will formally meet once (Wed, 18 Jan 2023 at 4-6 pm) </vt:lpstr>
      <vt:lpstr>PAR Review SC – January 2023 Snapshot Chair: Jon Rosdahl</vt:lpstr>
      <vt:lpstr>802.11 WNG – January 2023</vt:lpstr>
      <vt:lpstr>IEEE 802 JTC1 SC will meet once on Tue, 17 Jan 2023 @ 4pm ET</vt:lpstr>
      <vt:lpstr>A large number of IEEE 802 submissions are in the PSDO balloting process</vt:lpstr>
      <vt:lpstr>IEEE 802 has 142 standards in or through the PSDO pipeline</vt:lpstr>
      <vt:lpstr>REVme (Maintenance) Summary </vt:lpstr>
      <vt:lpstr>802.11 TGbb (Light Communication)</vt:lpstr>
      <vt:lpstr>IEEE 802.11 TGbc Broadcast Services Chair: Marc Emmelmann</vt:lpstr>
      <vt:lpstr>IEEE 802.11 TGbc Broadcast Services Chair: Marc Emmelmann</vt:lpstr>
      <vt:lpstr>TGbe (Extremely High Throughput)</vt:lpstr>
      <vt:lpstr>TGbe January F2F Schedule</vt:lpstr>
      <vt:lpstr>TGbf (WLAN Sensing)– January 2023</vt:lpstr>
      <vt:lpstr>TGbf Timeline (Updated)</vt:lpstr>
      <vt:lpstr>PowerPoint Presentation</vt:lpstr>
      <vt:lpstr>PowerPoint Presentation</vt:lpstr>
      <vt:lpstr>1st Workshop on Wi-Fi Sensing (WiSe 1)</vt:lpstr>
      <vt:lpstr>TGbh (Random and Changing MAC Addresses)</vt:lpstr>
      <vt:lpstr>TGbi (Enhanced Data Privacy)</vt:lpstr>
      <vt:lpstr>TGbk 320MHz Positioning</vt:lpstr>
      <vt:lpstr>TGbk 320MHz Positioning</vt:lpstr>
      <vt:lpstr>Snapshot for Ultra High Reliability UHR SG</vt:lpstr>
      <vt:lpstr>Snapshot for Ultra High Reliability UHR SG</vt:lpstr>
      <vt:lpstr>IEEE 802.11 AIML TIG – January 2023 Artificial Intelligence and Machine Learning </vt:lpstr>
      <vt:lpstr>IEEE 802.11 AIML TIG – January 2023 Artificial Intelligence and Machine Learning </vt:lpstr>
      <vt:lpstr>Snapshot of AMP TIG for Jan 2023 IEEE 802.11 Interim</vt:lpstr>
      <vt:lpstr>Snapshot of AMP TIG for Jan 2023 IEEE 802.11 Interim</vt:lpstr>
      <vt:lpstr>802.11 ITU Liaison Ad Hoc (ITU AHG) – Jan 2023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2023-01-16T00:01:36Z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