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handoutMasterIdLst>
    <p:handoutMasterId r:id="rId26"/>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46" r:id="rId15"/>
    <p:sldId id="1229" r:id="rId16"/>
    <p:sldId id="753" r:id="rId17"/>
    <p:sldId id="1107" r:id="rId18"/>
    <p:sldId id="1142" r:id="rId19"/>
    <p:sldId id="1181" r:id="rId20"/>
    <p:sldId id="1203" r:id="rId21"/>
    <p:sldId id="1244" r:id="rId22"/>
    <p:sldId id="1245" r:id="rId23"/>
    <p:sldId id="1230" r:id="rId2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93" autoAdjust="0"/>
    <p:restoredTop sz="95405"/>
  </p:normalViewPr>
  <p:slideViewPr>
    <p:cSldViewPr showGuides="1">
      <p:cViewPr varScale="1">
        <p:scale>
          <a:sx n="65" d="100"/>
          <a:sy n="65" d="100"/>
        </p:scale>
        <p:origin x="700"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May 2022</a:t>
            </a:r>
            <a:endParaRPr lang="en-US" dirty="0"/>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Nov 2022</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Nov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2023</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/2137</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2173-00-0amp-ieee-802-11-amp-tig-teleconference-minutes-for-dec-22.docx" TargetMode="External"/><Relationship Id="rId2" Type="http://schemas.openxmlformats.org/officeDocument/2006/relationships/hyperlink" Target="https://mentor.ieee.org/802.11/dcn/22/11-22-2041-00-0amp-amp-tig-meeting-minutes-of-802-nov-2022-plenary.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2023</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TIG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Jan Interim</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2023</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2023-01-05</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extLst>
              <p:ext uri="{D42A27DB-BD31-4B8C-83A1-F6EECF244321}">
                <p14:modId xmlns:p14="http://schemas.microsoft.com/office/powerpoint/2010/main" val="1479467965"/>
              </p:ext>
            </p:extLst>
          </p:nvPr>
        </p:nvGraphicFramePr>
        <p:xfrm>
          <a:off x="1971675" y="3281363"/>
          <a:ext cx="9326563" cy="1138237"/>
        </p:xfrm>
        <a:graphic>
          <a:graphicData uri="http://schemas.openxmlformats.org/presentationml/2006/ole">
            <mc:AlternateContent xmlns:mc="http://schemas.openxmlformats.org/markup-compatibility/2006">
              <mc:Choice xmlns:v="urn:schemas-microsoft-com:vml" Requires="v">
                <p:oleObj spid="_x0000_s4648" name="Document" r:id="rId3" imgW="8335379" imgH="1017693" progId="Word.Document.8">
                  <p:embed/>
                </p:oleObj>
              </mc:Choice>
              <mc:Fallback>
                <p:oleObj name="Document" r:id="rId3" imgW="8335379" imgH="1017693" progId="Word.Document.8">
                  <p:embed/>
                  <p:pic>
                    <p:nvPicPr>
                      <p:cNvPr id="0" name="图片 3075"/>
                      <p:cNvPicPr/>
                      <p:nvPr/>
                    </p:nvPicPr>
                    <p:blipFill>
                      <a:blip r:embed="rId4"/>
                      <a:stretch>
                        <a:fillRect/>
                      </a:stretch>
                    </p:blipFill>
                    <p:spPr>
                      <a:xfrm>
                        <a:off x="1971675" y="3281363"/>
                        <a:ext cx="9326563" cy="1138237"/>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Suggested Best Practices in Mix-mode Meetings</a:t>
            </a:r>
            <a:endParaRPr lang="zh-CN" altLang="en-US" dirty="0"/>
          </a:p>
        </p:txBody>
      </p:sp>
      <p:sp>
        <p:nvSpPr>
          <p:cNvPr id="3" name="内容占位符 2"/>
          <p:cNvSpPr>
            <a:spLocks noGrp="1"/>
          </p:cNvSpPr>
          <p:nvPr>
            <p:ph idx="1"/>
          </p:nvPr>
        </p:nvSpPr>
        <p:spPr>
          <a:xfrm>
            <a:off x="914400" y="1981200"/>
            <a:ext cx="10361613" cy="4494213"/>
          </a:xfrm>
        </p:spPr>
        <p:txBody>
          <a:bodyPr>
            <a:normAutofit fontScale="85000" lnSpcReduction="20000"/>
          </a:bodyPr>
          <a:lstStyle/>
          <a:p>
            <a:pPr>
              <a:lnSpc>
                <a:spcPct val="120000"/>
              </a:lnSpc>
            </a:pPr>
            <a:r>
              <a:rPr lang="en-US" sz="2000" dirty="0"/>
              <a:t>In-room Attendees:</a:t>
            </a:r>
          </a:p>
          <a:p>
            <a:pPr lvl="1">
              <a:lnSpc>
                <a:spcPct val="120000"/>
              </a:lnSpc>
              <a:spcBef>
                <a:spcPts val="0"/>
              </a:spcBef>
            </a:pPr>
            <a:r>
              <a:rPr lang="en-US" sz="1800" dirty="0"/>
              <a:t>In </a:t>
            </a:r>
            <a:r>
              <a:rPr lang="en-US" sz="1800" dirty="0" err="1"/>
              <a:t>Webex</a:t>
            </a:r>
            <a:r>
              <a:rPr lang="en-US" sz="1800" dirty="0"/>
              <a:t> choose connect without audio before you join</a:t>
            </a:r>
          </a:p>
          <a:p>
            <a:pPr lvl="1">
              <a:lnSpc>
                <a:spcPct val="120000"/>
              </a:lnSpc>
              <a:spcBef>
                <a:spcPts val="0"/>
              </a:spcBef>
            </a:pPr>
            <a:r>
              <a:rPr lang="en-US" sz="1800" dirty="0"/>
              <a:t>Use the </a:t>
            </a:r>
            <a:r>
              <a:rPr lang="en-US" sz="1800" dirty="0" err="1"/>
              <a:t>Webex</a:t>
            </a:r>
            <a:r>
              <a:rPr lang="en-US" sz="1800" dirty="0"/>
              <a:t> queue to indicate you want to speak</a:t>
            </a:r>
          </a:p>
          <a:p>
            <a:pPr lvl="1">
              <a:lnSpc>
                <a:spcPct val="120000"/>
              </a:lnSpc>
              <a:spcBef>
                <a:spcPts val="0"/>
              </a:spcBef>
            </a:pPr>
            <a:r>
              <a:rPr lang="en-US" sz="1800" dirty="0"/>
              <a:t>Wait to be called on while standing/holding a microphone to make a comment</a:t>
            </a:r>
          </a:p>
          <a:p>
            <a:pPr lvl="1">
              <a:lnSpc>
                <a:spcPct val="120000"/>
              </a:lnSpc>
              <a:spcBef>
                <a:spcPts val="0"/>
              </a:spcBef>
            </a:pPr>
            <a:r>
              <a:rPr lang="en-US" sz="1800" dirty="0"/>
              <a:t>Repeat any questions that are inadvertently asked away from the microphone</a:t>
            </a:r>
          </a:p>
          <a:p>
            <a:pPr>
              <a:lnSpc>
                <a:spcPct val="120000"/>
              </a:lnSpc>
            </a:pPr>
            <a:r>
              <a:rPr lang="en-US" sz="2000" dirty="0"/>
              <a:t>Remote Attendees:</a:t>
            </a:r>
          </a:p>
          <a:p>
            <a:pPr lvl="1">
              <a:lnSpc>
                <a:spcPct val="120000"/>
              </a:lnSpc>
              <a:spcBef>
                <a:spcPts val="0"/>
              </a:spcBef>
            </a:pPr>
            <a:r>
              <a:rPr lang="en-US" sz="1800" dirty="0"/>
              <a:t>Join </a:t>
            </a:r>
            <a:r>
              <a:rPr lang="en-US" sz="1800" dirty="0" err="1"/>
              <a:t>Webex</a:t>
            </a:r>
            <a:r>
              <a:rPr lang="en-US" sz="1800" dirty="0"/>
              <a:t> and set </a:t>
            </a:r>
            <a:r>
              <a:rPr lang="en-US" sz="1800" dirty="0" err="1"/>
              <a:t>Webex</a:t>
            </a:r>
            <a:r>
              <a:rPr lang="en-US" sz="1800" dirty="0"/>
              <a:t> audio as ‘music’</a:t>
            </a:r>
          </a:p>
          <a:p>
            <a:pPr lvl="1">
              <a:lnSpc>
                <a:spcPct val="120000"/>
              </a:lnSpc>
              <a:spcBef>
                <a:spcPts val="0"/>
              </a:spcBef>
            </a:pPr>
            <a:r>
              <a:rPr lang="en-US" sz="1800" dirty="0"/>
              <a:t>Use the </a:t>
            </a:r>
            <a:r>
              <a:rPr lang="en-US" sz="1800" dirty="0" err="1"/>
              <a:t>Webex</a:t>
            </a:r>
            <a:r>
              <a:rPr lang="en-US" sz="1800" dirty="0"/>
              <a:t> chat window to indicate you want to speak (“q”)</a:t>
            </a:r>
          </a:p>
          <a:p>
            <a:pPr lvl="1">
              <a:lnSpc>
                <a:spcPct val="120000"/>
              </a:lnSpc>
              <a:spcBef>
                <a:spcPts val="0"/>
              </a:spcBef>
            </a:pPr>
            <a:r>
              <a:rPr lang="en-US" sz="1800" dirty="0"/>
              <a:t>Wait to be called on to speak</a:t>
            </a:r>
          </a:p>
          <a:p>
            <a:pPr>
              <a:lnSpc>
                <a:spcPct val="120000"/>
              </a:lnSpc>
            </a:pPr>
            <a:r>
              <a:rPr lang="en-US" sz="2000" dirty="0"/>
              <a:t>Host:</a:t>
            </a:r>
          </a:p>
          <a:p>
            <a:pPr lvl="1">
              <a:lnSpc>
                <a:spcPct val="120000"/>
              </a:lnSpc>
              <a:spcBef>
                <a:spcPts val="0"/>
              </a:spcBef>
            </a:pPr>
            <a:r>
              <a:rPr lang="en-US" sz="1800" dirty="0"/>
              <a:t>Disable Video for participants</a:t>
            </a:r>
          </a:p>
          <a:p>
            <a:pPr lvl="1">
              <a:lnSpc>
                <a:spcPct val="120000"/>
              </a:lnSpc>
              <a:spcBef>
                <a:spcPts val="0"/>
              </a:spcBef>
            </a:pPr>
            <a:r>
              <a:rPr lang="en-US" sz="1800" dirty="0"/>
              <a:t>Set up participants to mute on entry</a:t>
            </a:r>
          </a:p>
          <a:p>
            <a:pPr lvl="1">
              <a:lnSpc>
                <a:spcPct val="120000"/>
              </a:lnSpc>
              <a:spcBef>
                <a:spcPts val="0"/>
              </a:spcBef>
            </a:pPr>
            <a:r>
              <a:rPr lang="en-US" sz="1800" dirty="0"/>
              <a:t>Set up Audio Options: </a:t>
            </a:r>
          </a:p>
          <a:p>
            <a:pPr lvl="1">
              <a:lnSpc>
                <a:spcPct val="120000"/>
              </a:lnSpc>
              <a:spcBef>
                <a:spcPts val="0"/>
              </a:spcBef>
            </a:pPr>
            <a:r>
              <a:rPr lang="en-US" sz="1800" dirty="0"/>
              <a:t>	Microphone -&gt; USB,  Speaker -&gt; USB,  Smart Audio -&gt; Music</a:t>
            </a:r>
          </a:p>
          <a:p>
            <a:pPr lvl="1">
              <a:lnSpc>
                <a:spcPct val="120000"/>
              </a:lnSpc>
              <a:spcBef>
                <a:spcPts val="0"/>
              </a:spcBef>
            </a:pPr>
            <a:r>
              <a:rPr lang="en-US" sz="1800" dirty="0"/>
              <a:t>Use a designated person to monitor speaking requests (manage the queue</a:t>
            </a:r>
            <a:r>
              <a:rPr lang="en-US" sz="1800" dirty="0" smtClean="0"/>
              <a:t>).</a:t>
            </a:r>
            <a:endParaRPr lang="en-US" altLang="zh-CN" dirty="0" smtClean="0">
              <a:solidFill>
                <a:schemeClr val="tx1"/>
              </a:solidFill>
            </a:endParaRPr>
          </a:p>
          <a:p>
            <a:pPr>
              <a:lnSpc>
                <a:spcPct val="120000"/>
              </a:lnSpc>
            </a:pPr>
            <a:r>
              <a:rPr lang="en-US" altLang="zh-CN" sz="2100" dirty="0"/>
              <a:t>Reference:</a:t>
            </a:r>
          </a:p>
          <a:p>
            <a:pPr marL="99695" indent="0">
              <a:lnSpc>
                <a:spcPct val="120000"/>
              </a:lnSpc>
            </a:pPr>
            <a:r>
              <a:rPr lang="en-US" altLang="zh-CN" b="0" u="sng" dirty="0" smtClean="0">
                <a:hlinkClick r:id="rId2"/>
              </a:rPr>
              <a:t>https</a:t>
            </a:r>
            <a:r>
              <a:rPr lang="en-US" altLang="zh-CN" b="0" u="sng" dirty="0">
                <a:hlinkClick r:id="rId2"/>
              </a:rPr>
              <a:t>://</a:t>
            </a:r>
            <a:r>
              <a:rPr lang="en-US" altLang="zh-CN" b="0" u="sng" dirty="0" smtClean="0">
                <a:hlinkClick r:id="rId2"/>
              </a:rPr>
              <a:t>mentor.ieee.org/802-ec/dcn/22/ec-22-0204-00-00EC-2022-nov-ieee-802-mixed-mode-plenary-meeting-av-training.pptx</a:t>
            </a:r>
            <a:r>
              <a:rPr lang="en-US" altLang="zh-CN" b="0" u="sng" dirty="0" smtClean="0"/>
              <a:t> </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142716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Registration for the </a:t>
            </a:r>
            <a:r>
              <a:rPr lang="en-US" sz="3200" dirty="0"/>
              <a:t>January 802 wireless interim session</a:t>
            </a:r>
            <a:endParaRPr lang="zh-CN" altLang="en-US" sz="3200" dirty="0"/>
          </a:p>
        </p:txBody>
      </p:sp>
      <p:sp>
        <p:nvSpPr>
          <p:cNvPr id="3" name="内容占位符 2"/>
          <p:cNvSpPr>
            <a:spLocks noGrp="1"/>
          </p:cNvSpPr>
          <p:nvPr>
            <p:ph idx="1"/>
          </p:nvPr>
        </p:nvSpPr>
        <p:spPr>
          <a:xfrm>
            <a:off x="685942" y="1981200"/>
            <a:ext cx="10667856" cy="4113213"/>
          </a:xfrm>
        </p:spPr>
        <p:txBody>
          <a:bodyPr/>
          <a:lstStyle/>
          <a:p>
            <a:pPr>
              <a:buFont typeface="Arial" panose="020B0604020202020204" pitchFamily="34" charset="0"/>
              <a:buChar char="•"/>
            </a:pPr>
            <a:r>
              <a:rPr lang="en-US" sz="2400" dirty="0"/>
              <a:t>This meeting is part of the January 802 wireless interim session</a:t>
            </a:r>
          </a:p>
          <a:p>
            <a:pPr>
              <a:buFont typeface="Arial" panose="020B0604020202020204" pitchFamily="34" charset="0"/>
              <a:buChar char="•"/>
            </a:pPr>
            <a:endParaRPr lang="en-US" sz="2400" dirty="0"/>
          </a:p>
          <a:p>
            <a:pPr>
              <a:buFont typeface="Arial" panose="020B0604020202020204" pitchFamily="34" charset="0"/>
              <a:buChar char="•"/>
            </a:pPr>
            <a:r>
              <a:rPr lang="en-US" sz="2400" dirty="0"/>
              <a:t>You must pay the registration fee whether attending in-person or remotely</a:t>
            </a:r>
          </a:p>
          <a:p>
            <a:pPr>
              <a:buFont typeface="Arial" panose="020B0604020202020204" pitchFamily="34" charset="0"/>
              <a:buChar char="•"/>
            </a:pPr>
            <a:endParaRPr lang="en-US" sz="2400" dirty="0"/>
          </a:p>
          <a:p>
            <a:pPr>
              <a:buFont typeface="Arial" panose="020B0604020202020204" pitchFamily="34" charset="0"/>
              <a:buChar char="•"/>
            </a:pPr>
            <a:r>
              <a:rPr lang="en-US" sz="2400" dirty="0"/>
              <a:t>If you have not already done so, you can register here: </a:t>
            </a:r>
            <a:r>
              <a:rPr lang="en-US" sz="2400" dirty="0">
                <a:hlinkClick r:id="rId2"/>
              </a:rPr>
              <a:t>https://cvent.me/nX5xrY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t>If you do not intend to register for this session you must leave this meeting and, if you have logged attendance on IMAT, email the 802.11 chair or vice chairs to have your attendance cancelled</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34093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696988" y="606425"/>
            <a:ext cx="10896450" cy="1065213"/>
          </a:xfrm>
        </p:spPr>
        <p:txBody>
          <a:bodyPr vert="horz" wrap="square" lIns="92160" tIns="46080" rIns="92160" bIns="46080" anchor="ctr" anchorCtr="0"/>
          <a:lstStyle/>
          <a:p>
            <a:pPr eaLnBrk="1" hangingPunct="1"/>
            <a:r>
              <a:rPr lang="en-US" altLang="zh-CN" sz="3200" dirty="0" smtClean="0"/>
              <a:t>AMP TIG Meeting Plan during the Jan Interim Week</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1600318" y="2252296"/>
            <a:ext cx="9143759" cy="3462644"/>
          </a:xfrm>
          <a:prstGeom prst="rect">
            <a:avLst/>
          </a:prstGeom>
          <a:noFill/>
          <a:ln w="9525">
            <a:noFill/>
          </a:ln>
        </p:spPr>
        <p:txBody>
          <a:bodyPr vert="horz" wrap="square" lIns="92160" tIns="46080" rIns="92160" bIns="46080" anchor="t" anchorCtr="0">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spcAft>
                <a:spcPts val="600"/>
              </a:spcAft>
              <a:buFont typeface="Arial" panose="020B0604020202020204" pitchFamily="34" charset="0"/>
              <a:buChar char="•"/>
            </a:pPr>
            <a:r>
              <a:rPr lang="en-US" altLang="zh-CN" sz="2800" dirty="0" smtClean="0">
                <a:solidFill>
                  <a:srgbClr val="00B050"/>
                </a:solidFill>
                <a:cs typeface="+mn-ea"/>
                <a:sym typeface="+mn-ea"/>
              </a:rPr>
              <a:t>Jan 16</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a:t>
            </a:r>
            <a:r>
              <a:rPr lang="en-US" altLang="zh-CN" sz="2800" dirty="0">
                <a:solidFill>
                  <a:srgbClr val="00B050"/>
                </a:solidFill>
                <a:cs typeface="+mn-ea"/>
                <a:sym typeface="+mn-ea"/>
              </a:rPr>
              <a:t>Monday), 	</a:t>
            </a:r>
            <a:r>
              <a:rPr lang="en-US" altLang="zh-CN" sz="2800" dirty="0" smtClean="0">
                <a:solidFill>
                  <a:srgbClr val="00B050"/>
                </a:solidFill>
                <a:cs typeface="+mn-ea"/>
                <a:sym typeface="+mn-ea"/>
              </a:rPr>
              <a:t>19:30 </a:t>
            </a:r>
            <a:r>
              <a:rPr lang="en-US" altLang="zh-CN" sz="2800" dirty="0">
                <a:solidFill>
                  <a:srgbClr val="00B050"/>
                </a:solidFill>
                <a:cs typeface="+mn-ea"/>
                <a:sym typeface="+mn-ea"/>
              </a:rPr>
              <a:t>~ </a:t>
            </a:r>
            <a:r>
              <a:rPr lang="en-US" altLang="zh-CN" sz="2800" dirty="0" smtClean="0">
                <a:solidFill>
                  <a:srgbClr val="00B050"/>
                </a:solidFill>
                <a:cs typeface="+mn-ea"/>
                <a:sym typeface="+mn-ea"/>
              </a:rPr>
              <a:t>21:30</a:t>
            </a:r>
            <a:r>
              <a:rPr lang="en-US" altLang="zh-CN" sz="2800" dirty="0">
                <a:solidFill>
                  <a:srgbClr val="00B050"/>
                </a:solidFill>
                <a:cs typeface="+mn-ea"/>
                <a:sym typeface="+mn-ea"/>
              </a:rPr>
              <a:t>, </a:t>
            </a:r>
            <a:r>
              <a:rPr lang="en-US" altLang="zh-CN" sz="2800" dirty="0" smtClean="0">
                <a:solidFill>
                  <a:srgbClr val="00B050"/>
                </a:solidFill>
                <a:cs typeface="+mn-ea"/>
                <a:sym typeface="+mn-ea"/>
              </a:rPr>
              <a:t>Baltimore local time</a:t>
            </a:r>
            <a:r>
              <a:rPr lang="en-US" altLang="zh-CN" sz="2800" dirty="0">
                <a:solidFill>
                  <a:srgbClr val="00B050"/>
                </a:solidFill>
                <a:cs typeface="+mn-ea"/>
                <a:sym typeface="+mn-ea"/>
              </a:rPr>
              <a:t>	</a:t>
            </a:r>
            <a:r>
              <a:rPr lang="en-US" altLang="zh-CN" sz="2800" dirty="0" smtClean="0">
                <a:solidFill>
                  <a:srgbClr val="00B050"/>
                </a:solidFill>
                <a:cs typeface="+mn-ea"/>
                <a:sym typeface="+mn-ea"/>
              </a:rPr>
              <a:t> (mixed mode)</a:t>
            </a:r>
          </a:p>
          <a:p>
            <a:pPr lvl="1">
              <a:lnSpc>
                <a:spcPct val="120000"/>
              </a:lnSpc>
              <a:spcAft>
                <a:spcPts val="600"/>
              </a:spcAft>
              <a:buFont typeface="Arial" panose="020B0604020202020204" pitchFamily="34" charset="0"/>
              <a:buChar char="•"/>
            </a:pPr>
            <a:r>
              <a:rPr lang="zh-CN" altLang="en-US" sz="3200" dirty="0"/>
              <a:t> </a:t>
            </a:r>
            <a:r>
              <a:rPr lang="en-US" altLang="zh-CN" sz="3200" dirty="0" smtClean="0"/>
              <a:t>Key 5/6</a:t>
            </a:r>
          </a:p>
          <a:p>
            <a:pPr lvl="1">
              <a:lnSpc>
                <a:spcPct val="120000"/>
              </a:lnSpc>
              <a:spcAft>
                <a:spcPts val="600"/>
              </a:spcAft>
              <a:buFont typeface="Arial" panose="020B0604020202020204" pitchFamily="34" charset="0"/>
              <a:buChar char="•"/>
            </a:pPr>
            <a:r>
              <a:rPr lang="en-US" altLang="zh-CN" sz="3200" dirty="0" err="1"/>
              <a:t>Webex</a:t>
            </a:r>
            <a:r>
              <a:rPr lang="en-US" altLang="zh-CN" sz="3200" dirty="0"/>
              <a:t>: </a:t>
            </a:r>
            <a:r>
              <a:rPr lang="en-US" sz="3200" dirty="0"/>
              <a:t>2335 122 4374 </a:t>
            </a:r>
            <a:endParaRPr lang="en-US" altLang="zh-CN" sz="3200" dirty="0">
              <a:sym typeface="+mn-ea"/>
            </a:endParaRPr>
          </a:p>
          <a:p>
            <a:pPr>
              <a:lnSpc>
                <a:spcPct val="120000"/>
              </a:lnSpc>
              <a:spcAft>
                <a:spcPts val="600"/>
              </a:spcAft>
              <a:buFont typeface="Arial" panose="020B0604020202020204" pitchFamily="34" charset="0"/>
              <a:buChar char="•"/>
            </a:pPr>
            <a:r>
              <a:rPr lang="en-US" altLang="zh-CN" sz="2800" dirty="0" smtClean="0">
                <a:solidFill>
                  <a:srgbClr val="00B050"/>
                </a:solidFill>
                <a:cs typeface="+mn-ea"/>
                <a:sym typeface="+mn-ea"/>
              </a:rPr>
              <a:t>Jan 19</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(Thursday), 10:30 ~ 12:30, Baltimore local time (mixed mode)</a:t>
            </a:r>
          </a:p>
          <a:p>
            <a:pPr lvl="1">
              <a:lnSpc>
                <a:spcPct val="120000"/>
              </a:lnSpc>
              <a:spcAft>
                <a:spcPts val="600"/>
              </a:spcAft>
              <a:buFont typeface="Arial" panose="020B0604020202020204" pitchFamily="34" charset="0"/>
              <a:buChar char="•"/>
            </a:pPr>
            <a:r>
              <a:rPr lang="en-US" altLang="zh-CN" sz="3200" dirty="0" smtClean="0"/>
              <a:t> Key 3</a:t>
            </a:r>
          </a:p>
          <a:p>
            <a:pPr lvl="1">
              <a:lnSpc>
                <a:spcPct val="120000"/>
              </a:lnSpc>
              <a:spcAft>
                <a:spcPts val="600"/>
              </a:spcAft>
              <a:buFont typeface="Arial" panose="020B0604020202020204" pitchFamily="34" charset="0"/>
              <a:buChar char="•"/>
            </a:pPr>
            <a:r>
              <a:rPr lang="en-US" altLang="zh-CN" sz="3200" dirty="0" smtClean="0"/>
              <a:t> </a:t>
            </a:r>
            <a:r>
              <a:rPr lang="en-US" altLang="zh-CN" sz="3200" dirty="0" err="1" smtClean="0"/>
              <a:t>Webex</a:t>
            </a:r>
            <a:r>
              <a:rPr lang="en-US" altLang="zh-CN" sz="3200" dirty="0" smtClean="0"/>
              <a:t>: </a:t>
            </a:r>
            <a:r>
              <a:rPr lang="en-US" sz="3200" dirty="0"/>
              <a:t>2348 640 </a:t>
            </a:r>
            <a:r>
              <a:rPr lang="en-US" sz="3200" dirty="0" smtClean="0"/>
              <a:t>7657</a:t>
            </a:r>
            <a:endParaRPr lang="en-US" altLang="zh-CN" sz="3200" dirty="0">
              <a:sym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2023</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800" dirty="0" smtClean="0">
                <a:solidFill>
                  <a:schemeClr val="tx1"/>
                </a:solidFill>
                <a:latin typeface="Calibri" panose="020F0502020204030204" pitchFamily="34" charset="0"/>
                <a:cs typeface="Calibri" panose="020F0502020204030204" pitchFamily="34" charset="0"/>
              </a:rPr>
              <a:t>11-22/2207, </a:t>
            </a:r>
            <a:r>
              <a:rPr lang="en-US" sz="1800" dirty="0">
                <a:solidFill>
                  <a:schemeClr val="tx1"/>
                </a:solidFill>
                <a:latin typeface="Calibri" panose="020F0502020204030204" pitchFamily="34" charset="0"/>
                <a:cs typeface="Calibri" panose="020F0502020204030204" pitchFamily="34" charset="0"/>
              </a:rPr>
              <a:t>FCC </a:t>
            </a:r>
            <a:r>
              <a:rPr lang="en-US" sz="1800" dirty="0">
                <a:latin typeface="Calibri" panose="020F0502020204030204" pitchFamily="34" charset="0"/>
                <a:cs typeface="Calibri" panose="020F0502020204030204" pitchFamily="34" charset="0"/>
              </a:rPr>
              <a:t>Part 15 and Channel </a:t>
            </a:r>
            <a:r>
              <a:rPr lang="en-US" sz="1800" dirty="0" smtClean="0">
                <a:latin typeface="Calibri" panose="020F0502020204030204" pitchFamily="34" charset="0"/>
                <a:cs typeface="Calibri" panose="020F0502020204030204" pitchFamily="34" charset="0"/>
              </a:rPr>
              <a:t>Widths, Dave </a:t>
            </a:r>
            <a:r>
              <a:rPr lang="en-US" sz="1800" dirty="0" err="1" smtClean="0">
                <a:latin typeface="Calibri" panose="020F0502020204030204" pitchFamily="34" charset="0"/>
                <a:cs typeface="Calibri" panose="020F0502020204030204" pitchFamily="34" charset="0"/>
              </a:rPr>
              <a:t>Halasz</a:t>
            </a:r>
            <a:r>
              <a:rPr lang="en-US" sz="1800" dirty="0" smtClean="0">
                <a:latin typeface="Calibri" panose="020F0502020204030204" pitchFamily="34" charset="0"/>
                <a:cs typeface="Calibri" panose="020F0502020204030204" pitchFamily="34" charset="0"/>
              </a:rPr>
              <a:t> (Morse Micro</a:t>
            </a:r>
            <a:r>
              <a:rPr lang="en-US" altLang="zh-CN" sz="1800" dirty="0" smtClean="0">
                <a:latin typeface="Calibri" panose="020F0502020204030204" pitchFamily="34" charset="0"/>
                <a:cs typeface="Calibri" panose="020F0502020204030204" pitchFamily="34" charset="0"/>
              </a:rPr>
              <a:t>)</a:t>
            </a:r>
            <a:endParaRPr lang="en-US" altLang="zh-CN" sz="1800" dirty="0">
              <a:latin typeface="Calibri" panose="020F0502020204030204" pitchFamily="34" charset="0"/>
              <a:cs typeface="Calibri" panose="020F0502020204030204" pitchFamily="34" charset="0"/>
            </a:endParaRPr>
          </a:p>
          <a:p>
            <a:pPr marL="800100" lvl="1" indent="-342900" algn="just">
              <a:lnSpc>
                <a:spcPct val="120000"/>
              </a:lnSpc>
              <a:buFontTx/>
              <a:buChar char="•"/>
              <a:defRPr/>
            </a:pPr>
            <a:r>
              <a:rPr lang="en-US" altLang="zh-CN" sz="1800" dirty="0" smtClean="0">
                <a:solidFill>
                  <a:schemeClr val="tx1"/>
                </a:solidFill>
                <a:latin typeface="Calibri" panose="020F0502020204030204" pitchFamily="34" charset="0"/>
                <a:cs typeface="Calibri" panose="020F0502020204030204" pitchFamily="34" charset="0"/>
              </a:rPr>
              <a:t>11-23/0056</a:t>
            </a:r>
            <a:r>
              <a:rPr lang="en-US" altLang="zh-CN" sz="1800" dirty="0">
                <a:solidFill>
                  <a:schemeClr val="tx1"/>
                </a:solidFill>
                <a:latin typeface="Calibri" panose="020F0502020204030204" pitchFamily="34" charset="0"/>
                <a:cs typeface="Calibri" panose="020F0502020204030204" pitchFamily="34" charset="0"/>
              </a:rPr>
              <a:t>, </a:t>
            </a:r>
            <a:r>
              <a:rPr lang="en-US" sz="1800" dirty="0">
                <a:solidFill>
                  <a:schemeClr val="tx1"/>
                </a:solidFill>
                <a:latin typeface="Calibri" panose="020F0502020204030204" pitchFamily="34" charset="0"/>
                <a:cs typeface="Calibri" panose="020F0502020204030204" pitchFamily="34" charset="0"/>
              </a:rPr>
              <a:t>802.11 compatible backscatter </a:t>
            </a:r>
            <a:r>
              <a:rPr lang="en-US" sz="1800" dirty="0">
                <a:solidFill>
                  <a:schemeClr val="tx1"/>
                </a:solidFill>
                <a:latin typeface="Calibri" panose="020F0502020204030204" pitchFamily="34" charset="0"/>
                <a:cs typeface="Calibri" panose="020F0502020204030204" pitchFamily="34" charset="0"/>
              </a:rPr>
              <a:t>prototype, </a:t>
            </a:r>
            <a:r>
              <a:rPr lang="en-US" sz="1800" dirty="0" err="1">
                <a:solidFill>
                  <a:schemeClr val="tx1"/>
                </a:solidFill>
                <a:latin typeface="Calibri" panose="020F0502020204030204" pitchFamily="34" charset="0"/>
                <a:cs typeface="Calibri" panose="020F0502020204030204" pitchFamily="34" charset="0"/>
              </a:rPr>
              <a:t>Vytas</a:t>
            </a:r>
            <a:r>
              <a:rPr lang="en-US" sz="1800" dirty="0">
                <a:solidFill>
                  <a:schemeClr val="tx1"/>
                </a:solidFill>
                <a:latin typeface="Calibri" panose="020F0502020204030204" pitchFamily="34" charset="0"/>
                <a:cs typeface="Calibri" panose="020F0502020204030204" pitchFamily="34" charset="0"/>
              </a:rPr>
              <a:t> </a:t>
            </a:r>
            <a:r>
              <a:rPr lang="en-US" sz="1800" dirty="0" err="1">
                <a:solidFill>
                  <a:schemeClr val="tx1"/>
                </a:solidFill>
                <a:latin typeface="Calibri" panose="020F0502020204030204" pitchFamily="34" charset="0"/>
                <a:cs typeface="Calibri" panose="020F0502020204030204" pitchFamily="34" charset="0"/>
              </a:rPr>
              <a:t>Kezys</a:t>
            </a:r>
            <a:r>
              <a:rPr lang="en-US" sz="1800" dirty="0">
                <a:solidFill>
                  <a:schemeClr val="tx1"/>
                </a:solidFill>
                <a:latin typeface="Calibri" panose="020F0502020204030204" pitchFamily="34" charset="0"/>
                <a:cs typeface="Calibri" panose="020F0502020204030204" pitchFamily="34" charset="0"/>
              </a:rPr>
              <a:t> (</a:t>
            </a:r>
            <a:r>
              <a:rPr lang="en-US" sz="1800" dirty="0" err="1">
                <a:solidFill>
                  <a:schemeClr val="tx1"/>
                </a:solidFill>
                <a:latin typeface="Calibri" panose="020F0502020204030204" pitchFamily="34" charset="0"/>
                <a:cs typeface="Calibri" panose="020F0502020204030204" pitchFamily="34" charset="0"/>
              </a:rPr>
              <a:t>Haila</a:t>
            </a:r>
            <a:r>
              <a:rPr lang="en-US" sz="1800" dirty="0" smtClean="0">
                <a:solidFill>
                  <a:schemeClr val="tx1"/>
                </a:solidFill>
                <a:latin typeface="Calibri" panose="020F0502020204030204" pitchFamily="34" charset="0"/>
                <a:cs typeface="Calibri" panose="020F0502020204030204" pitchFamily="34" charset="0"/>
              </a:rPr>
              <a:t>)</a:t>
            </a:r>
          </a:p>
          <a:p>
            <a:pPr marL="800100" lvl="1" indent="-342900" algn="just">
              <a:lnSpc>
                <a:spcPct val="120000"/>
              </a:lnSpc>
              <a:buFontTx/>
              <a:buChar char="•"/>
              <a:defRPr/>
            </a:pPr>
            <a:r>
              <a:rPr lang="en-US" altLang="zh-CN" sz="1800" dirty="0" smtClean="0">
                <a:solidFill>
                  <a:schemeClr val="tx1"/>
                </a:solidFill>
                <a:latin typeface="Calibri" panose="020F0502020204030204" pitchFamily="34" charset="0"/>
                <a:cs typeface="Calibri" panose="020F0502020204030204" pitchFamily="34" charset="0"/>
              </a:rPr>
              <a:t>11-23/0057</a:t>
            </a:r>
            <a:r>
              <a:rPr lang="en-US" altLang="zh-CN" sz="1800" dirty="0">
                <a:solidFill>
                  <a:schemeClr val="tx1"/>
                </a:solidFill>
                <a:latin typeface="Calibri" panose="020F0502020204030204" pitchFamily="34" charset="0"/>
                <a:cs typeface="Calibri" panose="020F0502020204030204" pitchFamily="34" charset="0"/>
              </a:rPr>
              <a:t>, </a:t>
            </a:r>
            <a:r>
              <a:rPr lang="en-US" sz="1800" dirty="0">
                <a:solidFill>
                  <a:schemeClr val="tx1"/>
                </a:solidFill>
                <a:latin typeface="Calibri" panose="020F0502020204030204" pitchFamily="34" charset="0"/>
                <a:cs typeface="Calibri" panose="020F0502020204030204" pitchFamily="34" charset="0"/>
              </a:rPr>
              <a:t>Coverage with realistic propagation for AMP </a:t>
            </a:r>
            <a:r>
              <a:rPr lang="en-US" sz="1800" dirty="0" err="1">
                <a:solidFill>
                  <a:schemeClr val="tx1"/>
                </a:solidFill>
                <a:latin typeface="Calibri" panose="020F0502020204030204" pitchFamily="34" charset="0"/>
                <a:cs typeface="Calibri" panose="020F0502020204030204" pitchFamily="34" charset="0"/>
              </a:rPr>
              <a:t>IoT</a:t>
            </a:r>
            <a:r>
              <a:rPr lang="en-US" altLang="zh-CN" sz="1800" dirty="0">
                <a:solidFill>
                  <a:schemeClr val="tx1"/>
                </a:solidFill>
                <a:latin typeface="Calibri" panose="020F0502020204030204" pitchFamily="34" charset="0"/>
                <a:cs typeface="Calibri" panose="020F0502020204030204" pitchFamily="34" charset="0"/>
              </a:rPr>
              <a:t>, </a:t>
            </a:r>
            <a:r>
              <a:rPr lang="en-US" altLang="zh-CN" sz="1800" dirty="0" err="1">
                <a:solidFill>
                  <a:schemeClr val="tx1"/>
                </a:solidFill>
                <a:latin typeface="Calibri" panose="020F0502020204030204" pitchFamily="34" charset="0"/>
                <a:cs typeface="Calibri" panose="020F0502020204030204" pitchFamily="34" charset="0"/>
              </a:rPr>
              <a:t>Vytas</a:t>
            </a:r>
            <a:r>
              <a:rPr lang="en-US" altLang="zh-CN" sz="1800" dirty="0">
                <a:solidFill>
                  <a:schemeClr val="tx1"/>
                </a:solidFill>
                <a:latin typeface="Calibri" panose="020F0502020204030204" pitchFamily="34" charset="0"/>
                <a:cs typeface="Calibri" panose="020F0502020204030204" pitchFamily="34" charset="0"/>
              </a:rPr>
              <a:t> </a:t>
            </a:r>
            <a:r>
              <a:rPr lang="en-US" altLang="zh-CN" sz="1800" dirty="0" err="1" smtClean="0">
                <a:solidFill>
                  <a:schemeClr val="tx1"/>
                </a:solidFill>
                <a:latin typeface="Calibri" panose="020F0502020204030204" pitchFamily="34" charset="0"/>
                <a:cs typeface="Calibri" panose="020F0502020204030204" pitchFamily="34" charset="0"/>
              </a:rPr>
              <a:t>Kezys</a:t>
            </a:r>
            <a:r>
              <a:rPr lang="en-US" altLang="zh-CN" sz="1800" dirty="0" smtClean="0">
                <a:solidFill>
                  <a:schemeClr val="tx1"/>
                </a:solidFill>
                <a:latin typeface="Calibri" panose="020F0502020204030204" pitchFamily="34" charset="0"/>
                <a:cs typeface="Calibri" panose="020F0502020204030204" pitchFamily="34" charset="0"/>
              </a:rPr>
              <a:t> (</a:t>
            </a:r>
            <a:r>
              <a:rPr lang="en-US" altLang="zh-CN" sz="1800" dirty="0" err="1" smtClean="0">
                <a:solidFill>
                  <a:schemeClr val="tx1"/>
                </a:solidFill>
                <a:latin typeface="Calibri" panose="020F0502020204030204" pitchFamily="34" charset="0"/>
                <a:cs typeface="Calibri" panose="020F0502020204030204" pitchFamily="34" charset="0"/>
              </a:rPr>
              <a:t>Haila</a:t>
            </a:r>
            <a:r>
              <a:rPr lang="en-US" altLang="zh-CN" sz="1800" dirty="0" smtClean="0">
                <a:solidFill>
                  <a:schemeClr val="tx1"/>
                </a:solidFill>
                <a:latin typeface="Calibri" panose="020F0502020204030204" pitchFamily="34" charset="0"/>
                <a:cs typeface="Calibri" panose="020F0502020204030204" pitchFamily="34" charset="0"/>
              </a:rPr>
              <a:t>)</a:t>
            </a:r>
          </a:p>
          <a:p>
            <a:pPr marL="800100" lvl="1" indent="-342900" algn="just">
              <a:lnSpc>
                <a:spcPct val="120000"/>
              </a:lnSpc>
              <a:buFontTx/>
              <a:buChar char="•"/>
              <a:defRPr/>
            </a:pPr>
            <a:r>
              <a:rPr lang="en-US" altLang="zh-CN" sz="1800" dirty="0" smtClean="0">
                <a:solidFill>
                  <a:schemeClr val="tx1"/>
                </a:solidFill>
                <a:latin typeface="Calibri" panose="020F0502020204030204" pitchFamily="34" charset="0"/>
                <a:cs typeface="Calibri" panose="020F0502020204030204" pitchFamily="34" charset="0"/>
              </a:rPr>
              <a:t>11-23/0072, Proposed revision on draft technical report for AMP, </a:t>
            </a:r>
            <a:r>
              <a:rPr lang="en-US" altLang="zh-CN" sz="1800" dirty="0" err="1" smtClean="0">
                <a:solidFill>
                  <a:schemeClr val="tx1"/>
                </a:solidFill>
                <a:latin typeface="Calibri" panose="020F0502020204030204" pitchFamily="34" charset="0"/>
                <a:cs typeface="Calibri" panose="020F0502020204030204" pitchFamily="34" charset="0"/>
              </a:rPr>
              <a:t>Amichai</a:t>
            </a:r>
            <a:r>
              <a:rPr lang="en-US" altLang="zh-CN" sz="1800" dirty="0" smtClean="0">
                <a:solidFill>
                  <a:schemeClr val="tx1"/>
                </a:solidFill>
                <a:latin typeface="Calibri" panose="020F0502020204030204" pitchFamily="34" charset="0"/>
                <a:cs typeface="Calibri" panose="020F0502020204030204" pitchFamily="34" charset="0"/>
              </a:rPr>
              <a:t> </a:t>
            </a:r>
            <a:r>
              <a:rPr lang="en-US" altLang="zh-CN" sz="1800" dirty="0" err="1" smtClean="0">
                <a:solidFill>
                  <a:schemeClr val="tx1"/>
                </a:solidFill>
                <a:latin typeface="Calibri" panose="020F0502020204030204" pitchFamily="34" charset="0"/>
                <a:cs typeface="Calibri" panose="020F0502020204030204" pitchFamily="34" charset="0"/>
              </a:rPr>
              <a:t>Sanderovich</a:t>
            </a:r>
            <a:r>
              <a:rPr lang="en-US" altLang="zh-CN" sz="1800" dirty="0" smtClean="0">
                <a:solidFill>
                  <a:schemeClr val="tx1"/>
                </a:solidFill>
                <a:latin typeface="Calibri" panose="020F0502020204030204" pitchFamily="34" charset="0"/>
                <a:cs typeface="Calibri" panose="020F0502020204030204" pitchFamily="34" charset="0"/>
              </a:rPr>
              <a:t> (</a:t>
            </a:r>
            <a:r>
              <a:rPr lang="en-US" altLang="zh-CN" sz="1800" dirty="0" err="1" smtClean="0">
                <a:solidFill>
                  <a:schemeClr val="tx1"/>
                </a:solidFill>
                <a:latin typeface="Calibri" panose="020F0502020204030204" pitchFamily="34" charset="0"/>
                <a:cs typeface="Calibri" panose="020F0502020204030204" pitchFamily="34" charset="0"/>
              </a:rPr>
              <a:t>Wiliot</a:t>
            </a:r>
            <a:r>
              <a:rPr lang="en-US" altLang="zh-CN" sz="1800" dirty="0" smtClean="0">
                <a:solidFill>
                  <a:schemeClr val="tx1"/>
                </a:solidFill>
                <a:latin typeface="Calibri" panose="020F0502020204030204" pitchFamily="34" charset="0"/>
                <a:cs typeface="Calibri" panose="020F0502020204030204" pitchFamily="34" charset="0"/>
              </a:rPr>
              <a:t> Ltd)</a:t>
            </a:r>
          </a:p>
          <a:p>
            <a:pPr marL="800100" lvl="1" indent="-342900" algn="just">
              <a:lnSpc>
                <a:spcPct val="120000"/>
              </a:lnSpc>
              <a:buFontTx/>
              <a:buChar char="•"/>
              <a:defRPr/>
            </a:pPr>
            <a:r>
              <a:rPr lang="en-US" altLang="zh-CN" sz="1800" dirty="0" smtClean="0">
                <a:solidFill>
                  <a:schemeClr val="tx1"/>
                </a:solidFill>
                <a:latin typeface="Calibri" panose="020F0502020204030204" pitchFamily="34" charset="0"/>
                <a:cs typeface="Calibri" panose="020F0502020204030204" pitchFamily="34" charset="0"/>
              </a:rPr>
              <a:t>11-23/0063, Proposal for consensus straw poll, </a:t>
            </a:r>
            <a:r>
              <a:rPr lang="en-US" altLang="zh-CN" sz="1800" dirty="0" err="1" smtClean="0">
                <a:solidFill>
                  <a:schemeClr val="tx1"/>
                </a:solidFill>
                <a:latin typeface="Calibri" panose="020F0502020204030204" pitchFamily="34" charset="0"/>
                <a:cs typeface="Calibri" panose="020F0502020204030204" pitchFamily="34" charset="0"/>
              </a:rPr>
              <a:t>Weijie</a:t>
            </a:r>
            <a:r>
              <a:rPr lang="en-US" altLang="zh-CN" sz="1800" dirty="0" smtClean="0">
                <a:solidFill>
                  <a:schemeClr val="tx1"/>
                </a:solidFill>
                <a:latin typeface="Calibri" panose="020F0502020204030204" pitchFamily="34" charset="0"/>
                <a:cs typeface="Calibri" panose="020F0502020204030204" pitchFamily="34" charset="0"/>
              </a:rPr>
              <a:t> Xu (OPPO)</a:t>
            </a:r>
          </a:p>
          <a:p>
            <a:pPr marL="800100" lvl="1" indent="-342900" algn="just">
              <a:lnSpc>
                <a:spcPct val="120000"/>
              </a:lnSpc>
              <a:buFontTx/>
              <a:buChar char="•"/>
              <a:defRPr/>
            </a:pPr>
            <a:r>
              <a:rPr lang="en-US" altLang="zh-CN" sz="1800" dirty="0" smtClean="0">
                <a:solidFill>
                  <a:schemeClr val="tx1"/>
                </a:solidFill>
                <a:latin typeface="Calibri" panose="020F0502020204030204" pitchFamily="34" charset="0"/>
                <a:cs typeface="Calibri" panose="020F0502020204030204" pitchFamily="34" charset="0"/>
              </a:rPr>
              <a:t>11-23/0064, Discussion on S1G regulation requirements, </a:t>
            </a:r>
            <a:r>
              <a:rPr lang="en-US" altLang="zh-CN" sz="1800" dirty="0" err="1" smtClean="0">
                <a:solidFill>
                  <a:schemeClr val="tx1"/>
                </a:solidFill>
                <a:latin typeface="Calibri" panose="020F0502020204030204" pitchFamily="34" charset="0"/>
                <a:cs typeface="Calibri" panose="020F0502020204030204" pitchFamily="34" charset="0"/>
              </a:rPr>
              <a:t>Weijie</a:t>
            </a:r>
            <a:r>
              <a:rPr lang="en-US" altLang="zh-CN" sz="1800" dirty="0" smtClean="0">
                <a:solidFill>
                  <a:schemeClr val="tx1"/>
                </a:solidFill>
                <a:latin typeface="Calibri" panose="020F0502020204030204" pitchFamily="34" charset="0"/>
                <a:cs typeface="Calibri" panose="020F0502020204030204" pitchFamily="34" charset="0"/>
              </a:rPr>
              <a:t> Xu (OPPO)</a:t>
            </a:r>
          </a:p>
          <a:p>
            <a:pPr marL="800100" lvl="1" indent="-342900" algn="just">
              <a:lnSpc>
                <a:spcPct val="120000"/>
              </a:lnSpc>
              <a:buFontTx/>
              <a:buChar char="•"/>
              <a:defRPr/>
            </a:pPr>
            <a:r>
              <a:rPr lang="en-US" altLang="zh-CN" sz="1800" dirty="0" smtClean="0">
                <a:solidFill>
                  <a:schemeClr val="tx1"/>
                </a:solidFill>
                <a:latin typeface="Calibri" panose="020F0502020204030204" pitchFamily="34" charset="0"/>
                <a:cs typeface="Calibri" panose="020F0502020204030204" pitchFamily="34" charset="0"/>
              </a:rPr>
              <a:t>11-22/1960, Summary and recommendation for AMP </a:t>
            </a:r>
            <a:r>
              <a:rPr lang="en-US" altLang="zh-CN" sz="1800" dirty="0" err="1" smtClean="0">
                <a:solidFill>
                  <a:schemeClr val="tx1"/>
                </a:solidFill>
                <a:latin typeface="Calibri" panose="020F0502020204030204" pitchFamily="34" charset="0"/>
                <a:cs typeface="Calibri" panose="020F0502020204030204" pitchFamily="34" charset="0"/>
              </a:rPr>
              <a:t>IoT</a:t>
            </a:r>
            <a:r>
              <a:rPr lang="en-US" altLang="zh-CN" sz="1800" dirty="0" smtClean="0">
                <a:solidFill>
                  <a:schemeClr val="tx1"/>
                </a:solidFill>
                <a:latin typeface="Calibri" panose="020F0502020204030204" pitchFamily="34" charset="0"/>
                <a:cs typeface="Calibri" panose="020F0502020204030204" pitchFamily="34" charset="0"/>
              </a:rPr>
              <a:t>, </a:t>
            </a:r>
            <a:r>
              <a:rPr lang="en-US" altLang="zh-CN" sz="1800" dirty="0" err="1" smtClean="0">
                <a:solidFill>
                  <a:schemeClr val="tx1"/>
                </a:solidFill>
                <a:latin typeface="Calibri" panose="020F0502020204030204" pitchFamily="34" charset="0"/>
                <a:cs typeface="Calibri" panose="020F0502020204030204" pitchFamily="34" charset="0"/>
              </a:rPr>
              <a:t>Weijie</a:t>
            </a:r>
            <a:r>
              <a:rPr lang="en-US" altLang="zh-CN" sz="1800" dirty="0" smtClean="0">
                <a:solidFill>
                  <a:schemeClr val="tx1"/>
                </a:solidFill>
                <a:latin typeface="Calibri" panose="020F0502020204030204" pitchFamily="34" charset="0"/>
                <a:cs typeface="Calibri" panose="020F0502020204030204" pitchFamily="34" charset="0"/>
              </a:rPr>
              <a:t> Xu (OPPO)</a:t>
            </a:r>
          </a:p>
          <a:p>
            <a:pPr marL="800100" lvl="1" indent="-342900" algn="just">
              <a:lnSpc>
                <a:spcPct val="120000"/>
              </a:lnSpc>
              <a:buFontTx/>
              <a:buChar char="•"/>
              <a:defRPr/>
            </a:pPr>
            <a:r>
              <a:rPr lang="en-US" altLang="zh-CN" sz="1800" dirty="0" smtClean="0">
                <a:solidFill>
                  <a:schemeClr val="tx1"/>
                </a:solidFill>
                <a:latin typeface="Calibri" panose="020F0502020204030204" pitchFamily="34" charset="0"/>
                <a:cs typeface="Calibri" panose="020F0502020204030204" pitchFamily="34" charset="0"/>
              </a:rPr>
              <a:t>11-22/0089, Frequency regulation chapter for AMP TIG Report, </a:t>
            </a:r>
            <a:r>
              <a:rPr lang="en-US" altLang="zh-CN" sz="1800" dirty="0" err="1" smtClean="0">
                <a:solidFill>
                  <a:schemeClr val="tx1"/>
                </a:solidFill>
                <a:latin typeface="Calibri" panose="020F0502020204030204" pitchFamily="34" charset="0"/>
                <a:cs typeface="Calibri" panose="020F0502020204030204" pitchFamily="34" charset="0"/>
              </a:rPr>
              <a:t>Joerg</a:t>
            </a:r>
            <a:r>
              <a:rPr lang="en-US" altLang="zh-CN" sz="1800" dirty="0" smtClean="0">
                <a:solidFill>
                  <a:schemeClr val="tx1"/>
                </a:solidFill>
                <a:latin typeface="Calibri" panose="020F0502020204030204" pitchFamily="34" charset="0"/>
                <a:cs typeface="Calibri" panose="020F0502020204030204" pitchFamily="34" charset="0"/>
              </a:rPr>
              <a:t> Robert (TU </a:t>
            </a:r>
            <a:r>
              <a:rPr lang="en-US" altLang="zh-CN" sz="1800" dirty="0" err="1" smtClean="0">
                <a:solidFill>
                  <a:schemeClr val="tx1"/>
                </a:solidFill>
                <a:latin typeface="Calibri" panose="020F0502020204030204" pitchFamily="34" charset="0"/>
                <a:cs typeface="Calibri" panose="020F0502020204030204" pitchFamily="34" charset="0"/>
              </a:rPr>
              <a:t>Ilmenau</a:t>
            </a:r>
            <a:r>
              <a:rPr lang="en-US" altLang="zh-CN" sz="1800" dirty="0" smtClean="0">
                <a:solidFill>
                  <a:schemeClr val="tx1"/>
                </a:solidFill>
                <a:latin typeface="Calibri" panose="020F0502020204030204" pitchFamily="34" charset="0"/>
                <a:cs typeface="Calibri" panose="020F0502020204030204" pitchFamily="34" charset="0"/>
              </a:rPr>
              <a:t> / </a:t>
            </a:r>
            <a:r>
              <a:rPr lang="en-US" altLang="zh-CN" sz="1800" dirty="0" err="1" smtClean="0">
                <a:solidFill>
                  <a:schemeClr val="tx1"/>
                </a:solidFill>
                <a:latin typeface="Calibri" panose="020F0502020204030204" pitchFamily="34" charset="0"/>
                <a:cs typeface="Calibri" panose="020F0502020204030204" pitchFamily="34" charset="0"/>
              </a:rPr>
              <a:t>Fraunhofer</a:t>
            </a:r>
            <a:r>
              <a:rPr lang="en-US" altLang="zh-CN" sz="1800" dirty="0" smtClean="0">
                <a:solidFill>
                  <a:schemeClr val="tx1"/>
                </a:solidFill>
                <a:latin typeface="Calibri" panose="020F0502020204030204" pitchFamily="34" charset="0"/>
                <a:cs typeface="Calibri" panose="020F0502020204030204" pitchFamily="34" charset="0"/>
              </a:rPr>
              <a:t> IIS)</a:t>
            </a:r>
          </a:p>
          <a:p>
            <a:pPr marL="800100" lvl="1" indent="-342900" algn="just">
              <a:lnSpc>
                <a:spcPct val="120000"/>
              </a:lnSpc>
              <a:buFontTx/>
              <a:buChar char="•"/>
              <a:defRPr/>
            </a:pPr>
            <a:r>
              <a:rPr lang="en-US" altLang="zh-CN" sz="1800" dirty="0" smtClean="0">
                <a:solidFill>
                  <a:schemeClr val="tx1"/>
                </a:solidFill>
                <a:latin typeface="Calibri" panose="020F0502020204030204" pitchFamily="34" charset="0"/>
                <a:cs typeface="Calibri" panose="020F0502020204030204" pitchFamily="34" charset="0"/>
              </a:rPr>
              <a:t>11-22/0106, Some Thoughts on Backscatter Modulation, </a:t>
            </a:r>
            <a:r>
              <a:rPr lang="en-US" altLang="zh-CN" sz="1800" dirty="0" err="1">
                <a:solidFill>
                  <a:schemeClr val="tx1"/>
                </a:solidFill>
                <a:latin typeface="Calibri" panose="020F0502020204030204" pitchFamily="34" charset="0"/>
                <a:cs typeface="Calibri" panose="020F0502020204030204" pitchFamily="34" charset="0"/>
              </a:rPr>
              <a:t>Joerg</a:t>
            </a:r>
            <a:r>
              <a:rPr lang="en-US" altLang="zh-CN" sz="1800" dirty="0">
                <a:solidFill>
                  <a:schemeClr val="tx1"/>
                </a:solidFill>
                <a:latin typeface="Calibri" panose="020F0502020204030204" pitchFamily="34" charset="0"/>
                <a:cs typeface="Calibri" panose="020F0502020204030204" pitchFamily="34" charset="0"/>
              </a:rPr>
              <a:t> Robert (TU </a:t>
            </a:r>
            <a:r>
              <a:rPr lang="en-US" altLang="zh-CN" sz="1800" dirty="0" err="1">
                <a:solidFill>
                  <a:schemeClr val="tx1"/>
                </a:solidFill>
                <a:latin typeface="Calibri" panose="020F0502020204030204" pitchFamily="34" charset="0"/>
                <a:cs typeface="Calibri" panose="020F0502020204030204" pitchFamily="34" charset="0"/>
              </a:rPr>
              <a:t>Ilmenau</a:t>
            </a:r>
            <a:r>
              <a:rPr lang="en-US" altLang="zh-CN" sz="1800" dirty="0">
                <a:solidFill>
                  <a:schemeClr val="tx1"/>
                </a:solidFill>
                <a:latin typeface="Calibri" panose="020F0502020204030204" pitchFamily="34" charset="0"/>
                <a:cs typeface="Calibri" panose="020F0502020204030204" pitchFamily="34" charset="0"/>
              </a:rPr>
              <a:t> / </a:t>
            </a:r>
            <a:r>
              <a:rPr lang="en-US" altLang="zh-CN" sz="1800" dirty="0" err="1">
                <a:solidFill>
                  <a:schemeClr val="tx1"/>
                </a:solidFill>
                <a:latin typeface="Calibri" panose="020F0502020204030204" pitchFamily="34" charset="0"/>
                <a:cs typeface="Calibri" panose="020F0502020204030204" pitchFamily="34" charset="0"/>
              </a:rPr>
              <a:t>Fraunhofer</a:t>
            </a:r>
            <a:r>
              <a:rPr lang="en-US" altLang="zh-CN" sz="1800" dirty="0">
                <a:solidFill>
                  <a:schemeClr val="tx1"/>
                </a:solidFill>
                <a:latin typeface="Calibri" panose="020F0502020204030204" pitchFamily="34" charset="0"/>
                <a:cs typeface="Calibri" panose="020F0502020204030204" pitchFamily="34" charset="0"/>
              </a:rPr>
              <a:t> IIS)</a:t>
            </a:r>
          </a:p>
          <a:p>
            <a:pPr marL="800100" lvl="1" indent="-342900" algn="just">
              <a:lnSpc>
                <a:spcPct val="120000"/>
              </a:lnSpc>
              <a:buFontTx/>
              <a:buChar char="•"/>
              <a:defRPr/>
            </a:pPr>
            <a:endParaRPr lang="en-US" altLang="zh-CN" sz="18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Jan Interim 2023</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16</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Executive </a:t>
            </a:r>
            <a:r>
              <a:rPr lang="en-US" altLang="en-US" sz="2000" kern="0" dirty="0" smtClean="0">
                <a:latin typeface="Arial" panose="020B0604020202020204" pitchFamily="34" charset="0"/>
              </a:rPr>
              <a:t>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Yinan</a:t>
            </a:r>
            <a:r>
              <a:rPr lang="en-US" altLang="en-US" sz="2000" kern="0" dirty="0" smtClean="0">
                <a:latin typeface="Arial" panose="020B0604020202020204" pitchFamily="34" charset="0"/>
              </a:rPr>
              <a:t> Qi </a:t>
            </a:r>
            <a:r>
              <a:rPr lang="en-US" altLang="en-US" sz="2000" kern="0" dirty="0">
                <a:latin typeface="Arial" panose="020B0604020202020204" pitchFamily="34" charset="0"/>
              </a:rPr>
              <a:t>(OPPO)</a:t>
            </a:r>
          </a:p>
          <a:p>
            <a:pPr>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Local </a:t>
            </a:r>
            <a:r>
              <a:rPr lang="en-US" altLang="en-US" sz="2000" kern="0" dirty="0">
                <a:latin typeface="Arial" panose="020B0604020202020204" pitchFamily="34" charset="0"/>
              </a:rPr>
              <a:t>Coordinator: 	</a:t>
            </a:r>
            <a:r>
              <a:rPr lang="en-US" altLang="en-US" sz="2000" kern="0" dirty="0" smtClean="0">
                <a:latin typeface="Arial" panose="020B0604020202020204" pitchFamily="34" charset="0"/>
              </a:rPr>
              <a:t>Jon </a:t>
            </a:r>
            <a:r>
              <a:rPr lang="en-US" altLang="en-US" sz="2000" kern="0" dirty="0" err="1" smtClean="0">
                <a:latin typeface="Arial" panose="020B0604020202020204" pitchFamily="34" charset="0"/>
              </a:rPr>
              <a:t>Rosdahl</a:t>
            </a:r>
            <a:endParaRPr lang="en-US" altLang="en-US" sz="2000" kern="0" dirty="0">
              <a:latin typeface="Arial" panose="020B0604020202020204" pitchFamily="34" charset="0"/>
            </a:endParaRPr>
          </a:p>
          <a:p>
            <a:pPr lvl="0">
              <a:lnSpc>
                <a:spcPct val="90000"/>
              </a:lnSpc>
              <a:buNone/>
              <a:defRPr/>
            </a:pP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Approval </a:t>
            </a:r>
            <a:r>
              <a:rPr lang="en-US" altLang="en-GB" dirty="0"/>
              <a:t>of </a:t>
            </a:r>
            <a:r>
              <a:rPr lang="en-GB" altLang="en-US" dirty="0" smtClean="0"/>
              <a:t>agenda</a:t>
            </a:r>
          </a:p>
          <a:p>
            <a:pPr lvl="0" eaLnBrk="0" hangingPunct="0">
              <a:defRPr/>
            </a:pPr>
            <a:r>
              <a:rPr lang="en-GB" altLang="en-US" dirty="0" smtClean="0"/>
              <a:t>AMP TIG Dec 2022 TC summary</a:t>
            </a:r>
            <a:endParaRPr lang="en-GB" altLang="en-US" dirty="0"/>
          </a:p>
          <a:p>
            <a:pPr eaLnBrk="0" hangingPunct="0">
              <a:defRPr/>
            </a:pPr>
            <a:r>
              <a:rPr lang="en-US" altLang="en-GB" dirty="0" smtClean="0"/>
              <a:t>Contribution discussion</a:t>
            </a:r>
          </a:p>
          <a:p>
            <a:pPr lvl="1" eaLnBrk="0" hangingPunct="0">
              <a:buFontTx/>
              <a:buChar char="–"/>
              <a:defRPr/>
            </a:pPr>
            <a:r>
              <a:rPr lang="en-US" altLang="zh-CN" dirty="0" smtClean="0">
                <a:solidFill>
                  <a:srgbClr val="00B050"/>
                </a:solidFill>
              </a:rPr>
              <a:t>11-22/2207</a:t>
            </a:r>
            <a:r>
              <a:rPr lang="en-US" altLang="zh-CN" dirty="0">
                <a:solidFill>
                  <a:srgbClr val="00B050"/>
                </a:solidFill>
              </a:rPr>
              <a:t>, </a:t>
            </a:r>
            <a:r>
              <a:rPr lang="en-US" dirty="0">
                <a:solidFill>
                  <a:srgbClr val="00B050"/>
                </a:solidFill>
              </a:rPr>
              <a:t>FCC Part 15 and Channel Widths, Dave </a:t>
            </a:r>
            <a:r>
              <a:rPr lang="en-US" dirty="0" err="1">
                <a:solidFill>
                  <a:srgbClr val="00B050"/>
                </a:solidFill>
              </a:rPr>
              <a:t>Halasz</a:t>
            </a:r>
            <a:r>
              <a:rPr lang="en-US" dirty="0">
                <a:solidFill>
                  <a:srgbClr val="00B050"/>
                </a:solidFill>
              </a:rPr>
              <a:t> (Morse Micro</a:t>
            </a:r>
            <a:r>
              <a:rPr lang="en-US" altLang="zh-CN" dirty="0">
                <a:solidFill>
                  <a:srgbClr val="00B050"/>
                </a:solidFill>
              </a:rPr>
              <a:t>)</a:t>
            </a:r>
          </a:p>
          <a:p>
            <a:pPr lvl="1" eaLnBrk="0" hangingPunct="0">
              <a:defRPr/>
            </a:pPr>
            <a:r>
              <a:rPr lang="en-US" altLang="zh-CN" dirty="0">
                <a:solidFill>
                  <a:srgbClr val="00B050"/>
                </a:solidFill>
              </a:rPr>
              <a:t>11-22/0089, Frequency regulation chapter for AMP TIG Report, </a:t>
            </a:r>
            <a:r>
              <a:rPr lang="en-US" altLang="zh-CN" dirty="0" err="1">
                <a:solidFill>
                  <a:srgbClr val="00B050"/>
                </a:solidFill>
              </a:rPr>
              <a:t>Joerg</a:t>
            </a:r>
            <a:r>
              <a:rPr lang="en-US" altLang="zh-CN" dirty="0">
                <a:solidFill>
                  <a:srgbClr val="00B050"/>
                </a:solidFill>
              </a:rPr>
              <a:t> Robert (TU </a:t>
            </a:r>
            <a:r>
              <a:rPr lang="en-US" altLang="zh-CN" dirty="0" err="1">
                <a:solidFill>
                  <a:srgbClr val="00B050"/>
                </a:solidFill>
              </a:rPr>
              <a:t>Ilmenau</a:t>
            </a:r>
            <a:r>
              <a:rPr lang="en-US" altLang="zh-CN" dirty="0">
                <a:solidFill>
                  <a:srgbClr val="00B050"/>
                </a:solidFill>
              </a:rPr>
              <a:t> / </a:t>
            </a:r>
            <a:r>
              <a:rPr lang="en-US" altLang="zh-CN" dirty="0" err="1">
                <a:solidFill>
                  <a:srgbClr val="00B050"/>
                </a:solidFill>
              </a:rPr>
              <a:t>Fraunhofer</a:t>
            </a:r>
            <a:r>
              <a:rPr lang="en-US" altLang="zh-CN" dirty="0">
                <a:solidFill>
                  <a:srgbClr val="00B050"/>
                </a:solidFill>
              </a:rPr>
              <a:t> IIS)</a:t>
            </a:r>
          </a:p>
          <a:p>
            <a:pPr lvl="1" eaLnBrk="0" hangingPunct="0">
              <a:defRPr/>
            </a:pPr>
            <a:r>
              <a:rPr lang="en-US" altLang="zh-CN" dirty="0" smtClean="0">
                <a:solidFill>
                  <a:srgbClr val="00B050"/>
                </a:solidFill>
              </a:rPr>
              <a:t>11-23/0064</a:t>
            </a:r>
            <a:r>
              <a:rPr lang="en-US" altLang="zh-CN" dirty="0">
                <a:solidFill>
                  <a:srgbClr val="00B050"/>
                </a:solidFill>
              </a:rPr>
              <a:t>, Discussion on S1G regulation requirements, </a:t>
            </a:r>
            <a:r>
              <a:rPr lang="en-US" altLang="zh-CN" dirty="0" err="1">
                <a:solidFill>
                  <a:srgbClr val="00B050"/>
                </a:solidFill>
              </a:rPr>
              <a:t>Weijie</a:t>
            </a:r>
            <a:r>
              <a:rPr lang="en-US" altLang="zh-CN" dirty="0">
                <a:solidFill>
                  <a:srgbClr val="00B050"/>
                </a:solidFill>
              </a:rPr>
              <a:t> Xu (OPPO</a:t>
            </a:r>
            <a:r>
              <a:rPr lang="en-US" altLang="zh-CN" dirty="0" smtClean="0">
                <a:solidFill>
                  <a:srgbClr val="00B050"/>
                </a:solidFill>
              </a:rPr>
              <a:t>)</a:t>
            </a:r>
          </a:p>
          <a:p>
            <a:pPr lvl="1" eaLnBrk="0" hangingPunct="0">
              <a:defRPr/>
            </a:pPr>
            <a:r>
              <a:rPr lang="en-US" altLang="zh-CN" dirty="0">
                <a:solidFill>
                  <a:srgbClr val="00B050"/>
                </a:solidFill>
              </a:rPr>
              <a:t>11-23/0072, Proposed revision on draft technical report for AMP, </a:t>
            </a:r>
            <a:r>
              <a:rPr lang="en-US" altLang="zh-CN" dirty="0" err="1">
                <a:solidFill>
                  <a:srgbClr val="00B050"/>
                </a:solidFill>
              </a:rPr>
              <a:t>Amichai</a:t>
            </a:r>
            <a:r>
              <a:rPr lang="en-US" altLang="zh-CN" dirty="0">
                <a:solidFill>
                  <a:srgbClr val="00B050"/>
                </a:solidFill>
              </a:rPr>
              <a:t> </a:t>
            </a:r>
            <a:r>
              <a:rPr lang="en-US" altLang="zh-CN" dirty="0" err="1">
                <a:solidFill>
                  <a:srgbClr val="00B050"/>
                </a:solidFill>
              </a:rPr>
              <a:t>Sanderovich</a:t>
            </a:r>
            <a:r>
              <a:rPr lang="en-US" altLang="zh-CN" dirty="0">
                <a:solidFill>
                  <a:srgbClr val="00B050"/>
                </a:solidFill>
              </a:rPr>
              <a:t> (</a:t>
            </a:r>
            <a:r>
              <a:rPr lang="en-US" altLang="zh-CN" dirty="0" err="1">
                <a:solidFill>
                  <a:srgbClr val="00B050"/>
                </a:solidFill>
              </a:rPr>
              <a:t>Wiliot</a:t>
            </a:r>
            <a:r>
              <a:rPr lang="en-US" altLang="zh-CN" dirty="0">
                <a:solidFill>
                  <a:srgbClr val="00B050"/>
                </a:solidFill>
              </a:rPr>
              <a:t> Ltd)</a:t>
            </a:r>
          </a:p>
          <a:p>
            <a:pPr lvl="1" eaLnBrk="0" hangingPunct="0">
              <a:defRPr/>
            </a:pPr>
            <a:r>
              <a:rPr lang="en-US" altLang="zh-CN" dirty="0" smtClean="0">
                <a:solidFill>
                  <a:srgbClr val="00B050"/>
                </a:solidFill>
              </a:rPr>
              <a:t>11-23/0056</a:t>
            </a:r>
            <a:r>
              <a:rPr lang="en-US" altLang="zh-CN" dirty="0">
                <a:solidFill>
                  <a:srgbClr val="00B050"/>
                </a:solidFill>
              </a:rPr>
              <a:t>, </a:t>
            </a:r>
            <a:r>
              <a:rPr lang="en-US" dirty="0">
                <a:solidFill>
                  <a:srgbClr val="00B050"/>
                </a:solidFill>
              </a:rPr>
              <a:t>802.11 compatible backscatter prototype, </a:t>
            </a:r>
            <a:r>
              <a:rPr lang="en-US" dirty="0" err="1">
                <a:solidFill>
                  <a:srgbClr val="00B050"/>
                </a:solidFill>
              </a:rPr>
              <a:t>Vytas</a:t>
            </a:r>
            <a:r>
              <a:rPr lang="en-US" dirty="0">
                <a:solidFill>
                  <a:srgbClr val="00B050"/>
                </a:solidFill>
              </a:rPr>
              <a:t> </a:t>
            </a:r>
            <a:r>
              <a:rPr lang="en-US" dirty="0" err="1">
                <a:solidFill>
                  <a:srgbClr val="00B050"/>
                </a:solidFill>
              </a:rPr>
              <a:t>Kezys</a:t>
            </a:r>
            <a:r>
              <a:rPr lang="en-US" dirty="0">
                <a:solidFill>
                  <a:srgbClr val="00B050"/>
                </a:solidFill>
              </a:rPr>
              <a:t> (</a:t>
            </a:r>
            <a:r>
              <a:rPr lang="en-US" dirty="0" err="1">
                <a:solidFill>
                  <a:srgbClr val="00B050"/>
                </a:solidFill>
              </a:rPr>
              <a:t>Haila</a:t>
            </a:r>
            <a:r>
              <a:rPr lang="en-US" dirty="0">
                <a:solidFill>
                  <a:srgbClr val="00B050"/>
                </a:solidFill>
              </a:rPr>
              <a:t>)</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and if in</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teleconference,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AMP TIG Teleconference Progress</a:t>
            </a:r>
            <a:endParaRPr lang="zh-CN" altLang="en-US" sz="2800" dirty="0"/>
          </a:p>
        </p:txBody>
      </p:sp>
      <p:sp>
        <p:nvSpPr>
          <p:cNvPr id="3" name="内容占位符 2"/>
          <p:cNvSpPr>
            <a:spLocks noGrp="1"/>
          </p:cNvSpPr>
          <p:nvPr>
            <p:ph idx="1"/>
          </p:nvPr>
        </p:nvSpPr>
        <p:spPr>
          <a:xfrm>
            <a:off x="914400" y="1828842"/>
            <a:ext cx="10361613" cy="4419483"/>
          </a:xfrm>
        </p:spPr>
        <p:txBody>
          <a:bodyPr>
            <a:normAutofit fontScale="47500" lnSpcReduction="20000"/>
          </a:bodyPr>
          <a:lstStyle/>
          <a:p>
            <a:pPr marL="28575" indent="0">
              <a:lnSpc>
                <a:spcPct val="120000"/>
              </a:lnSpc>
              <a:spcAft>
                <a:spcPts val="600"/>
              </a:spcAft>
            </a:pPr>
            <a:r>
              <a:rPr lang="en-US" altLang="zh-CN" sz="3400" dirty="0">
                <a:sym typeface="+mn-ea"/>
              </a:rPr>
              <a:t>Time: Dec 13th, 2022</a:t>
            </a:r>
          </a:p>
          <a:p>
            <a:pPr marL="28575" indent="0">
              <a:lnSpc>
                <a:spcPct val="120000"/>
              </a:lnSpc>
              <a:spcAft>
                <a:spcPts val="600"/>
              </a:spcAft>
            </a:pPr>
            <a:r>
              <a:rPr lang="en-US" altLang="zh-CN" sz="3300" dirty="0" smtClean="0">
                <a:sym typeface="+mn-ea"/>
              </a:rPr>
              <a:t>4 </a:t>
            </a:r>
            <a:r>
              <a:rPr lang="en-US" altLang="zh-CN" sz="3300" dirty="0">
                <a:sym typeface="+mn-ea"/>
              </a:rPr>
              <a:t>contributions and the updated tech report (11-22/1562r5) were presented and discussed</a:t>
            </a:r>
          </a:p>
          <a:p>
            <a:pPr marL="385445" indent="-342900">
              <a:lnSpc>
                <a:spcPct val="120000"/>
              </a:lnSpc>
              <a:spcAft>
                <a:spcPts val="600"/>
              </a:spcAft>
              <a:buFontTx/>
              <a:buChar char="-"/>
              <a:defRPr/>
            </a:pPr>
            <a:r>
              <a:rPr lang="en-US" altLang="zh-CN" sz="3400" dirty="0"/>
              <a:t>11-22/2097, S1G EL operation, Dave </a:t>
            </a:r>
            <a:r>
              <a:rPr lang="en-US" altLang="zh-CN" sz="3400" dirty="0" err="1"/>
              <a:t>Halasz</a:t>
            </a:r>
            <a:r>
              <a:rPr lang="en-US" altLang="zh-CN" sz="3400" dirty="0"/>
              <a:t> (Morse Micro)</a:t>
            </a:r>
          </a:p>
          <a:p>
            <a:pPr marL="385445" indent="-342900">
              <a:lnSpc>
                <a:spcPct val="120000"/>
              </a:lnSpc>
              <a:spcAft>
                <a:spcPts val="600"/>
              </a:spcAft>
              <a:buFontTx/>
              <a:buChar char="-"/>
              <a:defRPr/>
            </a:pPr>
            <a:r>
              <a:rPr lang="en-US" altLang="zh-CN" sz="3400" dirty="0"/>
              <a:t>11-22/2133, new-use-case-for-amp-</a:t>
            </a:r>
            <a:r>
              <a:rPr lang="en-US" altLang="zh-CN" sz="3400" dirty="0" err="1"/>
              <a:t>iot</a:t>
            </a:r>
            <a:r>
              <a:rPr lang="en-US" altLang="zh-CN" sz="3400" dirty="0"/>
              <a:t>-devices, </a:t>
            </a:r>
            <a:r>
              <a:rPr lang="en-US" altLang="zh-CN" sz="3400" dirty="0" err="1"/>
              <a:t>Amichai</a:t>
            </a:r>
            <a:r>
              <a:rPr lang="en-US" altLang="zh-CN" sz="3400" dirty="0"/>
              <a:t> </a:t>
            </a:r>
            <a:r>
              <a:rPr lang="en-US" altLang="zh-CN" sz="3400" dirty="0" err="1"/>
              <a:t>Sanderovich</a:t>
            </a:r>
            <a:r>
              <a:rPr lang="en-US" altLang="zh-CN" sz="3400" dirty="0"/>
              <a:t> (</a:t>
            </a:r>
            <a:r>
              <a:rPr lang="en-US" altLang="zh-CN" sz="3400" dirty="0" err="1"/>
              <a:t>Wiliot</a:t>
            </a:r>
            <a:r>
              <a:rPr lang="en-US" altLang="zh-CN" sz="3400" dirty="0"/>
              <a:t>)</a:t>
            </a:r>
          </a:p>
          <a:p>
            <a:pPr marL="385445" indent="-342900">
              <a:lnSpc>
                <a:spcPct val="120000"/>
              </a:lnSpc>
              <a:spcAft>
                <a:spcPts val="600"/>
              </a:spcAft>
              <a:buFontTx/>
              <a:buChar char="-"/>
              <a:defRPr/>
            </a:pPr>
            <a:r>
              <a:rPr lang="en-US" altLang="en-US" sz="3400" dirty="0"/>
              <a:t>11-22-2151-00-0amp-operation-procedure-for-amp-device-in-wlan </a:t>
            </a:r>
            <a:r>
              <a:rPr lang="en-US" altLang="en-US" sz="3400" dirty="0" err="1"/>
              <a:t>Yinan</a:t>
            </a:r>
            <a:r>
              <a:rPr lang="en-US" altLang="en-US" sz="3400" dirty="0"/>
              <a:t> Qi (</a:t>
            </a:r>
            <a:r>
              <a:rPr lang="en-US" altLang="en-US" sz="3400" dirty="0" err="1"/>
              <a:t>Oppo</a:t>
            </a:r>
            <a:r>
              <a:rPr lang="en-US" altLang="en-US" sz="3400" dirty="0"/>
              <a:t>)</a:t>
            </a:r>
          </a:p>
          <a:p>
            <a:pPr marL="385445" indent="-342900">
              <a:lnSpc>
                <a:spcPct val="120000"/>
              </a:lnSpc>
              <a:spcAft>
                <a:spcPts val="600"/>
              </a:spcAft>
              <a:buFontTx/>
              <a:buChar char="-"/>
              <a:defRPr/>
            </a:pPr>
            <a:r>
              <a:rPr lang="en-US" altLang="en-US" sz="3400" dirty="0"/>
              <a:t>11-22-1960-01-0amp-summary-and-recommendation-for-AMP-IoT  </a:t>
            </a:r>
            <a:r>
              <a:rPr lang="en-US" altLang="en-US" sz="3400" dirty="0" err="1"/>
              <a:t>Weijie</a:t>
            </a:r>
            <a:r>
              <a:rPr lang="en-US" altLang="en-US" sz="3400" dirty="0"/>
              <a:t> Xu (</a:t>
            </a:r>
            <a:r>
              <a:rPr lang="en-US" altLang="en-US" sz="3400" dirty="0" err="1"/>
              <a:t>Oppo</a:t>
            </a:r>
            <a:r>
              <a:rPr lang="en-US" altLang="en-US" sz="3400" dirty="0"/>
              <a:t>)</a:t>
            </a:r>
            <a:endParaRPr lang="en-US" altLang="zh-CN" sz="3300" dirty="0"/>
          </a:p>
          <a:p>
            <a:pPr marL="28575" indent="0">
              <a:lnSpc>
                <a:spcPct val="120000"/>
              </a:lnSpc>
              <a:spcAft>
                <a:spcPts val="600"/>
              </a:spcAft>
              <a:defRPr/>
            </a:pPr>
            <a:r>
              <a:rPr lang="en-US" altLang="zh-CN" sz="3400" dirty="0"/>
              <a:t>The chair called for comments on the tech report draft (11-22/1562) and announced Jan interim week meeting plan.</a:t>
            </a:r>
          </a:p>
          <a:p>
            <a:pPr marL="28575" indent="0">
              <a:lnSpc>
                <a:spcPct val="120000"/>
              </a:lnSpc>
              <a:spcAft>
                <a:spcPts val="600"/>
              </a:spcAft>
            </a:pPr>
            <a:r>
              <a:rPr lang="en-US" altLang="zh-CN" sz="3300" dirty="0">
                <a:sym typeface="+mn-ea"/>
              </a:rPr>
              <a:t>The minutes of AMP TIG meetings during Nov plenary week and AMP TIG teleconference on Dec 13 are listed below:</a:t>
            </a:r>
          </a:p>
          <a:p>
            <a:pPr marL="385445" indent="-342900">
              <a:lnSpc>
                <a:spcPct val="120000"/>
              </a:lnSpc>
              <a:spcAft>
                <a:spcPts val="600"/>
              </a:spcAft>
              <a:buFontTx/>
              <a:buChar char="-"/>
            </a:pPr>
            <a:r>
              <a:rPr lang="en-US" altLang="zh-CN" sz="3200" dirty="0">
                <a:sym typeface="+mn-ea"/>
                <a:hlinkClick r:id="rId2"/>
              </a:rPr>
              <a:t>https://mentor.ieee.org/802.11/dcn/22/11-22-2041-00-0amp-amp-tig-meeting-minutes-of-802-nov-2022-plenary.docx</a:t>
            </a:r>
            <a:endParaRPr lang="en-US" altLang="zh-CN" sz="3200" dirty="0">
              <a:sym typeface="+mn-ea"/>
            </a:endParaRPr>
          </a:p>
          <a:p>
            <a:pPr marL="385445" indent="-342900">
              <a:lnSpc>
                <a:spcPct val="120000"/>
              </a:lnSpc>
              <a:spcAft>
                <a:spcPts val="600"/>
              </a:spcAft>
              <a:buFontTx/>
              <a:buChar char="-"/>
            </a:pPr>
            <a:r>
              <a:rPr lang="en-US" altLang="zh-CN" sz="3300" dirty="0">
                <a:hlinkClick r:id="rId3"/>
              </a:rPr>
              <a:t>https://mentor.ieee.org/802.11/dcn/22/11-22-2173-00-0amp-ieee-802-11-amp-tig-teleconference-minutes-for-dec-22.docx</a:t>
            </a:r>
            <a:endParaRPr lang="en-US" altLang="zh-CN" sz="33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2023</a:t>
            </a:r>
            <a:endParaRPr lang="en-US" dirty="0"/>
          </a:p>
        </p:txBody>
      </p:sp>
    </p:spTree>
    <p:extLst>
      <p:ext uri="{BB962C8B-B14F-4D97-AF65-F5344CB8AC3E}">
        <p14:creationId xmlns:p14="http://schemas.microsoft.com/office/powerpoint/2010/main" val="10302280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Jan Interim 2023</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19</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smtClean="0">
                <a:latin typeface="Arial" panose="020B0604020202020204" pitchFamily="34" charset="0"/>
              </a:rPr>
              <a:t>Executive </a:t>
            </a:r>
            <a:r>
              <a:rPr lang="en-US" altLang="en-US" sz="2000" kern="0" dirty="0">
                <a:latin typeface="Arial" panose="020B0604020202020204" pitchFamily="34" charset="0"/>
              </a:rPr>
              <a:t>Secretary: 	</a:t>
            </a:r>
            <a:r>
              <a:rPr lang="en-US" altLang="en-US" sz="2000" kern="0" dirty="0" err="1">
                <a:latin typeface="Arial" panose="020B0604020202020204" pitchFamily="34" charset="0"/>
              </a:rPr>
              <a:t>Yinan</a:t>
            </a:r>
            <a:r>
              <a:rPr lang="en-US" altLang="en-US" sz="2000" kern="0" dirty="0">
                <a:latin typeface="Arial" panose="020B0604020202020204" pitchFamily="34" charset="0"/>
              </a:rPr>
              <a:t> Qi (OPPO)</a:t>
            </a:r>
          </a:p>
          <a:p>
            <a:pPr>
              <a:lnSpc>
                <a:spcPct val="90000"/>
              </a:lnSpc>
              <a:buNone/>
              <a:defRPr/>
            </a:pPr>
            <a:r>
              <a:rPr lang="en-US" altLang="en-US" sz="2000" kern="0" dirty="0">
                <a:latin typeface="Arial" panose="020B0604020202020204" pitchFamily="34" charset="0"/>
              </a:rPr>
              <a:t>	       Local Coordinator: 	n/a</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620669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Contribution discussion</a:t>
            </a:r>
          </a:p>
          <a:p>
            <a:pPr lvl="1" eaLnBrk="0" hangingPunct="0">
              <a:defRPr/>
            </a:pPr>
            <a:r>
              <a:rPr lang="en-US" altLang="zh-CN" dirty="0"/>
              <a:t>11-22/0106, Some Thoughts on Backscatter Modulation, </a:t>
            </a:r>
            <a:r>
              <a:rPr lang="en-US" altLang="zh-CN" dirty="0" err="1"/>
              <a:t>Joerg</a:t>
            </a:r>
            <a:r>
              <a:rPr lang="en-US" altLang="zh-CN" dirty="0"/>
              <a:t> Robert (TU </a:t>
            </a:r>
            <a:r>
              <a:rPr lang="en-US" altLang="zh-CN" dirty="0" err="1"/>
              <a:t>Ilmenau</a:t>
            </a:r>
            <a:r>
              <a:rPr lang="en-US" altLang="zh-CN" dirty="0"/>
              <a:t> / </a:t>
            </a:r>
            <a:r>
              <a:rPr lang="en-US" altLang="zh-CN" dirty="0" err="1"/>
              <a:t>Fraunhofer</a:t>
            </a:r>
            <a:r>
              <a:rPr lang="en-US" altLang="zh-CN" dirty="0"/>
              <a:t> IIS)</a:t>
            </a:r>
          </a:p>
          <a:p>
            <a:pPr lvl="1" eaLnBrk="0" hangingPunct="0">
              <a:defRPr/>
            </a:pPr>
            <a:r>
              <a:rPr lang="en-US" altLang="zh-CN" dirty="0" smtClean="0"/>
              <a:t>11-22/1960</a:t>
            </a:r>
            <a:r>
              <a:rPr lang="en-US" altLang="zh-CN" dirty="0"/>
              <a:t>, Summary and recommendation for AMP </a:t>
            </a:r>
            <a:r>
              <a:rPr lang="en-US" altLang="zh-CN" dirty="0" err="1"/>
              <a:t>IoT</a:t>
            </a:r>
            <a:r>
              <a:rPr lang="en-US" altLang="zh-CN" dirty="0"/>
              <a:t>, </a:t>
            </a:r>
            <a:r>
              <a:rPr lang="en-US" altLang="zh-CN" dirty="0" err="1"/>
              <a:t>Weijie</a:t>
            </a:r>
            <a:r>
              <a:rPr lang="en-US" altLang="zh-CN" dirty="0"/>
              <a:t> Xu (OPPO)</a:t>
            </a:r>
          </a:p>
          <a:p>
            <a:pPr lvl="1" eaLnBrk="0" hangingPunct="0">
              <a:defRPr/>
            </a:pPr>
            <a:r>
              <a:rPr lang="en-US" altLang="zh-CN" dirty="0" smtClean="0"/>
              <a:t>11-23/0057</a:t>
            </a:r>
            <a:r>
              <a:rPr lang="en-US" altLang="zh-CN" dirty="0"/>
              <a:t>, </a:t>
            </a:r>
            <a:r>
              <a:rPr lang="en-US" dirty="0"/>
              <a:t>Coverage with realistic propagation for AMP </a:t>
            </a:r>
            <a:r>
              <a:rPr lang="en-US" dirty="0" err="1"/>
              <a:t>IoT</a:t>
            </a:r>
            <a:r>
              <a:rPr lang="en-US" altLang="zh-CN" dirty="0"/>
              <a:t>, </a:t>
            </a:r>
            <a:r>
              <a:rPr lang="en-US" altLang="zh-CN" dirty="0" err="1"/>
              <a:t>Vytas</a:t>
            </a:r>
            <a:r>
              <a:rPr lang="en-US" altLang="zh-CN" dirty="0"/>
              <a:t> </a:t>
            </a:r>
            <a:r>
              <a:rPr lang="en-US" altLang="zh-CN" dirty="0" err="1"/>
              <a:t>Kezys</a:t>
            </a:r>
            <a:r>
              <a:rPr lang="en-US" altLang="zh-CN" dirty="0"/>
              <a:t> (</a:t>
            </a:r>
            <a:r>
              <a:rPr lang="en-US" altLang="zh-CN" dirty="0" err="1"/>
              <a:t>Haila</a:t>
            </a:r>
            <a:r>
              <a:rPr lang="en-US" altLang="zh-CN" dirty="0"/>
              <a:t>)</a:t>
            </a:r>
          </a:p>
          <a:p>
            <a:pPr lvl="1" eaLnBrk="0" hangingPunct="0">
              <a:defRPr/>
            </a:pPr>
            <a:r>
              <a:rPr lang="en-US" altLang="zh-CN" dirty="0" smtClean="0"/>
              <a:t>11-23/0063</a:t>
            </a:r>
            <a:r>
              <a:rPr lang="en-US" altLang="zh-CN" dirty="0"/>
              <a:t>, Proposal for consensus straw poll, </a:t>
            </a:r>
            <a:r>
              <a:rPr lang="en-US" altLang="zh-CN" dirty="0" err="1"/>
              <a:t>Weijie</a:t>
            </a:r>
            <a:r>
              <a:rPr lang="en-US" altLang="zh-CN" dirty="0"/>
              <a:t> Xu </a:t>
            </a:r>
            <a:r>
              <a:rPr lang="en-US" altLang="zh-CN" dirty="0"/>
              <a:t>(OPPO)</a:t>
            </a:r>
          </a:p>
          <a:p>
            <a:pPr eaLnBrk="0" hangingPunct="0">
              <a:defRPr/>
            </a:pPr>
            <a:r>
              <a:rPr lang="en-US" altLang="en-GB" dirty="0" smtClean="0"/>
              <a:t>Tech report update </a:t>
            </a:r>
          </a:p>
          <a:p>
            <a:pPr eaLnBrk="0" hangingPunct="0">
              <a:defRPr/>
            </a:pPr>
            <a:r>
              <a:rPr lang="en-US" altLang="en-GB" dirty="0" smtClean="0"/>
              <a:t>Teleconference </a:t>
            </a:r>
            <a:r>
              <a:rPr lang="en-US" altLang="en-GB" dirty="0" smtClean="0"/>
              <a:t>plan</a:t>
            </a:r>
            <a:endParaRPr lang="en-US" altLang="en-GB" dirty="0"/>
          </a:p>
          <a:p>
            <a:pPr eaLnBrk="0" hangingPunct="0">
              <a:defRPr/>
            </a:pPr>
            <a:r>
              <a:rPr lang="en-US" altLang="en-GB" dirty="0"/>
              <a:t>Any 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174335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AMP TIG Teleconference Plan</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2023</a:t>
            </a:r>
            <a:endParaRPr lang="en-US" dirty="0"/>
          </a:p>
        </p:txBody>
      </p:sp>
      <p:sp>
        <p:nvSpPr>
          <p:cNvPr id="7" name="内容占位符 2"/>
          <p:cNvSpPr>
            <a:spLocks noGrp="1"/>
          </p:cNvSpPr>
          <p:nvPr/>
        </p:nvSpPr>
        <p:spPr>
          <a:xfrm>
            <a:off x="1143000" y="2057400"/>
            <a:ext cx="10287000" cy="3960810"/>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Feb 7</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2023, </a:t>
            </a:r>
            <a:r>
              <a:rPr lang="en-US" altLang="zh-CN" sz="2800" dirty="0">
                <a:solidFill>
                  <a:srgbClr val="00B050"/>
                </a:solidFill>
                <a:cs typeface="+mn-ea"/>
                <a:sym typeface="+mn-ea"/>
              </a:rPr>
              <a:t>	</a:t>
            </a:r>
            <a:r>
              <a:rPr lang="en-US" altLang="zh-CN" sz="2800" dirty="0" smtClean="0">
                <a:solidFill>
                  <a:srgbClr val="00B050"/>
                </a:solidFill>
                <a:cs typeface="+mn-ea"/>
                <a:sym typeface="+mn-ea"/>
              </a:rPr>
              <a:t>	9:00am </a:t>
            </a:r>
            <a:r>
              <a:rPr lang="en-US" altLang="zh-CN" sz="2800" dirty="0">
                <a:solidFill>
                  <a:srgbClr val="00B050"/>
                </a:solidFill>
                <a:cs typeface="+mn-ea"/>
                <a:sym typeface="+mn-ea"/>
              </a:rPr>
              <a:t>~ </a:t>
            </a:r>
            <a:r>
              <a:rPr lang="en-US" altLang="zh-CN" sz="2800" dirty="0" smtClean="0">
                <a:solidFill>
                  <a:srgbClr val="00B050"/>
                </a:solidFill>
                <a:cs typeface="+mn-ea"/>
                <a:sym typeface="+mn-ea"/>
              </a:rPr>
              <a:t>11:00am</a:t>
            </a:r>
            <a:r>
              <a:rPr lang="en-US" altLang="zh-CN" sz="2800" dirty="0">
                <a:solidFill>
                  <a:srgbClr val="00B050"/>
                </a:solidFill>
                <a:cs typeface="+mn-ea"/>
                <a:sym typeface="+mn-ea"/>
              </a:rPr>
              <a:t>, </a:t>
            </a:r>
            <a:r>
              <a:rPr lang="en-US" altLang="zh-CN" sz="2800" dirty="0" smtClean="0">
                <a:solidFill>
                  <a:srgbClr val="00B050"/>
                </a:solidFill>
                <a:cs typeface="+mn-ea"/>
                <a:sym typeface="+mn-ea"/>
              </a:rPr>
              <a:t>ET</a:t>
            </a: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Feb 21</a:t>
            </a:r>
            <a:r>
              <a:rPr lang="en-US" altLang="zh-CN" sz="2800" baseline="30000" dirty="0" smtClean="0">
                <a:solidFill>
                  <a:srgbClr val="00B050"/>
                </a:solidFill>
                <a:cs typeface="+mn-ea"/>
                <a:sym typeface="+mn-ea"/>
              </a:rPr>
              <a:t>st</a:t>
            </a:r>
            <a:r>
              <a:rPr lang="en-US" altLang="zh-CN" sz="2800" dirty="0" smtClean="0">
                <a:solidFill>
                  <a:srgbClr val="00B050"/>
                </a:solidFill>
                <a:cs typeface="+mn-ea"/>
                <a:sym typeface="+mn-ea"/>
              </a:rPr>
              <a:t>/28</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2023, 		</a:t>
            </a:r>
            <a:r>
              <a:rPr lang="en-US" altLang="zh-CN" sz="2800" dirty="0">
                <a:solidFill>
                  <a:srgbClr val="00B050"/>
                </a:solidFill>
                <a:cs typeface="+mn-ea"/>
                <a:sym typeface="+mn-ea"/>
              </a:rPr>
              <a:t>9:00am ~ 11:00am, ET</a:t>
            </a:r>
          </a:p>
          <a:p>
            <a:pPr marL="342900" indent="-342900" eaLnBrk="1" hangingPunct="1">
              <a:spcAft>
                <a:spcPts val="600"/>
              </a:spcAft>
              <a:buFont typeface="Arial" panose="020B0604020202020204" pitchFamily="34" charset="0"/>
              <a:buChar char="•"/>
            </a:pPr>
            <a:endParaRPr lang="en-US" altLang="zh-CN" sz="2800" dirty="0">
              <a:solidFill>
                <a:srgbClr val="00B050"/>
              </a:solidFill>
              <a:cs typeface="+mn-ea"/>
              <a:sym typeface="+mn-ea"/>
            </a:endParaRPr>
          </a:p>
          <a:p>
            <a:pPr eaLnBrk="1" hangingPunct="1">
              <a:spcAft>
                <a:spcPts val="600"/>
              </a:spcAft>
            </a:pPr>
            <a:endParaRPr lang="en-US" altLang="zh-CN" sz="2800" dirty="0">
              <a:solidFill>
                <a:schemeClr val="tx1"/>
              </a:solidFill>
              <a:cs typeface="+mn-ea"/>
            </a:endParaRPr>
          </a:p>
        </p:txBody>
      </p:sp>
    </p:spTree>
    <p:extLst>
      <p:ext uri="{BB962C8B-B14F-4D97-AF65-F5344CB8AC3E}">
        <p14:creationId xmlns:p14="http://schemas.microsoft.com/office/powerpoint/2010/main" val="3295198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145331</TotalTime>
  <Words>2017</Words>
  <Application>Microsoft Office PowerPoint</Application>
  <PresentationFormat>宽屏</PresentationFormat>
  <Paragraphs>299</Paragraphs>
  <Slides>23</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23</vt:i4>
      </vt:variant>
    </vt:vector>
  </HeadingPairs>
  <TitlesOfParts>
    <vt:vector size="34"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Document</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Suggested Best Practices in Mix-mode Meetings</vt:lpstr>
      <vt:lpstr>Registration for the January 802 wireless interim session</vt:lpstr>
      <vt:lpstr>AMP TIG Meeting Plan during the Jan Interim Week</vt:lpstr>
      <vt:lpstr>Submission List (Call for submissions)</vt:lpstr>
      <vt:lpstr>IEEE 802.11 AMP TIG Meeting During IEEE 802.11 Jan Interim 2023</vt:lpstr>
      <vt:lpstr>PowerPoint 演示文稿</vt:lpstr>
      <vt:lpstr>AMP TIG Teleconference Progress</vt:lpstr>
      <vt:lpstr>IEEE 802.11 AMP TIG Meeting During IEEE 802.11 Jan Interim 2023</vt:lpstr>
      <vt:lpstr>PowerPoint 演示文稿</vt:lpstr>
      <vt:lpstr>AMP TIG Teleconference Plan</vt:lpstr>
    </vt:vector>
  </TitlesOfParts>
  <Manager>Mr. Bo Sun</Manager>
  <Company>ZTE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5546</cp:revision>
  <cp:lastPrinted>2014-11-04T15:04:00Z</cp:lastPrinted>
  <dcterms:created xsi:type="dcterms:W3CDTF">2007-04-17T18:10:00Z</dcterms:created>
  <dcterms:modified xsi:type="dcterms:W3CDTF">2023-01-17T02:40:01Z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