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handoutMasterIdLst>
    <p:handoutMasterId r:id="rId26"/>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46" r:id="rId15"/>
    <p:sldId id="1229" r:id="rId16"/>
    <p:sldId id="753" r:id="rId17"/>
    <p:sldId id="1107" r:id="rId18"/>
    <p:sldId id="1142" r:id="rId19"/>
    <p:sldId id="1181" r:id="rId20"/>
    <p:sldId id="1203" r:id="rId21"/>
    <p:sldId id="1244" r:id="rId22"/>
    <p:sldId id="1245" r:id="rId23"/>
    <p:sldId id="1230" r:id="rId2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65" d="100"/>
          <a:sy n="65" d="100"/>
        </p:scale>
        <p:origin x="700"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Nov 2022</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Nov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/2137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2173-00-0amp-ieee-802-11-amp-tig-teleconference-minutes-for-dec-22.docx" TargetMode="External"/><Relationship Id="rId2" Type="http://schemas.openxmlformats.org/officeDocument/2006/relationships/hyperlink" Target="https://mentor.ieee.org/802.11/dcn/22/11-22-2041-00-0amp-amp-tig-meeting-minutes-of-802-nov-2022-plenary.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TIG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Interim</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2023-01-05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1479467965"/>
              </p:ext>
            </p:extLst>
          </p:nvPr>
        </p:nvGraphicFramePr>
        <p:xfrm>
          <a:off x="1971675" y="3281363"/>
          <a:ext cx="9326563" cy="1138237"/>
        </p:xfrm>
        <a:graphic>
          <a:graphicData uri="http://schemas.openxmlformats.org/presentationml/2006/ole">
            <mc:AlternateContent xmlns:mc="http://schemas.openxmlformats.org/markup-compatibility/2006">
              <mc:Choice xmlns:v="urn:schemas-microsoft-com:vml" Requires="v">
                <p:oleObj spid="_x0000_s4639" name="Document" r:id="rId3" imgW="8335379" imgH="1017693" progId="Word.Document.8">
                  <p:embed/>
                </p:oleObj>
              </mc:Choice>
              <mc:Fallback>
                <p:oleObj name="Document" r:id="rId3" imgW="8335379" imgH="1017693" progId="Word.Document.8">
                  <p:embed/>
                  <p:pic>
                    <p:nvPicPr>
                      <p:cNvPr id="0" name="图片 3075"/>
                      <p:cNvPicPr/>
                      <p:nvPr/>
                    </p:nvPicPr>
                    <p:blipFill>
                      <a:blip r:embed="rId4"/>
                      <a:stretch>
                        <a:fillRect/>
                      </a:stretch>
                    </p:blipFill>
                    <p:spPr>
                      <a:xfrm>
                        <a:off x="1971675" y="3281363"/>
                        <a:ext cx="9326563" cy="1138237"/>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Suggested Best Practices in Mix-mode Meetings</a:t>
            </a:r>
            <a:endParaRPr lang="zh-CN" altLang="en-US" dirty="0"/>
          </a:p>
        </p:txBody>
      </p:sp>
      <p:sp>
        <p:nvSpPr>
          <p:cNvPr id="3" name="内容占位符 2"/>
          <p:cNvSpPr>
            <a:spLocks noGrp="1"/>
          </p:cNvSpPr>
          <p:nvPr>
            <p:ph idx="1"/>
          </p:nvPr>
        </p:nvSpPr>
        <p:spPr>
          <a:xfrm>
            <a:off x="914400" y="1981200"/>
            <a:ext cx="10361613" cy="4494213"/>
          </a:xfrm>
        </p:spPr>
        <p:txBody>
          <a:bodyPr>
            <a:normAutofit fontScale="85000" lnSpcReduction="20000"/>
          </a:bodyPr>
          <a:lstStyle/>
          <a:p>
            <a:pPr>
              <a:lnSpc>
                <a:spcPct val="120000"/>
              </a:lnSpc>
            </a:pPr>
            <a:r>
              <a:rPr lang="en-US" sz="2000" dirty="0"/>
              <a:t>In-room Attendees:</a:t>
            </a:r>
          </a:p>
          <a:p>
            <a:pPr lvl="1">
              <a:lnSpc>
                <a:spcPct val="120000"/>
              </a:lnSpc>
              <a:spcBef>
                <a:spcPts val="0"/>
              </a:spcBef>
            </a:pPr>
            <a:r>
              <a:rPr lang="en-US" sz="1800" dirty="0"/>
              <a:t>In </a:t>
            </a:r>
            <a:r>
              <a:rPr lang="en-US" sz="1800" dirty="0" err="1"/>
              <a:t>Webex</a:t>
            </a:r>
            <a:r>
              <a:rPr lang="en-US" sz="1800" dirty="0"/>
              <a:t> choose connect without audio before you join</a:t>
            </a:r>
          </a:p>
          <a:p>
            <a:pPr lvl="1">
              <a:lnSpc>
                <a:spcPct val="120000"/>
              </a:lnSpc>
              <a:spcBef>
                <a:spcPts val="0"/>
              </a:spcBef>
            </a:pPr>
            <a:r>
              <a:rPr lang="en-US" sz="1800" dirty="0"/>
              <a:t>Use the </a:t>
            </a:r>
            <a:r>
              <a:rPr lang="en-US" sz="1800" dirty="0" err="1"/>
              <a:t>Webex</a:t>
            </a:r>
            <a:r>
              <a:rPr lang="en-US" sz="1800" dirty="0"/>
              <a:t> queue to indicate you want to speak</a:t>
            </a:r>
          </a:p>
          <a:p>
            <a:pPr lvl="1">
              <a:lnSpc>
                <a:spcPct val="120000"/>
              </a:lnSpc>
              <a:spcBef>
                <a:spcPts val="0"/>
              </a:spcBef>
            </a:pPr>
            <a:r>
              <a:rPr lang="en-US" sz="1800" dirty="0"/>
              <a:t>Wait to be called on while standing/holding a microphone to make a comment</a:t>
            </a:r>
          </a:p>
          <a:p>
            <a:pPr lvl="1">
              <a:lnSpc>
                <a:spcPct val="120000"/>
              </a:lnSpc>
              <a:spcBef>
                <a:spcPts val="0"/>
              </a:spcBef>
            </a:pPr>
            <a:r>
              <a:rPr lang="en-US" sz="1800" dirty="0"/>
              <a:t>Repeat any questions that are inadvertently asked away from the microphone</a:t>
            </a:r>
          </a:p>
          <a:p>
            <a:pPr>
              <a:lnSpc>
                <a:spcPct val="120000"/>
              </a:lnSpc>
            </a:pPr>
            <a:r>
              <a:rPr lang="en-US" sz="2000" dirty="0"/>
              <a:t>Remote Attendees:</a:t>
            </a:r>
          </a:p>
          <a:p>
            <a:pPr lvl="1">
              <a:lnSpc>
                <a:spcPct val="120000"/>
              </a:lnSpc>
              <a:spcBef>
                <a:spcPts val="0"/>
              </a:spcBef>
            </a:pPr>
            <a:r>
              <a:rPr lang="en-US" sz="1800" dirty="0"/>
              <a:t>Join </a:t>
            </a:r>
            <a:r>
              <a:rPr lang="en-US" sz="1800" dirty="0" err="1"/>
              <a:t>Webex</a:t>
            </a:r>
            <a:r>
              <a:rPr lang="en-US" sz="1800" dirty="0"/>
              <a:t> and set </a:t>
            </a:r>
            <a:r>
              <a:rPr lang="en-US" sz="1800" dirty="0" err="1"/>
              <a:t>Webex</a:t>
            </a:r>
            <a:r>
              <a:rPr lang="en-US" sz="1800" dirty="0"/>
              <a:t> audio as ‘music’</a:t>
            </a:r>
          </a:p>
          <a:p>
            <a:pPr lvl="1">
              <a:lnSpc>
                <a:spcPct val="120000"/>
              </a:lnSpc>
              <a:spcBef>
                <a:spcPts val="0"/>
              </a:spcBef>
            </a:pPr>
            <a:r>
              <a:rPr lang="en-US" sz="1800" dirty="0"/>
              <a:t>Use the </a:t>
            </a:r>
            <a:r>
              <a:rPr lang="en-US" sz="1800" dirty="0" err="1"/>
              <a:t>Webex</a:t>
            </a:r>
            <a:r>
              <a:rPr lang="en-US" sz="1800" dirty="0"/>
              <a:t> chat window to indicate you want to speak (“q”)</a:t>
            </a:r>
          </a:p>
          <a:p>
            <a:pPr lvl="1">
              <a:lnSpc>
                <a:spcPct val="120000"/>
              </a:lnSpc>
              <a:spcBef>
                <a:spcPts val="0"/>
              </a:spcBef>
            </a:pPr>
            <a:r>
              <a:rPr lang="en-US" sz="1800" dirty="0"/>
              <a:t>Wait to be called on to speak</a:t>
            </a:r>
          </a:p>
          <a:p>
            <a:pPr>
              <a:lnSpc>
                <a:spcPct val="120000"/>
              </a:lnSpc>
            </a:pPr>
            <a:r>
              <a:rPr lang="en-US" sz="2000" dirty="0"/>
              <a:t>Host:</a:t>
            </a:r>
          </a:p>
          <a:p>
            <a:pPr lvl="1">
              <a:lnSpc>
                <a:spcPct val="120000"/>
              </a:lnSpc>
              <a:spcBef>
                <a:spcPts val="0"/>
              </a:spcBef>
            </a:pPr>
            <a:r>
              <a:rPr lang="en-US" sz="1800" dirty="0"/>
              <a:t>Disable Video for participants</a:t>
            </a:r>
          </a:p>
          <a:p>
            <a:pPr lvl="1">
              <a:lnSpc>
                <a:spcPct val="120000"/>
              </a:lnSpc>
              <a:spcBef>
                <a:spcPts val="0"/>
              </a:spcBef>
            </a:pPr>
            <a:r>
              <a:rPr lang="en-US" sz="1800" dirty="0"/>
              <a:t>Set up participants to mute on entry</a:t>
            </a:r>
          </a:p>
          <a:p>
            <a:pPr lvl="1">
              <a:lnSpc>
                <a:spcPct val="120000"/>
              </a:lnSpc>
              <a:spcBef>
                <a:spcPts val="0"/>
              </a:spcBef>
            </a:pPr>
            <a:r>
              <a:rPr lang="en-US" sz="1800" dirty="0"/>
              <a:t>Set up Audio Options: </a:t>
            </a:r>
          </a:p>
          <a:p>
            <a:pPr lvl="1">
              <a:lnSpc>
                <a:spcPct val="120000"/>
              </a:lnSpc>
              <a:spcBef>
                <a:spcPts val="0"/>
              </a:spcBef>
            </a:pPr>
            <a:r>
              <a:rPr lang="en-US" sz="1800" dirty="0"/>
              <a:t>	Microphone -&gt; USB,  Speaker -&gt; USB,  Smart Audio -&gt; Music</a:t>
            </a:r>
          </a:p>
          <a:p>
            <a:pPr lvl="1">
              <a:lnSpc>
                <a:spcPct val="120000"/>
              </a:lnSpc>
              <a:spcBef>
                <a:spcPts val="0"/>
              </a:spcBef>
            </a:pPr>
            <a:r>
              <a:rPr lang="en-US" sz="1800" dirty="0"/>
              <a:t>Use a designated person to monitor speaking requests (manage the queue</a:t>
            </a:r>
            <a:r>
              <a:rPr lang="en-US" sz="1800" dirty="0" smtClean="0"/>
              <a:t>).</a:t>
            </a:r>
            <a:endParaRPr lang="en-US" altLang="zh-CN" dirty="0" smtClean="0">
              <a:solidFill>
                <a:schemeClr val="tx1"/>
              </a:solidFill>
            </a:endParaRPr>
          </a:p>
          <a:p>
            <a:pPr>
              <a:lnSpc>
                <a:spcPct val="120000"/>
              </a:lnSpc>
            </a:pPr>
            <a:r>
              <a:rPr lang="en-US" altLang="zh-CN" sz="2100" dirty="0"/>
              <a:t>Reference:</a:t>
            </a:r>
          </a:p>
          <a:p>
            <a:pPr marL="99695" indent="0">
              <a:lnSpc>
                <a:spcPct val="120000"/>
              </a:lnSpc>
            </a:pPr>
            <a:r>
              <a:rPr lang="en-US" altLang="zh-CN" b="0" u="sng" dirty="0" smtClean="0">
                <a:hlinkClick r:id="rId2"/>
              </a:rPr>
              <a:t>https</a:t>
            </a:r>
            <a:r>
              <a:rPr lang="en-US" altLang="zh-CN" b="0" u="sng" dirty="0">
                <a:hlinkClick r:id="rId2"/>
              </a:rPr>
              <a:t>://</a:t>
            </a:r>
            <a:r>
              <a:rPr lang="en-US" altLang="zh-CN" b="0" u="sng" dirty="0" smtClean="0">
                <a:hlinkClick r:id="rId2"/>
              </a:rPr>
              <a:t>mentor.ieee.org/802-ec/dcn/22/ec-22-0204-00-00EC-2022-nov-ieee-802-mixed-mode-plenary-meeting-av-training.pptx</a:t>
            </a:r>
            <a:r>
              <a:rPr lang="en-US" altLang="zh-CN" b="0" u="sng" dirty="0" smtClean="0"/>
              <a:t> </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142716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Registration for the </a:t>
            </a:r>
            <a:r>
              <a:rPr lang="en-US" sz="3200" dirty="0"/>
              <a:t>January 802 wireless interim session</a:t>
            </a:r>
            <a:endParaRPr lang="zh-CN" altLang="en-US" sz="3200" dirty="0"/>
          </a:p>
        </p:txBody>
      </p:sp>
      <p:sp>
        <p:nvSpPr>
          <p:cNvPr id="3" name="内容占位符 2"/>
          <p:cNvSpPr>
            <a:spLocks noGrp="1"/>
          </p:cNvSpPr>
          <p:nvPr>
            <p:ph idx="1"/>
          </p:nvPr>
        </p:nvSpPr>
        <p:spPr>
          <a:xfrm>
            <a:off x="685942" y="1981200"/>
            <a:ext cx="10667856" cy="4113213"/>
          </a:xfrm>
        </p:spPr>
        <p:txBody>
          <a:bodyPr/>
          <a:lstStyle/>
          <a:p>
            <a:pPr>
              <a:buFont typeface="Arial" panose="020B0604020202020204" pitchFamily="34" charset="0"/>
              <a:buChar char="•"/>
            </a:pPr>
            <a:r>
              <a:rPr lang="en-US" sz="2400" dirty="0"/>
              <a:t>This meeting is part of the January 802 wireless interim 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whether attending in-person or remotely</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here: </a:t>
            </a:r>
            <a:r>
              <a:rPr lang="en-US" sz="2400" dirty="0">
                <a:hlinkClick r:id="rId2"/>
              </a:rPr>
              <a:t>https://cvent.me/nX5xrY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34093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06425"/>
            <a:ext cx="10896450" cy="1065213"/>
          </a:xfrm>
        </p:spPr>
        <p:txBody>
          <a:bodyPr vert="horz" wrap="square" lIns="92160" tIns="46080" rIns="92160" bIns="46080" anchor="ctr" anchorCtr="0"/>
          <a:lstStyle/>
          <a:p>
            <a:pPr eaLnBrk="1" hangingPunct="1"/>
            <a:r>
              <a:rPr lang="en-US" altLang="zh-CN" sz="3200" dirty="0" smtClean="0"/>
              <a:t>AMP TIG Meeting Plan during the Jan Interim Week</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1600318" y="2252296"/>
            <a:ext cx="9143759" cy="3462644"/>
          </a:xfrm>
          <a:prstGeom prst="rect">
            <a:avLst/>
          </a:prstGeom>
          <a:noFill/>
          <a:ln w="9525">
            <a:noFill/>
          </a:ln>
        </p:spPr>
        <p:txBody>
          <a:bodyPr vert="horz" wrap="square" lIns="92160" tIns="46080" rIns="92160" bIns="46080" anchor="t" anchorCtr="0">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800" dirty="0" smtClean="0">
                <a:solidFill>
                  <a:srgbClr val="00B050"/>
                </a:solidFill>
                <a:cs typeface="+mn-ea"/>
                <a:sym typeface="+mn-ea"/>
              </a:rPr>
              <a:t>Jan 16</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a:t>
            </a:r>
            <a:r>
              <a:rPr lang="en-US" altLang="zh-CN" sz="2800" dirty="0">
                <a:solidFill>
                  <a:srgbClr val="00B050"/>
                </a:solidFill>
                <a:cs typeface="+mn-ea"/>
                <a:sym typeface="+mn-ea"/>
              </a:rPr>
              <a:t>Monday), 	</a:t>
            </a:r>
            <a:r>
              <a:rPr lang="en-US" altLang="zh-CN" sz="2800" dirty="0" smtClean="0">
                <a:solidFill>
                  <a:srgbClr val="00B050"/>
                </a:solidFill>
                <a:cs typeface="+mn-ea"/>
                <a:sym typeface="+mn-ea"/>
              </a:rPr>
              <a:t>19:30 </a:t>
            </a:r>
            <a:r>
              <a:rPr lang="en-US" altLang="zh-CN" sz="2800" dirty="0">
                <a:solidFill>
                  <a:srgbClr val="00B050"/>
                </a:solidFill>
                <a:cs typeface="+mn-ea"/>
                <a:sym typeface="+mn-ea"/>
              </a:rPr>
              <a:t>~ </a:t>
            </a:r>
            <a:r>
              <a:rPr lang="en-US" altLang="zh-CN" sz="2800" dirty="0" smtClean="0">
                <a:solidFill>
                  <a:srgbClr val="00B050"/>
                </a:solidFill>
                <a:cs typeface="+mn-ea"/>
                <a:sym typeface="+mn-ea"/>
              </a:rPr>
              <a:t>21:30</a:t>
            </a:r>
            <a:r>
              <a:rPr lang="en-US" altLang="zh-CN" sz="2800" dirty="0">
                <a:solidFill>
                  <a:srgbClr val="00B050"/>
                </a:solidFill>
                <a:cs typeface="+mn-ea"/>
                <a:sym typeface="+mn-ea"/>
              </a:rPr>
              <a:t>, </a:t>
            </a:r>
            <a:r>
              <a:rPr lang="en-US" altLang="zh-CN" sz="2800" dirty="0" smtClean="0">
                <a:solidFill>
                  <a:srgbClr val="00B050"/>
                </a:solidFill>
                <a:cs typeface="+mn-ea"/>
                <a:sym typeface="+mn-ea"/>
              </a:rPr>
              <a:t>Baltimore local time</a:t>
            </a:r>
            <a:r>
              <a:rPr lang="en-US" altLang="zh-CN" sz="2800" dirty="0">
                <a:solidFill>
                  <a:srgbClr val="00B050"/>
                </a:solidFill>
                <a:cs typeface="+mn-ea"/>
                <a:sym typeface="+mn-ea"/>
              </a:rPr>
              <a:t>	</a:t>
            </a:r>
            <a:r>
              <a:rPr lang="en-US" altLang="zh-CN" sz="2800" dirty="0" smtClean="0">
                <a:solidFill>
                  <a:srgbClr val="00B050"/>
                </a:solidFill>
                <a:cs typeface="+mn-ea"/>
                <a:sym typeface="+mn-ea"/>
              </a:rPr>
              <a:t> (mixed mode)</a:t>
            </a:r>
          </a:p>
          <a:p>
            <a:pPr lvl="1">
              <a:lnSpc>
                <a:spcPct val="120000"/>
              </a:lnSpc>
              <a:spcAft>
                <a:spcPts val="600"/>
              </a:spcAft>
              <a:buFont typeface="Arial" panose="020B0604020202020204" pitchFamily="34" charset="0"/>
              <a:buChar char="•"/>
            </a:pPr>
            <a:r>
              <a:rPr lang="zh-CN" altLang="en-US" sz="3200" dirty="0"/>
              <a:t> </a:t>
            </a:r>
            <a:r>
              <a:rPr lang="en-US" altLang="zh-CN" sz="3200" dirty="0" smtClean="0"/>
              <a:t>Key 5/6</a:t>
            </a:r>
          </a:p>
          <a:p>
            <a:pPr lvl="1">
              <a:lnSpc>
                <a:spcPct val="120000"/>
              </a:lnSpc>
              <a:spcAft>
                <a:spcPts val="600"/>
              </a:spcAft>
              <a:buFont typeface="Arial" panose="020B0604020202020204" pitchFamily="34" charset="0"/>
              <a:buChar char="•"/>
            </a:pPr>
            <a:r>
              <a:rPr lang="en-US" altLang="zh-CN" sz="3200" dirty="0" err="1"/>
              <a:t>Webex</a:t>
            </a:r>
            <a:r>
              <a:rPr lang="en-US" altLang="zh-CN" sz="3200" dirty="0"/>
              <a:t>: </a:t>
            </a:r>
            <a:r>
              <a:rPr lang="en-US" sz="3200" dirty="0"/>
              <a:t>2335 122 4374 </a:t>
            </a:r>
            <a:endParaRPr lang="en-US" altLang="zh-CN" sz="3200" dirty="0">
              <a:sym typeface="+mn-ea"/>
            </a:endParaRPr>
          </a:p>
          <a:p>
            <a:pPr>
              <a:lnSpc>
                <a:spcPct val="120000"/>
              </a:lnSpc>
              <a:spcAft>
                <a:spcPts val="600"/>
              </a:spcAft>
              <a:buFont typeface="Arial" panose="020B0604020202020204" pitchFamily="34" charset="0"/>
              <a:buChar char="•"/>
            </a:pPr>
            <a:r>
              <a:rPr lang="en-US" altLang="zh-CN" sz="2800" dirty="0" smtClean="0">
                <a:solidFill>
                  <a:srgbClr val="00B050"/>
                </a:solidFill>
                <a:cs typeface="+mn-ea"/>
                <a:sym typeface="+mn-ea"/>
              </a:rPr>
              <a:t>Jan 19</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(Thursday), 10:30 ~ 12:30, Baltimore local time (mixed mode)</a:t>
            </a:r>
          </a:p>
          <a:p>
            <a:pPr lvl="1">
              <a:lnSpc>
                <a:spcPct val="120000"/>
              </a:lnSpc>
              <a:spcAft>
                <a:spcPts val="600"/>
              </a:spcAft>
              <a:buFont typeface="Arial" panose="020B0604020202020204" pitchFamily="34" charset="0"/>
              <a:buChar char="•"/>
            </a:pPr>
            <a:r>
              <a:rPr lang="en-US" altLang="zh-CN" sz="3200" dirty="0" smtClean="0"/>
              <a:t> Key 3</a:t>
            </a:r>
          </a:p>
          <a:p>
            <a:pPr lvl="1">
              <a:lnSpc>
                <a:spcPct val="120000"/>
              </a:lnSpc>
              <a:spcAft>
                <a:spcPts val="600"/>
              </a:spcAft>
              <a:buFont typeface="Arial" panose="020B0604020202020204" pitchFamily="34" charset="0"/>
              <a:buChar char="•"/>
            </a:pPr>
            <a:r>
              <a:rPr lang="en-US" altLang="zh-CN" sz="3200" dirty="0" smtClean="0"/>
              <a:t> </a:t>
            </a:r>
            <a:r>
              <a:rPr lang="en-US" altLang="zh-CN" sz="3200" dirty="0" err="1" smtClean="0"/>
              <a:t>Webex</a:t>
            </a:r>
            <a:r>
              <a:rPr lang="en-US" altLang="zh-CN" sz="3200" dirty="0" smtClean="0"/>
              <a:t>: </a:t>
            </a:r>
            <a:r>
              <a:rPr lang="en-US" sz="3200" dirty="0"/>
              <a:t>2348 640 </a:t>
            </a:r>
            <a:r>
              <a:rPr lang="en-US" sz="3200" dirty="0" smtClean="0"/>
              <a:t>7657</a:t>
            </a:r>
            <a:endParaRPr lang="en-US" altLang="zh-CN" sz="3200" dirty="0">
              <a:sym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11-22/2207, </a:t>
            </a:r>
            <a:r>
              <a:rPr lang="en-US" sz="1800" dirty="0">
                <a:solidFill>
                  <a:schemeClr val="tx1"/>
                </a:solidFill>
                <a:latin typeface="Calibri" panose="020F0502020204030204" pitchFamily="34" charset="0"/>
                <a:cs typeface="Calibri" panose="020F0502020204030204" pitchFamily="34" charset="0"/>
              </a:rPr>
              <a:t>FCC </a:t>
            </a:r>
            <a:r>
              <a:rPr lang="en-US" sz="1800" dirty="0">
                <a:latin typeface="Calibri" panose="020F0502020204030204" pitchFamily="34" charset="0"/>
                <a:cs typeface="Calibri" panose="020F0502020204030204" pitchFamily="34" charset="0"/>
              </a:rPr>
              <a:t>Part 15 and Channel </a:t>
            </a:r>
            <a:r>
              <a:rPr lang="en-US" sz="1800" dirty="0" smtClean="0">
                <a:latin typeface="Calibri" panose="020F0502020204030204" pitchFamily="34" charset="0"/>
                <a:cs typeface="Calibri" panose="020F0502020204030204" pitchFamily="34" charset="0"/>
              </a:rPr>
              <a:t>Widths, Dave </a:t>
            </a:r>
            <a:r>
              <a:rPr lang="en-US" sz="1800" dirty="0" err="1" smtClean="0">
                <a:latin typeface="Calibri" panose="020F0502020204030204" pitchFamily="34" charset="0"/>
                <a:cs typeface="Calibri" panose="020F0502020204030204" pitchFamily="34" charset="0"/>
              </a:rPr>
              <a:t>Halasz</a:t>
            </a:r>
            <a:r>
              <a:rPr lang="en-US" sz="1800" dirty="0" smtClean="0">
                <a:latin typeface="Calibri" panose="020F0502020204030204" pitchFamily="34" charset="0"/>
                <a:cs typeface="Calibri" panose="020F0502020204030204" pitchFamily="34" charset="0"/>
              </a:rPr>
              <a:t> (Morse Micro</a:t>
            </a:r>
            <a:r>
              <a:rPr lang="en-US" altLang="zh-CN" sz="1800" dirty="0" smtClean="0">
                <a:latin typeface="Calibri" panose="020F0502020204030204" pitchFamily="34" charset="0"/>
                <a:cs typeface="Calibri" panose="020F0502020204030204" pitchFamily="34" charset="0"/>
              </a:rPr>
              <a:t>)</a:t>
            </a:r>
            <a:endParaRPr lang="en-US" altLang="zh-CN" sz="1800" dirty="0">
              <a:latin typeface="Calibri" panose="020F0502020204030204" pitchFamily="34" charset="0"/>
              <a:cs typeface="Calibri" panose="020F0502020204030204" pitchFamily="34" charset="0"/>
            </a:endParaRPr>
          </a:p>
          <a:p>
            <a:pPr marL="800100" lvl="1" indent="-342900" algn="just">
              <a:lnSpc>
                <a:spcPct val="120000"/>
              </a:lnSpc>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11-23/0056</a:t>
            </a:r>
            <a:r>
              <a:rPr lang="en-US" altLang="zh-CN" sz="1800" dirty="0">
                <a:solidFill>
                  <a:schemeClr val="tx1"/>
                </a:solidFill>
                <a:latin typeface="Calibri" panose="020F0502020204030204" pitchFamily="34" charset="0"/>
                <a:cs typeface="Calibri" panose="020F0502020204030204" pitchFamily="34" charset="0"/>
              </a:rPr>
              <a:t>, </a:t>
            </a:r>
            <a:r>
              <a:rPr lang="en-US" sz="1800" dirty="0">
                <a:solidFill>
                  <a:schemeClr val="tx1"/>
                </a:solidFill>
                <a:latin typeface="Calibri" panose="020F0502020204030204" pitchFamily="34" charset="0"/>
                <a:cs typeface="Calibri" panose="020F0502020204030204" pitchFamily="34" charset="0"/>
              </a:rPr>
              <a:t>802.11 compatible backscatter </a:t>
            </a:r>
            <a:r>
              <a:rPr lang="en-US" sz="1800" dirty="0">
                <a:solidFill>
                  <a:schemeClr val="tx1"/>
                </a:solidFill>
                <a:latin typeface="Calibri" panose="020F0502020204030204" pitchFamily="34" charset="0"/>
                <a:cs typeface="Calibri" panose="020F0502020204030204" pitchFamily="34" charset="0"/>
              </a:rPr>
              <a:t>prototype, </a:t>
            </a:r>
            <a:r>
              <a:rPr lang="en-US" sz="1800" dirty="0" err="1">
                <a:solidFill>
                  <a:schemeClr val="tx1"/>
                </a:solidFill>
                <a:latin typeface="Calibri" panose="020F0502020204030204" pitchFamily="34" charset="0"/>
                <a:cs typeface="Calibri" panose="020F0502020204030204" pitchFamily="34" charset="0"/>
              </a:rPr>
              <a:t>Vytas</a:t>
            </a:r>
            <a:r>
              <a:rPr lang="en-US" sz="1800" dirty="0">
                <a:solidFill>
                  <a:schemeClr val="tx1"/>
                </a:solidFill>
                <a:latin typeface="Calibri" panose="020F0502020204030204" pitchFamily="34" charset="0"/>
                <a:cs typeface="Calibri" panose="020F0502020204030204" pitchFamily="34" charset="0"/>
              </a:rPr>
              <a:t> </a:t>
            </a:r>
            <a:r>
              <a:rPr lang="en-US" sz="1800" dirty="0" err="1">
                <a:solidFill>
                  <a:schemeClr val="tx1"/>
                </a:solidFill>
                <a:latin typeface="Calibri" panose="020F0502020204030204" pitchFamily="34" charset="0"/>
                <a:cs typeface="Calibri" panose="020F0502020204030204" pitchFamily="34" charset="0"/>
              </a:rPr>
              <a:t>Kezys</a:t>
            </a:r>
            <a:r>
              <a:rPr lang="en-US" sz="1800" dirty="0">
                <a:solidFill>
                  <a:schemeClr val="tx1"/>
                </a:solidFill>
                <a:latin typeface="Calibri" panose="020F0502020204030204" pitchFamily="34" charset="0"/>
                <a:cs typeface="Calibri" panose="020F0502020204030204" pitchFamily="34" charset="0"/>
              </a:rPr>
              <a:t> (</a:t>
            </a:r>
            <a:r>
              <a:rPr lang="en-US" sz="1800" dirty="0" err="1">
                <a:solidFill>
                  <a:schemeClr val="tx1"/>
                </a:solidFill>
                <a:latin typeface="Calibri" panose="020F0502020204030204" pitchFamily="34" charset="0"/>
                <a:cs typeface="Calibri" panose="020F0502020204030204" pitchFamily="34" charset="0"/>
              </a:rPr>
              <a:t>Haila</a:t>
            </a:r>
            <a:r>
              <a:rPr lang="en-US" sz="1800" dirty="0" smtClean="0">
                <a:solidFill>
                  <a:schemeClr val="tx1"/>
                </a:solidFill>
                <a:latin typeface="Calibri" panose="020F0502020204030204" pitchFamily="34" charset="0"/>
                <a:cs typeface="Calibri" panose="020F0502020204030204" pitchFamily="34" charset="0"/>
              </a:rPr>
              <a:t>)</a:t>
            </a:r>
          </a:p>
          <a:p>
            <a:pPr marL="800100" lvl="1" indent="-342900" algn="just">
              <a:lnSpc>
                <a:spcPct val="120000"/>
              </a:lnSpc>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11-23/0057</a:t>
            </a:r>
            <a:r>
              <a:rPr lang="en-US" altLang="zh-CN" sz="1800" dirty="0">
                <a:solidFill>
                  <a:schemeClr val="tx1"/>
                </a:solidFill>
                <a:latin typeface="Calibri" panose="020F0502020204030204" pitchFamily="34" charset="0"/>
                <a:cs typeface="Calibri" panose="020F0502020204030204" pitchFamily="34" charset="0"/>
              </a:rPr>
              <a:t>, </a:t>
            </a:r>
            <a:r>
              <a:rPr lang="en-US" sz="1800" dirty="0">
                <a:solidFill>
                  <a:schemeClr val="tx1"/>
                </a:solidFill>
                <a:latin typeface="Calibri" panose="020F0502020204030204" pitchFamily="34" charset="0"/>
                <a:cs typeface="Calibri" panose="020F0502020204030204" pitchFamily="34" charset="0"/>
              </a:rPr>
              <a:t>Coverage with realistic propagation for AMP </a:t>
            </a:r>
            <a:r>
              <a:rPr lang="en-US" sz="1800" dirty="0" err="1">
                <a:solidFill>
                  <a:schemeClr val="tx1"/>
                </a:solidFill>
                <a:latin typeface="Calibri" panose="020F0502020204030204" pitchFamily="34" charset="0"/>
                <a:cs typeface="Calibri" panose="020F0502020204030204" pitchFamily="34" charset="0"/>
              </a:rPr>
              <a:t>IoT</a:t>
            </a:r>
            <a:r>
              <a:rPr lang="en-US" altLang="zh-CN" sz="1800" dirty="0">
                <a:solidFill>
                  <a:schemeClr val="tx1"/>
                </a:solidFill>
                <a:latin typeface="Calibri" panose="020F0502020204030204" pitchFamily="34" charset="0"/>
                <a:cs typeface="Calibri" panose="020F0502020204030204" pitchFamily="34" charset="0"/>
              </a:rPr>
              <a:t>, </a:t>
            </a:r>
            <a:r>
              <a:rPr lang="en-US" altLang="zh-CN" sz="1800" dirty="0" err="1">
                <a:solidFill>
                  <a:schemeClr val="tx1"/>
                </a:solidFill>
                <a:latin typeface="Calibri" panose="020F0502020204030204" pitchFamily="34" charset="0"/>
                <a:cs typeface="Calibri" panose="020F0502020204030204" pitchFamily="34" charset="0"/>
              </a:rPr>
              <a:t>Vytas</a:t>
            </a:r>
            <a:r>
              <a:rPr lang="en-US" altLang="zh-CN" sz="1800" dirty="0">
                <a:solidFill>
                  <a:schemeClr val="tx1"/>
                </a:solidFill>
                <a:latin typeface="Calibri" panose="020F0502020204030204" pitchFamily="34" charset="0"/>
                <a:cs typeface="Calibri" panose="020F0502020204030204" pitchFamily="34" charset="0"/>
              </a:rPr>
              <a:t> </a:t>
            </a:r>
            <a:r>
              <a:rPr lang="en-US" altLang="zh-CN" sz="1800" dirty="0" err="1" smtClean="0">
                <a:solidFill>
                  <a:schemeClr val="tx1"/>
                </a:solidFill>
                <a:latin typeface="Calibri" panose="020F0502020204030204" pitchFamily="34" charset="0"/>
                <a:cs typeface="Calibri" panose="020F0502020204030204" pitchFamily="34" charset="0"/>
              </a:rPr>
              <a:t>Kezys</a:t>
            </a:r>
            <a:r>
              <a:rPr lang="en-US" altLang="zh-CN" sz="1800" dirty="0" smtClean="0">
                <a:solidFill>
                  <a:schemeClr val="tx1"/>
                </a:solidFill>
                <a:latin typeface="Calibri" panose="020F0502020204030204" pitchFamily="34" charset="0"/>
                <a:cs typeface="Calibri" panose="020F0502020204030204" pitchFamily="34" charset="0"/>
              </a:rPr>
              <a:t> (</a:t>
            </a:r>
            <a:r>
              <a:rPr lang="en-US" altLang="zh-CN" sz="1800" dirty="0" err="1" smtClean="0">
                <a:solidFill>
                  <a:schemeClr val="tx1"/>
                </a:solidFill>
                <a:latin typeface="Calibri" panose="020F0502020204030204" pitchFamily="34" charset="0"/>
                <a:cs typeface="Calibri" panose="020F0502020204030204" pitchFamily="34" charset="0"/>
              </a:rPr>
              <a:t>Haila</a:t>
            </a:r>
            <a:r>
              <a:rPr lang="en-US" altLang="zh-CN" sz="1800" dirty="0" smtClean="0">
                <a:solidFill>
                  <a:schemeClr val="tx1"/>
                </a:solidFill>
                <a:latin typeface="Calibri" panose="020F0502020204030204" pitchFamily="34" charset="0"/>
                <a:cs typeface="Calibri" panose="020F0502020204030204" pitchFamily="34" charset="0"/>
              </a:rPr>
              <a:t>)</a:t>
            </a:r>
          </a:p>
          <a:p>
            <a:pPr marL="800100" lvl="1" indent="-342900" algn="just">
              <a:lnSpc>
                <a:spcPct val="120000"/>
              </a:lnSpc>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11-23/0072, Proposed revision on draft technical report for AMP, </a:t>
            </a:r>
            <a:r>
              <a:rPr lang="en-US" altLang="zh-CN" sz="1800" dirty="0" err="1" smtClean="0">
                <a:solidFill>
                  <a:schemeClr val="tx1"/>
                </a:solidFill>
                <a:latin typeface="Calibri" panose="020F0502020204030204" pitchFamily="34" charset="0"/>
                <a:cs typeface="Calibri" panose="020F0502020204030204" pitchFamily="34" charset="0"/>
              </a:rPr>
              <a:t>Amichai</a:t>
            </a:r>
            <a:r>
              <a:rPr lang="en-US" altLang="zh-CN" sz="1800" dirty="0" smtClean="0">
                <a:solidFill>
                  <a:schemeClr val="tx1"/>
                </a:solidFill>
                <a:latin typeface="Calibri" panose="020F0502020204030204" pitchFamily="34" charset="0"/>
                <a:cs typeface="Calibri" panose="020F0502020204030204" pitchFamily="34" charset="0"/>
              </a:rPr>
              <a:t> </a:t>
            </a:r>
            <a:r>
              <a:rPr lang="en-US" altLang="zh-CN" sz="1800" dirty="0" err="1" smtClean="0">
                <a:solidFill>
                  <a:schemeClr val="tx1"/>
                </a:solidFill>
                <a:latin typeface="Calibri" panose="020F0502020204030204" pitchFamily="34" charset="0"/>
                <a:cs typeface="Calibri" panose="020F0502020204030204" pitchFamily="34" charset="0"/>
              </a:rPr>
              <a:t>Sanderovich</a:t>
            </a:r>
            <a:r>
              <a:rPr lang="en-US" altLang="zh-CN" sz="1800" dirty="0" smtClean="0">
                <a:solidFill>
                  <a:schemeClr val="tx1"/>
                </a:solidFill>
                <a:latin typeface="Calibri" panose="020F0502020204030204" pitchFamily="34" charset="0"/>
                <a:cs typeface="Calibri" panose="020F0502020204030204" pitchFamily="34" charset="0"/>
              </a:rPr>
              <a:t> (</a:t>
            </a:r>
            <a:r>
              <a:rPr lang="en-US" altLang="zh-CN" sz="1800" dirty="0" err="1" smtClean="0">
                <a:solidFill>
                  <a:schemeClr val="tx1"/>
                </a:solidFill>
                <a:latin typeface="Calibri" panose="020F0502020204030204" pitchFamily="34" charset="0"/>
                <a:cs typeface="Calibri" panose="020F0502020204030204" pitchFamily="34" charset="0"/>
              </a:rPr>
              <a:t>Wiliot</a:t>
            </a:r>
            <a:r>
              <a:rPr lang="en-US" altLang="zh-CN" sz="1800" dirty="0" smtClean="0">
                <a:solidFill>
                  <a:schemeClr val="tx1"/>
                </a:solidFill>
                <a:latin typeface="Calibri" panose="020F0502020204030204" pitchFamily="34" charset="0"/>
                <a:cs typeface="Calibri" panose="020F0502020204030204" pitchFamily="34" charset="0"/>
              </a:rPr>
              <a:t> Ltd)</a:t>
            </a:r>
          </a:p>
          <a:p>
            <a:pPr marL="800100" lvl="1" indent="-342900" algn="just">
              <a:lnSpc>
                <a:spcPct val="120000"/>
              </a:lnSpc>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11-23/0063, Proposal for consensus straw poll, </a:t>
            </a:r>
            <a:r>
              <a:rPr lang="en-US" altLang="zh-CN" sz="1800" dirty="0" err="1" smtClean="0">
                <a:solidFill>
                  <a:schemeClr val="tx1"/>
                </a:solidFill>
                <a:latin typeface="Calibri" panose="020F0502020204030204" pitchFamily="34" charset="0"/>
                <a:cs typeface="Calibri" panose="020F0502020204030204" pitchFamily="34" charset="0"/>
              </a:rPr>
              <a:t>Weijie</a:t>
            </a:r>
            <a:r>
              <a:rPr lang="en-US" altLang="zh-CN" sz="1800" dirty="0" smtClean="0">
                <a:solidFill>
                  <a:schemeClr val="tx1"/>
                </a:solidFill>
                <a:latin typeface="Calibri" panose="020F0502020204030204" pitchFamily="34" charset="0"/>
                <a:cs typeface="Calibri" panose="020F0502020204030204" pitchFamily="34" charset="0"/>
              </a:rPr>
              <a:t> Xu (OPPO)</a:t>
            </a:r>
          </a:p>
          <a:p>
            <a:pPr marL="800100" lvl="1" indent="-342900" algn="just">
              <a:lnSpc>
                <a:spcPct val="120000"/>
              </a:lnSpc>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11-23/0064, Discussion on S1G regulation requirements, </a:t>
            </a:r>
            <a:r>
              <a:rPr lang="en-US" altLang="zh-CN" sz="1800" dirty="0" err="1" smtClean="0">
                <a:solidFill>
                  <a:schemeClr val="tx1"/>
                </a:solidFill>
                <a:latin typeface="Calibri" panose="020F0502020204030204" pitchFamily="34" charset="0"/>
                <a:cs typeface="Calibri" panose="020F0502020204030204" pitchFamily="34" charset="0"/>
              </a:rPr>
              <a:t>Weijie</a:t>
            </a:r>
            <a:r>
              <a:rPr lang="en-US" altLang="zh-CN" sz="1800" dirty="0" smtClean="0">
                <a:solidFill>
                  <a:schemeClr val="tx1"/>
                </a:solidFill>
                <a:latin typeface="Calibri" panose="020F0502020204030204" pitchFamily="34" charset="0"/>
                <a:cs typeface="Calibri" panose="020F0502020204030204" pitchFamily="34" charset="0"/>
              </a:rPr>
              <a:t> Xu (OPPO)</a:t>
            </a:r>
          </a:p>
          <a:p>
            <a:pPr marL="800100" lvl="1" indent="-342900" algn="just">
              <a:lnSpc>
                <a:spcPct val="120000"/>
              </a:lnSpc>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11-22/1960, Summary and recommendation for AMP </a:t>
            </a:r>
            <a:r>
              <a:rPr lang="en-US" altLang="zh-CN" sz="1800" dirty="0" err="1" smtClean="0">
                <a:solidFill>
                  <a:schemeClr val="tx1"/>
                </a:solidFill>
                <a:latin typeface="Calibri" panose="020F0502020204030204" pitchFamily="34" charset="0"/>
                <a:cs typeface="Calibri" panose="020F0502020204030204" pitchFamily="34" charset="0"/>
              </a:rPr>
              <a:t>IoT</a:t>
            </a:r>
            <a:r>
              <a:rPr lang="en-US" altLang="zh-CN" sz="1800" dirty="0" smtClean="0">
                <a:solidFill>
                  <a:schemeClr val="tx1"/>
                </a:solidFill>
                <a:latin typeface="Calibri" panose="020F0502020204030204" pitchFamily="34" charset="0"/>
                <a:cs typeface="Calibri" panose="020F0502020204030204" pitchFamily="34" charset="0"/>
              </a:rPr>
              <a:t>, </a:t>
            </a:r>
            <a:r>
              <a:rPr lang="en-US" altLang="zh-CN" sz="1800" dirty="0" err="1" smtClean="0">
                <a:solidFill>
                  <a:schemeClr val="tx1"/>
                </a:solidFill>
                <a:latin typeface="Calibri" panose="020F0502020204030204" pitchFamily="34" charset="0"/>
                <a:cs typeface="Calibri" panose="020F0502020204030204" pitchFamily="34" charset="0"/>
              </a:rPr>
              <a:t>Weijie</a:t>
            </a:r>
            <a:r>
              <a:rPr lang="en-US" altLang="zh-CN" sz="1800" dirty="0" smtClean="0">
                <a:solidFill>
                  <a:schemeClr val="tx1"/>
                </a:solidFill>
                <a:latin typeface="Calibri" panose="020F0502020204030204" pitchFamily="34" charset="0"/>
                <a:cs typeface="Calibri" panose="020F0502020204030204" pitchFamily="34" charset="0"/>
              </a:rPr>
              <a:t> Xu (OPPO)</a:t>
            </a: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Jan Interim 2023</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Executive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Yinan</a:t>
            </a:r>
            <a:r>
              <a:rPr lang="en-US" altLang="en-US" sz="2000" kern="0" dirty="0" smtClean="0">
                <a:latin typeface="Arial" panose="020B0604020202020204" pitchFamily="34" charset="0"/>
              </a:rPr>
              <a:t> Qi </a:t>
            </a:r>
            <a:r>
              <a:rPr lang="en-US" altLang="en-US" sz="2000" kern="0" dirty="0">
                <a:latin typeface="Arial" panose="020B0604020202020204" pitchFamily="34" charset="0"/>
              </a:rPr>
              <a:t>(OPPO)</a:t>
            </a:r>
          </a:p>
          <a:p>
            <a:pPr>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Local </a:t>
            </a:r>
            <a:r>
              <a:rPr lang="en-US" altLang="en-US" sz="2000" kern="0" dirty="0">
                <a:latin typeface="Arial" panose="020B0604020202020204" pitchFamily="34" charset="0"/>
              </a:rPr>
              <a:t>Coordinator: 	</a:t>
            </a:r>
            <a:r>
              <a:rPr lang="en-US" altLang="en-US" sz="2000" kern="0" dirty="0" smtClean="0">
                <a:latin typeface="Arial" panose="020B0604020202020204" pitchFamily="34" charset="0"/>
              </a:rPr>
              <a:t>Jon </a:t>
            </a:r>
            <a:r>
              <a:rPr lang="en-US" altLang="en-US" sz="2000" kern="0" dirty="0" err="1" smtClean="0">
                <a:latin typeface="Arial" panose="020B0604020202020204" pitchFamily="34" charset="0"/>
              </a:rPr>
              <a:t>Rosdahl</a:t>
            </a:r>
            <a:endParaRPr lang="en-US" altLang="en-US" sz="2000" kern="0" dirty="0">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lvl="0" eaLnBrk="0" hangingPunct="0">
              <a:defRPr/>
            </a:pPr>
            <a:r>
              <a:rPr lang="en-GB" altLang="en-US" dirty="0" smtClean="0"/>
              <a:t>AMP TIG Dec 2022 TC summary</a:t>
            </a:r>
            <a:endParaRPr lang="en-GB" altLang="en-US" dirty="0"/>
          </a:p>
          <a:p>
            <a:pPr eaLnBrk="0" hangingPunct="0">
              <a:defRPr/>
            </a:pPr>
            <a:r>
              <a:rPr lang="en-US" altLang="en-GB" dirty="0" smtClean="0"/>
              <a:t>Contribution discussion</a:t>
            </a:r>
          </a:p>
          <a:p>
            <a:pPr lvl="1" eaLnBrk="0" hangingPunct="0">
              <a:buFontTx/>
              <a:buChar char="–"/>
              <a:defRPr/>
            </a:pPr>
            <a:r>
              <a:rPr lang="en-US" altLang="zh-CN" dirty="0" smtClean="0"/>
              <a:t>11-22/2207</a:t>
            </a:r>
            <a:r>
              <a:rPr lang="en-US" altLang="zh-CN" dirty="0"/>
              <a:t>, </a:t>
            </a:r>
            <a:r>
              <a:rPr lang="en-US" dirty="0"/>
              <a:t>FCC Part 15 and Channel Widths, Dave </a:t>
            </a:r>
            <a:r>
              <a:rPr lang="en-US" dirty="0" err="1"/>
              <a:t>Halasz</a:t>
            </a:r>
            <a:r>
              <a:rPr lang="en-US" dirty="0"/>
              <a:t> (Morse Micro</a:t>
            </a:r>
            <a:r>
              <a:rPr lang="en-US" altLang="zh-CN" dirty="0"/>
              <a:t>)</a:t>
            </a:r>
          </a:p>
          <a:p>
            <a:pPr lvl="1" eaLnBrk="0" hangingPunct="0">
              <a:defRPr/>
            </a:pPr>
            <a:r>
              <a:rPr lang="en-US" altLang="zh-CN" dirty="0" smtClean="0"/>
              <a:t>11-23/0056</a:t>
            </a:r>
            <a:r>
              <a:rPr lang="en-US" altLang="zh-CN" dirty="0"/>
              <a:t>, </a:t>
            </a:r>
            <a:r>
              <a:rPr lang="en-US" dirty="0"/>
              <a:t>802.11 compatible backscatter prototype, </a:t>
            </a:r>
            <a:r>
              <a:rPr lang="en-US" dirty="0" err="1"/>
              <a:t>Vytas</a:t>
            </a:r>
            <a:r>
              <a:rPr lang="en-US" dirty="0"/>
              <a:t> </a:t>
            </a:r>
            <a:r>
              <a:rPr lang="en-US" dirty="0" err="1"/>
              <a:t>Kezys</a:t>
            </a:r>
            <a:r>
              <a:rPr lang="en-US" dirty="0"/>
              <a:t> (</a:t>
            </a:r>
            <a:r>
              <a:rPr lang="en-US" dirty="0" err="1"/>
              <a:t>Haila</a:t>
            </a:r>
            <a:r>
              <a:rPr lang="en-US" dirty="0"/>
              <a:t>)</a:t>
            </a:r>
          </a:p>
          <a:p>
            <a:pPr lvl="1" eaLnBrk="0" hangingPunct="0">
              <a:defRPr/>
            </a:pPr>
            <a:r>
              <a:rPr lang="en-US" altLang="zh-CN" dirty="0" smtClean="0"/>
              <a:t>11-23/0072</a:t>
            </a:r>
            <a:r>
              <a:rPr lang="en-US" altLang="zh-CN" dirty="0"/>
              <a:t>, Proposed revision on draft technical report for AMP, </a:t>
            </a:r>
            <a:r>
              <a:rPr lang="en-US" altLang="zh-CN" dirty="0" err="1"/>
              <a:t>Amichai</a:t>
            </a:r>
            <a:r>
              <a:rPr lang="en-US" altLang="zh-CN" dirty="0"/>
              <a:t> </a:t>
            </a:r>
            <a:r>
              <a:rPr lang="en-US" altLang="zh-CN" dirty="0" err="1"/>
              <a:t>Sanderovich</a:t>
            </a:r>
            <a:r>
              <a:rPr lang="en-US" altLang="zh-CN" dirty="0"/>
              <a:t> (</a:t>
            </a:r>
            <a:r>
              <a:rPr lang="en-US" altLang="zh-CN" dirty="0" err="1"/>
              <a:t>Wiliot</a:t>
            </a:r>
            <a:r>
              <a:rPr lang="en-US" altLang="zh-CN" dirty="0"/>
              <a:t> Ltd)</a:t>
            </a:r>
          </a:p>
          <a:p>
            <a:pPr lvl="1" eaLnBrk="0" hangingPunct="0">
              <a:defRPr/>
            </a:pPr>
            <a:r>
              <a:rPr lang="en-US" altLang="zh-CN" dirty="0" smtClean="0"/>
              <a:t>11-23/0064</a:t>
            </a:r>
            <a:r>
              <a:rPr lang="en-US" altLang="zh-CN" dirty="0"/>
              <a:t>, Discussion on S1G regulation requirements, </a:t>
            </a:r>
            <a:r>
              <a:rPr lang="en-US" altLang="zh-CN" dirty="0" err="1"/>
              <a:t>Weijie</a:t>
            </a:r>
            <a:r>
              <a:rPr lang="en-US" altLang="zh-CN" dirty="0"/>
              <a:t> Xu (OPPO)</a:t>
            </a:r>
          </a:p>
          <a:p>
            <a:pPr lvl="1" eaLnBrk="0" hangingPunct="0">
              <a:defRPr/>
            </a:pPr>
            <a:r>
              <a:rPr lang="en-US" altLang="zh-CN" dirty="0"/>
              <a:t>11-22/1960, Summary and recommendation for AMP </a:t>
            </a:r>
            <a:r>
              <a:rPr lang="en-US" altLang="zh-CN" dirty="0" err="1"/>
              <a:t>IoT</a:t>
            </a:r>
            <a:r>
              <a:rPr lang="en-US" altLang="zh-CN" dirty="0"/>
              <a:t>, </a:t>
            </a:r>
            <a:r>
              <a:rPr lang="en-US" altLang="zh-CN" dirty="0" err="1"/>
              <a:t>Weijie</a:t>
            </a:r>
            <a:r>
              <a:rPr lang="en-US" altLang="zh-CN" dirty="0"/>
              <a:t> Xu (OPPO)</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teleconference,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AMP TIG Teleconference Progress</a:t>
            </a:r>
            <a:endParaRPr lang="zh-CN" altLang="en-US" sz="2800" dirty="0"/>
          </a:p>
        </p:txBody>
      </p:sp>
      <p:sp>
        <p:nvSpPr>
          <p:cNvPr id="3" name="内容占位符 2"/>
          <p:cNvSpPr>
            <a:spLocks noGrp="1"/>
          </p:cNvSpPr>
          <p:nvPr>
            <p:ph idx="1"/>
          </p:nvPr>
        </p:nvSpPr>
        <p:spPr>
          <a:xfrm>
            <a:off x="914400" y="1828842"/>
            <a:ext cx="10361613" cy="4419483"/>
          </a:xfrm>
        </p:spPr>
        <p:txBody>
          <a:bodyPr>
            <a:normAutofit fontScale="47500" lnSpcReduction="20000"/>
          </a:bodyPr>
          <a:lstStyle/>
          <a:p>
            <a:pPr marL="28575" indent="0">
              <a:lnSpc>
                <a:spcPct val="120000"/>
              </a:lnSpc>
              <a:spcAft>
                <a:spcPts val="600"/>
              </a:spcAft>
            </a:pPr>
            <a:r>
              <a:rPr lang="en-US" altLang="zh-CN" sz="3400" dirty="0">
                <a:sym typeface="+mn-ea"/>
              </a:rPr>
              <a:t>Time: Dec 13th, 2022</a:t>
            </a:r>
          </a:p>
          <a:p>
            <a:pPr marL="28575" indent="0">
              <a:lnSpc>
                <a:spcPct val="120000"/>
              </a:lnSpc>
              <a:spcAft>
                <a:spcPts val="600"/>
              </a:spcAft>
            </a:pPr>
            <a:r>
              <a:rPr lang="en-US" altLang="zh-CN" sz="3300" dirty="0" smtClean="0">
                <a:sym typeface="+mn-ea"/>
              </a:rPr>
              <a:t>4 </a:t>
            </a:r>
            <a:r>
              <a:rPr lang="en-US" altLang="zh-CN" sz="3300" dirty="0">
                <a:sym typeface="+mn-ea"/>
              </a:rPr>
              <a:t>contributions and the updated tech report (11-22/1562r5) were presented and discussed</a:t>
            </a:r>
          </a:p>
          <a:p>
            <a:pPr marL="385445" indent="-342900">
              <a:lnSpc>
                <a:spcPct val="120000"/>
              </a:lnSpc>
              <a:spcAft>
                <a:spcPts val="600"/>
              </a:spcAft>
              <a:buFontTx/>
              <a:buChar char="-"/>
              <a:defRPr/>
            </a:pPr>
            <a:r>
              <a:rPr lang="en-US" altLang="zh-CN" sz="3400" dirty="0"/>
              <a:t>11-22/2097, S1G EL operation, Dave </a:t>
            </a:r>
            <a:r>
              <a:rPr lang="en-US" altLang="zh-CN" sz="3400" dirty="0" err="1"/>
              <a:t>Halasz</a:t>
            </a:r>
            <a:r>
              <a:rPr lang="en-US" altLang="zh-CN" sz="3400" dirty="0"/>
              <a:t> (Morse Micro)</a:t>
            </a:r>
          </a:p>
          <a:p>
            <a:pPr marL="385445" indent="-342900">
              <a:lnSpc>
                <a:spcPct val="120000"/>
              </a:lnSpc>
              <a:spcAft>
                <a:spcPts val="600"/>
              </a:spcAft>
              <a:buFontTx/>
              <a:buChar char="-"/>
              <a:defRPr/>
            </a:pPr>
            <a:r>
              <a:rPr lang="en-US" altLang="zh-CN" sz="3400" dirty="0"/>
              <a:t>11-22/2133, new-use-case-for-amp-</a:t>
            </a:r>
            <a:r>
              <a:rPr lang="en-US" altLang="zh-CN" sz="3400" dirty="0" err="1"/>
              <a:t>iot</a:t>
            </a:r>
            <a:r>
              <a:rPr lang="en-US" altLang="zh-CN" sz="3400" dirty="0"/>
              <a:t>-devices, </a:t>
            </a:r>
            <a:r>
              <a:rPr lang="en-US" altLang="zh-CN" sz="3400" dirty="0" err="1"/>
              <a:t>Amichai</a:t>
            </a:r>
            <a:r>
              <a:rPr lang="en-US" altLang="zh-CN" sz="3400" dirty="0"/>
              <a:t> </a:t>
            </a:r>
            <a:r>
              <a:rPr lang="en-US" altLang="zh-CN" sz="3400" dirty="0" err="1"/>
              <a:t>Sanderovich</a:t>
            </a:r>
            <a:r>
              <a:rPr lang="en-US" altLang="zh-CN" sz="3400" dirty="0"/>
              <a:t> (</a:t>
            </a:r>
            <a:r>
              <a:rPr lang="en-US" altLang="zh-CN" sz="3400" dirty="0" err="1"/>
              <a:t>Wiliot</a:t>
            </a:r>
            <a:r>
              <a:rPr lang="en-US" altLang="zh-CN" sz="3400" dirty="0"/>
              <a:t>)</a:t>
            </a:r>
          </a:p>
          <a:p>
            <a:pPr marL="385445" indent="-342900">
              <a:lnSpc>
                <a:spcPct val="120000"/>
              </a:lnSpc>
              <a:spcAft>
                <a:spcPts val="600"/>
              </a:spcAft>
              <a:buFontTx/>
              <a:buChar char="-"/>
              <a:defRPr/>
            </a:pPr>
            <a:r>
              <a:rPr lang="en-US" altLang="en-US" sz="3400" dirty="0"/>
              <a:t>11-22-2151-00-0amp-operation-procedure-for-amp-device-in-wlan </a:t>
            </a:r>
            <a:r>
              <a:rPr lang="en-US" altLang="en-US" sz="3400" dirty="0" err="1"/>
              <a:t>Yinan</a:t>
            </a:r>
            <a:r>
              <a:rPr lang="en-US" altLang="en-US" sz="3400" dirty="0"/>
              <a:t> Qi (</a:t>
            </a:r>
            <a:r>
              <a:rPr lang="en-US" altLang="en-US" sz="3400" dirty="0" err="1"/>
              <a:t>Oppo</a:t>
            </a:r>
            <a:r>
              <a:rPr lang="en-US" altLang="en-US" sz="3400" dirty="0"/>
              <a:t>)</a:t>
            </a:r>
          </a:p>
          <a:p>
            <a:pPr marL="385445" indent="-342900">
              <a:lnSpc>
                <a:spcPct val="120000"/>
              </a:lnSpc>
              <a:spcAft>
                <a:spcPts val="600"/>
              </a:spcAft>
              <a:buFontTx/>
              <a:buChar char="-"/>
              <a:defRPr/>
            </a:pPr>
            <a:r>
              <a:rPr lang="en-US" altLang="en-US" sz="3400" dirty="0"/>
              <a:t>11-22-1960-01-0amp-summary-and-recommendation-for-AMP-IoT  </a:t>
            </a:r>
            <a:r>
              <a:rPr lang="en-US" altLang="en-US" sz="3400" dirty="0" err="1"/>
              <a:t>Weijie</a:t>
            </a:r>
            <a:r>
              <a:rPr lang="en-US" altLang="en-US" sz="3400" dirty="0"/>
              <a:t> Xu (</a:t>
            </a:r>
            <a:r>
              <a:rPr lang="en-US" altLang="en-US" sz="3400" dirty="0" err="1"/>
              <a:t>Oppo</a:t>
            </a:r>
            <a:r>
              <a:rPr lang="en-US" altLang="en-US" sz="3400" dirty="0"/>
              <a:t>)</a:t>
            </a:r>
            <a:endParaRPr lang="en-US" altLang="zh-CN" sz="3300" dirty="0"/>
          </a:p>
          <a:p>
            <a:pPr marL="28575" indent="0">
              <a:lnSpc>
                <a:spcPct val="120000"/>
              </a:lnSpc>
              <a:spcAft>
                <a:spcPts val="600"/>
              </a:spcAft>
              <a:defRPr/>
            </a:pPr>
            <a:r>
              <a:rPr lang="en-US" altLang="zh-CN" sz="3400" dirty="0"/>
              <a:t>The chair called for comments on the tech report draft (11-22/1562) and announced Jan interim week meeting plan.</a:t>
            </a:r>
          </a:p>
          <a:p>
            <a:pPr marL="28575" indent="0">
              <a:lnSpc>
                <a:spcPct val="120000"/>
              </a:lnSpc>
              <a:spcAft>
                <a:spcPts val="600"/>
              </a:spcAft>
            </a:pPr>
            <a:r>
              <a:rPr lang="en-US" altLang="zh-CN" sz="3300" dirty="0">
                <a:sym typeface="+mn-ea"/>
              </a:rPr>
              <a:t>The minutes of AMP TIG meetings during Nov plenary week and AMP TIG teleconference on Dec 13 are listed below:</a:t>
            </a:r>
          </a:p>
          <a:p>
            <a:pPr marL="385445" indent="-342900">
              <a:lnSpc>
                <a:spcPct val="120000"/>
              </a:lnSpc>
              <a:spcAft>
                <a:spcPts val="600"/>
              </a:spcAft>
              <a:buFontTx/>
              <a:buChar char="-"/>
            </a:pPr>
            <a:r>
              <a:rPr lang="en-US" altLang="zh-CN" sz="3200" dirty="0">
                <a:sym typeface="+mn-ea"/>
                <a:hlinkClick r:id="rId2"/>
              </a:rPr>
              <a:t>https://mentor.ieee.org/802.11/dcn/22/11-22-2041-00-0amp-amp-tig-meeting-minutes-of-802-nov-2022-plenary.docx</a:t>
            </a:r>
            <a:endParaRPr lang="en-US" altLang="zh-CN" sz="3200" dirty="0">
              <a:sym typeface="+mn-ea"/>
            </a:endParaRPr>
          </a:p>
          <a:p>
            <a:pPr marL="385445" indent="-342900">
              <a:lnSpc>
                <a:spcPct val="120000"/>
              </a:lnSpc>
              <a:spcAft>
                <a:spcPts val="600"/>
              </a:spcAft>
              <a:buFontTx/>
              <a:buChar char="-"/>
            </a:pPr>
            <a:r>
              <a:rPr lang="en-US" altLang="zh-CN" sz="3300" dirty="0">
                <a:hlinkClick r:id="rId3"/>
              </a:rPr>
              <a:t>https://mentor.ieee.org/802.11/dcn/22/11-22-2173-00-0amp-ieee-802-11-amp-tig-teleconference-minutes-for-dec-22.docx</a:t>
            </a:r>
            <a:endParaRPr lang="en-US" altLang="zh-CN" sz="33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2023</a:t>
            </a:r>
            <a:endParaRPr lang="en-US" dirty="0"/>
          </a:p>
        </p:txBody>
      </p:sp>
    </p:spTree>
    <p:extLst>
      <p:ext uri="{BB962C8B-B14F-4D97-AF65-F5344CB8AC3E}">
        <p14:creationId xmlns:p14="http://schemas.microsoft.com/office/powerpoint/2010/main" val="1030228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Jan Interim 2023</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19</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Executive </a:t>
            </a:r>
            <a:r>
              <a:rPr lang="en-US" altLang="en-US" sz="2000" kern="0" dirty="0">
                <a:latin typeface="Arial" panose="020B0604020202020204" pitchFamily="34" charset="0"/>
              </a:rPr>
              <a:t>Secretary: 	</a:t>
            </a:r>
            <a:r>
              <a:rPr lang="en-US" altLang="en-US" sz="2000" kern="0" dirty="0" err="1">
                <a:latin typeface="Arial" panose="020B0604020202020204" pitchFamily="34" charset="0"/>
              </a:rPr>
              <a:t>Yinan</a:t>
            </a:r>
            <a:r>
              <a:rPr lang="en-US" altLang="en-US" sz="2000" kern="0" dirty="0">
                <a:latin typeface="Arial" panose="020B0604020202020204" pitchFamily="34" charset="0"/>
              </a:rPr>
              <a:t> Qi (OPPO)</a:t>
            </a:r>
          </a:p>
          <a:p>
            <a:pPr>
              <a:lnSpc>
                <a:spcPct val="90000"/>
              </a:lnSpc>
              <a:buNone/>
              <a:defRPr/>
            </a:pPr>
            <a:r>
              <a:rPr lang="en-US" altLang="en-US" sz="2000" kern="0" dirty="0">
                <a:latin typeface="Arial" panose="020B0604020202020204" pitchFamily="34" charset="0"/>
              </a:rPr>
              <a:t>	       Local Coordinator: 	n/a</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discussion</a:t>
            </a:r>
          </a:p>
          <a:p>
            <a:pPr lvl="1" eaLnBrk="0" hangingPunct="0">
              <a:defRPr/>
            </a:pPr>
            <a:r>
              <a:rPr lang="en-US" altLang="zh-CN" dirty="0"/>
              <a:t>11-23/0057, </a:t>
            </a:r>
            <a:r>
              <a:rPr lang="en-US" dirty="0"/>
              <a:t>Coverage with realistic propagation for AMP </a:t>
            </a:r>
            <a:r>
              <a:rPr lang="en-US" dirty="0" err="1"/>
              <a:t>IoT</a:t>
            </a:r>
            <a:r>
              <a:rPr lang="en-US" altLang="zh-CN" dirty="0"/>
              <a:t>, </a:t>
            </a:r>
            <a:r>
              <a:rPr lang="en-US" altLang="zh-CN" dirty="0" err="1"/>
              <a:t>Vytas</a:t>
            </a:r>
            <a:r>
              <a:rPr lang="en-US" altLang="zh-CN" dirty="0"/>
              <a:t> </a:t>
            </a:r>
            <a:r>
              <a:rPr lang="en-US" altLang="zh-CN" dirty="0" err="1"/>
              <a:t>Kezys</a:t>
            </a:r>
            <a:r>
              <a:rPr lang="en-US" altLang="zh-CN" dirty="0"/>
              <a:t> (</a:t>
            </a:r>
            <a:r>
              <a:rPr lang="en-US" altLang="zh-CN" dirty="0" err="1"/>
              <a:t>Haila</a:t>
            </a:r>
            <a:r>
              <a:rPr lang="en-US" altLang="zh-CN" dirty="0"/>
              <a:t>)</a:t>
            </a:r>
          </a:p>
          <a:p>
            <a:pPr lvl="1" eaLnBrk="0" hangingPunct="0">
              <a:defRPr/>
            </a:pPr>
            <a:r>
              <a:rPr lang="en-US" altLang="zh-CN" dirty="0" smtClean="0"/>
              <a:t>11-23/0063</a:t>
            </a:r>
            <a:r>
              <a:rPr lang="en-US" altLang="zh-CN" dirty="0"/>
              <a:t>, Proposal for consensus straw poll, </a:t>
            </a:r>
            <a:r>
              <a:rPr lang="en-US" altLang="zh-CN" dirty="0" err="1"/>
              <a:t>Weijie</a:t>
            </a:r>
            <a:r>
              <a:rPr lang="en-US" altLang="zh-CN" dirty="0"/>
              <a:t> Xu (OPPO)</a:t>
            </a:r>
          </a:p>
          <a:p>
            <a:pPr eaLnBrk="0" hangingPunct="0">
              <a:defRPr/>
            </a:pPr>
            <a:r>
              <a:rPr lang="en-US" altLang="en-GB" dirty="0" smtClean="0"/>
              <a:t>Tech report update </a:t>
            </a:r>
          </a:p>
          <a:p>
            <a:pPr eaLnBrk="0" hangingPunct="0">
              <a:defRPr/>
            </a:pPr>
            <a:r>
              <a:rPr lang="en-US" altLang="en-GB" dirty="0" smtClean="0"/>
              <a:t>Teleconference </a:t>
            </a:r>
            <a:r>
              <a:rPr lang="en-US" altLang="en-GB" dirty="0" smtClean="0"/>
              <a:t>plan</a:t>
            </a:r>
            <a:endParaRPr lang="en-US" altLang="en-GB" dirty="0"/>
          </a:p>
          <a:p>
            <a:pPr eaLnBrk="0" hangingPunct="0">
              <a:defRPr/>
            </a:pPr>
            <a:r>
              <a:rPr lang="en-US" altLang="en-GB" dirty="0"/>
              <a:t>Any 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174335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AMP TIG Teleconference Plan</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2023</a:t>
            </a:r>
            <a:endParaRPr lang="en-US" dirty="0"/>
          </a:p>
        </p:txBody>
      </p:sp>
      <p:sp>
        <p:nvSpPr>
          <p:cNvPr id="7" name="内容占位符 2"/>
          <p:cNvSpPr>
            <a:spLocks noGrp="1"/>
          </p:cNvSpPr>
          <p:nvPr/>
        </p:nvSpPr>
        <p:spPr>
          <a:xfrm>
            <a:off x="1143000" y="2057400"/>
            <a:ext cx="10287000" cy="3960810"/>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Feb 7</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2023, </a:t>
            </a:r>
            <a:r>
              <a:rPr lang="en-US" altLang="zh-CN" sz="2800" dirty="0">
                <a:solidFill>
                  <a:srgbClr val="00B050"/>
                </a:solidFill>
                <a:cs typeface="+mn-ea"/>
                <a:sym typeface="+mn-ea"/>
              </a:rPr>
              <a:t>	</a:t>
            </a:r>
            <a:r>
              <a:rPr lang="en-US" altLang="zh-CN" sz="2800" dirty="0" smtClean="0">
                <a:solidFill>
                  <a:srgbClr val="00B050"/>
                </a:solidFill>
                <a:cs typeface="+mn-ea"/>
                <a:sym typeface="+mn-ea"/>
              </a:rPr>
              <a:t>	9:00am </a:t>
            </a:r>
            <a:r>
              <a:rPr lang="en-US" altLang="zh-CN" sz="2800" dirty="0">
                <a:solidFill>
                  <a:srgbClr val="00B050"/>
                </a:solidFill>
                <a:cs typeface="+mn-ea"/>
                <a:sym typeface="+mn-ea"/>
              </a:rPr>
              <a:t>~ </a:t>
            </a:r>
            <a:r>
              <a:rPr lang="en-US" altLang="zh-CN" sz="2800" dirty="0" smtClean="0">
                <a:solidFill>
                  <a:srgbClr val="00B050"/>
                </a:solidFill>
                <a:cs typeface="+mn-ea"/>
                <a:sym typeface="+mn-ea"/>
              </a:rPr>
              <a:t>11:00am</a:t>
            </a:r>
            <a:r>
              <a:rPr lang="en-US" altLang="zh-CN" sz="2800" dirty="0">
                <a:solidFill>
                  <a:srgbClr val="00B050"/>
                </a:solidFill>
                <a:cs typeface="+mn-ea"/>
                <a:sym typeface="+mn-ea"/>
              </a:rPr>
              <a:t>, </a:t>
            </a:r>
            <a:r>
              <a:rPr lang="en-US" altLang="zh-CN" sz="2800" dirty="0" smtClean="0">
                <a:solidFill>
                  <a:srgbClr val="00B050"/>
                </a:solidFill>
                <a:cs typeface="+mn-ea"/>
                <a:sym typeface="+mn-ea"/>
              </a:rPr>
              <a:t>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Feb 21</a:t>
            </a:r>
            <a:r>
              <a:rPr lang="en-US" altLang="zh-CN" sz="2800" baseline="30000" dirty="0" smtClean="0">
                <a:solidFill>
                  <a:srgbClr val="00B050"/>
                </a:solidFill>
                <a:cs typeface="+mn-ea"/>
                <a:sym typeface="+mn-ea"/>
              </a:rPr>
              <a:t>st</a:t>
            </a:r>
            <a:r>
              <a:rPr lang="en-US" altLang="zh-CN" sz="2800" dirty="0" smtClean="0">
                <a:solidFill>
                  <a:srgbClr val="00B050"/>
                </a:solidFill>
                <a:cs typeface="+mn-ea"/>
                <a:sym typeface="+mn-ea"/>
              </a:rPr>
              <a:t>/28</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2023, 		</a:t>
            </a:r>
            <a:r>
              <a:rPr lang="en-US" altLang="zh-CN" sz="2800" dirty="0">
                <a:solidFill>
                  <a:srgbClr val="00B050"/>
                </a:solidFill>
                <a:cs typeface="+mn-ea"/>
                <a:sym typeface="+mn-ea"/>
              </a:rPr>
              <a:t>9:00am ~ 11:00am, ET</a:t>
            </a:r>
          </a:p>
          <a:p>
            <a:pPr marL="342900" indent="-342900" eaLnBrk="1" hangingPunct="1">
              <a:spcAft>
                <a:spcPts val="600"/>
              </a:spcAft>
              <a:buFont typeface="Arial" panose="020B0604020202020204" pitchFamily="34" charset="0"/>
              <a:buChar char="•"/>
            </a:pPr>
            <a:endParaRPr lang="en-US" altLang="zh-CN" sz="2800" dirty="0">
              <a:solidFill>
                <a:srgbClr val="00B050"/>
              </a:solidFill>
              <a:cs typeface="+mn-ea"/>
              <a:sym typeface="+mn-ea"/>
            </a:endParaRPr>
          </a:p>
          <a:p>
            <a:pPr eaLnBrk="1" hangingPunct="1">
              <a:spcAft>
                <a:spcPts val="600"/>
              </a:spcAft>
            </a:pPr>
            <a:endParaRPr lang="en-US" altLang="zh-CN" sz="2800" dirty="0">
              <a:solidFill>
                <a:schemeClr val="tx1"/>
              </a:solidFill>
              <a:cs typeface="+mn-ea"/>
            </a:endParaRPr>
          </a:p>
        </p:txBody>
      </p:sp>
    </p:spTree>
    <p:extLst>
      <p:ext uri="{BB962C8B-B14F-4D97-AF65-F5344CB8AC3E}">
        <p14:creationId xmlns:p14="http://schemas.microsoft.com/office/powerpoint/2010/main" val="32951981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144426</TotalTime>
  <Words>1930</Words>
  <Application>Microsoft Office PowerPoint</Application>
  <PresentationFormat>宽屏</PresentationFormat>
  <Paragraphs>295</Paragraphs>
  <Slides>23</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23</vt:i4>
      </vt:variant>
    </vt:vector>
  </HeadingPairs>
  <TitlesOfParts>
    <vt:vector size="34"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Suggested Best Practices in Mix-mode Meetings</vt:lpstr>
      <vt:lpstr>Registration for the January 802 wireless interim session</vt:lpstr>
      <vt:lpstr>AMP TIG Meeting Plan during the Jan Interim Week</vt:lpstr>
      <vt:lpstr>Submission List (Call for submissions)</vt:lpstr>
      <vt:lpstr>IEEE 802.11 AMP TIG Meeting During IEEE 802.11 Jan Interim 2023</vt:lpstr>
      <vt:lpstr>PowerPoint 演示文稿</vt:lpstr>
      <vt:lpstr>AMP TIG Teleconference Progress</vt:lpstr>
      <vt:lpstr>IEEE 802.11 AMP TIG Meeting During IEEE 802.11 Jan Interim 2023</vt:lpstr>
      <vt:lpstr>PowerPoint 演示文稿</vt:lpstr>
      <vt:lpstr>AMP TIG Teleconference Plan</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5539</cp:revision>
  <cp:lastPrinted>2014-11-04T15:04:00Z</cp:lastPrinted>
  <dcterms:created xsi:type="dcterms:W3CDTF">2007-04-17T18:10:00Z</dcterms:created>
  <dcterms:modified xsi:type="dcterms:W3CDTF">2023-01-16T11:34:43Z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