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3"/>
  </p:notesMasterIdLst>
  <p:handoutMasterIdLst>
    <p:handoutMasterId r:id="rId64"/>
  </p:handoutMasterIdLst>
  <p:sldIdLst>
    <p:sldId id="269" r:id="rId2"/>
    <p:sldId id="302" r:id="rId3"/>
    <p:sldId id="2491" r:id="rId4"/>
    <p:sldId id="300" r:id="rId5"/>
    <p:sldId id="1454" r:id="rId6"/>
    <p:sldId id="1722" r:id="rId7"/>
    <p:sldId id="1723" r:id="rId8"/>
    <p:sldId id="1724" r:id="rId9"/>
    <p:sldId id="1725" r:id="rId10"/>
    <p:sldId id="1726" r:id="rId11"/>
    <p:sldId id="1787" r:id="rId12"/>
    <p:sldId id="738" r:id="rId13"/>
    <p:sldId id="306" r:id="rId14"/>
    <p:sldId id="516" r:id="rId15"/>
    <p:sldId id="2069" r:id="rId16"/>
    <p:sldId id="1095" r:id="rId17"/>
    <p:sldId id="1096" r:id="rId18"/>
    <p:sldId id="2678" r:id="rId19"/>
    <p:sldId id="2679" r:id="rId20"/>
    <p:sldId id="2053" r:id="rId21"/>
    <p:sldId id="2636" r:id="rId22"/>
    <p:sldId id="2045" r:id="rId23"/>
    <p:sldId id="2075" r:id="rId24"/>
    <p:sldId id="2374" r:id="rId25"/>
    <p:sldId id="1964" r:id="rId26"/>
    <p:sldId id="2671" r:id="rId27"/>
    <p:sldId id="2596" r:id="rId28"/>
    <p:sldId id="2672" r:id="rId29"/>
    <p:sldId id="2674" r:id="rId30"/>
    <p:sldId id="2666" r:id="rId31"/>
    <p:sldId id="2582" r:id="rId32"/>
    <p:sldId id="2680" r:id="rId33"/>
    <p:sldId id="2681" r:id="rId34"/>
    <p:sldId id="1936" r:id="rId35"/>
    <p:sldId id="2032" r:id="rId36"/>
    <p:sldId id="2675" r:id="rId37"/>
    <p:sldId id="2041" r:id="rId38"/>
    <p:sldId id="2628" r:id="rId39"/>
    <p:sldId id="2663" r:id="rId40"/>
    <p:sldId id="2629" r:id="rId41"/>
    <p:sldId id="2574" r:id="rId42"/>
    <p:sldId id="2575" r:id="rId43"/>
    <p:sldId id="2669" r:id="rId44"/>
    <p:sldId id="2676" r:id="rId45"/>
    <p:sldId id="2623" r:id="rId46"/>
    <p:sldId id="2620" r:id="rId47"/>
    <p:sldId id="2655" r:id="rId48"/>
    <p:sldId id="2602" r:id="rId49"/>
    <p:sldId id="2603" r:id="rId50"/>
    <p:sldId id="2641" r:id="rId51"/>
    <p:sldId id="2642" r:id="rId52"/>
    <p:sldId id="2665" r:id="rId53"/>
    <p:sldId id="2677" r:id="rId54"/>
    <p:sldId id="2076" r:id="rId55"/>
    <p:sldId id="2617" r:id="rId56"/>
    <p:sldId id="2618" r:id="rId57"/>
    <p:sldId id="2619" r:id="rId58"/>
    <p:sldId id="2070" r:id="rId59"/>
    <p:sldId id="874" r:id="rId60"/>
    <p:sldId id="2624" r:id="rId61"/>
    <p:sldId id="305" r:id="rId6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C44A9B"/>
    <a:srgbClr val="FF6600"/>
    <a:srgbClr val="FFFF00"/>
    <a:srgbClr val="2D2DB9"/>
    <a:srgbClr val="FF9999"/>
    <a:srgbClr val="FFCC99"/>
    <a:srgbClr val="99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124EB3-142F-401B-B9F3-EB0B3662E83A}" v="1" dt="2023-01-15T21:18:09.0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6704" autoAdjust="0"/>
  </p:normalViewPr>
  <p:slideViewPr>
    <p:cSldViewPr>
      <p:cViewPr varScale="1">
        <p:scale>
          <a:sx n="51" d="100"/>
          <a:sy n="51" d="100"/>
        </p:scale>
        <p:origin x="64" y="3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24381189851268592"/>
          <c:w val="0.94122484689413832"/>
          <c:h val="0.67256649168853888"/>
        </c:manualLayout>
      </c:layout>
      <c:barChart>
        <c:barDir val="col"/>
        <c:grouping val="stacked"/>
        <c:varyColors val="0"/>
        <c:ser>
          <c:idx val="0"/>
          <c:order val="0"/>
          <c:tx>
            <c:strRef>
              <c:f>Sheet1!$B$1</c:f>
              <c:strCache>
                <c:ptCount val="1"/>
                <c:pt idx="0">
                  <c:v>Deployed</c:v>
                </c:pt>
              </c:strCache>
            </c:strRef>
          </c:tx>
          <c:spPr>
            <a:solidFill>
              <a:srgbClr val="2D2DB9"/>
            </a:solidFill>
            <a:ln w="28575">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Sheet1!$B$2:$B$23</c:f>
              <c:numCache>
                <c:formatCode>General</c:formatCode>
                <c:ptCount val="22"/>
                <c:pt idx="0">
                  <c:v>4</c:v>
                </c:pt>
                <c:pt idx="1">
                  <c:v>6</c:v>
                </c:pt>
                <c:pt idx="2">
                  <c:v>6</c:v>
                </c:pt>
                <c:pt idx="3">
                  <c:v>8</c:v>
                </c:pt>
                <c:pt idx="4">
                  <c:v>8</c:v>
                </c:pt>
                <c:pt idx="5">
                  <c:v>8</c:v>
                </c:pt>
                <c:pt idx="6">
                  <c:v>9</c:v>
                </c:pt>
                <c:pt idx="7">
                  <c:v>9</c:v>
                </c:pt>
                <c:pt idx="8">
                  <c:v>9</c:v>
                </c:pt>
                <c:pt idx="9">
                  <c:v>9</c:v>
                </c:pt>
                <c:pt idx="10">
                  <c:v>9</c:v>
                </c:pt>
                <c:pt idx="11">
                  <c:v>9</c:v>
                </c:pt>
                <c:pt idx="12">
                  <c:v>9</c:v>
                </c:pt>
                <c:pt idx="13">
                  <c:v>9</c:v>
                </c:pt>
                <c:pt idx="14">
                  <c:v>9</c:v>
                </c:pt>
                <c:pt idx="15">
                  <c:v>9</c:v>
                </c:pt>
                <c:pt idx="16">
                  <c:v>9</c:v>
                </c:pt>
                <c:pt idx="17">
                  <c:v>9</c:v>
                </c:pt>
                <c:pt idx="18">
                  <c:v>9</c:v>
                </c:pt>
                <c:pt idx="19">
                  <c:v>9</c:v>
                </c:pt>
                <c:pt idx="20">
                  <c:v>9</c:v>
                </c:pt>
                <c:pt idx="21">
                  <c:v>9</c:v>
                </c:pt>
              </c:numCache>
            </c:numRef>
          </c:val>
          <c:extLst>
            <c:ext xmlns:c16="http://schemas.microsoft.com/office/drawing/2014/chart" uri="{C3380CC4-5D6E-409C-BE32-E72D297353CC}">
              <c16:uniqueId val="{00000000-8A57-4D6A-BA09-AC3354C3B376}"/>
            </c:ext>
          </c:extLst>
        </c:ser>
        <c:ser>
          <c:idx val="1"/>
          <c:order val="1"/>
          <c:tx>
            <c:strRef>
              <c:f>Sheet1!$C$1</c:f>
              <c:strCache>
                <c:ptCount val="1"/>
                <c:pt idx="0">
                  <c:v>Planned, testing</c:v>
                </c:pt>
              </c:strCache>
            </c:strRef>
          </c:tx>
          <c:spPr>
            <a:solidFill>
              <a:srgbClr val="00B0F0"/>
            </a:solidFill>
            <a:ln w="25400">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Sheet1!$C$2:$C$23</c:f>
              <c:numCache>
                <c:formatCode>General</c:formatCode>
                <c:ptCount val="22"/>
                <c:pt idx="0">
                  <c:v>23</c:v>
                </c:pt>
                <c:pt idx="1">
                  <c:v>22</c:v>
                </c:pt>
                <c:pt idx="2">
                  <c:v>26</c:v>
                </c:pt>
                <c:pt idx="3">
                  <c:v>29</c:v>
                </c:pt>
                <c:pt idx="4">
                  <c:v>30</c:v>
                </c:pt>
                <c:pt idx="5">
                  <c:v>29</c:v>
                </c:pt>
                <c:pt idx="6">
                  <c:v>29</c:v>
                </c:pt>
                <c:pt idx="7">
                  <c:v>28</c:v>
                </c:pt>
                <c:pt idx="8">
                  <c:v>27</c:v>
                </c:pt>
                <c:pt idx="9">
                  <c:v>27</c:v>
                </c:pt>
                <c:pt idx="10">
                  <c:v>27</c:v>
                </c:pt>
                <c:pt idx="11">
                  <c:v>27</c:v>
                </c:pt>
                <c:pt idx="12">
                  <c:v>27</c:v>
                </c:pt>
                <c:pt idx="13">
                  <c:v>27</c:v>
                </c:pt>
                <c:pt idx="14">
                  <c:v>27</c:v>
                </c:pt>
                <c:pt idx="15">
                  <c:v>27</c:v>
                </c:pt>
                <c:pt idx="16">
                  <c:v>27</c:v>
                </c:pt>
                <c:pt idx="17">
                  <c:v>27</c:v>
                </c:pt>
                <c:pt idx="18">
                  <c:v>27</c:v>
                </c:pt>
                <c:pt idx="19">
                  <c:v>27</c:v>
                </c:pt>
                <c:pt idx="20">
                  <c:v>27</c:v>
                </c:pt>
                <c:pt idx="21">
                  <c:v>27</c:v>
                </c:pt>
              </c:numCache>
            </c:numRef>
          </c:val>
          <c:extLst>
            <c:ext xmlns:c16="http://schemas.microsoft.com/office/drawing/2014/chart" uri="{C3380CC4-5D6E-409C-BE32-E72D297353CC}">
              <c16:uniqueId val="{00000001-8A57-4D6A-BA09-AC3354C3B376}"/>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max val="44958"/>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6"/>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4.9242447635222078E-2"/>
          <c:y val="0.1860142169728784"/>
          <c:w val="0.19422160465235963"/>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802.11-22/2136r1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2023</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ieeesa.webex.com/ieeesa/j.php?MTID=me3b5d957e813b9b285aa44d2c225fd5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2048-00-coex-minutes-of-the-november-2022-meeting.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091-00-coex-3gpp-rel-18-side-link.pptx" TargetMode="External"/><Relationship Id="rId2" Type="http://schemas.openxmlformats.org/officeDocument/2006/relationships/hyperlink" Target="https://mentor.ieee.org/802.11/dcn/22/11-22-0124-00-coex-3gpp-coex-update.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3/11-23-0052-00-coex-notes-from-3gpp-rel-18-key-coexistence-issues.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2/11-22-0998-01-0wng-clear-channel-assessment-cca-behavior-of-commerical-wi-fi-equipment.pptx" TargetMode="External"/><Relationship Id="rId2" Type="http://schemas.openxmlformats.org/officeDocument/2006/relationships/hyperlink" Target="https://mentor.ieee.org/802.11/dcn/22/11-22-1578-00-0wng-coexistence-of-narrowband-frequency-hopping-nb-fh-systems-and-wi-fi.ppt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72-00-coex-bluetooth-in-6-ghz.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2/11-22-1081-01-0wng-overview-of-802-15-4ab-coexistence.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5/dcn/22/15-22-0647-02-0000-802-15-wg-coex-discussion-points-nov-2022.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1/11-21-0796-00-coex-coexistence-between-radars-and-communication-systems-in-the-60ghz-band.pptx" TargetMode="External"/><Relationship Id="rId2" Type="http://schemas.openxmlformats.org/officeDocument/2006/relationships/hyperlink" Target="https://mentor.ieee.org/802.11/dcn/21/11-21-0430-00-coex-mmwave-status-in-etsi-bran.ppt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089-00-coex-coexistence-between-radars-and-communication-systems-in-the-60ghz-band-u-s-update.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2/11-22-0979-01-aiml-applying-ml-to-802-11-current-research-and-emerging-use-cases.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hybrid</a:t>
            </a:r>
            <a:r>
              <a:rPr lang="en-US" i="1" dirty="0">
                <a:solidFill>
                  <a:schemeClr val="accent6"/>
                </a:solidFill>
              </a:rPr>
              <a:t> </a:t>
            </a:r>
            <a:r>
              <a:rPr lang="en-US" dirty="0">
                <a:solidFill>
                  <a:schemeClr val="accent6"/>
                </a:solidFill>
              </a:rPr>
              <a:t>meeting in January 2023</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16 Jan 2023</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dirty="0"/>
              <a:t>The IEEE SA Copyright Policy is described in the IEEE SA Standards Board Bylaws and IEEE SA Standards Board Operations Manual</a:t>
            </a:r>
          </a:p>
          <a:p>
            <a:pPr lvl="2"/>
            <a:r>
              <a:rPr lang="en-US" dirty="0"/>
              <a:t>IEEE SA Copyright Policy, see:</a:t>
            </a:r>
          </a:p>
          <a:p>
            <a:pPr lvl="3"/>
            <a:r>
              <a:rPr lang="en-US" dirty="0">
                <a:hlinkClick r:id="rId2"/>
              </a:rPr>
              <a:t>Clause 7</a:t>
            </a:r>
            <a:r>
              <a:rPr lang="en-US" dirty="0"/>
              <a:t> of the IEEE SA Standards Board Bylaws</a:t>
            </a:r>
          </a:p>
          <a:p>
            <a:pPr lvl="3"/>
            <a:r>
              <a:rPr lang="en-US" dirty="0">
                <a:hlinkClick r:id="rId3"/>
              </a:rPr>
              <a:t>Clause 6.1</a:t>
            </a:r>
            <a:r>
              <a:rPr lang="en-US" dirty="0"/>
              <a:t> of the IEEE SA Standards Board Operations Manual</a:t>
            </a:r>
          </a:p>
          <a:p>
            <a:pPr lvl="1"/>
            <a:r>
              <a:rPr lang="en-US" dirty="0"/>
              <a:t>Other material</a:t>
            </a:r>
          </a:p>
          <a:p>
            <a:pPr lvl="2"/>
            <a:r>
              <a:rPr lang="en-US" dirty="0">
                <a:hlinkClick r:id="rId4"/>
              </a:rPr>
              <a:t>IEEE SA Copyright Permission</a:t>
            </a:r>
            <a:endParaRPr lang="en-US" dirty="0"/>
          </a:p>
          <a:p>
            <a:pPr lvl="2"/>
            <a:r>
              <a:rPr lang="en-US" dirty="0">
                <a:hlinkClick r:id="rId5"/>
              </a:rPr>
              <a:t>IEEE SA Copyright FAQs</a:t>
            </a:r>
            <a:endParaRPr lang="en-US" dirty="0"/>
          </a:p>
          <a:p>
            <a:pPr lvl="2"/>
            <a:r>
              <a:rPr lang="en-US" dirty="0">
                <a:hlinkClick r:id="rId6"/>
              </a:rPr>
              <a:t>IEEE SA Best Practices for IEEE Standards Development</a:t>
            </a:r>
            <a:r>
              <a:rPr lang="en-US" dirty="0"/>
              <a:t> </a:t>
            </a:r>
          </a:p>
          <a:p>
            <a:pPr lvl="2"/>
            <a:r>
              <a:rPr lang="en-US" dirty="0"/>
              <a:t>Distribution of Draft Standards (see </a:t>
            </a:r>
            <a:r>
              <a:rPr lang="en-US" dirty="0">
                <a:hlinkClick r:id="rId3"/>
              </a:rPr>
              <a:t>Clause 6.1.3</a:t>
            </a:r>
            <a:r>
              <a:rPr lang="en-US" dirty="0"/>
              <a:t> of the SASB Operations Manual)</a:t>
            </a:r>
          </a:p>
        </p:txBody>
      </p:sp>
      <p:sp>
        <p:nvSpPr>
          <p:cNvPr id="6" name="Footer Placeholder 5"/>
          <p:cNvSpPr>
            <a:spLocks noGrp="1"/>
          </p:cNvSpPr>
          <p:nvPr>
            <p:ph type="ft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10</a:t>
            </a:fld>
            <a:endParaRPr lang="en-US" altLang="en-US" dirty="0"/>
          </a:p>
        </p:txBody>
      </p:sp>
    </p:spTree>
    <p:extLst>
      <p:ext uri="{BB962C8B-B14F-4D97-AF65-F5344CB8AC3E}">
        <p14:creationId xmlns:p14="http://schemas.microsoft.com/office/powerpoint/2010/main" val="341869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only meet once during the hybrid IEEE 802.11 WG plenary meeting in January 2023</a:t>
            </a:r>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Schedule</a:t>
            </a:r>
          </a:p>
          <a:p>
            <a:pPr lvl="1"/>
            <a:r>
              <a:rPr lang="en-AU" dirty="0"/>
              <a:t>Wednesday, 18 January 2023 @ 4-6pm ET</a:t>
            </a:r>
          </a:p>
          <a:p>
            <a:r>
              <a:rPr lang="en-AU" dirty="0" err="1"/>
              <a:t>Webex</a:t>
            </a:r>
            <a:r>
              <a:rPr lang="en-AU" dirty="0"/>
              <a:t> details</a:t>
            </a:r>
          </a:p>
          <a:p>
            <a:pPr lvl="1"/>
            <a:r>
              <a:rPr lang="en-US" dirty="0"/>
              <a:t>Meeting link:</a:t>
            </a:r>
          </a:p>
          <a:p>
            <a:pPr lvl="2"/>
            <a:r>
              <a:rPr lang="en-US" dirty="0">
                <a:hlinkClick r:id="rId2"/>
              </a:rPr>
              <a:t>https://ieeesa.webex.com/ieeesa/j.php?MTID=me3b5d957e813b9b285aa44d2c225fd50</a:t>
            </a:r>
            <a:endParaRPr lang="en-US" dirty="0"/>
          </a:p>
          <a:p>
            <a:pPr lvl="1"/>
            <a:r>
              <a:rPr lang="en-US" dirty="0"/>
              <a:t>Meeting number:</a:t>
            </a:r>
          </a:p>
          <a:p>
            <a:pPr lvl="2"/>
            <a:r>
              <a:rPr lang="en-US" dirty="0"/>
              <a:t>2340 880 3811</a:t>
            </a:r>
          </a:p>
          <a:p>
            <a:pPr lvl="1"/>
            <a:r>
              <a:rPr lang="en-US" dirty="0"/>
              <a:t>Meeting password:</a:t>
            </a:r>
          </a:p>
          <a:p>
            <a:pPr lvl="2"/>
            <a:r>
              <a:rPr lang="en-US" dirty="0"/>
              <a:t>wireless</a:t>
            </a:r>
            <a:endParaRPr lang="en-AU" dirty="0"/>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r>
              <a:rPr lang="en-US" dirty="0"/>
              <a:t>Slide </a:t>
            </a:r>
            <a:fld id="{EF4002E7-DB4D-4CC3-8382-1939D19420D8}" type="slidenum">
              <a:rPr lang="en-US" smtClean="0"/>
              <a:pPr/>
              <a:t>11</a:t>
            </a:fld>
            <a:endParaRPr lang="en-US" dirty="0"/>
          </a:p>
        </p:txBody>
      </p:sp>
      <p:sp>
        <p:nvSpPr>
          <p:cNvPr id="3" name="Rectangle 1">
            <a:extLst>
              <a:ext uri="{FF2B5EF4-FFF2-40B4-BE49-F238E27FC236}">
                <a16:creationId xmlns:a16="http://schemas.microsoft.com/office/drawing/2014/main" id="{D7EEF1A1-5D34-68D0-7322-9A5CC36AE9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cs typeface="Arial" panose="020B0604020202020204" pitchFamily="34" charset="0"/>
              </a:rPr>
              <a:t>https://ieeesa.webex.com/ieeesa/j.php?MTID=me8871c4e061ce77d9164421704086a44 Meeting number: 2347 844 7279 Meeting password: wireless </a:t>
            </a:r>
            <a:br>
              <a:rPr kumimoji="0" lang="en-US" altLang="en-US" sz="6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118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The Coex SC will consider a proposed agenda for its hybrid meeting in Jan 2023</a:t>
            </a:r>
          </a:p>
        </p:txBody>
      </p:sp>
      <p:sp>
        <p:nvSpPr>
          <p:cNvPr id="3" name="Content Placeholder 2"/>
          <p:cNvSpPr>
            <a:spLocks noGrp="1"/>
          </p:cNvSpPr>
          <p:nvPr>
            <p:ph sz="half" idx="1"/>
          </p:nvPr>
        </p:nvSpPr>
        <p:spPr>
          <a:xfrm>
            <a:off x="685800" y="1981200"/>
            <a:ext cx="3810000" cy="4114800"/>
          </a:xfrm>
        </p:spPr>
        <p:txBody>
          <a:bodyPr/>
          <a:lstStyle/>
          <a:p>
            <a:r>
              <a:rPr lang="en-AU" dirty="0"/>
              <a:t>Planned agenda</a:t>
            </a:r>
          </a:p>
          <a:p>
            <a:pPr lvl="1"/>
            <a:r>
              <a:rPr lang="en-AU" dirty="0"/>
              <a:t>Bureaucratic stuff</a:t>
            </a:r>
          </a:p>
          <a:p>
            <a:pPr lvl="2"/>
            <a:r>
              <a:rPr lang="en-AU" dirty="0"/>
              <a:t>Scope of IEEE 802.11 Coex SC</a:t>
            </a:r>
          </a:p>
          <a:p>
            <a:pPr lvl="2"/>
            <a:r>
              <a:rPr lang="en-AU" dirty="0"/>
              <a:t>Approve minutes from Nov 2022</a:t>
            </a:r>
          </a:p>
          <a:p>
            <a:pPr lvl="2"/>
            <a:r>
              <a:rPr lang="en-AU" dirty="0"/>
              <a:t>A new Chair</a:t>
            </a:r>
          </a:p>
          <a:p>
            <a:pPr lvl="1"/>
            <a:r>
              <a:rPr lang="en-AU" dirty="0"/>
              <a:t>What is happening this week?</a:t>
            </a:r>
            <a:br>
              <a:rPr lang="en-AU" dirty="0"/>
            </a:br>
            <a:r>
              <a:rPr lang="en-AU" dirty="0"/>
              <a:t>(in no particular order)</a:t>
            </a:r>
          </a:p>
          <a:p>
            <a:pPr lvl="2"/>
            <a:r>
              <a:rPr lang="en-AU" dirty="0"/>
              <a:t>ETSI BRAN update</a:t>
            </a:r>
          </a:p>
          <a:p>
            <a:pPr lvl="3"/>
            <a:r>
              <a:rPr lang="en-AU" dirty="0"/>
              <a:t>Meetings scheduled</a:t>
            </a:r>
          </a:p>
          <a:p>
            <a:pPr lvl="3"/>
            <a:r>
              <a:rPr lang="en-AU" dirty="0"/>
              <a:t>EN 303 687 (6 GHz)</a:t>
            </a:r>
          </a:p>
          <a:p>
            <a:pPr lvl="3"/>
            <a:r>
              <a:rPr lang="en-AU" dirty="0"/>
              <a:t>EN 301 893 (5 GHz)</a:t>
            </a:r>
          </a:p>
          <a:p>
            <a:pPr lvl="2"/>
            <a:r>
              <a:rPr lang="en-AU" dirty="0"/>
              <a:t>Do we still have a </a:t>
            </a:r>
            <a:r>
              <a:rPr lang="en-AU" dirty="0" err="1"/>
              <a:t>coex</a:t>
            </a:r>
            <a:r>
              <a:rPr lang="en-AU" dirty="0"/>
              <a:t> issue between Wi-Fi &amp; LAA/NR-U?</a:t>
            </a:r>
            <a:endParaRPr lang="en-AU" dirty="0">
              <a:solidFill>
                <a:srgbClr val="FF0000"/>
              </a:solidFill>
            </a:endParaRPr>
          </a:p>
          <a:p>
            <a:pPr lvl="3"/>
            <a:endParaRPr lang="en-AU" dirty="0"/>
          </a:p>
          <a:p>
            <a:pPr lvl="2"/>
            <a:endParaRPr lang="en-AU" dirty="0"/>
          </a:p>
        </p:txBody>
      </p:sp>
      <p:sp>
        <p:nvSpPr>
          <p:cNvPr id="6" name="Content Placeholder 5">
            <a:extLst>
              <a:ext uri="{FF2B5EF4-FFF2-40B4-BE49-F238E27FC236}">
                <a16:creationId xmlns:a16="http://schemas.microsoft.com/office/drawing/2014/main" id="{4690D76F-706E-4334-B2B3-CFD6DFCDE6FE}"/>
              </a:ext>
            </a:extLst>
          </p:cNvPr>
          <p:cNvSpPr>
            <a:spLocks noGrp="1"/>
          </p:cNvSpPr>
          <p:nvPr>
            <p:ph sz="half" idx="2"/>
          </p:nvPr>
        </p:nvSpPr>
        <p:spPr>
          <a:xfrm>
            <a:off x="4648200" y="1981200"/>
            <a:ext cx="3810000" cy="4114800"/>
          </a:xfrm>
        </p:spPr>
        <p:txBody>
          <a:bodyPr/>
          <a:lstStyle/>
          <a:p>
            <a:pPr lvl="1"/>
            <a:endParaRPr lang="en-US" dirty="0"/>
          </a:p>
          <a:p>
            <a:pPr lvl="2"/>
            <a:r>
              <a:rPr lang="en-AU" dirty="0"/>
              <a:t>Updates</a:t>
            </a:r>
          </a:p>
          <a:p>
            <a:pPr lvl="3"/>
            <a:r>
              <a:rPr lang="en-AU" dirty="0"/>
              <a:t>SL-U in 3GPP</a:t>
            </a:r>
          </a:p>
          <a:p>
            <a:pPr lvl="3"/>
            <a:r>
              <a:rPr lang="en-AU" dirty="0"/>
              <a:t>Bluetooth in 6 GHz</a:t>
            </a:r>
          </a:p>
          <a:p>
            <a:pPr lvl="3"/>
            <a:r>
              <a:rPr lang="en-AU" dirty="0"/>
              <a:t>60 GHz </a:t>
            </a:r>
            <a:r>
              <a:rPr lang="en-AU" dirty="0" err="1"/>
              <a:t>coex</a:t>
            </a:r>
            <a:endParaRPr lang="en-AU" dirty="0"/>
          </a:p>
          <a:p>
            <a:pPr lvl="2"/>
            <a:r>
              <a:rPr lang="en-AU" dirty="0"/>
              <a:t>Plans for meeting in Mar 2023</a:t>
            </a:r>
          </a:p>
          <a:p>
            <a:pPr lvl="2"/>
            <a:endParaRPr lang="en-AU" dirty="0"/>
          </a:p>
          <a:p>
            <a:endParaRPr lang="en-AU" dirty="0"/>
          </a:p>
        </p:txBody>
      </p:sp>
      <p:sp>
        <p:nvSpPr>
          <p:cNvPr id="4" name="Footer Placeholder 3"/>
          <p:cNvSpPr>
            <a:spLocks noGrp="1"/>
          </p:cNvSpPr>
          <p:nvPr>
            <p:ph type="ftr" sz="quarter" idx="10"/>
          </p:nvPr>
        </p:nvSpPr>
        <p:spPr>
          <a:xfrm>
            <a:off x="8053388" y="6475413"/>
            <a:ext cx="490537" cy="182562"/>
          </a:xfrm>
        </p:spPr>
        <p:txBody>
          <a:bodyPr/>
          <a:lstStyle/>
          <a:p>
            <a:r>
              <a:rPr lang="en-US" dirty="0"/>
              <a:t>Andrew Myles, Cisco</a:t>
            </a:r>
          </a:p>
        </p:txBody>
      </p:sp>
    </p:spTree>
    <p:extLst>
      <p:ext uri="{BB962C8B-B14F-4D97-AF65-F5344CB8AC3E}">
        <p14:creationId xmlns:p14="http://schemas.microsoft.com/office/powerpoint/2010/main" val="145658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71469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scope was revised in Sept 2020 </a:t>
            </a:r>
          </a:p>
        </p:txBody>
      </p:sp>
      <p:sp>
        <p:nvSpPr>
          <p:cNvPr id="12" name="Content Placeholder 11">
            <a:extLst>
              <a:ext uri="{FF2B5EF4-FFF2-40B4-BE49-F238E27FC236}">
                <a16:creationId xmlns:a16="http://schemas.microsoft.com/office/drawing/2014/main" id="{22C2F833-62FB-4AB1-8334-9BA30F1F28F6}"/>
              </a:ext>
            </a:extLst>
          </p:cNvPr>
          <p:cNvSpPr>
            <a:spLocks noGrp="1"/>
          </p:cNvSpPr>
          <p:nvPr>
            <p:ph idx="1"/>
          </p:nvPr>
        </p:nvSpPr>
        <p:spPr/>
        <p:txBody>
          <a:bodyPr/>
          <a:lstStyle/>
          <a:p>
            <a:r>
              <a:rPr lang="en-AU" dirty="0"/>
              <a:t>IEEE 802.11 Coex SC Scope</a:t>
            </a:r>
          </a:p>
          <a:p>
            <a:pPr lvl="1"/>
            <a:r>
              <a:rPr lang="en-AU" i="1" dirty="0"/>
              <a:t>The Coex SC shall promote, within the 802.11 WG and externally, an environment that enables IEEE 802.11 technologies to have equitable access to unlicensed spectrum globally</a:t>
            </a:r>
          </a:p>
          <a:p>
            <a:pPr lvl="1"/>
            <a:r>
              <a:rPr lang="en-AU" i="1" dirty="0"/>
              <a:t>The Coex SC should focus particularly on coexistence of 802.11ax &amp; 802.11be with LAA &amp; NR-U in the 5 GHz &amp; 6 GHz bands globally</a:t>
            </a:r>
          </a:p>
          <a:p>
            <a:pPr lvl="1"/>
            <a:r>
              <a:rPr lang="en-AU" i="1" dirty="0"/>
              <a:t>The Coex SC may consider coexistence with other technologies and in other bands as directed by the Chair of the 802.11 WG</a:t>
            </a:r>
          </a:p>
          <a:p>
            <a:r>
              <a:rPr lang="en-AU" dirty="0"/>
              <a:t>IEEE 802.11 Coex SC close down criteria</a:t>
            </a:r>
          </a:p>
          <a:p>
            <a:pPr lvl="1"/>
            <a:r>
              <a:rPr lang="en-AU" dirty="0"/>
              <a:t>802.11 WG Chair </a:t>
            </a:r>
            <a:r>
              <a:rPr lang="en-AU" sz="1600" dirty="0"/>
              <a:t>has</a:t>
            </a:r>
            <a:r>
              <a:rPr lang="en-AU" dirty="0"/>
              <a:t> authority to close down SC</a:t>
            </a:r>
          </a:p>
          <a:p>
            <a:pPr lvl="1"/>
            <a:endParaRPr lang="en-AU" dirty="0"/>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14</a:t>
            </a:fld>
            <a:endParaRPr lang="en-US" dirty="0"/>
          </a:p>
        </p:txBody>
      </p:sp>
    </p:spTree>
    <p:extLst>
      <p:ext uri="{BB962C8B-B14F-4D97-AF65-F5344CB8AC3E}">
        <p14:creationId xmlns:p14="http://schemas.microsoft.com/office/powerpoint/2010/main" val="376497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5DDD-CADA-492D-81AB-550EF7557DF0}"/>
              </a:ext>
            </a:extLst>
          </p:cNvPr>
          <p:cNvSpPr>
            <a:spLocks noGrp="1"/>
          </p:cNvSpPr>
          <p:nvPr>
            <p:ph type="title"/>
          </p:nvPr>
        </p:nvSpPr>
        <p:spPr>
          <a:xfrm>
            <a:off x="685800" y="685800"/>
            <a:ext cx="7772400" cy="1066800"/>
          </a:xfrm>
        </p:spPr>
        <p:txBody>
          <a:bodyPr/>
          <a:lstStyle/>
          <a:p>
            <a:r>
              <a:rPr lang="en-AU" dirty="0"/>
              <a:t>The scope of the Coex SC was expanded in March 2021 to include 60 GHz coexistence issues</a:t>
            </a:r>
          </a:p>
        </p:txBody>
      </p:sp>
      <p:sp>
        <p:nvSpPr>
          <p:cNvPr id="3" name="Content Placeholder 2">
            <a:extLst>
              <a:ext uri="{FF2B5EF4-FFF2-40B4-BE49-F238E27FC236}">
                <a16:creationId xmlns:a16="http://schemas.microsoft.com/office/drawing/2014/main" id="{A738258B-FACE-426E-B102-10CC3ECCD07F}"/>
              </a:ext>
            </a:extLst>
          </p:cNvPr>
          <p:cNvSpPr>
            <a:spLocks noGrp="1"/>
          </p:cNvSpPr>
          <p:nvPr>
            <p:ph idx="1"/>
          </p:nvPr>
        </p:nvSpPr>
        <p:spPr>
          <a:xfrm>
            <a:off x="685800" y="1981200"/>
            <a:ext cx="7772400" cy="4114800"/>
          </a:xfrm>
        </p:spPr>
        <p:txBody>
          <a:bodyPr/>
          <a:lstStyle/>
          <a:p>
            <a:pPr lvl="1"/>
            <a:r>
              <a:rPr lang="en-AU" dirty="0">
                <a:latin typeface="+mj-lt"/>
              </a:rPr>
              <a:t>It was noted during the March 2021 plenary that ETSI BRAN is working on 60 GHz Harmonised Standards that may impact IEEE 802.11ay coexistence</a:t>
            </a:r>
          </a:p>
          <a:p>
            <a:pPr lvl="1"/>
            <a:r>
              <a:rPr lang="en-AU" dirty="0">
                <a:latin typeface="+mj-lt"/>
              </a:rPr>
              <a:t>Subsequently, the 802.11 Chair directed the Coex SC to consider 60GHz coexistence within scope</a:t>
            </a:r>
          </a:p>
          <a:p>
            <a:pPr lvl="2"/>
            <a:r>
              <a:rPr lang="en-AU" i="1" dirty="0">
                <a:effectLst/>
                <a:latin typeface="+mj-lt"/>
                <a:ea typeface="Calibri" panose="020F0502020204030204" pitchFamily="34" charset="0"/>
              </a:rPr>
              <a:t>At today's WG11 Opening Plenary, the comment was made that ETSI BRAN is also considering operational and coexistence requirements related to 57-71 GHz (60GHz) spectrum, relevant of course to 802.11ad and 11ay</a:t>
            </a:r>
          </a:p>
          <a:p>
            <a:pPr lvl="2"/>
            <a:r>
              <a:rPr lang="en-AU" i="1" dirty="0">
                <a:effectLst/>
                <a:latin typeface="+mj-lt"/>
                <a:ea typeface="Calibri" panose="020F0502020204030204" pitchFamily="34" charset="0"/>
              </a:rPr>
              <a:t>The scope of the Coex SC focuses on, "coexistence of 802.11ax &amp; 802.11be with LAA &amp; NR-U in the 5 GHz &amp; 6 GHz bands globally". However, it "may consider coexistence with other technologies and in other bands as directed by the Chair of the 802.11 WG". So the Coex SC can consider 60 GHz issues if directed by the WG Chair</a:t>
            </a:r>
          </a:p>
          <a:p>
            <a:pPr lvl="2"/>
            <a:r>
              <a:rPr lang="en-AU" i="1" dirty="0">
                <a:effectLst/>
                <a:latin typeface="+mj-lt"/>
                <a:ea typeface="Calibri" panose="020F0502020204030204" pitchFamily="34" charset="0"/>
              </a:rPr>
              <a:t>I have directed the Coex SC to additionally consider coexistence topics for 60GHz operation</a:t>
            </a:r>
          </a:p>
          <a:p>
            <a:pPr lvl="1"/>
            <a:endParaRPr lang="en-AU" dirty="0"/>
          </a:p>
        </p:txBody>
      </p:sp>
      <p:sp>
        <p:nvSpPr>
          <p:cNvPr id="4" name="Footer Placeholder 3">
            <a:extLst>
              <a:ext uri="{FF2B5EF4-FFF2-40B4-BE49-F238E27FC236}">
                <a16:creationId xmlns:a16="http://schemas.microsoft.com/office/drawing/2014/main" id="{D99F5110-B34E-4791-9E41-3C3CB72BA5D1}"/>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37993BEB-1D3C-4BA2-AA33-0396B0A024C0}"/>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15</a:t>
            </a:fld>
            <a:endParaRPr lang="en-US" dirty="0"/>
          </a:p>
        </p:txBody>
      </p:sp>
    </p:spTree>
    <p:extLst>
      <p:ext uri="{BB962C8B-B14F-4D97-AF65-F5344CB8AC3E}">
        <p14:creationId xmlns:p14="http://schemas.microsoft.com/office/powerpoint/2010/main" val="3164367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277172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the approval of its hybrid meeting minutes from Nov 2022</a:t>
            </a:r>
          </a:p>
        </p:txBody>
      </p:sp>
      <p:sp>
        <p:nvSpPr>
          <p:cNvPr id="3" name="Content Placeholder 2"/>
          <p:cNvSpPr>
            <a:spLocks noGrp="1"/>
          </p:cNvSpPr>
          <p:nvPr>
            <p:ph idx="1"/>
          </p:nvPr>
        </p:nvSpPr>
        <p:spPr/>
        <p:txBody>
          <a:bodyPr/>
          <a:lstStyle/>
          <a:p>
            <a:pPr lvl="1"/>
            <a:r>
              <a:rPr lang="en-AU" dirty="0"/>
              <a:t>The draft minutes for the Coex SC at the hybrid meeting in September 2022 are available on Mentor:</a:t>
            </a:r>
          </a:p>
          <a:p>
            <a:pPr lvl="2"/>
            <a:r>
              <a:rPr lang="en-AU" dirty="0"/>
              <a:t>See </a:t>
            </a:r>
            <a:r>
              <a:rPr lang="en-AU" dirty="0">
                <a:hlinkClick r:id="rId2"/>
              </a:rPr>
              <a:t>11-22-2048-00</a:t>
            </a:r>
            <a:endParaRPr lang="en-AU" dirty="0"/>
          </a:p>
          <a:p>
            <a:pPr lvl="1"/>
            <a:r>
              <a:rPr lang="en-AU" dirty="0"/>
              <a:t>Proposed motion:</a:t>
            </a:r>
          </a:p>
          <a:p>
            <a:pPr lvl="2"/>
            <a:r>
              <a:rPr lang="en-AU" i="1" dirty="0"/>
              <a:t>The IEEE 802 Coex SC approves </a:t>
            </a:r>
            <a:r>
              <a:rPr lang="en-AU" i="1" dirty="0">
                <a:hlinkClick r:id="rId2"/>
              </a:rPr>
              <a:t>11-22-2048-00</a:t>
            </a:r>
            <a:r>
              <a:rPr lang="en-AU" i="1" dirty="0"/>
              <a:t> as the minutes of its </a:t>
            </a:r>
            <a:r>
              <a:rPr lang="en-AU" i="1" dirty="0" err="1"/>
              <a:t>hybdrid</a:t>
            </a:r>
            <a:r>
              <a:rPr lang="en-AU" i="1" dirty="0"/>
              <a:t> meeting in Nov 2022</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17</a:t>
            </a:fld>
            <a:endParaRPr lang="en-US" dirty="0"/>
          </a:p>
        </p:txBody>
      </p:sp>
    </p:spTree>
    <p:extLst>
      <p:ext uri="{BB962C8B-B14F-4D97-AF65-F5344CB8AC3E}">
        <p14:creationId xmlns:p14="http://schemas.microsoft.com/office/powerpoint/2010/main" val="102448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A new Chair</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53869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After today, the IEEE 802.11 Coex SC will need a new Chair</a:t>
            </a:r>
          </a:p>
        </p:txBody>
      </p:sp>
      <p:sp>
        <p:nvSpPr>
          <p:cNvPr id="3" name="Content Placeholder 2"/>
          <p:cNvSpPr>
            <a:spLocks noGrp="1"/>
          </p:cNvSpPr>
          <p:nvPr>
            <p:ph idx="1"/>
          </p:nvPr>
        </p:nvSpPr>
        <p:spPr/>
        <p:txBody>
          <a:bodyPr/>
          <a:lstStyle/>
          <a:p>
            <a:r>
              <a:rPr lang="en-AU" dirty="0"/>
              <a:t>Andrew Myles notes</a:t>
            </a:r>
          </a:p>
          <a:p>
            <a:pPr lvl="1"/>
            <a:r>
              <a:rPr lang="en-AU" dirty="0"/>
              <a:t>I have been the Chair of the </a:t>
            </a:r>
            <a:r>
              <a:rPr lang="en-AU" dirty="0" err="1"/>
              <a:t>coex</a:t>
            </a:r>
            <a:r>
              <a:rPr lang="en-AU" dirty="0"/>
              <a:t> activity in IEEE 802.11 WG since 2016</a:t>
            </a:r>
          </a:p>
          <a:p>
            <a:pPr lvl="1"/>
            <a:r>
              <a:rPr lang="en-AU" dirty="0"/>
              <a:t>However, I am changing my affiliation (Cisco to self) in Feb 2023…</a:t>
            </a:r>
          </a:p>
          <a:p>
            <a:pPr lvl="1"/>
            <a:r>
              <a:rPr lang="en-AU" dirty="0"/>
              <a:t> … and so now is the time to pass the baton to some one new</a:t>
            </a:r>
          </a:p>
          <a:p>
            <a:pPr lvl="1"/>
            <a:r>
              <a:rPr lang="en-AU" dirty="0"/>
              <a:t>… especially as we transition from PD/ED </a:t>
            </a:r>
            <a:r>
              <a:rPr lang="en-AU" dirty="0" err="1"/>
              <a:t>coex</a:t>
            </a:r>
            <a:r>
              <a:rPr lang="en-AU"/>
              <a:t> issues </a:t>
            </a:r>
            <a:r>
              <a:rPr lang="en-AU" dirty="0"/>
              <a:t>to NB </a:t>
            </a:r>
            <a:r>
              <a:rPr lang="en-AU" dirty="0" err="1"/>
              <a:t>coex</a:t>
            </a:r>
            <a:r>
              <a:rPr lang="en-AU" dirty="0"/>
              <a:t> issues</a:t>
            </a:r>
          </a:p>
          <a:p>
            <a:pPr lvl="1"/>
            <a:r>
              <a:rPr lang="en-AU" dirty="0"/>
              <a:t>If you would like to lead the IEEE 802.11 Coex SC going forward …</a:t>
            </a:r>
          </a:p>
          <a:p>
            <a:pPr lvl="1"/>
            <a:r>
              <a:rPr lang="en-AU" dirty="0"/>
              <a:t>… please contact Dorothy Stanley (Chair of IEEE 802.11 WG)</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19</a:t>
            </a:fld>
            <a:endParaRPr lang="en-US" dirty="0"/>
          </a:p>
        </p:txBody>
      </p:sp>
    </p:spTree>
    <p:extLst>
      <p:ext uri="{BB962C8B-B14F-4D97-AF65-F5344CB8AC3E}">
        <p14:creationId xmlns:p14="http://schemas.microsoft.com/office/powerpoint/2010/main" val="56599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fourth hybrid meeting of the </a:t>
            </a:r>
            <a:r>
              <a:rPr lang="en-AU" i="1" dirty="0"/>
              <a:t>IEEE 802.11 Coexistence SC </a:t>
            </a:r>
            <a:r>
              <a:rPr lang="en-AU" dirty="0"/>
              <a:t>in January 2023</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2</a:t>
            </a:fld>
            <a:endParaRPr lang="en-US" dirty="0"/>
          </a:p>
        </p:txBody>
      </p:sp>
      <p:graphicFrame>
        <p:nvGraphicFramePr>
          <p:cNvPr id="8" name="Table 6">
            <a:extLst>
              <a:ext uri="{FF2B5EF4-FFF2-40B4-BE49-F238E27FC236}">
                <a16:creationId xmlns:a16="http://schemas.microsoft.com/office/drawing/2014/main" id="{6151548C-ED86-4F47-88ED-8A2DC78EDC93}"/>
              </a:ext>
            </a:extLst>
          </p:cNvPr>
          <p:cNvGraphicFramePr>
            <a:graphicFrameLocks noGrp="1"/>
          </p:cNvGraphicFramePr>
          <p:nvPr>
            <p:extLst>
              <p:ext uri="{D42A27DB-BD31-4B8C-83A1-F6EECF244321}">
                <p14:modId xmlns:p14="http://schemas.microsoft.com/office/powerpoint/2010/main" val="1649565206"/>
              </p:ext>
            </p:extLst>
          </p:nvPr>
        </p:nvGraphicFramePr>
        <p:xfrm>
          <a:off x="3274220" y="1600200"/>
          <a:ext cx="2667000" cy="45720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9</a:t>
                      </a:r>
                    </a:p>
                  </a:txBody>
                  <a:tcPr/>
                </a:tc>
                <a:tc>
                  <a:txBody>
                    <a:bodyPr/>
                    <a:lstStyle/>
                    <a:p>
                      <a:pPr algn="ctr"/>
                      <a:r>
                        <a:rPr lang="en-AU" sz="1400" dirty="0"/>
                        <a:t>Bangkok</a:t>
                      </a:r>
                    </a:p>
                  </a:txBody>
                  <a:tcPr/>
                </a:tc>
                <a:tc>
                  <a:txBody>
                    <a:bodyPr/>
                    <a:lstStyle/>
                    <a:p>
                      <a:pPr algn="ctr"/>
                      <a:r>
                        <a:rPr lang="en-AU" sz="1400" dirty="0"/>
                        <a:t>Nov 2018 </a:t>
                      </a:r>
                    </a:p>
                  </a:txBody>
                  <a:tcPr/>
                </a:tc>
                <a:extLst>
                  <a:ext uri="{0D108BD9-81ED-4DB2-BD59-A6C34878D82A}">
                    <a16:rowId xmlns:a16="http://schemas.microsoft.com/office/drawing/2014/main" val="605224903"/>
                  </a:ext>
                </a:extLst>
              </a:tr>
              <a:tr h="237565">
                <a:tc>
                  <a:txBody>
                    <a:bodyPr/>
                    <a:lstStyle/>
                    <a:p>
                      <a:pPr algn="ctr"/>
                      <a:r>
                        <a:rPr lang="en-AU" sz="1400" dirty="0"/>
                        <a:t>10</a:t>
                      </a:r>
                    </a:p>
                  </a:txBody>
                  <a:tcPr/>
                </a:tc>
                <a:tc>
                  <a:txBody>
                    <a:bodyPr/>
                    <a:lstStyle/>
                    <a:p>
                      <a:pPr algn="ctr"/>
                      <a:r>
                        <a:rPr lang="en-AU" sz="1400" dirty="0"/>
                        <a:t>St Louis</a:t>
                      </a:r>
                    </a:p>
                  </a:txBody>
                  <a:tcPr/>
                </a:tc>
                <a:tc>
                  <a:txBody>
                    <a:bodyPr/>
                    <a:lstStyle/>
                    <a:p>
                      <a:pPr algn="ctr"/>
                      <a:r>
                        <a:rPr lang="en-AU" sz="1400" dirty="0"/>
                        <a:t>Jan 2019 </a:t>
                      </a:r>
                    </a:p>
                  </a:txBody>
                  <a:tcPr/>
                </a:tc>
                <a:extLst>
                  <a:ext uri="{0D108BD9-81ED-4DB2-BD59-A6C34878D82A}">
                    <a16:rowId xmlns:a16="http://schemas.microsoft.com/office/drawing/2014/main" val="240571227"/>
                  </a:ext>
                </a:extLst>
              </a:tr>
              <a:tr h="237565">
                <a:tc>
                  <a:txBody>
                    <a:bodyPr/>
                    <a:lstStyle/>
                    <a:p>
                      <a:pPr algn="ctr"/>
                      <a:r>
                        <a:rPr lang="en-AU" sz="1400" dirty="0"/>
                        <a:t>11</a:t>
                      </a:r>
                    </a:p>
                  </a:txBody>
                  <a:tcPr/>
                </a:tc>
                <a:tc>
                  <a:txBody>
                    <a:bodyPr/>
                    <a:lstStyle/>
                    <a:p>
                      <a:pPr algn="ctr"/>
                      <a:r>
                        <a:rPr lang="en-AU" sz="1400" dirty="0"/>
                        <a:t>Vancouver</a:t>
                      </a:r>
                    </a:p>
                  </a:txBody>
                  <a:tcPr/>
                </a:tc>
                <a:tc>
                  <a:txBody>
                    <a:bodyPr/>
                    <a:lstStyle/>
                    <a:p>
                      <a:pPr algn="ctr"/>
                      <a:r>
                        <a:rPr lang="en-AU" sz="1400" dirty="0"/>
                        <a:t>Mar 2019 </a:t>
                      </a:r>
                    </a:p>
                  </a:txBody>
                  <a:tcPr/>
                </a:tc>
                <a:extLst>
                  <a:ext uri="{0D108BD9-81ED-4DB2-BD59-A6C34878D82A}">
                    <a16:rowId xmlns:a16="http://schemas.microsoft.com/office/drawing/2014/main" val="1656154372"/>
                  </a:ext>
                </a:extLst>
              </a:tr>
              <a:tr h="237565">
                <a:tc>
                  <a:txBody>
                    <a:bodyPr/>
                    <a:lstStyle/>
                    <a:p>
                      <a:pPr algn="ctr"/>
                      <a:r>
                        <a:rPr lang="en-AU" sz="1400" dirty="0"/>
                        <a:t>12</a:t>
                      </a:r>
                    </a:p>
                  </a:txBody>
                  <a:tcPr/>
                </a:tc>
                <a:tc>
                  <a:txBody>
                    <a:bodyPr/>
                    <a:lstStyle/>
                    <a:p>
                      <a:pPr algn="ctr"/>
                      <a:r>
                        <a:rPr lang="en-AU" sz="1400" dirty="0"/>
                        <a:t>Atlanta</a:t>
                      </a:r>
                    </a:p>
                  </a:txBody>
                  <a:tcPr/>
                </a:tc>
                <a:tc>
                  <a:txBody>
                    <a:bodyPr/>
                    <a:lstStyle/>
                    <a:p>
                      <a:pPr algn="ctr"/>
                      <a:r>
                        <a:rPr lang="en-AU" sz="1400" dirty="0"/>
                        <a:t>May 2019 </a:t>
                      </a:r>
                    </a:p>
                  </a:txBody>
                  <a:tcPr/>
                </a:tc>
                <a:extLst>
                  <a:ext uri="{0D108BD9-81ED-4DB2-BD59-A6C34878D82A}">
                    <a16:rowId xmlns:a16="http://schemas.microsoft.com/office/drawing/2014/main" val="298386339"/>
                  </a:ext>
                </a:extLst>
              </a:tr>
              <a:tr h="237565">
                <a:tc>
                  <a:txBody>
                    <a:bodyPr/>
                    <a:lstStyle/>
                    <a:p>
                      <a:pPr algn="ctr"/>
                      <a:r>
                        <a:rPr lang="en-AU" sz="1400" dirty="0"/>
                        <a:t>13</a:t>
                      </a:r>
                    </a:p>
                  </a:txBody>
                  <a:tcPr/>
                </a:tc>
                <a:tc>
                  <a:txBody>
                    <a:bodyPr/>
                    <a:lstStyle/>
                    <a:p>
                      <a:pPr algn="ctr"/>
                      <a:r>
                        <a:rPr lang="en-AU" sz="1400" dirty="0"/>
                        <a:t>Vienna</a:t>
                      </a:r>
                    </a:p>
                  </a:txBody>
                  <a:tcPr/>
                </a:tc>
                <a:tc>
                  <a:txBody>
                    <a:bodyPr/>
                    <a:lstStyle/>
                    <a:p>
                      <a:pPr algn="ctr"/>
                      <a:r>
                        <a:rPr lang="en-AU" sz="1400" dirty="0"/>
                        <a:t>Jul 2019 </a:t>
                      </a:r>
                    </a:p>
                  </a:txBody>
                  <a:tcPr/>
                </a:tc>
                <a:extLst>
                  <a:ext uri="{0D108BD9-81ED-4DB2-BD59-A6C34878D82A}">
                    <a16:rowId xmlns:a16="http://schemas.microsoft.com/office/drawing/2014/main" val="2145421217"/>
                  </a:ext>
                </a:extLst>
              </a:tr>
              <a:tr h="237565">
                <a:tc>
                  <a:txBody>
                    <a:bodyPr/>
                    <a:lstStyle/>
                    <a:p>
                      <a:pPr algn="ctr"/>
                      <a:r>
                        <a:rPr lang="en-AU" sz="1400" dirty="0"/>
                        <a:t>14</a:t>
                      </a:r>
                    </a:p>
                  </a:txBody>
                  <a:tcPr/>
                </a:tc>
                <a:tc>
                  <a:txBody>
                    <a:bodyPr/>
                    <a:lstStyle/>
                    <a:p>
                      <a:pPr algn="ctr"/>
                      <a:r>
                        <a:rPr lang="en-AU" sz="1400" dirty="0"/>
                        <a:t>Hanoi</a:t>
                      </a:r>
                    </a:p>
                  </a:txBody>
                  <a:tcPr/>
                </a:tc>
                <a:tc>
                  <a:txBody>
                    <a:bodyPr/>
                    <a:lstStyle/>
                    <a:p>
                      <a:pPr algn="ctr"/>
                      <a:r>
                        <a:rPr lang="en-AU" sz="1400" dirty="0"/>
                        <a:t>Sep 2019 </a:t>
                      </a:r>
                    </a:p>
                  </a:txBody>
                  <a:tcPr/>
                </a:tc>
                <a:extLst>
                  <a:ext uri="{0D108BD9-81ED-4DB2-BD59-A6C34878D82A}">
                    <a16:rowId xmlns:a16="http://schemas.microsoft.com/office/drawing/2014/main" val="552046209"/>
                  </a:ext>
                </a:extLst>
              </a:tr>
              <a:tr h="237565">
                <a:tc>
                  <a:txBody>
                    <a:bodyPr/>
                    <a:lstStyle/>
                    <a:p>
                      <a:pPr algn="ctr"/>
                      <a:r>
                        <a:rPr lang="en-AU" sz="1400" dirty="0"/>
                        <a:t>15</a:t>
                      </a:r>
                    </a:p>
                  </a:txBody>
                  <a:tcPr/>
                </a:tc>
                <a:tc>
                  <a:txBody>
                    <a:bodyPr/>
                    <a:lstStyle/>
                    <a:p>
                      <a:pPr algn="ctr"/>
                      <a:r>
                        <a:rPr lang="en-AU" sz="1400" dirty="0"/>
                        <a:t>Hawaii</a:t>
                      </a:r>
                    </a:p>
                  </a:txBody>
                  <a:tcPr/>
                </a:tc>
                <a:tc>
                  <a:txBody>
                    <a:bodyPr/>
                    <a:lstStyle/>
                    <a:p>
                      <a:pPr algn="ctr"/>
                      <a:r>
                        <a:rPr lang="en-AU" sz="1400" dirty="0"/>
                        <a:t>Nov 2019</a:t>
                      </a:r>
                    </a:p>
                  </a:txBody>
                  <a:tcPr/>
                </a:tc>
                <a:extLst>
                  <a:ext uri="{0D108BD9-81ED-4DB2-BD59-A6C34878D82A}">
                    <a16:rowId xmlns:a16="http://schemas.microsoft.com/office/drawing/2014/main" val="1326901077"/>
                  </a:ext>
                </a:extLst>
              </a:tr>
              <a:tr h="237565">
                <a:tc>
                  <a:txBody>
                    <a:bodyPr/>
                    <a:lstStyle/>
                    <a:p>
                      <a:pPr algn="ctr"/>
                      <a:r>
                        <a:rPr lang="en-AU" sz="1400" dirty="0"/>
                        <a:t>16</a:t>
                      </a:r>
                    </a:p>
                  </a:txBody>
                  <a:tcPr/>
                </a:tc>
                <a:tc>
                  <a:txBody>
                    <a:bodyPr/>
                    <a:lstStyle/>
                    <a:p>
                      <a:pPr algn="ctr"/>
                      <a:r>
                        <a:rPr lang="en-AU" sz="1400" dirty="0"/>
                        <a:t>Irvine</a:t>
                      </a:r>
                    </a:p>
                  </a:txBody>
                  <a:tcPr/>
                </a:tc>
                <a:tc>
                  <a:txBody>
                    <a:bodyPr/>
                    <a:lstStyle/>
                    <a:p>
                      <a:pPr algn="ctr"/>
                      <a:r>
                        <a:rPr lang="en-AU" sz="1400" dirty="0"/>
                        <a:t>Jan 2020</a:t>
                      </a:r>
                    </a:p>
                  </a:txBody>
                  <a:tcPr/>
                </a:tc>
                <a:extLst>
                  <a:ext uri="{0D108BD9-81ED-4DB2-BD59-A6C34878D82A}">
                    <a16:rowId xmlns:a16="http://schemas.microsoft.com/office/drawing/2014/main" val="3594898333"/>
                  </a:ext>
                </a:extLst>
              </a:tr>
              <a:tr h="237565">
                <a:tc>
                  <a:txBody>
                    <a:bodyPr/>
                    <a:lstStyle/>
                    <a:p>
                      <a:pPr algn="ctr"/>
                      <a:r>
                        <a:rPr lang="en-AU" sz="1400" dirty="0"/>
                        <a:t>17</a:t>
                      </a:r>
                    </a:p>
                  </a:txBody>
                  <a:tcPr/>
                </a:tc>
                <a:tc>
                  <a:txBody>
                    <a:bodyPr/>
                    <a:lstStyle/>
                    <a:p>
                      <a:pPr algn="ctr"/>
                      <a:r>
                        <a:rPr lang="en-AU" sz="1400" dirty="0"/>
                        <a:t>Virtual 1</a:t>
                      </a:r>
                    </a:p>
                  </a:txBody>
                  <a:tcPr/>
                </a:tc>
                <a:tc>
                  <a:txBody>
                    <a:bodyPr/>
                    <a:lstStyle/>
                    <a:p>
                      <a:pPr algn="ctr"/>
                      <a:r>
                        <a:rPr lang="en-AU" sz="1400" dirty="0"/>
                        <a:t>Jul 2020</a:t>
                      </a:r>
                    </a:p>
                  </a:txBody>
                  <a:tcPr/>
                </a:tc>
                <a:extLst>
                  <a:ext uri="{0D108BD9-81ED-4DB2-BD59-A6C34878D82A}">
                    <a16:rowId xmlns:a16="http://schemas.microsoft.com/office/drawing/2014/main" val="1550002336"/>
                  </a:ext>
                </a:extLst>
              </a:tr>
              <a:tr h="237565">
                <a:tc>
                  <a:txBody>
                    <a:bodyPr/>
                    <a:lstStyle/>
                    <a:p>
                      <a:pPr algn="ctr"/>
                      <a:r>
                        <a:rPr lang="en-AU" sz="1400" dirty="0"/>
                        <a:t>18</a:t>
                      </a:r>
                    </a:p>
                  </a:txBody>
                  <a:tcPr/>
                </a:tc>
                <a:tc>
                  <a:txBody>
                    <a:bodyPr/>
                    <a:lstStyle/>
                    <a:p>
                      <a:pPr algn="ctr"/>
                      <a:r>
                        <a:rPr lang="en-AU" sz="1400" dirty="0"/>
                        <a:t>Virtual 2</a:t>
                      </a:r>
                    </a:p>
                  </a:txBody>
                  <a:tcPr/>
                </a:tc>
                <a:tc>
                  <a:txBody>
                    <a:bodyPr/>
                    <a:lstStyle/>
                    <a:p>
                      <a:pPr algn="ctr"/>
                      <a:r>
                        <a:rPr lang="en-AU" sz="1400" dirty="0"/>
                        <a:t>Sep 2020</a:t>
                      </a:r>
                    </a:p>
                  </a:txBody>
                  <a:tcPr/>
                </a:tc>
                <a:extLst>
                  <a:ext uri="{0D108BD9-81ED-4DB2-BD59-A6C34878D82A}">
                    <a16:rowId xmlns:a16="http://schemas.microsoft.com/office/drawing/2014/main" val="2475254383"/>
                  </a:ext>
                </a:extLst>
              </a:tr>
              <a:tr h="237565">
                <a:tc>
                  <a:txBody>
                    <a:bodyPr/>
                    <a:lstStyle/>
                    <a:p>
                      <a:pPr algn="ctr"/>
                      <a:r>
                        <a:rPr lang="en-AU" sz="1400" dirty="0"/>
                        <a:t>19</a:t>
                      </a:r>
                    </a:p>
                  </a:txBody>
                  <a:tcPr/>
                </a:tc>
                <a:tc>
                  <a:txBody>
                    <a:bodyPr/>
                    <a:lstStyle/>
                    <a:p>
                      <a:pPr algn="ctr"/>
                      <a:r>
                        <a:rPr lang="en-AU" sz="1400" dirty="0">
                          <a:solidFill>
                            <a:schemeClr val="tx1"/>
                          </a:solidFill>
                        </a:rPr>
                        <a:t>Virtual 3</a:t>
                      </a:r>
                    </a:p>
                  </a:txBody>
                  <a:tcPr/>
                </a:tc>
                <a:tc>
                  <a:txBody>
                    <a:bodyPr/>
                    <a:lstStyle/>
                    <a:p>
                      <a:pPr algn="ctr"/>
                      <a:r>
                        <a:rPr lang="en-AU" sz="1400" dirty="0">
                          <a:solidFill>
                            <a:schemeClr val="tx1"/>
                          </a:solidFill>
                        </a:rPr>
                        <a:t>Nov 2020</a:t>
                      </a:r>
                    </a:p>
                  </a:txBody>
                  <a:tcPr/>
                </a:tc>
                <a:extLst>
                  <a:ext uri="{0D108BD9-81ED-4DB2-BD59-A6C34878D82A}">
                    <a16:rowId xmlns:a16="http://schemas.microsoft.com/office/drawing/2014/main" val="199211192"/>
                  </a:ext>
                </a:extLst>
              </a:tr>
              <a:tr h="237565">
                <a:tc>
                  <a:txBody>
                    <a:bodyPr/>
                    <a:lstStyle/>
                    <a:p>
                      <a:pPr algn="ctr"/>
                      <a:r>
                        <a:rPr lang="en-AU" sz="1400" dirty="0"/>
                        <a:t>20</a:t>
                      </a:r>
                    </a:p>
                  </a:txBody>
                  <a:tcPr/>
                </a:tc>
                <a:tc>
                  <a:txBody>
                    <a:bodyPr/>
                    <a:lstStyle/>
                    <a:p>
                      <a:pPr algn="ctr"/>
                      <a:r>
                        <a:rPr lang="en-AU" sz="1400" dirty="0">
                          <a:solidFill>
                            <a:schemeClr val="tx1"/>
                          </a:solidFill>
                        </a:rPr>
                        <a:t>Virtual 4</a:t>
                      </a:r>
                    </a:p>
                  </a:txBody>
                  <a:tcPr/>
                </a:tc>
                <a:tc>
                  <a:txBody>
                    <a:bodyPr/>
                    <a:lstStyle/>
                    <a:p>
                      <a:pPr algn="ctr"/>
                      <a:r>
                        <a:rPr lang="en-AU" sz="1400" dirty="0">
                          <a:solidFill>
                            <a:schemeClr val="tx1"/>
                          </a:solidFill>
                        </a:rPr>
                        <a:t>Jan 2021</a:t>
                      </a:r>
                    </a:p>
                  </a:txBody>
                  <a:tcPr/>
                </a:tc>
                <a:extLst>
                  <a:ext uri="{0D108BD9-81ED-4DB2-BD59-A6C34878D82A}">
                    <a16:rowId xmlns:a16="http://schemas.microsoft.com/office/drawing/2014/main" val="257561072"/>
                  </a:ext>
                </a:extLst>
              </a:tr>
              <a:tr h="237565">
                <a:tc>
                  <a:txBody>
                    <a:bodyPr/>
                    <a:lstStyle/>
                    <a:p>
                      <a:pPr algn="ctr"/>
                      <a:r>
                        <a:rPr lang="en-AU" sz="1400" dirty="0"/>
                        <a:t>21</a:t>
                      </a:r>
                    </a:p>
                  </a:txBody>
                  <a:tcPr/>
                </a:tc>
                <a:tc>
                  <a:txBody>
                    <a:bodyPr/>
                    <a:lstStyle/>
                    <a:p>
                      <a:pPr algn="ctr"/>
                      <a:r>
                        <a:rPr lang="en-AU" sz="1400" dirty="0">
                          <a:solidFill>
                            <a:schemeClr val="tx1"/>
                          </a:solidFill>
                        </a:rPr>
                        <a:t>Virtual 5</a:t>
                      </a:r>
                    </a:p>
                  </a:txBody>
                  <a:tcPr/>
                </a:tc>
                <a:tc>
                  <a:txBody>
                    <a:bodyPr/>
                    <a:lstStyle/>
                    <a:p>
                      <a:pPr algn="ctr"/>
                      <a:r>
                        <a:rPr lang="en-AU" sz="1400" dirty="0">
                          <a:solidFill>
                            <a:schemeClr val="tx1"/>
                          </a:solidFill>
                        </a:rPr>
                        <a:t>Mar 2021</a:t>
                      </a:r>
                    </a:p>
                  </a:txBody>
                  <a:tcPr/>
                </a:tc>
                <a:extLst>
                  <a:ext uri="{0D108BD9-81ED-4DB2-BD59-A6C34878D82A}">
                    <a16:rowId xmlns:a16="http://schemas.microsoft.com/office/drawing/2014/main" val="2356763643"/>
                  </a:ext>
                </a:extLst>
              </a:tr>
              <a:tr h="237565">
                <a:tc>
                  <a:txBody>
                    <a:bodyPr/>
                    <a:lstStyle/>
                    <a:p>
                      <a:pPr algn="ctr"/>
                      <a:r>
                        <a:rPr lang="en-AU" sz="1400" dirty="0"/>
                        <a:t>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2021</a:t>
                      </a:r>
                    </a:p>
                  </a:txBody>
                  <a:tcPr/>
                </a:tc>
                <a:extLst>
                  <a:ext uri="{0D108BD9-81ED-4DB2-BD59-A6C34878D82A}">
                    <a16:rowId xmlns:a16="http://schemas.microsoft.com/office/drawing/2014/main" val="502230713"/>
                  </a:ext>
                </a:extLst>
              </a:tr>
            </a:tbl>
          </a:graphicData>
        </a:graphic>
      </p:graphicFrame>
      <p:graphicFrame>
        <p:nvGraphicFramePr>
          <p:cNvPr id="10" name="Table 6">
            <a:extLst>
              <a:ext uri="{FF2B5EF4-FFF2-40B4-BE49-F238E27FC236}">
                <a16:creationId xmlns:a16="http://schemas.microsoft.com/office/drawing/2014/main" id="{2CEEDA1B-3899-4834-A3F8-D216E355F3CE}"/>
              </a:ext>
            </a:extLst>
          </p:cNvPr>
          <p:cNvGraphicFramePr>
            <a:graphicFrameLocks noGrp="1"/>
          </p:cNvGraphicFramePr>
          <p:nvPr>
            <p:extLst>
              <p:ext uri="{D42A27DB-BD31-4B8C-83A1-F6EECF244321}">
                <p14:modId xmlns:p14="http://schemas.microsoft.com/office/powerpoint/2010/main" val="478956401"/>
              </p:ext>
            </p:extLst>
          </p:nvPr>
        </p:nvGraphicFramePr>
        <p:xfrm>
          <a:off x="396875" y="1600993"/>
          <a:ext cx="2667000" cy="1828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PDED ad hoc </a:t>
                      </a:r>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r>
                        <a:rPr lang="en-AU" sz="1400" dirty="0"/>
                        <a:t>Warsaw</a:t>
                      </a:r>
                    </a:p>
                  </a:txBody>
                  <a:tcPr/>
                </a:tc>
                <a:tc>
                  <a:txBody>
                    <a:bodyPr/>
                    <a:lstStyle/>
                    <a:p>
                      <a:r>
                        <a:rPr lang="en-AU" sz="1400" dirty="0"/>
                        <a:t>Sep 2016 </a:t>
                      </a:r>
                    </a:p>
                  </a:txBody>
                  <a:tcPr/>
                </a:tc>
                <a:extLst>
                  <a:ext uri="{0D108BD9-81ED-4DB2-BD59-A6C34878D82A}">
                    <a16:rowId xmlns:a16="http://schemas.microsoft.com/office/drawing/2014/main" val="418937306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San Antonio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Nov 2016 </a:t>
                      </a:r>
                    </a:p>
                  </a:txBody>
                  <a:tcPr/>
                </a:tc>
                <a:extLst>
                  <a:ext uri="{0D108BD9-81ED-4DB2-BD59-A6C34878D82A}">
                    <a16:rowId xmlns:a16="http://schemas.microsoft.com/office/drawing/2014/main" val="2259142925"/>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Atlanta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Jan 2017 </a:t>
                      </a:r>
                    </a:p>
                  </a:txBody>
                  <a:tcPr/>
                </a:tc>
                <a:extLst>
                  <a:ext uri="{0D108BD9-81ED-4DB2-BD59-A6C34878D82A}">
                    <a16:rowId xmlns:a16="http://schemas.microsoft.com/office/drawing/2014/main" val="25817634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Vancouver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Mar 2017</a:t>
                      </a:r>
                    </a:p>
                  </a:txBody>
                  <a:tcPr/>
                </a:tc>
                <a:extLst>
                  <a:ext uri="{0D108BD9-81ED-4DB2-BD59-A6C34878D82A}">
                    <a16:rowId xmlns:a16="http://schemas.microsoft.com/office/drawing/2014/main" val="3621181084"/>
                  </a:ext>
                </a:extLst>
              </a:tr>
              <a:tr h="158845">
                <a:tc>
                  <a:txBody>
                    <a:bodyPr/>
                    <a:lstStyle/>
                    <a:p>
                      <a:pPr algn="ctr"/>
                      <a:r>
                        <a:rPr lang="en-AU" sz="1400" dirty="0"/>
                        <a:t>5</a:t>
                      </a:r>
                    </a:p>
                  </a:txBody>
                  <a:tcPr/>
                </a:tc>
                <a:tc>
                  <a:txBody>
                    <a:bodyPr/>
                    <a:lstStyle/>
                    <a:p>
                      <a:r>
                        <a:rPr lang="en-AU" sz="1400" dirty="0"/>
                        <a:t>Daejeon </a:t>
                      </a:r>
                    </a:p>
                  </a:txBody>
                  <a:tcPr/>
                </a:tc>
                <a:tc>
                  <a:txBody>
                    <a:bodyPr/>
                    <a:lstStyle/>
                    <a:p>
                      <a:r>
                        <a:rPr lang="en-AU" sz="1400" dirty="0"/>
                        <a:t>May 2017</a:t>
                      </a:r>
                    </a:p>
                  </a:txBody>
                  <a:tcPr/>
                </a:tc>
                <a:extLst>
                  <a:ext uri="{0D108BD9-81ED-4DB2-BD59-A6C34878D82A}">
                    <a16:rowId xmlns:a16="http://schemas.microsoft.com/office/drawing/2014/main" val="4192081657"/>
                  </a:ext>
                </a:extLst>
              </a:tr>
            </a:tbl>
          </a:graphicData>
        </a:graphic>
      </p:graphicFrame>
      <p:graphicFrame>
        <p:nvGraphicFramePr>
          <p:cNvPr id="12" name="Table 11">
            <a:extLst>
              <a:ext uri="{FF2B5EF4-FFF2-40B4-BE49-F238E27FC236}">
                <a16:creationId xmlns:a16="http://schemas.microsoft.com/office/drawing/2014/main" id="{7D6EE9AF-FA37-4FF2-A092-40562528D6AC}"/>
              </a:ext>
            </a:extLst>
          </p:cNvPr>
          <p:cNvGraphicFramePr>
            <a:graphicFrameLocks noGrp="1"/>
          </p:cNvGraphicFramePr>
          <p:nvPr>
            <p:extLst>
              <p:ext uri="{D42A27DB-BD31-4B8C-83A1-F6EECF244321}">
                <p14:modId xmlns:p14="http://schemas.microsoft.com/office/powerpoint/2010/main" val="3251025286"/>
              </p:ext>
            </p:extLst>
          </p:nvPr>
        </p:nvGraphicFramePr>
        <p:xfrm>
          <a:off x="418646" y="3658393"/>
          <a:ext cx="2667000" cy="27432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920549869"/>
                    </a:ext>
                  </a:extLst>
                </a:gridCol>
                <a:gridCol w="1143000">
                  <a:extLst>
                    <a:ext uri="{9D8B030D-6E8A-4147-A177-3AD203B41FA5}">
                      <a16:colId xmlns:a16="http://schemas.microsoft.com/office/drawing/2014/main" val="706761366"/>
                    </a:ext>
                  </a:extLst>
                </a:gridCol>
                <a:gridCol w="1143000">
                  <a:extLst>
                    <a:ext uri="{9D8B030D-6E8A-4147-A177-3AD203B41FA5}">
                      <a16:colId xmlns:a16="http://schemas.microsoft.com/office/drawing/2014/main" val="4222309458"/>
                    </a:ext>
                  </a:extLst>
                </a:gridCol>
              </a:tblGrid>
              <a:tr h="130558">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66486665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Berlin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July 2017 </a:t>
                      </a:r>
                    </a:p>
                  </a:txBody>
                  <a:tcPr/>
                </a:tc>
                <a:extLst>
                  <a:ext uri="{0D108BD9-81ED-4DB2-BD59-A6C34878D82A}">
                    <a16:rowId xmlns:a16="http://schemas.microsoft.com/office/drawing/2014/main" val="3534860888"/>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Hawaii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Sep 2017 </a:t>
                      </a:r>
                    </a:p>
                  </a:txBody>
                  <a:tcPr/>
                </a:tc>
                <a:extLst>
                  <a:ext uri="{0D108BD9-81ED-4DB2-BD59-A6C34878D82A}">
                    <a16:rowId xmlns:a16="http://schemas.microsoft.com/office/drawing/2014/main" val="1937158592"/>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Orlando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Nov 2017</a:t>
                      </a:r>
                    </a:p>
                  </a:txBody>
                  <a:tcPr/>
                </a:tc>
                <a:extLst>
                  <a:ext uri="{0D108BD9-81ED-4DB2-BD59-A6C34878D82A}">
                    <a16:rowId xmlns:a16="http://schemas.microsoft.com/office/drawing/2014/main" val="107386823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Irvine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Jan 2018 </a:t>
                      </a:r>
                    </a:p>
                  </a:txBody>
                  <a:tcPr/>
                </a:tc>
                <a:extLst>
                  <a:ext uri="{0D108BD9-81ED-4DB2-BD59-A6C34878D82A}">
                    <a16:rowId xmlns:a16="http://schemas.microsoft.com/office/drawing/2014/main" val="356596531"/>
                  </a:ext>
                </a:extLst>
              </a:tr>
              <a:tr h="158845">
                <a:tc>
                  <a:txBody>
                    <a:bodyPr/>
                    <a:lstStyle/>
                    <a:p>
                      <a:pPr algn="ctr"/>
                      <a:r>
                        <a:rPr lang="en-AU" sz="1400" dirty="0"/>
                        <a:t>5</a:t>
                      </a:r>
                    </a:p>
                  </a:txBody>
                  <a:tcPr/>
                </a:tc>
                <a:tc>
                  <a:txBody>
                    <a:bodyPr/>
                    <a:lstStyle/>
                    <a:p>
                      <a:pPr algn="ctr"/>
                      <a:r>
                        <a:rPr lang="en-AU" sz="1400" dirty="0"/>
                        <a:t>Chicago</a:t>
                      </a:r>
                    </a:p>
                  </a:txBody>
                  <a:tcPr/>
                </a:tc>
                <a:tc>
                  <a:txBody>
                    <a:bodyPr/>
                    <a:lstStyle/>
                    <a:p>
                      <a:pPr algn="ctr"/>
                      <a:r>
                        <a:rPr lang="en-AU" sz="1400" dirty="0"/>
                        <a:t>Mar 2018 </a:t>
                      </a:r>
                    </a:p>
                  </a:txBody>
                  <a:tcPr/>
                </a:tc>
                <a:extLst>
                  <a:ext uri="{0D108BD9-81ED-4DB2-BD59-A6C34878D82A}">
                    <a16:rowId xmlns:a16="http://schemas.microsoft.com/office/drawing/2014/main" val="3851472675"/>
                  </a:ext>
                </a:extLst>
              </a:tr>
              <a:tr h="158845">
                <a:tc>
                  <a:txBody>
                    <a:bodyPr/>
                    <a:lstStyle/>
                    <a:p>
                      <a:pPr algn="ctr"/>
                      <a:r>
                        <a:rPr lang="en-AU" sz="1400" dirty="0"/>
                        <a:t>6</a:t>
                      </a:r>
                    </a:p>
                  </a:txBody>
                  <a:tcPr/>
                </a:tc>
                <a:tc>
                  <a:txBody>
                    <a:bodyPr/>
                    <a:lstStyle/>
                    <a:p>
                      <a:pPr algn="ctr"/>
                      <a:r>
                        <a:rPr lang="en-AU" sz="1400" dirty="0"/>
                        <a:t>Warsaw</a:t>
                      </a:r>
                    </a:p>
                  </a:txBody>
                  <a:tcPr/>
                </a:tc>
                <a:tc>
                  <a:txBody>
                    <a:bodyPr/>
                    <a:lstStyle/>
                    <a:p>
                      <a:pPr algn="ctr"/>
                      <a:r>
                        <a:rPr lang="en-AU" sz="1400" dirty="0"/>
                        <a:t>May 2018 </a:t>
                      </a:r>
                    </a:p>
                  </a:txBody>
                  <a:tcPr/>
                </a:tc>
                <a:extLst>
                  <a:ext uri="{0D108BD9-81ED-4DB2-BD59-A6C34878D82A}">
                    <a16:rowId xmlns:a16="http://schemas.microsoft.com/office/drawing/2014/main" val="3733173465"/>
                  </a:ext>
                </a:extLst>
              </a:tr>
              <a:tr h="158845">
                <a:tc>
                  <a:txBody>
                    <a:bodyPr/>
                    <a:lstStyle/>
                    <a:p>
                      <a:pPr algn="ctr"/>
                      <a:r>
                        <a:rPr lang="en-AU" sz="1400" dirty="0"/>
                        <a:t>7</a:t>
                      </a:r>
                    </a:p>
                  </a:txBody>
                  <a:tcPr/>
                </a:tc>
                <a:tc>
                  <a:txBody>
                    <a:bodyPr/>
                    <a:lstStyle/>
                    <a:p>
                      <a:pPr algn="ctr"/>
                      <a:r>
                        <a:rPr lang="en-AU" sz="1400" dirty="0"/>
                        <a:t>San Diego</a:t>
                      </a:r>
                    </a:p>
                  </a:txBody>
                  <a:tcPr/>
                </a:tc>
                <a:tc>
                  <a:txBody>
                    <a:bodyPr/>
                    <a:lstStyle/>
                    <a:p>
                      <a:pPr algn="ctr"/>
                      <a:r>
                        <a:rPr lang="en-AU" sz="1400" dirty="0"/>
                        <a:t>July 2018 </a:t>
                      </a:r>
                    </a:p>
                  </a:txBody>
                  <a:tcPr/>
                </a:tc>
                <a:extLst>
                  <a:ext uri="{0D108BD9-81ED-4DB2-BD59-A6C34878D82A}">
                    <a16:rowId xmlns:a16="http://schemas.microsoft.com/office/drawing/2014/main" val="3142616069"/>
                  </a:ext>
                </a:extLst>
              </a:tr>
              <a:tr h="158845">
                <a:tc>
                  <a:txBody>
                    <a:bodyPr/>
                    <a:lstStyle/>
                    <a:p>
                      <a:pPr algn="ctr"/>
                      <a:r>
                        <a:rPr lang="en-AU" sz="1400" dirty="0"/>
                        <a:t>8</a:t>
                      </a:r>
                    </a:p>
                  </a:txBody>
                  <a:tcPr/>
                </a:tc>
                <a:tc>
                  <a:txBody>
                    <a:bodyPr/>
                    <a:lstStyle/>
                    <a:p>
                      <a:pPr algn="ctr"/>
                      <a:r>
                        <a:rPr lang="en-AU" sz="1400" dirty="0"/>
                        <a:t>Hawaii</a:t>
                      </a:r>
                    </a:p>
                  </a:txBody>
                  <a:tcPr/>
                </a:tc>
                <a:tc>
                  <a:txBody>
                    <a:bodyPr/>
                    <a:lstStyle/>
                    <a:p>
                      <a:pPr algn="ctr"/>
                      <a:r>
                        <a:rPr lang="en-AU" sz="1400" dirty="0"/>
                        <a:t>Sep 2018</a:t>
                      </a:r>
                    </a:p>
                  </a:txBody>
                  <a:tcPr/>
                </a:tc>
                <a:extLst>
                  <a:ext uri="{0D108BD9-81ED-4DB2-BD59-A6C34878D82A}">
                    <a16:rowId xmlns:a16="http://schemas.microsoft.com/office/drawing/2014/main" val="964945874"/>
                  </a:ext>
                </a:extLst>
              </a:tr>
            </a:tbl>
          </a:graphicData>
        </a:graphic>
      </p:graphicFrame>
      <p:graphicFrame>
        <p:nvGraphicFramePr>
          <p:cNvPr id="14" name="Table 6">
            <a:extLst>
              <a:ext uri="{FF2B5EF4-FFF2-40B4-BE49-F238E27FC236}">
                <a16:creationId xmlns:a16="http://schemas.microsoft.com/office/drawing/2014/main" id="{5797CD4E-AAD4-48E7-8EB7-BCE9E18F09F7}"/>
              </a:ext>
            </a:extLst>
          </p:cNvPr>
          <p:cNvGraphicFramePr>
            <a:graphicFrameLocks noGrp="1"/>
          </p:cNvGraphicFramePr>
          <p:nvPr>
            <p:extLst>
              <p:ext uri="{D42A27DB-BD31-4B8C-83A1-F6EECF244321}">
                <p14:modId xmlns:p14="http://schemas.microsoft.com/office/powerpoint/2010/main" val="1375806833"/>
              </p:ext>
            </p:extLst>
          </p:nvPr>
        </p:nvGraphicFramePr>
        <p:xfrm>
          <a:off x="6172200" y="1600200"/>
          <a:ext cx="2667000" cy="3352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237565">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2021</a:t>
                      </a:r>
                    </a:p>
                  </a:txBody>
                  <a:tcPr/>
                </a:tc>
                <a:extLst>
                  <a:ext uri="{0D108BD9-81ED-4DB2-BD59-A6C34878D82A}">
                    <a16:rowId xmlns:a16="http://schemas.microsoft.com/office/drawing/2014/main" val="2412186687"/>
                  </a:ext>
                </a:extLst>
              </a:tr>
              <a:tr h="237565">
                <a:tc>
                  <a:txBody>
                    <a:bodyPr/>
                    <a:lstStyle/>
                    <a:p>
                      <a:pPr algn="ctr"/>
                      <a:r>
                        <a:rPr lang="en-AU" sz="1400" dirty="0"/>
                        <a:t>24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2021</a:t>
                      </a:r>
                    </a:p>
                  </a:txBody>
                  <a:tcPr/>
                </a:tc>
                <a:extLst>
                  <a:ext uri="{0D108BD9-81ED-4DB2-BD59-A6C34878D82A}">
                    <a16:rowId xmlns:a16="http://schemas.microsoft.com/office/drawing/2014/main" val="8607602"/>
                  </a:ext>
                </a:extLst>
              </a:tr>
              <a:tr h="237565">
                <a:tc>
                  <a:txBody>
                    <a:bodyPr/>
                    <a:lstStyle/>
                    <a:p>
                      <a:pPr algn="ctr"/>
                      <a:r>
                        <a:rPr lang="en-AU" sz="1400" dirty="0"/>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2021</a:t>
                      </a:r>
                    </a:p>
                  </a:txBody>
                  <a:tcPr/>
                </a:tc>
                <a:extLst>
                  <a:ext uri="{0D108BD9-81ED-4DB2-BD59-A6C34878D82A}">
                    <a16:rowId xmlns:a16="http://schemas.microsoft.com/office/drawing/2014/main" val="193993390"/>
                  </a:ext>
                </a:extLst>
              </a:tr>
              <a:tr h="237565">
                <a:tc>
                  <a:txBody>
                    <a:bodyPr/>
                    <a:lstStyle/>
                    <a:p>
                      <a:pPr algn="ctr"/>
                      <a:r>
                        <a:rPr lang="en-AU" sz="1400" dirty="0"/>
                        <a:t>26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2022</a:t>
                      </a:r>
                    </a:p>
                  </a:txBody>
                  <a:tcPr/>
                </a:tc>
                <a:extLst>
                  <a:ext uri="{0D108BD9-81ED-4DB2-BD59-A6C34878D82A}">
                    <a16:rowId xmlns:a16="http://schemas.microsoft.com/office/drawing/2014/main" val="419208905"/>
                  </a:ext>
                </a:extLst>
              </a:tr>
              <a:tr h="237565">
                <a:tc>
                  <a:txBody>
                    <a:bodyPr/>
                    <a:lstStyle/>
                    <a:p>
                      <a:pPr algn="ctr"/>
                      <a:r>
                        <a:rPr lang="en-AU" sz="1400" dirty="0"/>
                        <a:t>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Mar 2022</a:t>
                      </a:r>
                    </a:p>
                  </a:txBody>
                  <a:tcPr/>
                </a:tc>
                <a:extLst>
                  <a:ext uri="{0D108BD9-81ED-4DB2-BD59-A6C34878D82A}">
                    <a16:rowId xmlns:a16="http://schemas.microsoft.com/office/drawing/2014/main" val="3002379940"/>
                  </a:ext>
                </a:extLst>
              </a:tr>
              <a:tr h="237565">
                <a:tc>
                  <a:txBody>
                    <a:bodyPr/>
                    <a:lstStyle/>
                    <a:p>
                      <a:pPr algn="ctr"/>
                      <a:r>
                        <a:rPr lang="en-AU" sz="1400" dirty="0">
                          <a:solidFill>
                            <a:schemeClr val="tx1"/>
                          </a:solidFill>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2022</a:t>
                      </a:r>
                    </a:p>
                  </a:txBody>
                  <a:tcPr/>
                </a:tc>
                <a:extLst>
                  <a:ext uri="{0D108BD9-81ED-4DB2-BD59-A6C34878D82A}">
                    <a16:rowId xmlns:a16="http://schemas.microsoft.com/office/drawing/2014/main" val="28459856"/>
                  </a:ext>
                </a:extLst>
              </a:tr>
              <a:tr h="237565">
                <a:tc>
                  <a:txBody>
                    <a:bodyPr/>
                    <a:lstStyle/>
                    <a:p>
                      <a:pPr algn="ctr"/>
                      <a:r>
                        <a:rPr lang="en-AU" sz="1400" dirty="0">
                          <a:solidFill>
                            <a:schemeClr val="tx1"/>
                          </a:solidFill>
                        </a:rPr>
                        <a:t>29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Montreal/H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2022</a:t>
                      </a:r>
                    </a:p>
                  </a:txBody>
                  <a:tcPr/>
                </a:tc>
                <a:extLst>
                  <a:ext uri="{0D108BD9-81ED-4DB2-BD59-A6C34878D82A}">
                    <a16:rowId xmlns:a16="http://schemas.microsoft.com/office/drawing/2014/main" val="1341669652"/>
                  </a:ext>
                </a:extLst>
              </a:tr>
              <a:tr h="237565">
                <a:tc>
                  <a:txBody>
                    <a:bodyPr/>
                    <a:lstStyle/>
                    <a:p>
                      <a:pPr algn="ctr"/>
                      <a:r>
                        <a:rPr lang="en-AU" sz="1400"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Hawaii/H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2022</a:t>
                      </a:r>
                    </a:p>
                  </a:txBody>
                  <a:tcPr/>
                </a:tc>
                <a:extLst>
                  <a:ext uri="{0D108BD9-81ED-4DB2-BD59-A6C34878D82A}">
                    <a16:rowId xmlns:a16="http://schemas.microsoft.com/office/drawing/2014/main" val="1575438289"/>
                  </a:ext>
                </a:extLst>
              </a:tr>
              <a:tr h="237565">
                <a:tc>
                  <a:txBody>
                    <a:bodyPr/>
                    <a:lstStyle/>
                    <a:p>
                      <a:pPr algn="ctr"/>
                      <a:r>
                        <a:rPr lang="en-AU" sz="1400" dirty="0">
                          <a:solidFill>
                            <a:schemeClr val="tx1"/>
                          </a:solidFill>
                        </a:rPr>
                        <a:t>31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Bangkok/H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2022</a:t>
                      </a:r>
                    </a:p>
                  </a:txBody>
                  <a:tcPr/>
                </a:tc>
                <a:extLst>
                  <a:ext uri="{0D108BD9-81ED-4DB2-BD59-A6C34878D82A}">
                    <a16:rowId xmlns:a16="http://schemas.microsoft.com/office/drawing/2014/main" val="2610270882"/>
                  </a:ext>
                </a:extLst>
              </a:tr>
              <a:tr h="237565">
                <a:tc>
                  <a:txBody>
                    <a:bodyPr/>
                    <a:lstStyle/>
                    <a:p>
                      <a:pPr algn="ctr"/>
                      <a:r>
                        <a:rPr lang="en-AU" sz="1400" dirty="0">
                          <a:solidFill>
                            <a:schemeClr val="tx1"/>
                          </a:solidFill>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Baltimore/H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2023</a:t>
                      </a:r>
                    </a:p>
                  </a:txBody>
                  <a:tcPr/>
                </a:tc>
                <a:extLst>
                  <a:ext uri="{0D108BD9-81ED-4DB2-BD59-A6C34878D82A}">
                    <a16:rowId xmlns:a16="http://schemas.microsoft.com/office/drawing/2014/main" val="3122289201"/>
                  </a:ext>
                </a:extLst>
              </a:tr>
            </a:tbl>
          </a:graphicData>
        </a:graphic>
      </p:graphicFrame>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407227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F5992-A3EF-E5E5-2EC4-8BE26C052C2C}"/>
              </a:ext>
            </a:extLst>
          </p:cNvPr>
          <p:cNvSpPr>
            <a:spLocks noGrp="1"/>
          </p:cNvSpPr>
          <p:nvPr>
            <p:ph type="title"/>
          </p:nvPr>
        </p:nvSpPr>
        <p:spPr/>
        <p:txBody>
          <a:bodyPr/>
          <a:lstStyle/>
          <a:p>
            <a:r>
              <a:rPr lang="en-AU" dirty="0"/>
              <a:t>The Coex SC has been tracking two Harmonised Standards in ETSI BRAN for 5/6 GHz coexistence</a:t>
            </a:r>
          </a:p>
        </p:txBody>
      </p:sp>
      <p:sp>
        <p:nvSpPr>
          <p:cNvPr id="4" name="Footer Placeholder 3">
            <a:extLst>
              <a:ext uri="{FF2B5EF4-FFF2-40B4-BE49-F238E27FC236}">
                <a16:creationId xmlns:a16="http://schemas.microsoft.com/office/drawing/2014/main" id="{D1AD7368-F99E-0E4E-6233-566995B881D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24AF1BF-B813-C1F9-6656-4715F8A62DD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
        <p:nvSpPr>
          <p:cNvPr id="8" name="Rectangle 7">
            <a:extLst>
              <a:ext uri="{FF2B5EF4-FFF2-40B4-BE49-F238E27FC236}">
                <a16:creationId xmlns:a16="http://schemas.microsoft.com/office/drawing/2014/main" id="{2DE5A290-1F54-4DFC-F604-B32F66F28EB3}"/>
              </a:ext>
            </a:extLst>
          </p:cNvPr>
          <p:cNvSpPr/>
          <p:nvPr/>
        </p:nvSpPr>
        <p:spPr bwMode="auto">
          <a:xfrm>
            <a:off x="20354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301 893</a:t>
            </a:r>
            <a:br>
              <a:rPr lang="en-AU" sz="1600" b="1" dirty="0">
                <a:latin typeface="+mj-lt"/>
              </a:rPr>
            </a:br>
            <a:r>
              <a:rPr lang="en-AU" sz="1600" b="1" dirty="0">
                <a:latin typeface="+mj-lt"/>
              </a:rPr>
              <a:t>(5 GHz)</a:t>
            </a:r>
          </a:p>
        </p:txBody>
      </p:sp>
      <p:sp>
        <p:nvSpPr>
          <p:cNvPr id="9" name="Rectangle 8">
            <a:extLst>
              <a:ext uri="{FF2B5EF4-FFF2-40B4-BE49-F238E27FC236}">
                <a16:creationId xmlns:a16="http://schemas.microsoft.com/office/drawing/2014/main" id="{2508DD12-C42B-0271-8DF5-B97CA07569EE}"/>
              </a:ext>
            </a:extLst>
          </p:cNvPr>
          <p:cNvSpPr/>
          <p:nvPr/>
        </p:nvSpPr>
        <p:spPr bwMode="auto">
          <a:xfrm>
            <a:off x="52358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303 687</a:t>
            </a:r>
            <a:br>
              <a:rPr lang="en-AU" sz="1600" b="1" dirty="0">
                <a:latin typeface="+mj-lt"/>
              </a:rPr>
            </a:br>
            <a:r>
              <a:rPr lang="en-AU" sz="1600" b="1" dirty="0">
                <a:latin typeface="+mj-lt"/>
              </a:rPr>
              <a:t>(6 GHz)</a:t>
            </a:r>
          </a:p>
        </p:txBody>
      </p:sp>
      <p:sp>
        <p:nvSpPr>
          <p:cNvPr id="10" name="Rectangle 9">
            <a:extLst>
              <a:ext uri="{FF2B5EF4-FFF2-40B4-BE49-F238E27FC236}">
                <a16:creationId xmlns:a16="http://schemas.microsoft.com/office/drawing/2014/main" id="{E9EFF629-DFB1-D14D-ECFA-2017880114AC}"/>
              </a:ext>
            </a:extLst>
          </p:cNvPr>
          <p:cNvSpPr/>
          <p:nvPr/>
        </p:nvSpPr>
        <p:spPr bwMode="auto">
          <a:xfrm>
            <a:off x="2041902" y="4572001"/>
            <a:ext cx="5175142" cy="914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dirty="0">
                <a:latin typeface="+mj-lt"/>
              </a:rPr>
              <a:t>Satisfying the requirements &amp; tests in these Harmonised Standards provides one mechanism to access the European markets</a:t>
            </a:r>
          </a:p>
        </p:txBody>
      </p:sp>
      <p:cxnSp>
        <p:nvCxnSpPr>
          <p:cNvPr id="12" name="Straight Arrow Connector 11">
            <a:extLst>
              <a:ext uri="{FF2B5EF4-FFF2-40B4-BE49-F238E27FC236}">
                <a16:creationId xmlns:a16="http://schemas.microsoft.com/office/drawing/2014/main" id="{7FC7BE72-5E3F-C9F0-4B42-F604C88D0C89}"/>
              </a:ext>
            </a:extLst>
          </p:cNvPr>
          <p:cNvCxnSpPr>
            <a:endCxn id="8" idx="2"/>
          </p:cNvCxnSpPr>
          <p:nvPr/>
        </p:nvCxnSpPr>
        <p:spPr bwMode="auto">
          <a:xfrm flipV="1">
            <a:off x="30260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A4448CCC-EE52-5D38-9C25-21C0CCE2702E}"/>
              </a:ext>
            </a:extLst>
          </p:cNvPr>
          <p:cNvCxnSpPr/>
          <p:nvPr/>
        </p:nvCxnSpPr>
        <p:spPr bwMode="auto">
          <a:xfrm flipV="1">
            <a:off x="62264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B08E6C79-D714-29E8-2499-60ED20D51416}"/>
              </a:ext>
            </a:extLst>
          </p:cNvPr>
          <p:cNvSpPr/>
          <p:nvPr/>
        </p:nvSpPr>
        <p:spPr bwMode="auto">
          <a:xfrm>
            <a:off x="2022529" y="2286000"/>
            <a:ext cx="5175142" cy="45878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Defined by ESTI BRAN</a:t>
            </a:r>
          </a:p>
        </p:txBody>
      </p:sp>
      <p:cxnSp>
        <p:nvCxnSpPr>
          <p:cNvPr id="15" name="Straight Arrow Connector 14">
            <a:extLst>
              <a:ext uri="{FF2B5EF4-FFF2-40B4-BE49-F238E27FC236}">
                <a16:creationId xmlns:a16="http://schemas.microsoft.com/office/drawing/2014/main" id="{E77855FF-ACF9-2B45-EDEE-24255D381D57}"/>
              </a:ext>
            </a:extLst>
          </p:cNvPr>
          <p:cNvCxnSpPr/>
          <p:nvPr/>
        </p:nvCxnSpPr>
        <p:spPr bwMode="auto">
          <a:xfrm flipV="1">
            <a:off x="30170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16" name="Straight Arrow Connector 15">
            <a:extLst>
              <a:ext uri="{FF2B5EF4-FFF2-40B4-BE49-F238E27FC236}">
                <a16:creationId xmlns:a16="http://schemas.microsoft.com/office/drawing/2014/main" id="{CD493F5E-8C47-6274-72DD-97E470C871FB}"/>
              </a:ext>
            </a:extLst>
          </p:cNvPr>
          <p:cNvCxnSpPr/>
          <p:nvPr/>
        </p:nvCxnSpPr>
        <p:spPr bwMode="auto">
          <a:xfrm flipV="1">
            <a:off x="62174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spTree>
    <p:extLst>
      <p:ext uri="{BB962C8B-B14F-4D97-AF65-F5344CB8AC3E}">
        <p14:creationId xmlns:p14="http://schemas.microsoft.com/office/powerpoint/2010/main" val="423515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ACA9-5886-4065-A6B4-4394C20C0AA0}"/>
              </a:ext>
            </a:extLst>
          </p:cNvPr>
          <p:cNvSpPr>
            <a:spLocks noGrp="1"/>
          </p:cNvSpPr>
          <p:nvPr>
            <p:ph type="title"/>
          </p:nvPr>
        </p:nvSpPr>
        <p:spPr/>
        <p:txBody>
          <a:bodyPr/>
          <a:lstStyle/>
          <a:p>
            <a:r>
              <a:rPr lang="en-AU" dirty="0"/>
              <a:t>Note that ESTI BRAN documents are available to IEEE 802.11 WG members</a:t>
            </a:r>
          </a:p>
        </p:txBody>
      </p:sp>
      <p:sp>
        <p:nvSpPr>
          <p:cNvPr id="3" name="Content Placeholder 2">
            <a:extLst>
              <a:ext uri="{FF2B5EF4-FFF2-40B4-BE49-F238E27FC236}">
                <a16:creationId xmlns:a16="http://schemas.microsoft.com/office/drawing/2014/main" id="{4AE0C1D3-160F-4683-8F9B-B56885951C3A}"/>
              </a:ext>
            </a:extLst>
          </p:cNvPr>
          <p:cNvSpPr>
            <a:spLocks noGrp="1"/>
          </p:cNvSpPr>
          <p:nvPr>
            <p:ph idx="1"/>
          </p:nvPr>
        </p:nvSpPr>
        <p:spPr/>
        <p:txBody>
          <a:bodyPr/>
          <a:lstStyle/>
          <a:p>
            <a:pPr lvl="1"/>
            <a:r>
              <a:rPr lang="en-AU" dirty="0"/>
              <a:t>Today’s material references ETSI BRAN documents</a:t>
            </a:r>
          </a:p>
          <a:p>
            <a:pPr lvl="1"/>
            <a:r>
              <a:rPr lang="en-AU" dirty="0"/>
              <a:t>They are (or should be) available in the IEEE 802.11 WG members area</a:t>
            </a:r>
          </a:p>
          <a:p>
            <a:pPr lvl="2"/>
            <a:r>
              <a:rPr lang="en-AU" dirty="0"/>
              <a:t>See </a:t>
            </a:r>
            <a:r>
              <a:rPr lang="en-AU" dirty="0">
                <a:hlinkClick r:id="rId2"/>
              </a:rPr>
              <a:t>http://www.ieee802.org/11/private/ETSI_documents/BRAN</a:t>
            </a:r>
            <a:endParaRPr lang="en-AU" dirty="0"/>
          </a:p>
          <a:p>
            <a:pPr lvl="1"/>
            <a:r>
              <a:rPr lang="en-AU" dirty="0"/>
              <a:t>Please remember that these documents are not public …</a:t>
            </a:r>
          </a:p>
          <a:p>
            <a:pPr lvl="1"/>
            <a:r>
              <a:rPr lang="en-AU" dirty="0"/>
              <a:t>… and have only been made available to IEEE 802.11 WG members under special arrangement</a:t>
            </a:r>
          </a:p>
          <a:p>
            <a:pPr lvl="2"/>
            <a:endParaRPr lang="en-AU" dirty="0"/>
          </a:p>
        </p:txBody>
      </p:sp>
      <p:sp>
        <p:nvSpPr>
          <p:cNvPr id="4" name="Footer Placeholder 3">
            <a:extLst>
              <a:ext uri="{FF2B5EF4-FFF2-40B4-BE49-F238E27FC236}">
                <a16:creationId xmlns:a16="http://schemas.microsoft.com/office/drawing/2014/main" id="{FE377968-D115-4331-9108-1B3DD1CF552D}"/>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7E639CA4-2738-4CCC-A48F-AC810E5487FD}"/>
              </a:ext>
            </a:extLst>
          </p:cNvPr>
          <p:cNvSpPr>
            <a:spLocks noGrp="1"/>
          </p:cNvSpPr>
          <p:nvPr>
            <p:ph type="sldNum" sz="quarter" idx="11"/>
          </p:nvPr>
        </p:nvSpPr>
        <p:spPr/>
        <p:txBody>
          <a:bodyPr/>
          <a:lstStyle/>
          <a:p>
            <a:pPr>
              <a:defRPr/>
            </a:pPr>
            <a:r>
              <a:rPr lang="en-US" dirty="0"/>
              <a:t>Slide </a:t>
            </a:r>
            <a:fld id="{EF4002E7-DB4D-4CC3-8382-1939D19420D8}" type="slidenum">
              <a:rPr lang="en-US" smtClean="0"/>
              <a:pPr>
                <a:defRPr/>
              </a:pPr>
              <a:t>22</a:t>
            </a:fld>
            <a:endParaRPr lang="en-US" dirty="0"/>
          </a:p>
        </p:txBody>
      </p:sp>
    </p:spTree>
    <p:extLst>
      <p:ext uri="{BB962C8B-B14F-4D97-AF65-F5344CB8AC3E}">
        <p14:creationId xmlns:p14="http://schemas.microsoft.com/office/powerpoint/2010/main" val="350190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continue to discuss coexistence &amp; other issues going forward</a:t>
            </a:r>
          </a:p>
        </p:txBody>
      </p:sp>
      <p:sp>
        <p:nvSpPr>
          <p:cNvPr id="3" name="Content Placeholder 2"/>
          <p:cNvSpPr>
            <a:spLocks noGrp="1"/>
          </p:cNvSpPr>
          <p:nvPr>
            <p:ph sz="half" idx="1"/>
          </p:nvPr>
        </p:nvSpPr>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6" name="Content Placeholder 5">
            <a:extLst>
              <a:ext uri="{FF2B5EF4-FFF2-40B4-BE49-F238E27FC236}">
                <a16:creationId xmlns:a16="http://schemas.microsoft.com/office/drawing/2014/main" id="{7C5F532F-3C5A-FD83-F282-547681F0819C}"/>
              </a:ext>
            </a:extLst>
          </p:cNvPr>
          <p:cNvSpPr>
            <a:spLocks noGrp="1"/>
          </p:cNvSpPr>
          <p:nvPr>
            <p:ph sz="half" idx="2"/>
          </p:nvPr>
        </p:nvSpPr>
        <p:spPr/>
        <p:txBody>
          <a:bodyPr/>
          <a:lstStyle/>
          <a:p>
            <a:endParaRPr lang="en-AU" dirty="0"/>
          </a:p>
          <a:p>
            <a:pPr lvl="1"/>
            <a:r>
              <a:rPr lang="en-GB" dirty="0"/>
              <a:t>BRAN#118</a:t>
            </a:r>
          </a:p>
          <a:p>
            <a:pPr lvl="2"/>
            <a:r>
              <a:rPr lang="en-GB" dirty="0"/>
              <a:t> 27 Feb 2023 to 3 Mar 2023</a:t>
            </a:r>
          </a:p>
          <a:p>
            <a:pPr lvl="1"/>
            <a:r>
              <a:rPr lang="en-GB" dirty="0"/>
              <a:t>BRAN#119</a:t>
            </a:r>
          </a:p>
          <a:p>
            <a:pPr lvl="2"/>
            <a:r>
              <a:rPr lang="en-GB" dirty="0"/>
              <a:t> 12 June 2023 to 16 Jun 2023</a:t>
            </a:r>
          </a:p>
          <a:p>
            <a:pPr lvl="1"/>
            <a:r>
              <a:rPr lang="en-GB" dirty="0"/>
              <a:t>BRAN#120</a:t>
            </a:r>
          </a:p>
          <a:p>
            <a:pPr lvl="2"/>
            <a:r>
              <a:rPr lang="en-GB" dirty="0"/>
              <a:t> 18 Sep 2023 to 22 Sep 2023</a:t>
            </a:r>
          </a:p>
          <a:p>
            <a:pPr lvl="1"/>
            <a:r>
              <a:rPr lang="en-GB" dirty="0"/>
              <a:t>BRAN#121</a:t>
            </a:r>
          </a:p>
          <a:p>
            <a:pPr lvl="2"/>
            <a:r>
              <a:rPr lang="en-GB" dirty="0"/>
              <a:t> 23 Oct 2023 to 27 Oct 2023</a:t>
            </a:r>
          </a:p>
          <a:p>
            <a:pPr lvl="1"/>
            <a:r>
              <a:rPr lang="en-GB" dirty="0"/>
              <a:t>BRAN  BRAN#122</a:t>
            </a:r>
          </a:p>
          <a:p>
            <a:pPr lvl="2"/>
            <a:r>
              <a:rPr lang="en-GB" dirty="0"/>
              <a:t>11 Dec 2023 to 15 Dec 2023</a:t>
            </a:r>
          </a:p>
          <a:p>
            <a:endParaRPr lang="en-AU" dirty="0"/>
          </a:p>
        </p:txBody>
      </p:sp>
    </p:spTree>
    <p:extLst>
      <p:ext uri="{BB962C8B-B14F-4D97-AF65-F5344CB8AC3E}">
        <p14:creationId xmlns:p14="http://schemas.microsoft.com/office/powerpoint/2010/main" val="4215237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303 687 (6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24</a:t>
            </a:fld>
            <a:endParaRPr lang="en-US" dirty="0"/>
          </a:p>
        </p:txBody>
      </p:sp>
    </p:spTree>
    <p:extLst>
      <p:ext uri="{BB962C8B-B14F-4D97-AF65-F5344CB8AC3E}">
        <p14:creationId xmlns:p14="http://schemas.microsoft.com/office/powerpoint/2010/main" val="39953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1657-5C15-4106-B8AA-0F03034BEB65}"/>
              </a:ext>
            </a:extLst>
          </p:cNvPr>
          <p:cNvSpPr>
            <a:spLocks noGrp="1"/>
          </p:cNvSpPr>
          <p:nvPr>
            <p:ph type="title"/>
          </p:nvPr>
        </p:nvSpPr>
        <p:spPr/>
        <p:txBody>
          <a:bodyPr/>
          <a:lstStyle/>
          <a:p>
            <a:r>
              <a:rPr lang="en-AU" dirty="0"/>
              <a:t>The latest revision of EN 303 687 (6 GHz) was sent for EC review after BRAN#116</a:t>
            </a:r>
          </a:p>
        </p:txBody>
      </p:sp>
      <p:sp>
        <p:nvSpPr>
          <p:cNvPr id="3" name="Content Placeholder 2">
            <a:extLst>
              <a:ext uri="{FF2B5EF4-FFF2-40B4-BE49-F238E27FC236}">
                <a16:creationId xmlns:a16="http://schemas.microsoft.com/office/drawing/2014/main" id="{A457AEF6-508E-4443-8995-C6EA02B6B88C}"/>
              </a:ext>
            </a:extLst>
          </p:cNvPr>
          <p:cNvSpPr>
            <a:spLocks noGrp="1"/>
          </p:cNvSpPr>
          <p:nvPr>
            <p:ph idx="1"/>
          </p:nvPr>
        </p:nvSpPr>
        <p:spPr/>
        <p:txBody>
          <a:bodyPr/>
          <a:lstStyle/>
          <a:p>
            <a:r>
              <a:rPr lang="en-AU" dirty="0"/>
              <a:t>Document status after BRAN#116</a:t>
            </a:r>
          </a:p>
          <a:p>
            <a:pPr lvl="1"/>
            <a:r>
              <a:rPr lang="en-US" dirty="0"/>
              <a:t>Draft EN 303 687 </a:t>
            </a:r>
            <a:r>
              <a:rPr lang="en-AU" dirty="0"/>
              <a:t>v0.0.24 (21 Oct 2022)</a:t>
            </a:r>
          </a:p>
          <a:p>
            <a:r>
              <a:rPr lang="en-GB" dirty="0"/>
              <a:t>Commentary </a:t>
            </a:r>
          </a:p>
          <a:p>
            <a:pPr lvl="1"/>
            <a:r>
              <a:rPr lang="en-US" dirty="0"/>
              <a:t>Draft EN 303 687 </a:t>
            </a:r>
            <a:r>
              <a:rPr lang="en-AU" dirty="0"/>
              <a:t>v0.0.20 was completed after BRAN#113</a:t>
            </a:r>
          </a:p>
          <a:p>
            <a:pPr lvl="2"/>
            <a:r>
              <a:rPr lang="en-AU" i="1" dirty="0">
                <a:solidFill>
                  <a:srgbClr val="00B050"/>
                </a:solidFill>
              </a:rPr>
              <a:t>Adaptivity based on ED-only @ -72 dBm (scaled) </a:t>
            </a:r>
            <a:r>
              <a:rPr lang="en-AU" dirty="0">
                <a:solidFill>
                  <a:srgbClr val="00B050"/>
                </a:solidFill>
              </a:rPr>
              <a:t>included</a:t>
            </a:r>
          </a:p>
          <a:p>
            <a:pPr lvl="2"/>
            <a:r>
              <a:rPr lang="en-AU" dirty="0">
                <a:solidFill>
                  <a:srgbClr val="FF9900"/>
                </a:solidFill>
              </a:rPr>
              <a:t>Some aspects of NB FH in 4.3.3.2 (specification) &amp; 5 (testing) included</a:t>
            </a:r>
          </a:p>
          <a:p>
            <a:pPr lvl="2"/>
            <a:r>
              <a:rPr lang="en-AU" dirty="0">
                <a:solidFill>
                  <a:srgbClr val="FF0000"/>
                </a:solidFill>
              </a:rPr>
              <a:t>All support for C2C features removed, at least for the moment</a:t>
            </a:r>
          </a:p>
          <a:p>
            <a:pPr lvl="1"/>
            <a:r>
              <a:rPr lang="en-AU" dirty="0"/>
              <a:t>The ENAP ballot on </a:t>
            </a:r>
            <a:r>
              <a:rPr lang="en-US" dirty="0"/>
              <a:t>Draft EN 303 687 </a:t>
            </a:r>
            <a:r>
              <a:rPr lang="en-AU" dirty="0"/>
              <a:t>v1.0.0 passed in late July 2022</a:t>
            </a:r>
          </a:p>
          <a:p>
            <a:pPr lvl="2"/>
            <a:r>
              <a:rPr lang="en-AU" dirty="0"/>
              <a:t>Comments resolutions are in BRAN(22)115030, with nothing relevant to </a:t>
            </a:r>
            <a:r>
              <a:rPr lang="en-AU" dirty="0" err="1"/>
              <a:t>coex</a:t>
            </a:r>
            <a:endParaRPr lang="en-AU" dirty="0"/>
          </a:p>
          <a:p>
            <a:pPr lvl="1"/>
            <a:r>
              <a:rPr lang="en-AU" dirty="0"/>
              <a:t>The resulting </a:t>
            </a:r>
            <a:r>
              <a:rPr lang="en-US" dirty="0"/>
              <a:t>Draft EN 303 687 </a:t>
            </a:r>
            <a:r>
              <a:rPr lang="en-AU" dirty="0"/>
              <a:t>v0.0.24 was approved for submission to the HAS consultant for EC review</a:t>
            </a:r>
          </a:p>
          <a:p>
            <a:pPr marL="184150" lvl="2" indent="0">
              <a:buNone/>
            </a:pPr>
            <a:endParaRPr lang="en-AU" dirty="0"/>
          </a:p>
        </p:txBody>
      </p:sp>
      <p:sp>
        <p:nvSpPr>
          <p:cNvPr id="4" name="Footer Placeholder 3">
            <a:extLst>
              <a:ext uri="{FF2B5EF4-FFF2-40B4-BE49-F238E27FC236}">
                <a16:creationId xmlns:a16="http://schemas.microsoft.com/office/drawing/2014/main" id="{BD3228F5-284D-418D-88BA-BDADC04DAE86}"/>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D9E964A0-2182-40D4-AF81-7EA9938AB1F5}"/>
              </a:ext>
            </a:extLst>
          </p:cNvPr>
          <p:cNvSpPr>
            <a:spLocks noGrp="1"/>
          </p:cNvSpPr>
          <p:nvPr>
            <p:ph type="sldNum" sz="quarter" idx="11"/>
          </p:nvPr>
        </p:nvSpPr>
        <p:spPr/>
        <p:txBody>
          <a:bodyPr/>
          <a:lstStyle/>
          <a:p>
            <a:r>
              <a:rPr lang="en-US" dirty="0"/>
              <a:t>Slide </a:t>
            </a:r>
            <a:fld id="{EF4002E7-DB4D-4CC3-8382-1939D19420D8}" type="slidenum">
              <a:rPr lang="en-US" smtClean="0"/>
              <a:pPr/>
              <a:t>25</a:t>
            </a:fld>
            <a:endParaRPr lang="en-US" dirty="0"/>
          </a:p>
        </p:txBody>
      </p:sp>
    </p:spTree>
    <p:extLst>
      <p:ext uri="{BB962C8B-B14F-4D97-AF65-F5344CB8AC3E}">
        <p14:creationId xmlns:p14="http://schemas.microsoft.com/office/powerpoint/2010/main" val="2736656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4118A-831A-AA9B-5CAA-321E672012E1}"/>
              </a:ext>
            </a:extLst>
          </p:cNvPr>
          <p:cNvSpPr>
            <a:spLocks noGrp="1"/>
          </p:cNvSpPr>
          <p:nvPr>
            <p:ph type="title"/>
          </p:nvPr>
        </p:nvSpPr>
        <p:spPr/>
        <p:txBody>
          <a:bodyPr/>
          <a:lstStyle/>
          <a:p>
            <a:r>
              <a:rPr lang="en-AU" dirty="0"/>
              <a:t>The HAS consultant has responded to the draft of EN 303 687</a:t>
            </a:r>
          </a:p>
        </p:txBody>
      </p:sp>
      <p:sp>
        <p:nvSpPr>
          <p:cNvPr id="3" name="Content Placeholder 2">
            <a:extLst>
              <a:ext uri="{FF2B5EF4-FFF2-40B4-BE49-F238E27FC236}">
                <a16:creationId xmlns:a16="http://schemas.microsoft.com/office/drawing/2014/main" id="{56A8B137-571B-1ECF-A886-619EB37B3C02}"/>
              </a:ext>
            </a:extLst>
          </p:cNvPr>
          <p:cNvSpPr>
            <a:spLocks noGrp="1"/>
          </p:cNvSpPr>
          <p:nvPr>
            <p:ph idx="1"/>
          </p:nvPr>
        </p:nvSpPr>
        <p:spPr/>
        <p:txBody>
          <a:bodyPr/>
          <a:lstStyle/>
          <a:p>
            <a:r>
              <a:rPr lang="en-AU" dirty="0"/>
              <a:t>Document status after BRAN#117</a:t>
            </a:r>
          </a:p>
          <a:p>
            <a:pPr lvl="1"/>
            <a:r>
              <a:rPr lang="en-US" dirty="0"/>
              <a:t>Draft EN 303 687 </a:t>
            </a:r>
            <a:r>
              <a:rPr lang="en-AU" dirty="0"/>
              <a:t>v0.0.24 (21 Oct 2022)</a:t>
            </a:r>
          </a:p>
          <a:p>
            <a:r>
              <a:rPr lang="en-GB" dirty="0"/>
              <a:t>Commentary </a:t>
            </a:r>
          </a:p>
          <a:p>
            <a:pPr lvl="1"/>
            <a:r>
              <a:rPr lang="en-GB" dirty="0"/>
              <a:t>The EC assessment report is available (BRAN(23)117a003) …</a:t>
            </a:r>
          </a:p>
          <a:p>
            <a:pPr lvl="1"/>
            <a:r>
              <a:rPr lang="en-GB" dirty="0"/>
              <a:t>… as is a draft comment resolution report</a:t>
            </a:r>
          </a:p>
          <a:p>
            <a:pPr lvl="1"/>
            <a:r>
              <a:rPr lang="en-GB" dirty="0"/>
              <a:t>David Baldy (Broadcom) will provide a status update</a:t>
            </a:r>
          </a:p>
          <a:p>
            <a:pPr lvl="2"/>
            <a:r>
              <a:rPr lang="en-GB" dirty="0"/>
              <a:t>See </a:t>
            </a:r>
            <a:r>
              <a:rPr lang="en-GB" dirty="0">
                <a:solidFill>
                  <a:srgbClr val="FF0000"/>
                </a:solidFill>
              </a:rPr>
              <a:t>11-22-xxxxr0</a:t>
            </a:r>
          </a:p>
          <a:p>
            <a:r>
              <a:rPr lang="en-AU" dirty="0"/>
              <a:t> </a:t>
            </a:r>
          </a:p>
        </p:txBody>
      </p:sp>
      <p:sp>
        <p:nvSpPr>
          <p:cNvPr id="4" name="Footer Placeholder 3">
            <a:extLst>
              <a:ext uri="{FF2B5EF4-FFF2-40B4-BE49-F238E27FC236}">
                <a16:creationId xmlns:a16="http://schemas.microsoft.com/office/drawing/2014/main" id="{877FAAC0-F534-CF21-FB30-13763F20D6B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7E640F-D1C0-3B4D-45E1-ED70D822AC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dirty="0"/>
          </a:p>
        </p:txBody>
      </p:sp>
    </p:spTree>
    <p:extLst>
      <p:ext uri="{BB962C8B-B14F-4D97-AF65-F5344CB8AC3E}">
        <p14:creationId xmlns:p14="http://schemas.microsoft.com/office/powerpoint/2010/main" val="340131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GB" dirty="0"/>
              <a:t>NB FH operations</a:t>
            </a:r>
          </a:p>
          <a:p>
            <a:pPr lvl="1"/>
            <a:r>
              <a:rPr lang="en-GB" dirty="0"/>
              <a:t>The next version of EN 303 687 will specify that NB FH uses the LBE/FBE </a:t>
            </a:r>
            <a:r>
              <a:rPr lang="en-US" sz="1800" dirty="0">
                <a:effectLst/>
                <a:latin typeface="+mj-lt"/>
                <a:ea typeface="Times New Roman" panose="02020603050405020304" pitchFamily="18" charset="0"/>
              </a:rPr>
              <a:t>channel access mechanisms &amp; channelization’s </a:t>
            </a:r>
            <a:endParaRPr lang="en-GB" dirty="0"/>
          </a:p>
          <a:p>
            <a:pPr lvl="1"/>
            <a:r>
              <a:rPr lang="en-AU" dirty="0"/>
              <a:t>Future revisions of EN 303 687 may extend NB FH further</a:t>
            </a:r>
          </a:p>
          <a:p>
            <a:pPr lvl="2"/>
            <a:r>
              <a:rPr lang="en-AU" dirty="0"/>
              <a:t>See </a:t>
            </a:r>
            <a:r>
              <a:rPr lang="en-GB" dirty="0"/>
              <a:t> BRAN(21)112011 (Apple) - </a:t>
            </a:r>
            <a:r>
              <a:rPr lang="en-GB" i="1" dirty="0"/>
              <a:t>Narrow Band Channel Access in 6 GHz </a:t>
            </a:r>
            <a:r>
              <a:rPr lang="en-GB" dirty="0"/>
              <a:t>for some initial discussions</a:t>
            </a:r>
          </a:p>
          <a:p>
            <a:pPr lvl="1"/>
            <a:r>
              <a:rPr lang="en-GB" dirty="0"/>
              <a:t>The plan is for the Coex SC to monitor any future discussions …</a:t>
            </a:r>
          </a:p>
          <a:p>
            <a:pPr lvl="1"/>
            <a:r>
              <a:rPr lang="en-AU" dirty="0"/>
              <a:t>… but in the meantime, NB FH is partially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dirty="0"/>
          </a:p>
        </p:txBody>
      </p:sp>
    </p:spTree>
    <p:extLst>
      <p:ext uri="{BB962C8B-B14F-4D97-AF65-F5344CB8AC3E}">
        <p14:creationId xmlns:p14="http://schemas.microsoft.com/office/powerpoint/2010/main" val="1830404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AU" dirty="0"/>
              <a:t>C2C operations</a:t>
            </a:r>
          </a:p>
          <a:p>
            <a:pPr lvl="1"/>
            <a:r>
              <a:rPr lang="en-AU" dirty="0"/>
              <a:t>Various efforts were made to specify requirements in EN 303 687 for C2C operations to be enabled by “hearing” any AP in any channel</a:t>
            </a:r>
          </a:p>
          <a:p>
            <a:pPr lvl="1"/>
            <a:r>
              <a:rPr lang="en-AU" dirty="0"/>
              <a:t>There was no agreement on a sufficient level of “hearing” and so the issue has probably been deferred to the next revision</a:t>
            </a:r>
          </a:p>
          <a:p>
            <a:pPr lvl="1"/>
            <a:r>
              <a:rPr lang="en-GB" dirty="0"/>
              <a:t>The plan is for the Coex SC to monitor any future discussions …</a:t>
            </a:r>
            <a:endParaRPr lang="en-AU" dirty="0"/>
          </a:p>
          <a:p>
            <a:pPr lvl="1"/>
            <a:r>
              <a:rPr lang="en-AU" dirty="0"/>
              <a:t>… but in the meantime C2C is not yet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r>
              <a:rPr lang="en-US"/>
              <a:t>Slide </a:t>
            </a:r>
            <a:fld id="{EF4002E7-DB4D-4CC3-8382-1939D19420D8}" type="slidenum">
              <a:rPr lang="en-US" smtClean="0"/>
              <a:pPr/>
              <a:t>28</a:t>
            </a:fld>
            <a:endParaRPr lang="en-US" dirty="0"/>
          </a:p>
        </p:txBody>
      </p:sp>
    </p:spTree>
    <p:extLst>
      <p:ext uri="{BB962C8B-B14F-4D97-AF65-F5344CB8AC3E}">
        <p14:creationId xmlns:p14="http://schemas.microsoft.com/office/powerpoint/2010/main" val="3905550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B036-94AB-9178-4816-358AAFFEEC79}"/>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09EDC4D2-9414-CF5D-A41F-1D12C00E94A8}"/>
              </a:ext>
            </a:extLst>
          </p:cNvPr>
          <p:cNvSpPr>
            <a:spLocks noGrp="1"/>
          </p:cNvSpPr>
          <p:nvPr>
            <p:ph idx="1"/>
          </p:nvPr>
        </p:nvSpPr>
        <p:spPr/>
        <p:txBody>
          <a:bodyPr/>
          <a:lstStyle/>
          <a:p>
            <a:r>
              <a:rPr lang="en-AU" dirty="0"/>
              <a:t>Scaled EDT</a:t>
            </a:r>
          </a:p>
          <a:p>
            <a:pPr lvl="1"/>
            <a:r>
              <a:rPr lang="en-AU" dirty="0"/>
              <a:t>EN 303 687 currently specifies an EDT @ -72 dBm/20 MHz (scaled with </a:t>
            </a:r>
            <a:r>
              <a:rPr lang="en-AU" dirty="0" err="1"/>
              <a:t>tx</a:t>
            </a:r>
            <a:r>
              <a:rPr lang="en-AU" dirty="0"/>
              <a:t> power)</a:t>
            </a:r>
          </a:p>
          <a:p>
            <a:pPr lvl="1"/>
            <a:r>
              <a:rPr lang="en-AU" dirty="0"/>
              <a:t>It appears that EN 301 893 might use a PSD based formulation for EDT in 5 GHz instead of the current formulation</a:t>
            </a:r>
          </a:p>
          <a:p>
            <a:pPr lvl="2"/>
            <a:r>
              <a:rPr lang="en-AU" dirty="0"/>
              <a:t>See EN 301 893 discussion later today</a:t>
            </a:r>
          </a:p>
          <a:p>
            <a:pPr lvl="1"/>
            <a:r>
              <a:rPr lang="en-AU" dirty="0"/>
              <a:t>It is possible that this new formulation might migrate into 6 GHz …</a:t>
            </a:r>
          </a:p>
          <a:p>
            <a:pPr lvl="1"/>
            <a:r>
              <a:rPr lang="en-GB" dirty="0"/>
              <a:t>… and the plan is for the Coex SC to monitor future discussions</a:t>
            </a:r>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2ECF0F98-DF81-C219-78D7-57741496621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3476D2B-750B-9E06-9EAD-4B9FF770975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dirty="0"/>
          </a:p>
        </p:txBody>
      </p:sp>
    </p:spTree>
    <p:extLst>
      <p:ext uri="{BB962C8B-B14F-4D97-AF65-F5344CB8AC3E}">
        <p14:creationId xmlns:p14="http://schemas.microsoft.com/office/powerpoint/2010/main" val="358163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8323D40-FFF3-4FD5-9E95-2E44EA2CFB2F}"/>
              </a:ext>
            </a:extLst>
          </p:cNvPr>
          <p:cNvSpPr>
            <a:spLocks noGrp="1"/>
          </p:cNvSpPr>
          <p:nvPr>
            <p:ph type="title"/>
          </p:nvPr>
        </p:nvSpPr>
        <p:spPr>
          <a:xfrm>
            <a:off x="685800" y="685800"/>
            <a:ext cx="7772400" cy="1066800"/>
          </a:xfrm>
        </p:spPr>
        <p:txBody>
          <a:bodyPr/>
          <a:lstStyle/>
          <a:p>
            <a:r>
              <a:rPr lang="en-US" dirty="0"/>
              <a:t>Registration is required for the IEEE 802.11 WG electronic interim session in Jan 2023</a:t>
            </a:r>
            <a:endParaRPr lang="en-AU" dirty="0"/>
          </a:p>
        </p:txBody>
      </p:sp>
      <p:sp>
        <p:nvSpPr>
          <p:cNvPr id="3" name="Content Placeholder 2">
            <a:extLst>
              <a:ext uri="{FF2B5EF4-FFF2-40B4-BE49-F238E27FC236}">
                <a16:creationId xmlns:a16="http://schemas.microsoft.com/office/drawing/2014/main" id="{35292573-3733-46F2-BE6C-D27D0CFDD7E1}"/>
              </a:ext>
            </a:extLst>
          </p:cNvPr>
          <p:cNvSpPr>
            <a:spLocks noGrp="1"/>
          </p:cNvSpPr>
          <p:nvPr>
            <p:ph idx="1"/>
          </p:nvPr>
        </p:nvSpPr>
        <p:spPr>
          <a:xfrm>
            <a:off x="685800" y="1981200"/>
            <a:ext cx="7772400" cy="4114800"/>
          </a:xfrm>
        </p:spPr>
        <p:txBody>
          <a:bodyPr/>
          <a:lstStyle/>
          <a:p>
            <a:pPr lvl="1"/>
            <a:r>
              <a:rPr lang="en-US" dirty="0"/>
              <a:t>This meeting is part of the January 802 wireless interim session</a:t>
            </a:r>
          </a:p>
          <a:p>
            <a:pPr lvl="1"/>
            <a:r>
              <a:rPr lang="en-US" dirty="0"/>
              <a:t>You must pay the registration fee whether attending in-person or remotely</a:t>
            </a:r>
          </a:p>
          <a:p>
            <a:pPr lvl="1"/>
            <a:r>
              <a:rPr lang="en-US" dirty="0"/>
              <a:t>If you have not already done so, you can register here:</a:t>
            </a:r>
          </a:p>
          <a:p>
            <a:pPr lvl="2"/>
            <a:r>
              <a:rPr lang="en-US" dirty="0">
                <a:hlinkClick r:id="rId2"/>
              </a:rPr>
              <a:t>https://cvent.me/nX5xrY</a:t>
            </a:r>
            <a:endParaRPr lang="en-US" dirty="0"/>
          </a:p>
          <a:p>
            <a:pPr lvl="1"/>
            <a:r>
              <a:rPr lang="en-US" dirty="0"/>
              <a:t>If you do not intend to register for this session you must leave this meeting and, if you have logged attendance on IMAT, email the 802.11 chair or vice chairs to have your attendance cancelled</a:t>
            </a:r>
          </a:p>
        </p:txBody>
      </p:sp>
      <p:sp>
        <p:nvSpPr>
          <p:cNvPr id="4" name="Footer Placeholder 3">
            <a:extLst>
              <a:ext uri="{FF2B5EF4-FFF2-40B4-BE49-F238E27FC236}">
                <a16:creationId xmlns:a16="http://schemas.microsoft.com/office/drawing/2014/main" id="{1EB17F6A-3913-423D-AF43-0BD38047741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DD1770B-1F0A-48A7-AE89-C0EB29B4B1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409420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18859-E84D-D770-BC57-341A72A73415}"/>
              </a:ext>
            </a:extLst>
          </p:cNvPr>
          <p:cNvSpPr>
            <a:spLocks noGrp="1"/>
          </p:cNvSpPr>
          <p:nvPr>
            <p:ph type="title"/>
          </p:nvPr>
        </p:nvSpPr>
        <p:spPr/>
        <p:txBody>
          <a:bodyPr/>
          <a:lstStyle/>
          <a:p>
            <a:r>
              <a:rPr lang="en-AU" dirty="0"/>
              <a:t>A decision is required on how to handle EN 303 687’s </a:t>
            </a:r>
            <a:r>
              <a:rPr lang="en-AU" i="1" dirty="0"/>
              <a:t>EDT @ -72 dBm (scaled) </a:t>
            </a:r>
            <a:r>
              <a:rPr lang="en-AU" dirty="0"/>
              <a:t>rule for 802.11ax/be</a:t>
            </a:r>
          </a:p>
        </p:txBody>
      </p:sp>
      <p:sp>
        <p:nvSpPr>
          <p:cNvPr id="3" name="Content Placeholder 2">
            <a:extLst>
              <a:ext uri="{FF2B5EF4-FFF2-40B4-BE49-F238E27FC236}">
                <a16:creationId xmlns:a16="http://schemas.microsoft.com/office/drawing/2014/main" id="{085E4FA6-F6B3-0E55-22CB-F0D5E4CBB874}"/>
              </a:ext>
            </a:extLst>
          </p:cNvPr>
          <p:cNvSpPr>
            <a:spLocks noGrp="1"/>
          </p:cNvSpPr>
          <p:nvPr>
            <p:ph idx="1"/>
          </p:nvPr>
        </p:nvSpPr>
        <p:spPr/>
        <p:txBody>
          <a:bodyPr/>
          <a:lstStyle/>
          <a:p>
            <a:pPr lvl="1"/>
            <a:r>
              <a:rPr lang="en-AU" dirty="0"/>
              <a:t>In previous meetings, it has been noted that:</a:t>
            </a:r>
          </a:p>
          <a:p>
            <a:pPr lvl="2"/>
            <a:r>
              <a:rPr lang="en-AU" dirty="0"/>
              <a:t>EN 303 687 specifies an </a:t>
            </a:r>
            <a:r>
              <a:rPr lang="en-AU" i="1" dirty="0"/>
              <a:t>EDT @ -72 dBm (scaled) </a:t>
            </a:r>
            <a:r>
              <a:rPr lang="en-AU" dirty="0"/>
              <a:t>for all technologies</a:t>
            </a:r>
          </a:p>
          <a:p>
            <a:pPr lvl="2"/>
            <a:r>
              <a:rPr lang="en-AU" dirty="0"/>
              <a:t>802.11ax/be specifies </a:t>
            </a:r>
            <a:r>
              <a:rPr lang="en-AU" i="1" dirty="0"/>
              <a:t>PD/ED @ -82/-62 dBm</a:t>
            </a:r>
            <a:r>
              <a:rPr lang="en-AU" dirty="0"/>
              <a:t> </a:t>
            </a:r>
          </a:p>
          <a:p>
            <a:pPr lvl="1"/>
            <a:r>
              <a:rPr lang="en-AU" dirty="0"/>
              <a:t>The current EN 303 687 rules mean that 802.11ax/be will need to use:</a:t>
            </a:r>
          </a:p>
          <a:p>
            <a:pPr lvl="2"/>
            <a:r>
              <a:rPr lang="en-AU" i="1" dirty="0"/>
              <a:t>PD/ED @ -82/-72 dBm </a:t>
            </a:r>
            <a:r>
              <a:rPr lang="en-AU" dirty="0"/>
              <a:t>(but does provide good </a:t>
            </a:r>
            <a:r>
              <a:rPr lang="en-AU" dirty="0" err="1"/>
              <a:t>coex</a:t>
            </a:r>
            <a:r>
              <a:rPr lang="en-AU" dirty="0"/>
              <a:t> with LAA/NR-U?); OR</a:t>
            </a:r>
          </a:p>
          <a:p>
            <a:pPr lvl="2"/>
            <a:r>
              <a:rPr lang="en-AU" i="1" dirty="0"/>
              <a:t>PD/ED @ -72/-72 dBm </a:t>
            </a:r>
            <a:r>
              <a:rPr lang="en-AU" dirty="0"/>
              <a:t>(maybe only when competing with LAA/NR-U?); OR</a:t>
            </a:r>
          </a:p>
          <a:p>
            <a:pPr lvl="2"/>
            <a:r>
              <a:rPr lang="en-AU" dirty="0"/>
              <a:t>Something else within </a:t>
            </a:r>
            <a:r>
              <a:rPr lang="en-AU" i="1" dirty="0"/>
              <a:t>EDT @ -72 dBm</a:t>
            </a:r>
          </a:p>
          <a:p>
            <a:pPr lvl="1"/>
            <a:r>
              <a:rPr lang="en-AU" dirty="0"/>
              <a:t>The latter two options may require a change to the 802.11 standard</a:t>
            </a:r>
          </a:p>
          <a:p>
            <a:pPr lvl="2"/>
            <a:r>
              <a:rPr lang="en-AU" dirty="0"/>
              <a:t>Do they?</a:t>
            </a:r>
          </a:p>
          <a:p>
            <a:pPr lvl="2"/>
            <a:r>
              <a:rPr lang="en-AU" dirty="0"/>
              <a:t>What change?</a:t>
            </a:r>
          </a:p>
          <a:p>
            <a:pPr lvl="2"/>
            <a:r>
              <a:rPr lang="en-AU" dirty="0"/>
              <a:t>When?</a:t>
            </a:r>
          </a:p>
          <a:p>
            <a:pPr lvl="1"/>
            <a:r>
              <a:rPr lang="en-AU" dirty="0"/>
              <a:t>Submissions are requested …</a:t>
            </a:r>
          </a:p>
        </p:txBody>
      </p:sp>
      <p:sp>
        <p:nvSpPr>
          <p:cNvPr id="4" name="Footer Placeholder 3">
            <a:extLst>
              <a:ext uri="{FF2B5EF4-FFF2-40B4-BE49-F238E27FC236}">
                <a16:creationId xmlns:a16="http://schemas.microsoft.com/office/drawing/2014/main" id="{7A6FDE87-B2B1-7543-65E1-86A8226ADFE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6E695C0-5812-6937-3D9F-F21013E094F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dirty="0"/>
          </a:p>
        </p:txBody>
      </p:sp>
    </p:spTree>
    <p:extLst>
      <p:ext uri="{BB962C8B-B14F-4D97-AF65-F5344CB8AC3E}">
        <p14:creationId xmlns:p14="http://schemas.microsoft.com/office/powerpoint/2010/main" val="496998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F8B6-22F9-476F-9485-AD632ABC4675}"/>
              </a:ext>
            </a:extLst>
          </p:cNvPr>
          <p:cNvSpPr>
            <a:spLocks noGrp="1"/>
          </p:cNvSpPr>
          <p:nvPr>
            <p:ph type="title"/>
          </p:nvPr>
        </p:nvSpPr>
        <p:spPr>
          <a:xfrm>
            <a:off x="685800" y="685800"/>
            <a:ext cx="8305800" cy="1066800"/>
          </a:xfrm>
        </p:spPr>
        <p:txBody>
          <a:bodyPr/>
          <a:lstStyle/>
          <a:p>
            <a:r>
              <a:rPr lang="en-AU" dirty="0"/>
              <a:t>Coex SC has parked the issue of 802.11be compatibility with EN 301 893 (5 GHz) &amp; EN 303 687 (6 GHz) </a:t>
            </a:r>
          </a:p>
        </p:txBody>
      </p:sp>
      <p:sp>
        <p:nvSpPr>
          <p:cNvPr id="3" name="Content Placeholder 2">
            <a:extLst>
              <a:ext uri="{FF2B5EF4-FFF2-40B4-BE49-F238E27FC236}">
                <a16:creationId xmlns:a16="http://schemas.microsoft.com/office/drawing/2014/main" id="{A4295D28-AFB2-4559-AFFF-170DDE95813A}"/>
              </a:ext>
            </a:extLst>
          </p:cNvPr>
          <p:cNvSpPr>
            <a:spLocks noGrp="1"/>
          </p:cNvSpPr>
          <p:nvPr>
            <p:ph idx="1"/>
          </p:nvPr>
        </p:nvSpPr>
        <p:spPr/>
        <p:txBody>
          <a:bodyPr/>
          <a:lstStyle/>
          <a:p>
            <a:pPr lvl="1"/>
            <a:r>
              <a:rPr lang="en-AU" dirty="0"/>
              <a:t>Both EN 301 893 (5 GHz) &amp; EN 303 687 (6 GHz) are based on EDCA style access, which was suitable for 802.11ax (Wi-Fi 6/6E)</a:t>
            </a:r>
          </a:p>
          <a:p>
            <a:pPr lvl="2"/>
            <a:r>
              <a:rPr lang="en-AU" dirty="0"/>
              <a:t>Actually, given the EN 301 893 draft, anything in 802.11ax is allowed in 5 GHz</a:t>
            </a:r>
          </a:p>
          <a:p>
            <a:pPr lvl="1"/>
            <a:r>
              <a:rPr lang="en-AU" dirty="0"/>
              <a:t>802.11be is being developed, and the following generation (UHR) is in discussion, with new features that might not all be aligned with the HS’s </a:t>
            </a:r>
          </a:p>
          <a:p>
            <a:pPr lvl="1"/>
            <a:r>
              <a:rPr lang="en-AU" dirty="0"/>
              <a:t>This suggests two ongoing tasks/options for the Coex SC/</a:t>
            </a:r>
            <a:r>
              <a:rPr lang="en-AU" dirty="0" err="1"/>
              <a:t>TGbe</a:t>
            </a:r>
            <a:r>
              <a:rPr lang="en-AU" dirty="0"/>
              <a:t>/UHR</a:t>
            </a:r>
          </a:p>
          <a:p>
            <a:pPr lvl="2"/>
            <a:r>
              <a:rPr lang="en-AU" dirty="0"/>
              <a:t>Identify any likely future features that may not be allowed by EN 301 893</a:t>
            </a:r>
            <a:br>
              <a:rPr lang="en-AU" dirty="0"/>
            </a:br>
            <a:r>
              <a:rPr lang="en-AU" dirty="0"/>
              <a:t>(5 GHz) and EN 303 687 (6 GHz) </a:t>
            </a:r>
          </a:p>
          <a:p>
            <a:pPr lvl="2"/>
            <a:r>
              <a:rPr lang="en-AU" dirty="0"/>
              <a:t>Plan to make a case to ETSI BRAN to refine EN 301 893 (5 GHz) and EN 303 687 (6 GHz) to allow these features </a:t>
            </a:r>
          </a:p>
          <a:p>
            <a:pPr lvl="1"/>
            <a:r>
              <a:rPr lang="en-AU" dirty="0"/>
              <a:t>So far, discussions with </a:t>
            </a:r>
            <a:r>
              <a:rPr lang="en-AU" dirty="0" err="1"/>
              <a:t>TGbe</a:t>
            </a:r>
            <a:r>
              <a:rPr lang="en-AU" dirty="0"/>
              <a:t>/UHR experts have not identified any features not aligned with EN 301 893 (5 GHz) &amp; EN 303 687 (6 GHz) </a:t>
            </a:r>
          </a:p>
          <a:p>
            <a:pPr lvl="2"/>
            <a:r>
              <a:rPr lang="en-AU" dirty="0"/>
              <a:t>Maybe MLO &amp; Multi-AP Coordination?????</a:t>
            </a:r>
          </a:p>
          <a:p>
            <a:pPr lvl="1"/>
            <a:r>
              <a:rPr lang="en-AU" b="1" dirty="0"/>
              <a:t>It is proposed we park this issue until such issues are identified …</a:t>
            </a:r>
          </a:p>
        </p:txBody>
      </p:sp>
      <p:sp>
        <p:nvSpPr>
          <p:cNvPr id="4" name="Footer Placeholder 3">
            <a:extLst>
              <a:ext uri="{FF2B5EF4-FFF2-40B4-BE49-F238E27FC236}">
                <a16:creationId xmlns:a16="http://schemas.microsoft.com/office/drawing/2014/main" id="{8FAD747D-D706-4519-8145-3BD538C45A0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85A87B-721A-44F5-AAC1-C8AD24450F3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dirty="0"/>
          </a:p>
        </p:txBody>
      </p:sp>
    </p:spTree>
    <p:extLst>
      <p:ext uri="{BB962C8B-B14F-4D97-AF65-F5344CB8AC3E}">
        <p14:creationId xmlns:p14="http://schemas.microsoft.com/office/powerpoint/2010/main" val="2555930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Other future work in 6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32</a:t>
            </a:fld>
            <a:endParaRPr lang="en-US" dirty="0"/>
          </a:p>
        </p:txBody>
      </p:sp>
    </p:spTree>
    <p:extLst>
      <p:ext uri="{BB962C8B-B14F-4D97-AF65-F5344CB8AC3E}">
        <p14:creationId xmlns:p14="http://schemas.microsoft.com/office/powerpoint/2010/main" val="160674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F7887-41D3-3C5E-FFE7-7E1FA782416C}"/>
              </a:ext>
            </a:extLst>
          </p:cNvPr>
          <p:cNvSpPr>
            <a:spLocks noGrp="1"/>
          </p:cNvSpPr>
          <p:nvPr>
            <p:ph type="title"/>
          </p:nvPr>
        </p:nvSpPr>
        <p:spPr/>
        <p:txBody>
          <a:bodyPr/>
          <a:lstStyle/>
          <a:p>
            <a:r>
              <a:rPr lang="en-AU" dirty="0"/>
              <a:t>The Coex SC could consider </a:t>
            </a:r>
            <a:r>
              <a:rPr lang="en-AU" dirty="0" err="1"/>
              <a:t>coex</a:t>
            </a:r>
            <a:r>
              <a:rPr lang="en-AU" dirty="0"/>
              <a:t> between LPI and AFC gear in future meetings</a:t>
            </a:r>
          </a:p>
        </p:txBody>
      </p:sp>
      <p:sp>
        <p:nvSpPr>
          <p:cNvPr id="3" name="Content Placeholder 2">
            <a:extLst>
              <a:ext uri="{FF2B5EF4-FFF2-40B4-BE49-F238E27FC236}">
                <a16:creationId xmlns:a16="http://schemas.microsoft.com/office/drawing/2014/main" id="{8A4D2AF9-440F-920A-30F8-1656E93CF6F3}"/>
              </a:ext>
            </a:extLst>
          </p:cNvPr>
          <p:cNvSpPr>
            <a:spLocks noGrp="1"/>
          </p:cNvSpPr>
          <p:nvPr>
            <p:ph idx="1"/>
          </p:nvPr>
        </p:nvSpPr>
        <p:spPr/>
        <p:txBody>
          <a:bodyPr/>
          <a:lstStyle/>
          <a:p>
            <a:pPr lvl="1"/>
            <a:r>
              <a:rPr lang="en-AU" dirty="0"/>
              <a:t>A few people have raised informally questions about </a:t>
            </a:r>
            <a:r>
              <a:rPr lang="en-AU" dirty="0" err="1"/>
              <a:t>coex</a:t>
            </a:r>
            <a:r>
              <a:rPr lang="en-AU" dirty="0"/>
              <a:t> between LPI and AFC equipment</a:t>
            </a:r>
          </a:p>
          <a:p>
            <a:pPr lvl="1"/>
            <a:r>
              <a:rPr lang="en-AU" dirty="0"/>
              <a:t>There has been no consideration of this issue in the Coex SC …</a:t>
            </a:r>
          </a:p>
          <a:p>
            <a:pPr lvl="1"/>
            <a:r>
              <a:rPr lang="en-AU" dirty="0"/>
              <a:t>… but submissions are welcome</a:t>
            </a:r>
          </a:p>
          <a:p>
            <a:endParaRPr lang="en-AU" dirty="0"/>
          </a:p>
        </p:txBody>
      </p:sp>
      <p:sp>
        <p:nvSpPr>
          <p:cNvPr id="4" name="Footer Placeholder 3">
            <a:extLst>
              <a:ext uri="{FF2B5EF4-FFF2-40B4-BE49-F238E27FC236}">
                <a16:creationId xmlns:a16="http://schemas.microsoft.com/office/drawing/2014/main" id="{F77C208B-0B8D-B506-E19D-F9D99719F87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9D17625-2D66-33DE-6518-1828A0E1BB2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dirty="0"/>
          </a:p>
        </p:txBody>
      </p:sp>
    </p:spTree>
    <p:extLst>
      <p:ext uri="{BB962C8B-B14F-4D97-AF65-F5344CB8AC3E}">
        <p14:creationId xmlns:p14="http://schemas.microsoft.com/office/powerpoint/2010/main" val="4094609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301 893 (5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34</a:t>
            </a:fld>
            <a:endParaRPr lang="en-US" dirty="0"/>
          </a:p>
        </p:txBody>
      </p:sp>
    </p:spTree>
    <p:extLst>
      <p:ext uri="{BB962C8B-B14F-4D97-AF65-F5344CB8AC3E}">
        <p14:creationId xmlns:p14="http://schemas.microsoft.com/office/powerpoint/2010/main" val="3720640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82E6A-552E-40DD-B087-F7077677F5E2}"/>
              </a:ext>
            </a:extLst>
          </p:cNvPr>
          <p:cNvSpPr>
            <a:spLocks noGrp="1"/>
          </p:cNvSpPr>
          <p:nvPr>
            <p:ph type="title"/>
          </p:nvPr>
        </p:nvSpPr>
        <p:spPr>
          <a:xfrm>
            <a:off x="685800" y="685800"/>
            <a:ext cx="7772400" cy="1066800"/>
          </a:xfrm>
        </p:spPr>
        <p:txBody>
          <a:bodyPr/>
          <a:lstStyle/>
          <a:p>
            <a:r>
              <a:rPr lang="en-AU" dirty="0"/>
              <a:t>The latest revision of EN 301 893 (5 GHz) as sent for EC assessment by HAS consultant </a:t>
            </a:r>
          </a:p>
        </p:txBody>
      </p:sp>
      <p:sp>
        <p:nvSpPr>
          <p:cNvPr id="3" name="Content Placeholder 2">
            <a:extLst>
              <a:ext uri="{FF2B5EF4-FFF2-40B4-BE49-F238E27FC236}">
                <a16:creationId xmlns:a16="http://schemas.microsoft.com/office/drawing/2014/main" id="{4D9782BA-E009-4CC9-9408-97D0AE90B342}"/>
              </a:ext>
            </a:extLst>
          </p:cNvPr>
          <p:cNvSpPr>
            <a:spLocks noGrp="1"/>
          </p:cNvSpPr>
          <p:nvPr>
            <p:ph idx="1"/>
          </p:nvPr>
        </p:nvSpPr>
        <p:spPr>
          <a:xfrm>
            <a:off x="685800" y="1828800"/>
            <a:ext cx="7772400" cy="4114800"/>
          </a:xfrm>
        </p:spPr>
        <p:txBody>
          <a:bodyPr/>
          <a:lstStyle/>
          <a:p>
            <a:r>
              <a:rPr lang="en-AU" dirty="0"/>
              <a:t>Document status after BRAN #117</a:t>
            </a:r>
          </a:p>
          <a:p>
            <a:pPr lvl="1"/>
            <a:r>
              <a:rPr lang="en-US" dirty="0"/>
              <a:t>Draft EN 301 893 </a:t>
            </a:r>
            <a:r>
              <a:rPr lang="en-AU" dirty="0"/>
              <a:t>v.2.1.50 (stable draft), dated: 21 Dec 2022</a:t>
            </a:r>
          </a:p>
          <a:p>
            <a:r>
              <a:rPr lang="en-AU" dirty="0"/>
              <a:t>Commentary</a:t>
            </a:r>
          </a:p>
          <a:p>
            <a:pPr lvl="1"/>
            <a:r>
              <a:rPr lang="en-AU" dirty="0"/>
              <a:t>The big issue during BRAN#117 was whether EN 301 893 should use</a:t>
            </a:r>
            <a:endParaRPr lang="en-AU" dirty="0">
              <a:solidFill>
                <a:srgbClr val="FF0000"/>
              </a:solidFill>
            </a:endParaRPr>
          </a:p>
          <a:p>
            <a:pPr lvl="2"/>
            <a:r>
              <a:rPr lang="en-AU" dirty="0"/>
              <a:t>EDT of -72 dBm, with 802.11a/n/ac/</a:t>
            </a:r>
            <a:r>
              <a:rPr lang="en-AU" dirty="0" err="1"/>
              <a:t>ax</a:t>
            </a:r>
            <a:r>
              <a:rPr lang="en-AU" dirty="0"/>
              <a:t> able to use PD/ED @ -82/-62 dBm</a:t>
            </a:r>
          </a:p>
          <a:p>
            <a:pPr lvl="2"/>
            <a:r>
              <a:rPr lang="en-AU" dirty="0"/>
              <a:t>EDT of -62 dBm</a:t>
            </a:r>
          </a:p>
          <a:p>
            <a:pPr lvl="2"/>
            <a:r>
              <a:rPr lang="en-AU" dirty="0"/>
              <a:t>Something else</a:t>
            </a:r>
          </a:p>
          <a:p>
            <a:pPr lvl="1"/>
            <a:r>
              <a:rPr lang="en-AU" dirty="0"/>
              <a:t>The underlying issue was a question of </a:t>
            </a:r>
            <a:r>
              <a:rPr lang="en-AU" dirty="0" err="1"/>
              <a:t>coex</a:t>
            </a:r>
            <a:r>
              <a:rPr lang="en-AU" dirty="0"/>
              <a:t> between 802.11ax and 802.11be</a:t>
            </a:r>
          </a:p>
          <a:p>
            <a:pPr lvl="2"/>
            <a:r>
              <a:rPr lang="en-AU" dirty="0"/>
              <a:t>The issue was very controversial in Coex SC in Nov 2022 …</a:t>
            </a:r>
          </a:p>
          <a:p>
            <a:pPr lvl="2"/>
            <a:r>
              <a:rPr lang="en-AU" dirty="0"/>
              <a:t>… with particularly string views for/against EDT of -62 dBm</a:t>
            </a:r>
          </a:p>
          <a:p>
            <a:pPr lvl="1"/>
            <a:r>
              <a:rPr lang="en-AU" dirty="0"/>
              <a:t>Ultimately a compromise was found and </a:t>
            </a:r>
            <a:r>
              <a:rPr lang="en-US" dirty="0"/>
              <a:t>EN 301 893 </a:t>
            </a:r>
            <a:r>
              <a:rPr lang="en-AU" dirty="0"/>
              <a:t>v.2.1.50  was sent for EC assessment by the HAS consultant … without a vote!</a:t>
            </a:r>
          </a:p>
          <a:p>
            <a:pPr lvl="2"/>
            <a:endParaRPr lang="en-AU" dirty="0"/>
          </a:p>
        </p:txBody>
      </p:sp>
      <p:sp>
        <p:nvSpPr>
          <p:cNvPr id="4" name="Footer Placeholder 3">
            <a:extLst>
              <a:ext uri="{FF2B5EF4-FFF2-40B4-BE49-F238E27FC236}">
                <a16:creationId xmlns:a16="http://schemas.microsoft.com/office/drawing/2014/main" id="{E40C40FD-BBDE-4FDF-9EAE-F3870835A53B}"/>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04DDBDDB-0433-46C4-8D59-48794E98FA2A}"/>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35</a:t>
            </a:fld>
            <a:endParaRPr lang="en-US" dirty="0"/>
          </a:p>
        </p:txBody>
      </p:sp>
    </p:spTree>
    <p:extLst>
      <p:ext uri="{BB962C8B-B14F-4D97-AF65-F5344CB8AC3E}">
        <p14:creationId xmlns:p14="http://schemas.microsoft.com/office/powerpoint/2010/main" val="2246263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C5CC-049D-60F3-32BC-58B5A2EE4083}"/>
              </a:ext>
            </a:extLst>
          </p:cNvPr>
          <p:cNvSpPr>
            <a:spLocks noGrp="1"/>
          </p:cNvSpPr>
          <p:nvPr>
            <p:ph type="title"/>
          </p:nvPr>
        </p:nvSpPr>
        <p:spPr/>
        <p:txBody>
          <a:bodyPr/>
          <a:lstStyle/>
          <a:p>
            <a:r>
              <a:rPr lang="en-AU" dirty="0"/>
              <a:t>The EN 303 67 compromise was based on a new PSD formulation of the EDT @ -72 dBm</a:t>
            </a:r>
          </a:p>
        </p:txBody>
      </p:sp>
      <p:sp>
        <p:nvSpPr>
          <p:cNvPr id="3" name="Content Placeholder 2">
            <a:extLst>
              <a:ext uri="{FF2B5EF4-FFF2-40B4-BE49-F238E27FC236}">
                <a16:creationId xmlns:a16="http://schemas.microsoft.com/office/drawing/2014/main" id="{8C80A824-498F-8C33-84DC-E35473A9195F}"/>
              </a:ext>
            </a:extLst>
          </p:cNvPr>
          <p:cNvSpPr>
            <a:spLocks noGrp="1"/>
          </p:cNvSpPr>
          <p:nvPr>
            <p:ph idx="1"/>
          </p:nvPr>
        </p:nvSpPr>
        <p:spPr/>
        <p:txBody>
          <a:bodyPr/>
          <a:lstStyle/>
          <a:p>
            <a:pPr lvl="1"/>
            <a:r>
              <a:rPr lang="en-AU" dirty="0"/>
              <a:t>There are two presentations today that will attempt to explain the new compromise …</a:t>
            </a:r>
          </a:p>
          <a:p>
            <a:pPr lvl="2"/>
            <a:r>
              <a:rPr lang="en-AU" dirty="0"/>
              <a:t>David Baldy: </a:t>
            </a:r>
            <a:r>
              <a:rPr lang="en-AU" dirty="0">
                <a:solidFill>
                  <a:srgbClr val="FF0000"/>
                </a:solidFill>
              </a:rPr>
              <a:t>11-22-xxxxr0</a:t>
            </a:r>
          </a:p>
          <a:p>
            <a:pPr lvl="2"/>
            <a:r>
              <a:rPr lang="en-AU" dirty="0"/>
              <a:t>Menzo Wentink: </a:t>
            </a:r>
            <a:r>
              <a:rPr lang="en-AU" dirty="0">
                <a:solidFill>
                  <a:srgbClr val="FF0000"/>
                </a:solidFill>
              </a:rPr>
              <a:t>11-22-yyyyr0</a:t>
            </a:r>
          </a:p>
          <a:p>
            <a:pPr lvl="1"/>
            <a:r>
              <a:rPr lang="en-AU" dirty="0"/>
              <a:t>… as well as potential future work based on any concerns</a:t>
            </a:r>
          </a:p>
        </p:txBody>
      </p:sp>
      <p:sp>
        <p:nvSpPr>
          <p:cNvPr id="4" name="Footer Placeholder 3">
            <a:extLst>
              <a:ext uri="{FF2B5EF4-FFF2-40B4-BE49-F238E27FC236}">
                <a16:creationId xmlns:a16="http://schemas.microsoft.com/office/drawing/2014/main" id="{5D631D6E-2F0D-D74C-204D-50DA221D39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B012781-F00A-091B-6A27-4F8FDF78B4A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dirty="0"/>
          </a:p>
        </p:txBody>
      </p:sp>
    </p:spTree>
    <p:extLst>
      <p:ext uri="{BB962C8B-B14F-4D97-AF65-F5344CB8AC3E}">
        <p14:creationId xmlns:p14="http://schemas.microsoft.com/office/powerpoint/2010/main" val="3620855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Do we still have a </a:t>
            </a:r>
            <a:r>
              <a:rPr lang="en-AU" sz="2400" b="1" dirty="0" err="1">
                <a:solidFill>
                  <a:srgbClr val="FF0000"/>
                </a:solidFill>
              </a:rPr>
              <a:t>coex</a:t>
            </a:r>
            <a:r>
              <a:rPr lang="en-AU" sz="2400" b="1" dirty="0">
                <a:solidFill>
                  <a:srgbClr val="FF0000"/>
                </a:solidFill>
              </a:rPr>
              <a:t> issue</a:t>
            </a:r>
            <a:br>
              <a:rPr lang="en-AU" sz="2400" b="1" dirty="0">
                <a:solidFill>
                  <a:srgbClr val="FF0000"/>
                </a:solidFill>
              </a:rPr>
            </a:br>
            <a:r>
              <a:rPr lang="en-AU" sz="2400" b="1" dirty="0">
                <a:solidFill>
                  <a:srgbClr val="FF0000"/>
                </a:solidFill>
              </a:rPr>
              <a:t>between Wi-Fi &amp; LAA/NR-U?</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37</a:t>
            </a:fld>
            <a:endParaRPr lang="en-US" dirty="0"/>
          </a:p>
        </p:txBody>
      </p:sp>
    </p:spTree>
    <p:extLst>
      <p:ext uri="{BB962C8B-B14F-4D97-AF65-F5344CB8AC3E}">
        <p14:creationId xmlns:p14="http://schemas.microsoft.com/office/powerpoint/2010/main" val="2646998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92931F3-53ED-0AB7-B931-823308A938CE}"/>
              </a:ext>
            </a:extLst>
          </p:cNvPr>
          <p:cNvSpPr>
            <a:spLocks noGrp="1"/>
          </p:cNvSpPr>
          <p:nvPr>
            <p:ph type="title"/>
          </p:nvPr>
        </p:nvSpPr>
        <p:spPr>
          <a:xfrm>
            <a:off x="685800" y="685800"/>
            <a:ext cx="7924800" cy="1066800"/>
          </a:xfrm>
        </p:spPr>
        <p:txBody>
          <a:bodyPr/>
          <a:lstStyle/>
          <a:p>
            <a:r>
              <a:rPr lang="en-AU" dirty="0"/>
              <a:t>There may not be a major </a:t>
            </a:r>
            <a:r>
              <a:rPr lang="en-AU" dirty="0" err="1"/>
              <a:t>coex</a:t>
            </a:r>
            <a:r>
              <a:rPr lang="en-AU" dirty="0"/>
              <a:t> problem depending if there are other technologies in 5/6 GHz</a:t>
            </a:r>
            <a:endParaRPr lang="en-AU" i="1" dirty="0"/>
          </a:p>
        </p:txBody>
      </p:sp>
      <p:sp>
        <p:nvSpPr>
          <p:cNvPr id="3" name="Content Placeholder 2">
            <a:extLst>
              <a:ext uri="{FF2B5EF4-FFF2-40B4-BE49-F238E27FC236}">
                <a16:creationId xmlns:a16="http://schemas.microsoft.com/office/drawing/2014/main" id="{3003F022-9244-7641-7954-D03881142491}"/>
              </a:ext>
            </a:extLst>
          </p:cNvPr>
          <p:cNvSpPr>
            <a:spLocks noGrp="1"/>
          </p:cNvSpPr>
          <p:nvPr>
            <p:ph idx="1"/>
          </p:nvPr>
        </p:nvSpPr>
        <p:spPr/>
        <p:txBody>
          <a:bodyPr/>
          <a:lstStyle/>
          <a:p>
            <a:pPr lvl="1"/>
            <a:r>
              <a:rPr lang="en-AU" dirty="0"/>
              <a:t>The </a:t>
            </a:r>
            <a:r>
              <a:rPr lang="en-AU" dirty="0" err="1"/>
              <a:t>coex</a:t>
            </a:r>
            <a:r>
              <a:rPr lang="en-AU" dirty="0"/>
              <a:t> issues discussed over the last few years  are based on an assumption that alternatives to Wi-Fi will be widespread in 5/6  GHz</a:t>
            </a:r>
          </a:p>
          <a:p>
            <a:pPr lvl="1"/>
            <a:r>
              <a:rPr lang="en-AU" dirty="0"/>
              <a:t>So far …</a:t>
            </a:r>
          </a:p>
          <a:p>
            <a:pPr lvl="2"/>
            <a:r>
              <a:rPr lang="en-AU" dirty="0"/>
              <a:t>Wi-Fi is booming</a:t>
            </a:r>
          </a:p>
          <a:p>
            <a:pPr lvl="2"/>
            <a:r>
              <a:rPr lang="en-AU" dirty="0"/>
              <a:t>LTE-U has died and so is not a </a:t>
            </a:r>
            <a:r>
              <a:rPr lang="en-AU" dirty="0" err="1"/>
              <a:t>coex</a:t>
            </a:r>
            <a:r>
              <a:rPr lang="en-AU" dirty="0"/>
              <a:t> issue</a:t>
            </a:r>
          </a:p>
          <a:p>
            <a:pPr lvl="2"/>
            <a:r>
              <a:rPr lang="en-AU" dirty="0"/>
              <a:t>LAA is not growing and so is probably not a </a:t>
            </a:r>
            <a:r>
              <a:rPr lang="en-AU" dirty="0" err="1"/>
              <a:t>coex</a:t>
            </a:r>
            <a:r>
              <a:rPr lang="en-AU" dirty="0"/>
              <a:t> issue</a:t>
            </a:r>
          </a:p>
          <a:p>
            <a:pPr lvl="2"/>
            <a:r>
              <a:rPr lang="en-AU" dirty="0"/>
              <a:t>Some believe that NR-U will not become widespread but others are not yet convinced</a:t>
            </a:r>
          </a:p>
          <a:p>
            <a:pPr lvl="2"/>
            <a:r>
              <a:rPr lang="en-AU" dirty="0"/>
              <a:t>We can’t predict the future of other technologies</a:t>
            </a:r>
          </a:p>
          <a:p>
            <a:pPr lvl="1"/>
            <a:r>
              <a:rPr lang="en-AU" dirty="0"/>
              <a:t>So maybe there is no </a:t>
            </a:r>
            <a:r>
              <a:rPr lang="en-AU" dirty="0" err="1"/>
              <a:t>coex</a:t>
            </a:r>
            <a:r>
              <a:rPr lang="en-AU" dirty="0"/>
              <a:t> problem in practice (now or in the future) … or maybe there is?</a:t>
            </a:r>
          </a:p>
        </p:txBody>
      </p:sp>
      <p:sp>
        <p:nvSpPr>
          <p:cNvPr id="4" name="Footer Placeholder 3">
            <a:extLst>
              <a:ext uri="{FF2B5EF4-FFF2-40B4-BE49-F238E27FC236}">
                <a16:creationId xmlns:a16="http://schemas.microsoft.com/office/drawing/2014/main" id="{63861184-7F73-AB14-3CBF-A66B6CC318D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2AFBDEF-4FA2-0695-C570-10DFED722804}"/>
              </a:ext>
            </a:extLst>
          </p:cNvPr>
          <p:cNvSpPr>
            <a:spLocks noGrp="1"/>
          </p:cNvSpPr>
          <p:nvPr>
            <p:ph type="sldNum" sz="quarter" idx="11"/>
          </p:nvPr>
        </p:nvSpPr>
        <p:spPr/>
        <p:txBody>
          <a:bodyPr/>
          <a:lstStyle/>
          <a:p>
            <a:r>
              <a:rPr lang="en-US"/>
              <a:t>Slide </a:t>
            </a:r>
            <a:fld id="{EF4002E7-DB4D-4CC3-8382-1939D19420D8}" type="slidenum">
              <a:rPr lang="en-US" smtClean="0"/>
              <a:pPr/>
              <a:t>38</a:t>
            </a:fld>
            <a:endParaRPr lang="en-US" dirty="0"/>
          </a:p>
        </p:txBody>
      </p:sp>
    </p:spTree>
    <p:extLst>
      <p:ext uri="{BB962C8B-B14F-4D97-AF65-F5344CB8AC3E}">
        <p14:creationId xmlns:p14="http://schemas.microsoft.com/office/powerpoint/2010/main" val="2556408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1159-BD13-1050-822F-A262DB7DA8C2}"/>
              </a:ext>
            </a:extLst>
          </p:cNvPr>
          <p:cNvSpPr>
            <a:spLocks noGrp="1"/>
          </p:cNvSpPr>
          <p:nvPr>
            <p:ph type="title"/>
          </p:nvPr>
        </p:nvSpPr>
        <p:spPr/>
        <p:txBody>
          <a:bodyPr/>
          <a:lstStyle/>
          <a:p>
            <a:pPr lvl="2"/>
            <a:r>
              <a:rPr lang="en-AU" dirty="0"/>
              <a:t>LAA is not growing and so is probably not a </a:t>
            </a:r>
            <a:r>
              <a:rPr lang="en-AU" dirty="0" err="1"/>
              <a:t>coex</a:t>
            </a:r>
            <a:r>
              <a:rPr lang="en-AU" dirty="0"/>
              <a:t> issue</a:t>
            </a:r>
          </a:p>
        </p:txBody>
      </p:sp>
      <p:sp>
        <p:nvSpPr>
          <p:cNvPr id="4" name="Footer Placeholder 3">
            <a:extLst>
              <a:ext uri="{FF2B5EF4-FFF2-40B4-BE49-F238E27FC236}">
                <a16:creationId xmlns:a16="http://schemas.microsoft.com/office/drawing/2014/main" id="{C14E46D7-754D-E93A-FC54-B9B59145B72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F4B74AD-BD89-5B4B-C7CC-BC0AEDBB5A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dirty="0"/>
          </a:p>
        </p:txBody>
      </p:sp>
      <p:graphicFrame>
        <p:nvGraphicFramePr>
          <p:cNvPr id="6" name="Content Placeholder 7">
            <a:extLst>
              <a:ext uri="{FF2B5EF4-FFF2-40B4-BE49-F238E27FC236}">
                <a16:creationId xmlns:a16="http://schemas.microsoft.com/office/drawing/2014/main" id="{1B203977-42C8-392B-11BB-885CC2B261C5}"/>
              </a:ext>
            </a:extLst>
          </p:cNvPr>
          <p:cNvGraphicFramePr>
            <a:graphicFrameLocks/>
          </p:cNvGraphicFramePr>
          <p:nvPr>
            <p:extLst>
              <p:ext uri="{D42A27DB-BD31-4B8C-83A1-F6EECF244321}">
                <p14:modId xmlns:p14="http://schemas.microsoft.com/office/powerpoint/2010/main" val="1465226164"/>
              </p:ext>
            </p:extLst>
          </p:nvPr>
        </p:nvGraphicFramePr>
        <p:xfrm>
          <a:off x="609600" y="152400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79A9079-30E1-A7C6-E72F-556AE429B7B5}"/>
              </a:ext>
            </a:extLst>
          </p:cNvPr>
          <p:cNvSpPr txBox="1"/>
          <p:nvPr/>
        </p:nvSpPr>
        <p:spPr>
          <a:xfrm>
            <a:off x="3058332" y="2057686"/>
            <a:ext cx="5462588" cy="584775"/>
          </a:xfrm>
          <a:prstGeom prst="rect">
            <a:avLst/>
          </a:prstGeom>
          <a:noFill/>
        </p:spPr>
        <p:txBody>
          <a:bodyPr wrap="square">
            <a:spAutoFit/>
          </a:bodyPr>
          <a:lstStyle/>
          <a:p>
            <a:pPr eaLnBrk="0" hangingPunct="0">
              <a:spcBef>
                <a:spcPts val="700"/>
              </a:spcBef>
              <a:tabLst>
                <a:tab pos="182563" algn="l"/>
              </a:tabLst>
            </a:pPr>
            <a:r>
              <a:rPr lang="en-AU" sz="1600" dirty="0">
                <a:solidFill>
                  <a:srgbClr val="FF0000"/>
                </a:solidFill>
                <a:latin typeface="+mj-lt"/>
              </a:rPr>
              <a:t>LWA &amp; LTE-U seem to be somewhat moribund in terms of new operator deployments; both plans or deployments!</a:t>
            </a:r>
            <a:endParaRPr lang="en-AU" sz="1600" dirty="0">
              <a:latin typeface="+mj-lt"/>
            </a:endParaRPr>
          </a:p>
        </p:txBody>
      </p:sp>
    </p:spTree>
    <p:extLst>
      <p:ext uri="{BB962C8B-B14F-4D97-AF65-F5344CB8AC3E}">
        <p14:creationId xmlns:p14="http://schemas.microsoft.com/office/powerpoint/2010/main" val="349351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 …</a:t>
            </a:r>
          </a:p>
          <a:p>
            <a:pPr lvl="1"/>
            <a:r>
              <a:rPr lang="en-AU" dirty="0">
                <a:sym typeface="Wingdings" panose="05000000000000000000" pitchFamily="2" charset="2"/>
              </a:rPr>
              <a:t>… and fortunately, way back in July 2017 in Berlin in a time pre-COVID</a:t>
            </a:r>
          </a:p>
          <a:p>
            <a:pPr lvl="1"/>
            <a:r>
              <a:rPr lang="en-AU" dirty="0">
                <a:sym typeface="Wingdings" panose="05000000000000000000" pitchFamily="2" charset="2"/>
              </a:rPr>
              <a:t>… Guido Hiertz (Ericsson) agreed to be appointed the IEEE 802.11 Coexistence SC’s permanent Secretary</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41220304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D1F6-6A49-E2A1-4232-AE03A5224309}"/>
              </a:ext>
            </a:extLst>
          </p:cNvPr>
          <p:cNvSpPr>
            <a:spLocks noGrp="1"/>
          </p:cNvSpPr>
          <p:nvPr>
            <p:ph type="title"/>
          </p:nvPr>
        </p:nvSpPr>
        <p:spPr/>
        <p:txBody>
          <a:bodyPr/>
          <a:lstStyle/>
          <a:p>
            <a:r>
              <a:rPr lang="en-AU" dirty="0"/>
              <a:t>Limited LAA deployment … does not mean NR-U (if widely deployed) will not be a problem</a:t>
            </a:r>
          </a:p>
        </p:txBody>
      </p:sp>
      <p:sp>
        <p:nvSpPr>
          <p:cNvPr id="3" name="Content Placeholder 2">
            <a:extLst>
              <a:ext uri="{FF2B5EF4-FFF2-40B4-BE49-F238E27FC236}">
                <a16:creationId xmlns:a16="http://schemas.microsoft.com/office/drawing/2014/main" id="{525611D1-7C03-869E-1341-16D707C2178A}"/>
              </a:ext>
            </a:extLst>
          </p:cNvPr>
          <p:cNvSpPr>
            <a:spLocks noGrp="1"/>
          </p:cNvSpPr>
          <p:nvPr>
            <p:ph idx="1"/>
          </p:nvPr>
        </p:nvSpPr>
        <p:spPr/>
        <p:txBody>
          <a:bodyPr/>
          <a:lstStyle/>
          <a:p>
            <a:pPr lvl="1"/>
            <a:r>
              <a:rPr lang="en-AU" dirty="0"/>
              <a:t>It is possible (or even likely) that because LAA is not used much, LAA is not going to cause a significant Wi-Fi/LAA </a:t>
            </a:r>
            <a:r>
              <a:rPr lang="en-AU" dirty="0" err="1"/>
              <a:t>coex</a:t>
            </a:r>
            <a:r>
              <a:rPr lang="en-AU" dirty="0"/>
              <a:t>  problem …</a:t>
            </a:r>
          </a:p>
          <a:p>
            <a:pPr lvl="1"/>
            <a:r>
              <a:rPr lang="en-AU" dirty="0"/>
              <a:t>… but less-than-wide LAA deployment may be occurring because the 5G community is focusing on NR-U rather than LAA</a:t>
            </a:r>
          </a:p>
          <a:p>
            <a:pPr lvl="1"/>
            <a:r>
              <a:rPr lang="en-AU" dirty="0"/>
              <a:t>NR-U is likely to have similar </a:t>
            </a:r>
            <a:r>
              <a:rPr lang="en-AU" dirty="0" err="1"/>
              <a:t>coex</a:t>
            </a:r>
            <a:r>
              <a:rPr lang="en-AU" dirty="0"/>
              <a:t> issues with Wi-Fi as LAA …</a:t>
            </a:r>
          </a:p>
          <a:p>
            <a:pPr lvl="2"/>
            <a:r>
              <a:rPr lang="en-AU" dirty="0"/>
              <a:t>Given its use of </a:t>
            </a:r>
            <a:r>
              <a:rPr lang="en-AU" i="1" dirty="0"/>
              <a:t>ED-only</a:t>
            </a:r>
            <a:r>
              <a:rPr lang="en-AU" dirty="0"/>
              <a:t> as its only </a:t>
            </a:r>
            <a:r>
              <a:rPr lang="en-AU" i="1" dirty="0"/>
              <a:t>listening</a:t>
            </a:r>
            <a:r>
              <a:rPr lang="en-AU" dirty="0"/>
              <a:t> mechanism</a:t>
            </a:r>
          </a:p>
          <a:p>
            <a:pPr lvl="1"/>
            <a:r>
              <a:rPr lang="en-AU" dirty="0"/>
              <a:t>… but at this point we have little idea of NR-U’s likely prevalence in future deployments (or whether it will use </a:t>
            </a:r>
            <a:r>
              <a:rPr lang="en-AU" i="1" dirty="0"/>
              <a:t>EDT @ -62 dBm</a:t>
            </a:r>
            <a:r>
              <a:rPr lang="en-AU" dirty="0"/>
              <a:t>) and so can’t yet assess the risk</a:t>
            </a:r>
          </a:p>
          <a:p>
            <a:pPr lvl="2"/>
            <a:r>
              <a:rPr lang="en-AU" dirty="0"/>
              <a:t>Maybe AFC will make NR-U more viable?</a:t>
            </a:r>
          </a:p>
          <a:p>
            <a:pPr lvl="2"/>
            <a:r>
              <a:rPr lang="en-AU" dirty="0"/>
              <a:t>Does anyone have any useful predictions?</a:t>
            </a:r>
          </a:p>
          <a:p>
            <a:pPr lvl="1"/>
            <a:r>
              <a:rPr lang="en-AU" dirty="0"/>
              <a:t>… and the future use of other technologies are even harder to predict</a:t>
            </a:r>
          </a:p>
          <a:p>
            <a:pPr lvl="1"/>
            <a:endParaRPr lang="en-AU" dirty="0"/>
          </a:p>
        </p:txBody>
      </p:sp>
      <p:sp>
        <p:nvSpPr>
          <p:cNvPr id="4" name="Footer Placeholder 3">
            <a:extLst>
              <a:ext uri="{FF2B5EF4-FFF2-40B4-BE49-F238E27FC236}">
                <a16:creationId xmlns:a16="http://schemas.microsoft.com/office/drawing/2014/main" id="{31CD0CBF-16FA-453E-37D9-DB73152E61C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3401536-A68A-A1E3-10AD-1233683164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dirty="0"/>
          </a:p>
        </p:txBody>
      </p:sp>
    </p:spTree>
    <p:extLst>
      <p:ext uri="{BB962C8B-B14F-4D97-AF65-F5344CB8AC3E}">
        <p14:creationId xmlns:p14="http://schemas.microsoft.com/office/powerpoint/2010/main" val="23339177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43091D-2EA8-4326-86E9-512FA468FA76}"/>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wrt</a:t>
            </a:r>
            <a:br>
              <a:rPr lang="en-AU" sz="2400" b="1" dirty="0">
                <a:solidFill>
                  <a:srgbClr val="FF0000"/>
                </a:solidFill>
              </a:rPr>
            </a:br>
            <a:r>
              <a:rPr lang="en-AU" sz="2400" b="1" dirty="0">
                <a:solidFill>
                  <a:srgbClr val="FF0000"/>
                </a:solidFill>
              </a:rPr>
              <a:t>coexistence in 3GPP?</a:t>
            </a:r>
          </a:p>
        </p:txBody>
      </p:sp>
      <p:sp>
        <p:nvSpPr>
          <p:cNvPr id="3" name="Footer Placeholder 2">
            <a:extLst>
              <a:ext uri="{FF2B5EF4-FFF2-40B4-BE49-F238E27FC236}">
                <a16:creationId xmlns:a16="http://schemas.microsoft.com/office/drawing/2014/main" id="{510DD658-EE30-4542-867B-47903E778741}"/>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D125544D-6A87-4764-A323-F001914D2B2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dirty="0"/>
          </a:p>
        </p:txBody>
      </p:sp>
    </p:spTree>
    <p:extLst>
      <p:ext uri="{BB962C8B-B14F-4D97-AF65-F5344CB8AC3E}">
        <p14:creationId xmlns:p14="http://schemas.microsoft.com/office/powerpoint/2010/main" val="2189487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heard about potential </a:t>
            </a:r>
            <a:r>
              <a:rPr lang="en-AU" dirty="0" err="1"/>
              <a:t>coex</a:t>
            </a:r>
            <a:r>
              <a:rPr lang="en-AU" dirty="0"/>
              <a:t> impacts of 3GPP’s SL-U development in Jan &amp; Jul 2022</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US" sz="1800" dirty="0">
                <a:effectLst/>
                <a:latin typeface="+mj-lt"/>
                <a:ea typeface="Calibri" panose="020F0502020204030204" pitchFamily="34" charset="0"/>
              </a:rPr>
              <a:t>In Jan 2022, Dorin Viorel (CableLabs) </a:t>
            </a:r>
            <a:r>
              <a:rPr lang="en-AU" dirty="0">
                <a:latin typeface="+mj-lt"/>
              </a:rPr>
              <a:t>provided an update on 3GPP RAN activities relevant </a:t>
            </a:r>
            <a:r>
              <a:rPr lang="en-AU" dirty="0"/>
              <a:t>to coexistence</a:t>
            </a:r>
          </a:p>
          <a:p>
            <a:pPr lvl="2"/>
            <a:r>
              <a:rPr lang="en-AU" dirty="0"/>
              <a:t>See </a:t>
            </a:r>
            <a:r>
              <a:rPr lang="en-AU" dirty="0">
                <a:hlinkClick r:id="rId2"/>
              </a:rPr>
              <a:t>11-22-0124-00</a:t>
            </a:r>
            <a:endParaRPr lang="en-AU" dirty="0"/>
          </a:p>
          <a:p>
            <a:pPr lvl="2"/>
            <a:r>
              <a:rPr lang="en-AU" dirty="0"/>
              <a:t>It was noted at that time that a new proposal called SL-U may cause future </a:t>
            </a:r>
            <a:r>
              <a:rPr lang="en-AU" dirty="0" err="1"/>
              <a:t>coex</a:t>
            </a:r>
            <a:r>
              <a:rPr lang="en-AU" dirty="0"/>
              <a:t> issues for Wi-Fi</a:t>
            </a:r>
          </a:p>
          <a:p>
            <a:pPr lvl="3"/>
            <a:r>
              <a:rPr lang="en-GB" dirty="0"/>
              <a:t>SL-U</a:t>
            </a:r>
            <a:r>
              <a:rPr lang="en-AU" dirty="0"/>
              <a:t> is Side Link Unlicensed</a:t>
            </a:r>
          </a:p>
          <a:p>
            <a:pPr lvl="3"/>
            <a:r>
              <a:rPr lang="en-AU" dirty="0"/>
              <a:t>Coex of SL-U with NR-U and Wi-Fi has not been studied</a:t>
            </a:r>
          </a:p>
          <a:p>
            <a:pPr lvl="3"/>
            <a:r>
              <a:rPr lang="en-AU" dirty="0"/>
              <a:t>It is possible that SL-U will not follow the NR-U access framework</a:t>
            </a:r>
          </a:p>
          <a:p>
            <a:pPr lvl="1"/>
            <a:r>
              <a:rPr lang="en-US" dirty="0">
                <a:effectLst/>
                <a:latin typeface="+mj-lt"/>
                <a:ea typeface="Calibri" panose="020F0502020204030204" pitchFamily="34" charset="0"/>
              </a:rPr>
              <a:t>In Jul 2022, Dorin Viorel (CableLabs) provided an </a:t>
            </a:r>
            <a:r>
              <a:rPr lang="en-AU" dirty="0"/>
              <a:t>update on potential </a:t>
            </a:r>
            <a:r>
              <a:rPr lang="en-AU" dirty="0" err="1"/>
              <a:t>coex</a:t>
            </a:r>
            <a:r>
              <a:rPr lang="en-AU" dirty="0"/>
              <a:t> issues that may arise from SL-U work in 3GPP</a:t>
            </a:r>
          </a:p>
          <a:p>
            <a:pPr lvl="2"/>
            <a:r>
              <a:rPr lang="en-AU" dirty="0"/>
              <a:t>See </a:t>
            </a:r>
            <a:r>
              <a:rPr lang="en-AU" dirty="0">
                <a:solidFill>
                  <a:srgbClr val="FF0000"/>
                </a:solidFill>
                <a:hlinkClick r:id="rId3"/>
              </a:rPr>
              <a:t>11-22-1091-00</a:t>
            </a:r>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dirty="0"/>
          </a:p>
        </p:txBody>
      </p:sp>
    </p:spTree>
    <p:extLst>
      <p:ext uri="{BB962C8B-B14F-4D97-AF65-F5344CB8AC3E}">
        <p14:creationId xmlns:p14="http://schemas.microsoft.com/office/powerpoint/2010/main" val="3282412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will continue to monitor potential </a:t>
            </a:r>
            <a:r>
              <a:rPr lang="en-AU" dirty="0" err="1"/>
              <a:t>coex</a:t>
            </a:r>
            <a:r>
              <a:rPr lang="en-AU" dirty="0"/>
              <a:t> impacts of 3GPP’s SL-U</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AU" dirty="0"/>
              <a:t>In Nov 2022, </a:t>
            </a:r>
            <a:r>
              <a:rPr lang="en-US" dirty="0">
                <a:effectLst/>
                <a:latin typeface="+mj-lt"/>
                <a:ea typeface="Calibri" panose="020F0502020204030204" pitchFamily="34" charset="0"/>
              </a:rPr>
              <a:t>Dorin Viorel (CableLabs) has provided a brief update of the SL-U </a:t>
            </a:r>
            <a:r>
              <a:rPr lang="en-US" dirty="0" err="1">
                <a:effectLst/>
                <a:latin typeface="+mj-lt"/>
                <a:ea typeface="Calibri" panose="020F0502020204030204" pitchFamily="34" charset="0"/>
              </a:rPr>
              <a:t>coex</a:t>
            </a:r>
            <a:r>
              <a:rPr lang="en-US" dirty="0">
                <a:effectLst/>
                <a:latin typeface="+mj-lt"/>
                <a:ea typeface="Calibri" panose="020F0502020204030204" pitchFamily="34" charset="0"/>
              </a:rPr>
              <a:t> issue</a:t>
            </a:r>
          </a:p>
          <a:p>
            <a:pPr lvl="2"/>
            <a:r>
              <a:rPr lang="en-US" i="1" dirty="0"/>
              <a:t>The potential impact of SL-U in terms of coexistence with Wi-Fi in 5/6 GHz remains sizeable based on uncertainty with sharing parameters, including CW, multichannel operation, </a:t>
            </a:r>
            <a:r>
              <a:rPr lang="en-US" i="1" dirty="0" err="1"/>
              <a:t>etc</a:t>
            </a:r>
            <a:r>
              <a:rPr lang="en-US" i="1" dirty="0"/>
              <a:t>, as well as a lack of </a:t>
            </a:r>
            <a:r>
              <a:rPr lang="en-US" i="1" dirty="0" err="1"/>
              <a:t>coex</a:t>
            </a:r>
            <a:r>
              <a:rPr lang="en-US" i="1" dirty="0"/>
              <a:t> simulations studies</a:t>
            </a:r>
          </a:p>
          <a:p>
            <a:pPr lvl="2"/>
            <a:r>
              <a:rPr lang="en-US" i="1" dirty="0"/>
              <a:t>SL positioning also has potential impact on </a:t>
            </a:r>
            <a:r>
              <a:rPr lang="en-US" i="1" dirty="0" err="1"/>
              <a:t>coex</a:t>
            </a:r>
            <a:r>
              <a:rPr lang="en-US" i="1" dirty="0"/>
              <a:t>, given its likely use of 100 MHz channels</a:t>
            </a:r>
          </a:p>
          <a:p>
            <a:pPr lvl="1"/>
            <a:r>
              <a:rPr lang="en-US" dirty="0">
                <a:effectLst/>
                <a:latin typeface="+mj-lt"/>
                <a:ea typeface="Calibri" panose="020F0502020204030204" pitchFamily="34" charset="0"/>
              </a:rPr>
              <a:t>Dorin Viorel (CableLabs) will provide more details in Jan 2023</a:t>
            </a:r>
          </a:p>
          <a:p>
            <a:pPr lvl="2"/>
            <a:r>
              <a:rPr lang="en-US" dirty="0">
                <a:latin typeface="+mj-lt"/>
              </a:rPr>
              <a:t>See </a:t>
            </a:r>
            <a:r>
              <a:rPr lang="en-US" dirty="0">
                <a:solidFill>
                  <a:srgbClr val="FF0000"/>
                </a:solidFill>
                <a:latin typeface="+mj-lt"/>
              </a:rPr>
              <a:t>11-23-yyyyr0</a:t>
            </a:r>
          </a:p>
          <a:p>
            <a:pPr lvl="1"/>
            <a:endParaRPr lang="en-AU" dirty="0"/>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dirty="0"/>
          </a:p>
        </p:txBody>
      </p:sp>
    </p:spTree>
    <p:extLst>
      <p:ext uri="{BB962C8B-B14F-4D97-AF65-F5344CB8AC3E}">
        <p14:creationId xmlns:p14="http://schemas.microsoft.com/office/powerpoint/2010/main" val="1938546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9892A62-54A8-2A4D-81F4-987968F3C8C6}"/>
              </a:ext>
            </a:extLst>
          </p:cNvPr>
          <p:cNvSpPr>
            <a:spLocks noGrp="1"/>
          </p:cNvSpPr>
          <p:nvPr>
            <p:ph type="title"/>
          </p:nvPr>
        </p:nvSpPr>
        <p:spPr/>
        <p:txBody>
          <a:bodyPr/>
          <a:lstStyle/>
          <a:p>
            <a:r>
              <a:rPr lang="en-US" dirty="0"/>
              <a:t>Vijitha </a:t>
            </a:r>
            <a:r>
              <a:rPr lang="en-US" dirty="0" err="1"/>
              <a:t>Weerackody</a:t>
            </a:r>
            <a:r>
              <a:rPr lang="en-US" dirty="0"/>
              <a:t> (Johns Hopkins) et al will highlight key points that should be tracked </a:t>
            </a:r>
            <a:r>
              <a:rPr lang="en-US" dirty="0" err="1"/>
              <a:t>wrt</a:t>
            </a:r>
            <a:r>
              <a:rPr lang="en-US" dirty="0"/>
              <a:t> SL-U</a:t>
            </a:r>
            <a:endParaRPr lang="en-AU" dirty="0"/>
          </a:p>
        </p:txBody>
      </p:sp>
      <p:sp>
        <p:nvSpPr>
          <p:cNvPr id="3" name="Content Placeholder 2">
            <a:extLst>
              <a:ext uri="{FF2B5EF4-FFF2-40B4-BE49-F238E27FC236}">
                <a16:creationId xmlns:a16="http://schemas.microsoft.com/office/drawing/2014/main" id="{151C3997-3E4E-6A2B-EE43-90F4621D3F0D}"/>
              </a:ext>
            </a:extLst>
          </p:cNvPr>
          <p:cNvSpPr>
            <a:spLocks noGrp="1"/>
          </p:cNvSpPr>
          <p:nvPr>
            <p:ph idx="1"/>
          </p:nvPr>
        </p:nvSpPr>
        <p:spPr/>
        <p:txBody>
          <a:bodyPr/>
          <a:lstStyle/>
          <a:p>
            <a:pPr lvl="1"/>
            <a:r>
              <a:rPr lang="en-US" dirty="0"/>
              <a:t>Vijitha </a:t>
            </a:r>
            <a:r>
              <a:rPr lang="en-US" dirty="0" err="1"/>
              <a:t>Weerackody</a:t>
            </a:r>
            <a:r>
              <a:rPr lang="en-US" dirty="0"/>
              <a:t> (Johns Hopkins University APL) </a:t>
            </a:r>
            <a:r>
              <a:rPr lang="en-US" i="1" dirty="0"/>
              <a:t>et al </a:t>
            </a:r>
            <a:r>
              <a:rPr lang="en-US" dirty="0"/>
              <a:t>will provide a perspective on SL-U work in 3GPP</a:t>
            </a:r>
          </a:p>
          <a:p>
            <a:pPr lvl="2"/>
            <a:r>
              <a:rPr lang="en-US" dirty="0"/>
              <a:t>See </a:t>
            </a:r>
            <a:r>
              <a:rPr lang="en-AU" dirty="0">
                <a:hlinkClick r:id="rId2"/>
              </a:rPr>
              <a:t>11-23-0052-00</a:t>
            </a:r>
            <a:r>
              <a:rPr lang="en-AU" dirty="0"/>
              <a:t>, “</a:t>
            </a:r>
            <a:r>
              <a:rPr lang="en-US" dirty="0"/>
              <a:t>Notes from 3GPP Rel-18: Key Coexistence Issues”</a:t>
            </a:r>
            <a:endParaRPr lang="en-AU" dirty="0"/>
          </a:p>
          <a:p>
            <a:pPr lvl="1"/>
            <a:r>
              <a:rPr lang="en-AU" dirty="0"/>
              <a:t>Abstract</a:t>
            </a:r>
          </a:p>
          <a:p>
            <a:pPr lvl="2"/>
            <a:r>
              <a:rPr lang="en-US" i="1" dirty="0"/>
              <a:t>3GPP RAN1 is currently extending NR </a:t>
            </a:r>
            <a:r>
              <a:rPr lang="en-US" i="1" dirty="0" err="1"/>
              <a:t>sidelink</a:t>
            </a:r>
            <a:r>
              <a:rPr lang="en-US" i="1" dirty="0"/>
              <a:t> operation to 5-7 GHz unlicensed spectrum (SL-U). Several issues remain under discussion regarding SL-U channel access and physical channel design in these bands, notably: </a:t>
            </a:r>
          </a:p>
          <a:p>
            <a:pPr lvl="3"/>
            <a:r>
              <a:rPr lang="en-US" i="1" dirty="0"/>
              <a:t>Listen Before Talk (LBT) type for synch, feedback, and data channels, including one-shot LBT.</a:t>
            </a:r>
          </a:p>
          <a:p>
            <a:pPr lvl="3"/>
            <a:r>
              <a:rPr lang="en-US" i="1" dirty="0"/>
              <a:t>UE-to-UE COT sharing in pairs and groups.</a:t>
            </a:r>
          </a:p>
          <a:p>
            <a:pPr lvl="2"/>
            <a:r>
              <a:rPr lang="en-US" i="1" dirty="0"/>
              <a:t> Key points to track for IEEE 802.11</a:t>
            </a:r>
          </a:p>
          <a:p>
            <a:pPr lvl="3"/>
            <a:r>
              <a:rPr lang="en-US" i="1" dirty="0"/>
              <a:t>Coexistence simulations between SL-U and </a:t>
            </a:r>
            <a:r>
              <a:rPr lang="en-US" i="1" dirty="0" err="1"/>
              <a:t>WiFi</a:t>
            </a:r>
            <a:r>
              <a:rPr lang="en-US" i="1" dirty="0"/>
              <a:t> have been largely based on 3GPP TR38.889 from Rel-16, and there have been no updates to account for Wi-Fi 6E/7 operation</a:t>
            </a:r>
          </a:p>
          <a:p>
            <a:pPr lvl="3"/>
            <a:r>
              <a:rPr lang="en-US" i="1" dirty="0"/>
              <a:t>The use of one-shot (Type 2) LBT for multiple types of transmissions – </a:t>
            </a:r>
            <a:r>
              <a:rPr lang="en-US" i="1" dirty="0" err="1"/>
              <a:t>e.g</a:t>
            </a:r>
            <a:r>
              <a:rPr lang="en-US" i="1" dirty="0"/>
              <a:t> ACK/NACK, </a:t>
            </a:r>
            <a:r>
              <a:rPr lang="en-US" i="1" dirty="0" err="1"/>
              <a:t>sidelink</a:t>
            </a:r>
            <a:r>
              <a:rPr lang="en-US" i="1" dirty="0"/>
              <a:t> broadcast &amp; synch etc.    </a:t>
            </a:r>
          </a:p>
          <a:p>
            <a:pPr lvl="3"/>
            <a:r>
              <a:rPr lang="en-US" i="1" dirty="0"/>
              <a:t>Conditions where UEs are allowed to share a COT without </a:t>
            </a:r>
            <a:r>
              <a:rPr lang="en-US" i="1" dirty="0" err="1"/>
              <a:t>gNB</a:t>
            </a:r>
            <a:r>
              <a:rPr lang="en-US" i="1" dirty="0"/>
              <a:t> intervention.</a:t>
            </a:r>
          </a:p>
          <a:p>
            <a:pPr lvl="1"/>
            <a:endParaRPr lang="en-AU" dirty="0"/>
          </a:p>
        </p:txBody>
      </p:sp>
      <p:sp>
        <p:nvSpPr>
          <p:cNvPr id="4" name="Footer Placeholder 3">
            <a:extLst>
              <a:ext uri="{FF2B5EF4-FFF2-40B4-BE49-F238E27FC236}">
                <a16:creationId xmlns:a16="http://schemas.microsoft.com/office/drawing/2014/main" id="{351628C0-B0A4-7E9C-9D4E-F94BB78EED1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30FB0C1-28A2-E71B-E024-B302E263A94C}"/>
              </a:ext>
            </a:extLst>
          </p:cNvPr>
          <p:cNvSpPr>
            <a:spLocks noGrp="1"/>
          </p:cNvSpPr>
          <p:nvPr>
            <p:ph type="sldNum" sz="quarter" idx="11"/>
          </p:nvPr>
        </p:nvSpPr>
        <p:spPr/>
        <p:txBody>
          <a:bodyPr/>
          <a:lstStyle/>
          <a:p>
            <a:r>
              <a:rPr lang="en-US"/>
              <a:t>Slide </a:t>
            </a:r>
            <a:fld id="{EF4002E7-DB4D-4CC3-8382-1939D19420D8}" type="slidenum">
              <a:rPr lang="en-US" smtClean="0"/>
              <a:pPr/>
              <a:t>44</a:t>
            </a:fld>
            <a:endParaRPr lang="en-US" dirty="0"/>
          </a:p>
        </p:txBody>
      </p:sp>
    </p:spTree>
    <p:extLst>
      <p:ext uri="{BB962C8B-B14F-4D97-AF65-F5344CB8AC3E}">
        <p14:creationId xmlns:p14="http://schemas.microsoft.com/office/powerpoint/2010/main" val="12500386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58BB09-F5FD-5BEA-C336-7F8C87EA53CA}"/>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Is there a coexistence issue</a:t>
            </a:r>
            <a:br>
              <a:rPr lang="en-AU" sz="2400" b="1" dirty="0">
                <a:solidFill>
                  <a:srgbClr val="FF0000"/>
                </a:solidFill>
              </a:rPr>
            </a:br>
            <a:r>
              <a:rPr lang="en-AU" sz="2400" b="1" dirty="0">
                <a:solidFill>
                  <a:srgbClr val="FF0000"/>
                </a:solidFill>
              </a:rPr>
              <a:t>with Bluetooth in 6 GHz?</a:t>
            </a:r>
            <a:endParaRPr lang="en-AU" dirty="0"/>
          </a:p>
        </p:txBody>
      </p:sp>
      <p:sp>
        <p:nvSpPr>
          <p:cNvPr id="3" name="Footer Placeholder 2">
            <a:extLst>
              <a:ext uri="{FF2B5EF4-FFF2-40B4-BE49-F238E27FC236}">
                <a16:creationId xmlns:a16="http://schemas.microsoft.com/office/drawing/2014/main" id="{9A61F426-F859-0FB2-1A8F-931979B884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B3B48AE3-EC6C-8EE9-69F3-602020BC1F4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dirty="0"/>
          </a:p>
        </p:txBody>
      </p:sp>
    </p:spTree>
    <p:extLst>
      <p:ext uri="{BB962C8B-B14F-4D97-AF65-F5344CB8AC3E}">
        <p14:creationId xmlns:p14="http://schemas.microsoft.com/office/powerpoint/2010/main" val="23027267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4A6B-63EA-1E95-D85D-286B0EF861B7}"/>
              </a:ext>
            </a:extLst>
          </p:cNvPr>
          <p:cNvSpPr>
            <a:spLocks noGrp="1"/>
          </p:cNvSpPr>
          <p:nvPr>
            <p:ph type="title"/>
          </p:nvPr>
        </p:nvSpPr>
        <p:spPr>
          <a:xfrm>
            <a:off x="685800" y="685800"/>
            <a:ext cx="8001000" cy="1066800"/>
          </a:xfrm>
        </p:spPr>
        <p:txBody>
          <a:bodyPr/>
          <a:lstStyle/>
          <a:p>
            <a:r>
              <a:rPr lang="en-AU" dirty="0"/>
              <a:t>It appears Bluetooth SIG is planning operation in the 6 GHz band … and want to cooperate on </a:t>
            </a:r>
            <a:r>
              <a:rPr lang="en-AU" dirty="0" err="1"/>
              <a:t>coex</a:t>
            </a:r>
            <a:r>
              <a:rPr lang="en-AU" dirty="0"/>
              <a:t> issues</a:t>
            </a:r>
          </a:p>
        </p:txBody>
      </p:sp>
      <p:sp>
        <p:nvSpPr>
          <p:cNvPr id="3" name="Content Placeholder 2">
            <a:extLst>
              <a:ext uri="{FF2B5EF4-FFF2-40B4-BE49-F238E27FC236}">
                <a16:creationId xmlns:a16="http://schemas.microsoft.com/office/drawing/2014/main" id="{ADC689DE-88A6-A777-9F1D-9E0AA6DF7F56}"/>
              </a:ext>
            </a:extLst>
          </p:cNvPr>
          <p:cNvSpPr>
            <a:spLocks noGrp="1"/>
          </p:cNvSpPr>
          <p:nvPr>
            <p:ph idx="1"/>
          </p:nvPr>
        </p:nvSpPr>
        <p:spPr/>
        <p:txBody>
          <a:bodyPr/>
          <a:lstStyle/>
          <a:p>
            <a:pPr lvl="1"/>
            <a:r>
              <a:rPr lang="en-AU" dirty="0"/>
              <a:t>Bluetooth &amp; Wi-Fi have happily coexisted in the 2.4 GHz band for many years … mainly by avoiding each other</a:t>
            </a:r>
          </a:p>
          <a:p>
            <a:pPr lvl="1"/>
            <a:r>
              <a:rPr lang="en-AU" dirty="0"/>
              <a:t>There are now rumours that the Bluetooth SIG are planning to specify Bluetooth operation in 6 GHz …</a:t>
            </a:r>
          </a:p>
          <a:p>
            <a:pPr lvl="1"/>
            <a:r>
              <a:rPr lang="en-AU" dirty="0"/>
              <a:t>… which were confirmed in July 2022 by Rich Kennedy</a:t>
            </a:r>
          </a:p>
          <a:p>
            <a:pPr lvl="2"/>
            <a:r>
              <a:rPr lang="en-GB" i="1" dirty="0"/>
              <a:t>Every year, more than 5 billion Bluetooth devices are shipped</a:t>
            </a:r>
          </a:p>
          <a:p>
            <a:pPr lvl="2"/>
            <a:r>
              <a:rPr lang="en-GB" i="1" dirty="0"/>
              <a:t>Today, the Bluetooth SIG looks beyond 2.4 GHz</a:t>
            </a:r>
          </a:p>
          <a:p>
            <a:pPr lvl="2"/>
            <a:r>
              <a:rPr lang="en-GB" i="1" dirty="0"/>
              <a:t>The 5 GHz band is not available to Bluetooth because of DFS or CDC</a:t>
            </a:r>
          </a:p>
          <a:p>
            <a:pPr lvl="2"/>
            <a:r>
              <a:rPr lang="en-GB" i="1" dirty="0"/>
              <a:t>In Sept, the Bluetooth SIG will begin a project related to coexistence in the license-exempt 6 GHz band</a:t>
            </a:r>
          </a:p>
          <a:p>
            <a:pPr lvl="2"/>
            <a:r>
              <a:rPr lang="en-GB" i="1" dirty="0"/>
              <a:t>They want to collaborate instead of fight</a:t>
            </a:r>
          </a:p>
          <a:p>
            <a:pPr marL="184150" lvl="2" indent="0">
              <a:buNone/>
            </a:pPr>
            <a:endParaRPr lang="en-AU" dirty="0"/>
          </a:p>
        </p:txBody>
      </p:sp>
      <p:sp>
        <p:nvSpPr>
          <p:cNvPr id="4" name="Footer Placeholder 3">
            <a:extLst>
              <a:ext uri="{FF2B5EF4-FFF2-40B4-BE49-F238E27FC236}">
                <a16:creationId xmlns:a16="http://schemas.microsoft.com/office/drawing/2014/main" id="{F058E5F6-0AF5-9740-CB9C-6E450162065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639BACE-7A40-6DBA-21FB-4D2E244C572F}"/>
              </a:ext>
            </a:extLst>
          </p:cNvPr>
          <p:cNvSpPr>
            <a:spLocks noGrp="1"/>
          </p:cNvSpPr>
          <p:nvPr>
            <p:ph type="sldNum" sz="quarter" idx="11"/>
          </p:nvPr>
        </p:nvSpPr>
        <p:spPr/>
        <p:txBody>
          <a:bodyPr/>
          <a:lstStyle/>
          <a:p>
            <a:r>
              <a:rPr lang="en-US"/>
              <a:t>Slide </a:t>
            </a:r>
            <a:fld id="{EF4002E7-DB4D-4CC3-8382-1939D19420D8}" type="slidenum">
              <a:rPr lang="en-US" smtClean="0"/>
              <a:pPr/>
              <a:t>46</a:t>
            </a:fld>
            <a:endParaRPr lang="en-US" dirty="0"/>
          </a:p>
        </p:txBody>
      </p:sp>
    </p:spTree>
    <p:extLst>
      <p:ext uri="{BB962C8B-B14F-4D97-AF65-F5344CB8AC3E}">
        <p14:creationId xmlns:p14="http://schemas.microsoft.com/office/powerpoint/2010/main" val="4549533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4A7E1-6465-A624-4DE3-C71E6C81D08E}"/>
              </a:ext>
            </a:extLst>
          </p:cNvPr>
          <p:cNvSpPr>
            <a:spLocks noGrp="1"/>
          </p:cNvSpPr>
          <p:nvPr>
            <p:ph type="title"/>
          </p:nvPr>
        </p:nvSpPr>
        <p:spPr/>
        <p:txBody>
          <a:bodyPr/>
          <a:lstStyle/>
          <a:p>
            <a:r>
              <a:rPr lang="en-AU" dirty="0"/>
              <a:t>NB FH </a:t>
            </a:r>
            <a:r>
              <a:rPr lang="en-AU" dirty="0" err="1"/>
              <a:t>coex</a:t>
            </a:r>
            <a:r>
              <a:rPr lang="en-AU" dirty="0"/>
              <a:t> could be difficult … but at least BT SIG wants to talk about it!</a:t>
            </a:r>
          </a:p>
        </p:txBody>
      </p:sp>
      <p:sp>
        <p:nvSpPr>
          <p:cNvPr id="3" name="Content Placeholder 2">
            <a:extLst>
              <a:ext uri="{FF2B5EF4-FFF2-40B4-BE49-F238E27FC236}">
                <a16:creationId xmlns:a16="http://schemas.microsoft.com/office/drawing/2014/main" id="{21EAAA59-0EAF-B4BE-F0B2-A5DAB3F66944}"/>
              </a:ext>
            </a:extLst>
          </p:cNvPr>
          <p:cNvSpPr>
            <a:spLocks noGrp="1"/>
          </p:cNvSpPr>
          <p:nvPr>
            <p:ph idx="1"/>
          </p:nvPr>
        </p:nvSpPr>
        <p:spPr/>
        <p:txBody>
          <a:bodyPr/>
          <a:lstStyle/>
          <a:p>
            <a:pPr lvl="1"/>
            <a:r>
              <a:rPr lang="en-GB" dirty="0"/>
              <a:t>The NB FH proposals in ETSI BRAN for 6 GHz in Europe were controversial ... eventually causing NB FH to be removed (mostly) from the next revision of EN 303 687 </a:t>
            </a:r>
          </a:p>
          <a:p>
            <a:pPr lvl="1"/>
            <a:r>
              <a:rPr lang="en-GB" dirty="0"/>
              <a:t>There has been some work on NB FH/Wi-Fi </a:t>
            </a:r>
            <a:r>
              <a:rPr lang="en-GB" dirty="0" err="1"/>
              <a:t>coex</a:t>
            </a:r>
            <a:r>
              <a:rPr lang="en-GB" dirty="0"/>
              <a:t> presented in WNG over two meetings suggesting a potential NB </a:t>
            </a:r>
            <a:r>
              <a:rPr lang="en-GB" dirty="0" err="1"/>
              <a:t>coex</a:t>
            </a:r>
            <a:r>
              <a:rPr lang="en-GB" dirty="0"/>
              <a:t> problem in practice</a:t>
            </a:r>
          </a:p>
          <a:p>
            <a:pPr lvl="2"/>
            <a:r>
              <a:rPr lang="en-GB" dirty="0">
                <a:hlinkClick r:id="rId2"/>
              </a:rPr>
              <a:t>11-22-1578-00</a:t>
            </a:r>
            <a:r>
              <a:rPr lang="en-GB" dirty="0"/>
              <a:t> (Sep 2022)</a:t>
            </a:r>
          </a:p>
          <a:p>
            <a:pPr lvl="2"/>
            <a:r>
              <a:rPr lang="en-GB" dirty="0">
                <a:hlinkClick r:id="rId3"/>
              </a:rPr>
              <a:t>11-22-0998-01</a:t>
            </a:r>
            <a:r>
              <a:rPr lang="en-GB" dirty="0"/>
              <a:t> (Jul 2022)</a:t>
            </a:r>
          </a:p>
          <a:p>
            <a:pPr lvl="1"/>
            <a:r>
              <a:rPr lang="en-GB" dirty="0"/>
              <a:t>Hopefully, the Bluetooth activity in 6 GHz will be less controversial, with </a:t>
            </a:r>
            <a:r>
              <a:rPr lang="en-AU" dirty="0"/>
              <a:t> Rich Kennedy</a:t>
            </a:r>
            <a:r>
              <a:rPr lang="en-GB" dirty="0"/>
              <a:t> (BT SIG) highlighting in Nov 2022 possible collaboration with IEEE 802.11 WG on </a:t>
            </a:r>
            <a:r>
              <a:rPr lang="en-GB" dirty="0" err="1"/>
              <a:t>coex</a:t>
            </a:r>
            <a:r>
              <a:rPr lang="en-GB" dirty="0"/>
              <a:t> </a:t>
            </a:r>
            <a:r>
              <a:rPr lang="en-GB" dirty="0" err="1"/>
              <a:t>wrt</a:t>
            </a:r>
            <a:r>
              <a:rPr lang="en-GB" dirty="0"/>
              <a:t> BT in 6 GHz</a:t>
            </a:r>
          </a:p>
          <a:p>
            <a:pPr lvl="2"/>
            <a:r>
              <a:rPr lang="en-GB" dirty="0"/>
              <a:t>See </a:t>
            </a:r>
            <a:r>
              <a:rPr lang="en-GB" dirty="0">
                <a:solidFill>
                  <a:srgbClr val="FF0000"/>
                </a:solidFill>
                <a:hlinkClick r:id="rId4"/>
              </a:rPr>
              <a:t>11-22-1672-00</a:t>
            </a:r>
            <a:endParaRPr lang="en-GB" dirty="0">
              <a:solidFill>
                <a:srgbClr val="FF0000"/>
              </a:solidFill>
            </a:endParaRPr>
          </a:p>
          <a:p>
            <a:endParaRPr lang="en-AU" dirty="0"/>
          </a:p>
        </p:txBody>
      </p:sp>
      <p:sp>
        <p:nvSpPr>
          <p:cNvPr id="4" name="Footer Placeholder 3">
            <a:extLst>
              <a:ext uri="{FF2B5EF4-FFF2-40B4-BE49-F238E27FC236}">
                <a16:creationId xmlns:a16="http://schemas.microsoft.com/office/drawing/2014/main" id="{76AA48E9-A67F-0BE6-72F6-D1E0BD61F4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64F940E-0A09-FD2D-C0CB-4E99200B894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47</a:t>
            </a:fld>
            <a:endParaRPr lang="en-US" dirty="0"/>
          </a:p>
        </p:txBody>
      </p:sp>
    </p:spTree>
    <p:extLst>
      <p:ext uri="{BB962C8B-B14F-4D97-AF65-F5344CB8AC3E}">
        <p14:creationId xmlns:p14="http://schemas.microsoft.com/office/powerpoint/2010/main" val="2126586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B04E9E0-288B-4369-BE54-B6E7E05B9692}"/>
              </a:ext>
            </a:extLst>
          </p:cNvPr>
          <p:cNvSpPr>
            <a:spLocks noGrp="1"/>
          </p:cNvSpPr>
          <p:nvPr>
            <p:ph type="title"/>
          </p:nvPr>
        </p:nvSpPr>
        <p:spPr/>
        <p:txBody>
          <a:bodyPr/>
          <a:lstStyle/>
          <a:p>
            <a:r>
              <a:rPr lang="en-AU" dirty="0"/>
              <a:t>There is activity underway in IEEE 802.15.4ab with a potential impact on Wi-Fi coexistence</a:t>
            </a:r>
          </a:p>
        </p:txBody>
      </p:sp>
      <p:sp>
        <p:nvSpPr>
          <p:cNvPr id="3" name="Content Placeholder 2">
            <a:extLst>
              <a:ext uri="{FF2B5EF4-FFF2-40B4-BE49-F238E27FC236}">
                <a16:creationId xmlns:a16="http://schemas.microsoft.com/office/drawing/2014/main" id="{38FB689B-1508-4C96-A6E3-153C37A43DC0}"/>
              </a:ext>
            </a:extLst>
          </p:cNvPr>
          <p:cNvSpPr>
            <a:spLocks noGrp="1"/>
          </p:cNvSpPr>
          <p:nvPr>
            <p:ph idx="1"/>
          </p:nvPr>
        </p:nvSpPr>
        <p:spPr/>
        <p:txBody>
          <a:bodyPr/>
          <a:lstStyle/>
          <a:p>
            <a:pPr lvl="1"/>
            <a:r>
              <a:rPr lang="en-AU" dirty="0"/>
              <a:t>IEEE 802.15.4ab (next generation UWB) is discussing a mechanism that:</a:t>
            </a:r>
          </a:p>
          <a:p>
            <a:pPr lvl="2"/>
            <a:r>
              <a:rPr lang="en-AU" dirty="0"/>
              <a:t>… uses NB FH transmissions in the lower band (upper UNII3) </a:t>
            </a:r>
          </a:p>
          <a:p>
            <a:pPr lvl="2"/>
            <a:r>
              <a:rPr lang="en-AU" dirty="0"/>
              <a:t>…to signal channel reservation in the upper band (UNII 6, UWB Ch.5 &amp; Ch.9)</a:t>
            </a:r>
          </a:p>
          <a:p>
            <a:pPr lvl="1"/>
            <a:r>
              <a:rPr lang="en-US" dirty="0"/>
              <a:t>This NB FH operation is targeted towards improving the link UWB budget by avoiding collisions of UWB signals in the UWB channels</a:t>
            </a:r>
            <a:endParaRPr lang="en-AU" dirty="0"/>
          </a:p>
          <a:p>
            <a:pPr lvl="1"/>
            <a:r>
              <a:rPr lang="en-US" dirty="0"/>
              <a:t>However, it seems less concerned about coexistence with Wi-Fi</a:t>
            </a:r>
          </a:p>
          <a:p>
            <a:pPr lvl="2"/>
            <a:r>
              <a:rPr lang="en-US" dirty="0"/>
              <a:t>The original version did not specify any LBT …</a:t>
            </a:r>
          </a:p>
          <a:p>
            <a:pPr lvl="2"/>
            <a:r>
              <a:rPr lang="en-US" dirty="0"/>
              <a:t>… although that may change with proposals for </a:t>
            </a:r>
            <a:r>
              <a:rPr lang="en-US" i="1" dirty="0"/>
              <a:t>ED-only</a:t>
            </a:r>
            <a:r>
              <a:rPr lang="en-US" dirty="0"/>
              <a:t> @ -62 dBm</a:t>
            </a:r>
          </a:p>
          <a:p>
            <a:pPr lvl="2"/>
            <a:r>
              <a:rPr lang="en-US" dirty="0"/>
              <a:t>Additional noise from such a deaf version of NB will likely have an adverse affect on Wi-Fi …</a:t>
            </a:r>
          </a:p>
          <a:p>
            <a:pPr lvl="2"/>
            <a:r>
              <a:rPr lang="en-US" dirty="0"/>
              <a:t>…noting Wi-Fi and LAA/NR-U typically </a:t>
            </a:r>
            <a:r>
              <a:rPr lang="en-US" i="1" dirty="0"/>
              <a:t>listen</a:t>
            </a:r>
            <a:r>
              <a:rPr lang="en-US" dirty="0"/>
              <a:t> at -72 dBm or less</a:t>
            </a:r>
          </a:p>
          <a:p>
            <a:pPr lvl="1"/>
            <a:r>
              <a:rPr lang="en-US" dirty="0"/>
              <a:t>The arguments seem similar to the NB discussions in ESTI BRAN</a:t>
            </a:r>
          </a:p>
          <a:p>
            <a:pPr lvl="2"/>
            <a:r>
              <a:rPr lang="en-US" dirty="0"/>
              <a:t>… with some of the same stakeholders</a:t>
            </a:r>
            <a:endParaRPr lang="en-AU" dirty="0"/>
          </a:p>
          <a:p>
            <a:pPr lvl="2"/>
            <a:endParaRPr lang="en-AU" dirty="0"/>
          </a:p>
          <a:p>
            <a:endParaRPr lang="en-AU" dirty="0"/>
          </a:p>
        </p:txBody>
      </p:sp>
      <p:sp>
        <p:nvSpPr>
          <p:cNvPr id="4" name="Footer Placeholder 3">
            <a:extLst>
              <a:ext uri="{FF2B5EF4-FFF2-40B4-BE49-F238E27FC236}">
                <a16:creationId xmlns:a16="http://schemas.microsoft.com/office/drawing/2014/main" id="{41B0557C-0382-4ECC-B21F-7CAD8F8F410E}"/>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2B7D401-0001-4F73-B000-D5200AA548B2}"/>
              </a:ext>
            </a:extLst>
          </p:cNvPr>
          <p:cNvSpPr>
            <a:spLocks noGrp="1"/>
          </p:cNvSpPr>
          <p:nvPr>
            <p:ph type="sldNum" sz="quarter" idx="11"/>
          </p:nvPr>
        </p:nvSpPr>
        <p:spPr/>
        <p:txBody>
          <a:bodyPr/>
          <a:lstStyle/>
          <a:p>
            <a:r>
              <a:rPr lang="en-US"/>
              <a:t>Slide </a:t>
            </a:r>
            <a:fld id="{EF4002E7-DB4D-4CC3-8382-1939D19420D8}" type="slidenum">
              <a:rPr lang="en-US" smtClean="0"/>
              <a:pPr/>
              <a:t>48</a:t>
            </a:fld>
            <a:endParaRPr lang="en-US" dirty="0"/>
          </a:p>
        </p:txBody>
      </p:sp>
      <p:sp>
        <p:nvSpPr>
          <p:cNvPr id="2" name="Rectangle 1">
            <a:extLst>
              <a:ext uri="{FF2B5EF4-FFF2-40B4-BE49-F238E27FC236}">
                <a16:creationId xmlns:a16="http://schemas.microsoft.com/office/drawing/2014/main" id="{C1B6F87F-B1BB-EFD1-1260-053D1BB7780C}"/>
              </a:ext>
            </a:extLst>
          </p:cNvPr>
          <p:cNvSpPr/>
          <p:nvPr/>
        </p:nvSpPr>
        <p:spPr bwMode="auto">
          <a:xfrm rot="2313981">
            <a:off x="7743824" y="1094964"/>
            <a:ext cx="16002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From</a:t>
            </a:r>
          </a:p>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May 2022</a:t>
            </a:r>
          </a:p>
        </p:txBody>
      </p:sp>
    </p:spTree>
    <p:extLst>
      <p:ext uri="{BB962C8B-B14F-4D97-AF65-F5344CB8AC3E}">
        <p14:creationId xmlns:p14="http://schemas.microsoft.com/office/powerpoint/2010/main" val="4089376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3AF8-2471-450C-B5F3-F54F8B4FA0EA}"/>
              </a:ext>
            </a:extLst>
          </p:cNvPr>
          <p:cNvSpPr>
            <a:spLocks noGrp="1"/>
          </p:cNvSpPr>
          <p:nvPr>
            <p:ph type="title"/>
          </p:nvPr>
        </p:nvSpPr>
        <p:spPr/>
        <p:txBody>
          <a:bodyPr/>
          <a:lstStyle/>
          <a:p>
            <a:r>
              <a:rPr lang="en-AU" dirty="0"/>
              <a:t>The Coex SC briefly discussed the potential </a:t>
            </a:r>
            <a:r>
              <a:rPr lang="en-AU" dirty="0" err="1"/>
              <a:t>coex</a:t>
            </a:r>
            <a:r>
              <a:rPr lang="en-AU" dirty="0"/>
              <a:t> issue related to IEEE 802.15.4ab work in July 2022</a:t>
            </a:r>
          </a:p>
        </p:txBody>
      </p:sp>
      <p:sp>
        <p:nvSpPr>
          <p:cNvPr id="3" name="Content Placeholder 2">
            <a:extLst>
              <a:ext uri="{FF2B5EF4-FFF2-40B4-BE49-F238E27FC236}">
                <a16:creationId xmlns:a16="http://schemas.microsoft.com/office/drawing/2014/main" id="{3400DF22-E602-4135-B66C-81AE1CB2BF06}"/>
              </a:ext>
            </a:extLst>
          </p:cNvPr>
          <p:cNvSpPr>
            <a:spLocks noGrp="1"/>
          </p:cNvSpPr>
          <p:nvPr>
            <p:ph idx="1"/>
          </p:nvPr>
        </p:nvSpPr>
        <p:spPr/>
        <p:txBody>
          <a:bodyPr/>
          <a:lstStyle/>
          <a:p>
            <a:pPr lvl="1"/>
            <a:r>
              <a:rPr lang="en-AU" dirty="0"/>
              <a:t>In May 2022, IEEE 802.15 WG reps were asked to provide a briefing to the Coex SC during this session in relation to IEEE 802.15.4ab work</a:t>
            </a:r>
          </a:p>
          <a:p>
            <a:pPr lvl="1"/>
            <a:r>
              <a:rPr lang="en-AU" dirty="0"/>
              <a:t>The briefing was provided in the 802.11 WNG SC (to avoid a clash)</a:t>
            </a:r>
          </a:p>
          <a:p>
            <a:pPr lvl="2"/>
            <a:r>
              <a:rPr lang="en-AU" dirty="0"/>
              <a:t>See </a:t>
            </a:r>
            <a:r>
              <a:rPr lang="en-AU" dirty="0">
                <a:hlinkClick r:id="rId2"/>
              </a:rPr>
              <a:t>11-22-1081-01</a:t>
            </a:r>
            <a:endParaRPr lang="en-AU" dirty="0"/>
          </a:p>
          <a:p>
            <a:pPr lvl="1"/>
            <a:r>
              <a:rPr lang="en-US" dirty="0"/>
              <a:t>There was some limited discussion of this issue during the Coex SC session in July 2022</a:t>
            </a:r>
          </a:p>
        </p:txBody>
      </p:sp>
      <p:sp>
        <p:nvSpPr>
          <p:cNvPr id="4" name="Footer Placeholder 3">
            <a:extLst>
              <a:ext uri="{FF2B5EF4-FFF2-40B4-BE49-F238E27FC236}">
                <a16:creationId xmlns:a16="http://schemas.microsoft.com/office/drawing/2014/main" id="{313B9014-F6BD-48F4-A7BC-5786FFBEED6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212DB5-76BC-4C1E-A0C1-EC78F34419CB}"/>
              </a:ext>
            </a:extLst>
          </p:cNvPr>
          <p:cNvSpPr>
            <a:spLocks noGrp="1"/>
          </p:cNvSpPr>
          <p:nvPr>
            <p:ph type="sldNum" sz="quarter" idx="11"/>
          </p:nvPr>
        </p:nvSpPr>
        <p:spPr/>
        <p:txBody>
          <a:bodyPr/>
          <a:lstStyle/>
          <a:p>
            <a:r>
              <a:rPr lang="en-US"/>
              <a:t>Slide </a:t>
            </a:r>
            <a:fld id="{EF4002E7-DB4D-4CC3-8382-1939D19420D8}" type="slidenum">
              <a:rPr lang="en-US" smtClean="0"/>
              <a:pPr/>
              <a:t>49</a:t>
            </a:fld>
            <a:endParaRPr lang="en-US" dirty="0"/>
          </a:p>
        </p:txBody>
      </p:sp>
    </p:spTree>
    <p:extLst>
      <p:ext uri="{BB962C8B-B14F-4D97-AF65-F5344CB8AC3E}">
        <p14:creationId xmlns:p14="http://schemas.microsoft.com/office/powerpoint/2010/main" val="3834318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Coex SC will review the official IEEE-SA patent material for pre-PAR groups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5</a:t>
            </a:fld>
            <a:endParaRPr lang="en-US" dirty="0"/>
          </a:p>
        </p:txBody>
      </p:sp>
      <p:pic>
        <p:nvPicPr>
          <p:cNvPr id="3" name="Picture 2">
            <a:extLst>
              <a:ext uri="{FF2B5EF4-FFF2-40B4-BE49-F238E27FC236}">
                <a16:creationId xmlns:a16="http://schemas.microsoft.com/office/drawing/2014/main" id="{DBE51480-62CB-466A-8809-22DA83A94E15}"/>
              </a:ext>
            </a:extLst>
          </p:cNvPr>
          <p:cNvPicPr>
            <a:picLocks noChangeAspect="1"/>
          </p:cNvPicPr>
          <p:nvPr/>
        </p:nvPicPr>
        <p:blipFill>
          <a:blip r:embed="rId2"/>
          <a:stretch>
            <a:fillRect/>
          </a:stretch>
        </p:blipFill>
        <p:spPr>
          <a:xfrm>
            <a:off x="1295400" y="1524000"/>
            <a:ext cx="6477000" cy="4864947"/>
          </a:xfrm>
          <a:prstGeom prst="rect">
            <a:avLst/>
          </a:prstGeom>
          <a:ln>
            <a:solidFill>
              <a:schemeClr val="tx1"/>
            </a:solidFill>
          </a:ln>
        </p:spPr>
      </p:pic>
      <p:sp>
        <p:nvSpPr>
          <p:cNvPr id="6" name="Rectangle 5">
            <a:extLst>
              <a:ext uri="{FF2B5EF4-FFF2-40B4-BE49-F238E27FC236}">
                <a16:creationId xmlns:a16="http://schemas.microsoft.com/office/drawing/2014/main" id="{3966C166-C575-4799-9036-8042579E6D64}"/>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53641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a:t>
            </a:r>
            <a:r>
              <a:rPr lang="en-AU"/>
              <a:t>with 802.15.4ab </a:t>
            </a:r>
            <a:r>
              <a:rPr lang="en-AU" dirty="0"/>
              <a:t>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1"/>
            <a:r>
              <a:rPr lang="en-AU" dirty="0"/>
              <a:t>After the July 2022 meeting, Andrew Myles asked Ben Rolfe</a:t>
            </a:r>
          </a:p>
          <a:p>
            <a:pPr lvl="2"/>
            <a:r>
              <a:rPr lang="en-AU" i="1" dirty="0"/>
              <a:t>W</a:t>
            </a:r>
            <a:r>
              <a:rPr lang="en-US" i="1" dirty="0"/>
              <a:t>hat are the next steps for the work and for collaboration with the Coex SC?</a:t>
            </a:r>
          </a:p>
          <a:p>
            <a:pPr lvl="1"/>
            <a:r>
              <a:rPr lang="en-AU" dirty="0"/>
              <a:t>Ben Rolfe replied:</a:t>
            </a:r>
          </a:p>
          <a:p>
            <a:pPr lvl="2"/>
            <a:r>
              <a:rPr lang="en-AU" i="1" dirty="0"/>
              <a:t>That's a great question, and one that deserves some thought</a:t>
            </a:r>
          </a:p>
          <a:p>
            <a:pPr lvl="2"/>
            <a:r>
              <a:rPr lang="en-AU" i="1" dirty="0"/>
              <a:t>I've been working with several folks who have been doing both modelling and live measurement-based studies with 802.11ax and UWB</a:t>
            </a:r>
          </a:p>
          <a:p>
            <a:pPr lvl="2"/>
            <a:r>
              <a:rPr lang="en-AU" i="1" dirty="0"/>
              <a:t>But so far there isn't any OQPSK 5 GHz gear to test with, and I don't know of anyone who is doing PHY level simulation or analysis for the narrow band yet (nothing public so far)</a:t>
            </a:r>
          </a:p>
          <a:p>
            <a:pPr lvl="2"/>
            <a:r>
              <a:rPr lang="en-AU" i="1" dirty="0"/>
              <a:t>I have been in discussion with some folks about network simulation similar to what we did for 802.11ah and 802.15.4g in the sub-1 GHz bands for the 802.19.3 effort</a:t>
            </a:r>
          </a:p>
          <a:p>
            <a:pPr lvl="2"/>
            <a:r>
              <a:rPr lang="en-AU" i="1" dirty="0"/>
              <a:t>That work was very valuable in developing coexistence strategies that have proven to work well when employed (802.19.3)</a:t>
            </a:r>
          </a:p>
          <a:p>
            <a:pPr lvl="2"/>
            <a:r>
              <a:rPr lang="en-AU" i="1" dirty="0"/>
              <a:t>…</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50</a:t>
            </a:fld>
            <a:endParaRPr lang="en-US" dirty="0"/>
          </a:p>
        </p:txBody>
      </p:sp>
    </p:spTree>
    <p:extLst>
      <p:ext uri="{BB962C8B-B14F-4D97-AF65-F5344CB8AC3E}">
        <p14:creationId xmlns:p14="http://schemas.microsoft.com/office/powerpoint/2010/main" val="796525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with 802.15.4ba 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2"/>
            <a:r>
              <a:rPr lang="en-AU" dirty="0"/>
              <a:t>…</a:t>
            </a:r>
          </a:p>
          <a:p>
            <a:pPr lvl="2"/>
            <a:r>
              <a:rPr lang="en-AU" i="1" dirty="0"/>
              <a:t>We can possibly extrapolate some of the past results, as it shows the way the channel access (CSMA) in both services reacts to the other, which was very enlightening by the way</a:t>
            </a:r>
          </a:p>
          <a:p>
            <a:pPr lvl="2"/>
            <a:r>
              <a:rPr lang="en-AU" i="1" dirty="0"/>
              <a:t>Of course, we have a lot of experience in 2.4 GHz with 802.15.4 OQPSK and 802.11g but that has very little relevance to 802.11ax IMO as the lower-order modulation and channel widths of 802.11g in 2.4 GHz are going to have significantly different link characteristics</a:t>
            </a:r>
          </a:p>
          <a:p>
            <a:pPr lvl="2"/>
            <a:r>
              <a:rPr lang="en-AU" i="1" dirty="0"/>
              <a:t>We already have a substantial body of evidence on 2.4 GHz (and the best advice to anyone thinking of using the 2.4 GHz band is given in the sign from Dante's Inferno 😉), which is why the recommendation to look at other bands!</a:t>
            </a:r>
          </a:p>
          <a:p>
            <a:pPr lvl="2"/>
            <a:r>
              <a:rPr lang="en-AU" i="1" dirty="0"/>
              <a:t>So there is a lot going on; in the 4ab community, this is a serious effort and the "it's unlicensed spectrum so get over it" argument has been pretty much replaced with "we need to know what happens and figure out how to make it all work". </a:t>
            </a:r>
          </a:p>
          <a:p>
            <a:pPr lvl="2"/>
            <a:r>
              <a:rPr lang="en-AU" i="1" dirty="0"/>
              <a:t>I would like to see that spread across all of 802, to be blunt.  So how do we make that happen?</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51</a:t>
            </a:fld>
            <a:endParaRPr lang="en-US" dirty="0"/>
          </a:p>
        </p:txBody>
      </p:sp>
    </p:spTree>
    <p:extLst>
      <p:ext uri="{BB962C8B-B14F-4D97-AF65-F5344CB8AC3E}">
        <p14:creationId xmlns:p14="http://schemas.microsoft.com/office/powerpoint/2010/main" val="42021469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E2D6-C4AD-9DAA-924E-7E42775AB023}"/>
              </a:ext>
            </a:extLst>
          </p:cNvPr>
          <p:cNvSpPr>
            <a:spLocks noGrp="1"/>
          </p:cNvSpPr>
          <p:nvPr>
            <p:ph type="title"/>
          </p:nvPr>
        </p:nvSpPr>
        <p:spPr>
          <a:xfrm>
            <a:off x="685800" y="685800"/>
            <a:ext cx="8229600" cy="1066800"/>
          </a:xfrm>
        </p:spPr>
        <p:txBody>
          <a:bodyPr/>
          <a:lstStyle/>
          <a:p>
            <a:r>
              <a:rPr lang="en-AU" dirty="0"/>
              <a:t>The Coex SC had a joint meeting with 802.15.4ab in Nov 2022 &amp; another session is likely in Mar 2023</a:t>
            </a:r>
          </a:p>
        </p:txBody>
      </p:sp>
      <p:sp>
        <p:nvSpPr>
          <p:cNvPr id="3" name="Content Placeholder 2">
            <a:extLst>
              <a:ext uri="{FF2B5EF4-FFF2-40B4-BE49-F238E27FC236}">
                <a16:creationId xmlns:a16="http://schemas.microsoft.com/office/drawing/2014/main" id="{46CC34AE-B8D7-F0E5-1DE8-DB8DDB2C4E53}"/>
              </a:ext>
            </a:extLst>
          </p:cNvPr>
          <p:cNvSpPr>
            <a:spLocks noGrp="1"/>
          </p:cNvSpPr>
          <p:nvPr>
            <p:ph idx="1"/>
          </p:nvPr>
        </p:nvSpPr>
        <p:spPr/>
        <p:txBody>
          <a:bodyPr/>
          <a:lstStyle/>
          <a:p>
            <a:pPr lvl="1"/>
            <a:r>
              <a:rPr lang="en-AU" dirty="0"/>
              <a:t>Clint Powell lead a session on 802.15.4ab/Wi-F </a:t>
            </a:r>
            <a:r>
              <a:rPr lang="en-AU" dirty="0" err="1"/>
              <a:t>coex</a:t>
            </a:r>
            <a:r>
              <a:rPr lang="en-AU" dirty="0"/>
              <a:t> issues in Nov 2022</a:t>
            </a:r>
          </a:p>
          <a:p>
            <a:pPr lvl="2"/>
            <a:r>
              <a:rPr lang="en-AU" dirty="0"/>
              <a:t>See </a:t>
            </a:r>
            <a:r>
              <a:rPr lang="en-AU" dirty="0">
                <a:hlinkClick r:id="rId2"/>
              </a:rPr>
              <a:t>15-22-0647-02</a:t>
            </a:r>
            <a:endParaRPr lang="en-AU" dirty="0"/>
          </a:p>
          <a:p>
            <a:pPr lvl="1"/>
            <a:r>
              <a:rPr lang="en-AU" dirty="0"/>
              <a:t>Afterwards he requested input on slides 4 &amp; 5</a:t>
            </a:r>
          </a:p>
          <a:p>
            <a:pPr lvl="2"/>
            <a:r>
              <a:rPr lang="en-US" i="1" kern="0" dirty="0"/>
              <a:t>WG11 Coexistence Concerns</a:t>
            </a:r>
          </a:p>
          <a:p>
            <a:pPr lvl="3"/>
            <a:r>
              <a:rPr lang="en-US" i="1" dirty="0"/>
              <a:t>What 15.4 UWB </a:t>
            </a:r>
            <a:r>
              <a:rPr lang="en-US" i="1" dirty="0" err="1"/>
              <a:t>coex</a:t>
            </a:r>
            <a:r>
              <a:rPr lang="en-US" i="1" dirty="0"/>
              <a:t> concerns does 802.11 have?</a:t>
            </a:r>
          </a:p>
          <a:p>
            <a:pPr lvl="3"/>
            <a:r>
              <a:rPr lang="en-US" i="1" dirty="0"/>
              <a:t>What 15.4 Narrow Band (Non-UWB) </a:t>
            </a:r>
            <a:r>
              <a:rPr lang="en-US" i="1" dirty="0" err="1"/>
              <a:t>coex</a:t>
            </a:r>
            <a:r>
              <a:rPr lang="en-US" i="1" dirty="0"/>
              <a:t> concerns does 802.11 have?</a:t>
            </a:r>
          </a:p>
          <a:p>
            <a:pPr lvl="3"/>
            <a:r>
              <a:rPr lang="en-US" i="1" dirty="0"/>
              <a:t>Other WG11 concerns…</a:t>
            </a:r>
          </a:p>
          <a:p>
            <a:pPr lvl="2"/>
            <a:r>
              <a:rPr lang="en-US" i="1" kern="0" dirty="0"/>
              <a:t>Future Discussion Topics</a:t>
            </a:r>
          </a:p>
          <a:p>
            <a:pPr lvl="3"/>
            <a:r>
              <a:rPr lang="en-US" i="1" dirty="0"/>
              <a:t>Channel plan for UWB Narrowband Assist (NBA)</a:t>
            </a:r>
          </a:p>
          <a:p>
            <a:pPr lvl="3"/>
            <a:r>
              <a:rPr lang="en-US" i="1" dirty="0"/>
              <a:t>Other mechanisms for alignment going forward</a:t>
            </a:r>
          </a:p>
          <a:p>
            <a:pPr lvl="1"/>
            <a:r>
              <a:rPr lang="en-US" dirty="0"/>
              <a:t>The Coex SC Chair changeover and Christmas meant a joint session was not organized for Jan 2023 but should be organized for Mar 2023</a:t>
            </a:r>
          </a:p>
          <a:p>
            <a:pPr lvl="2"/>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48136BF3-612D-1622-7057-58F1B401FB2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F6D5ACD-A8CC-9E6D-FB18-FCB551A1027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52</a:t>
            </a:fld>
            <a:endParaRPr lang="en-US" dirty="0"/>
          </a:p>
        </p:txBody>
      </p:sp>
    </p:spTree>
    <p:extLst>
      <p:ext uri="{BB962C8B-B14F-4D97-AF65-F5344CB8AC3E}">
        <p14:creationId xmlns:p14="http://schemas.microsoft.com/office/powerpoint/2010/main" val="2923655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2241-2EE8-25A6-1C4C-4F7D4DF3EFDF}"/>
              </a:ext>
            </a:extLst>
          </p:cNvPr>
          <p:cNvSpPr>
            <a:spLocks noGrp="1"/>
          </p:cNvSpPr>
          <p:nvPr>
            <p:ph type="title"/>
          </p:nvPr>
        </p:nvSpPr>
        <p:spPr/>
        <p:txBody>
          <a:bodyPr/>
          <a:lstStyle/>
          <a:p>
            <a:r>
              <a:rPr lang="en-US" dirty="0"/>
              <a:t>The Coex SC will hear a high-level overview of NB </a:t>
            </a:r>
            <a:r>
              <a:rPr lang="en-US" dirty="0" err="1"/>
              <a:t>coex</a:t>
            </a:r>
            <a:r>
              <a:rPr lang="en-US" dirty="0"/>
              <a:t> issues</a:t>
            </a:r>
            <a:endParaRPr lang="en-AU" dirty="0"/>
          </a:p>
        </p:txBody>
      </p:sp>
      <p:sp>
        <p:nvSpPr>
          <p:cNvPr id="3" name="Content Placeholder 2">
            <a:extLst>
              <a:ext uri="{FF2B5EF4-FFF2-40B4-BE49-F238E27FC236}">
                <a16:creationId xmlns:a16="http://schemas.microsoft.com/office/drawing/2014/main" id="{8CFDCB93-FCD4-EBB7-5B12-CEA06170349A}"/>
              </a:ext>
            </a:extLst>
          </p:cNvPr>
          <p:cNvSpPr>
            <a:spLocks noGrp="1"/>
          </p:cNvSpPr>
          <p:nvPr>
            <p:ph idx="1"/>
          </p:nvPr>
        </p:nvSpPr>
        <p:spPr/>
        <p:txBody>
          <a:bodyPr/>
          <a:lstStyle/>
          <a:p>
            <a:pPr lvl="1"/>
            <a:r>
              <a:rPr lang="en-AU" dirty="0"/>
              <a:t>Menzo Wentink (Qualcomm) will provide a high level overview of the NB </a:t>
            </a:r>
            <a:r>
              <a:rPr lang="en-AU" dirty="0" err="1"/>
              <a:t>coex</a:t>
            </a:r>
            <a:r>
              <a:rPr lang="en-AU" dirty="0"/>
              <a:t> issues</a:t>
            </a:r>
          </a:p>
          <a:p>
            <a:pPr lvl="2"/>
            <a:r>
              <a:rPr lang="en-AU" dirty="0"/>
              <a:t>See </a:t>
            </a:r>
            <a:r>
              <a:rPr lang="en-AU" dirty="0">
                <a:solidFill>
                  <a:srgbClr val="FF0000"/>
                </a:solidFill>
              </a:rPr>
              <a:t>11-23-zzzz-r0</a:t>
            </a:r>
          </a:p>
        </p:txBody>
      </p:sp>
      <p:sp>
        <p:nvSpPr>
          <p:cNvPr id="4" name="Footer Placeholder 3">
            <a:extLst>
              <a:ext uri="{FF2B5EF4-FFF2-40B4-BE49-F238E27FC236}">
                <a16:creationId xmlns:a16="http://schemas.microsoft.com/office/drawing/2014/main" id="{459D52F1-2F3E-70B5-1EF6-9A9EF34EFD7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91E1E6D-739D-EC55-F2CC-F5BCC838E47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dirty="0"/>
          </a:p>
        </p:txBody>
      </p:sp>
    </p:spTree>
    <p:extLst>
      <p:ext uri="{BB962C8B-B14F-4D97-AF65-F5344CB8AC3E}">
        <p14:creationId xmlns:p14="http://schemas.microsoft.com/office/powerpoint/2010/main" val="16815605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60 GHz status?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54</a:t>
            </a:fld>
            <a:endParaRPr lang="en-US" dirty="0"/>
          </a:p>
        </p:txBody>
      </p:sp>
    </p:spTree>
    <p:extLst>
      <p:ext uri="{BB962C8B-B14F-4D97-AF65-F5344CB8AC3E}">
        <p14:creationId xmlns:p14="http://schemas.microsoft.com/office/powerpoint/2010/main" val="12701276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2FA9-6EAB-41A3-9B34-2FC7CAFEEBE4}"/>
              </a:ext>
            </a:extLst>
          </p:cNvPr>
          <p:cNvSpPr>
            <a:spLocks noGrp="1"/>
          </p:cNvSpPr>
          <p:nvPr>
            <p:ph type="title"/>
          </p:nvPr>
        </p:nvSpPr>
        <p:spPr>
          <a:xfrm>
            <a:off x="685800" y="685800"/>
            <a:ext cx="7772400" cy="1066800"/>
          </a:xfrm>
        </p:spPr>
        <p:txBody>
          <a:bodyPr/>
          <a:lstStyle/>
          <a:p>
            <a:r>
              <a:rPr lang="en-AU" dirty="0"/>
              <a:t>The Coex SC has previously discussed </a:t>
            </a:r>
            <a:r>
              <a:rPr lang="en-US" dirty="0"/>
              <a:t>coexistence in 60 GHz …</a:t>
            </a:r>
            <a:br>
              <a:rPr lang="en-AU" dirty="0"/>
            </a:br>
            <a:endParaRPr lang="en-AU" dirty="0"/>
          </a:p>
        </p:txBody>
      </p:sp>
      <p:sp>
        <p:nvSpPr>
          <p:cNvPr id="3" name="Content Placeholder 2">
            <a:extLst>
              <a:ext uri="{FF2B5EF4-FFF2-40B4-BE49-F238E27FC236}">
                <a16:creationId xmlns:a16="http://schemas.microsoft.com/office/drawing/2014/main" id="{DFEA2514-F7D2-4E7D-B790-160F920E6C63}"/>
              </a:ext>
            </a:extLst>
          </p:cNvPr>
          <p:cNvSpPr>
            <a:spLocks noGrp="1"/>
          </p:cNvSpPr>
          <p:nvPr>
            <p:ph idx="1"/>
          </p:nvPr>
        </p:nvSpPr>
        <p:spPr>
          <a:xfrm>
            <a:off x="685800" y="1981200"/>
            <a:ext cx="7772400" cy="4114800"/>
          </a:xfrm>
        </p:spPr>
        <p:txBody>
          <a:bodyPr/>
          <a:lstStyle/>
          <a:p>
            <a:pPr lvl="1"/>
            <a:r>
              <a:rPr lang="en-AU" dirty="0"/>
              <a:t>At the Coex SC meeting in Mar 2021 a submission was presented that provided the status of 60 GHz work in ETSI BRAN</a:t>
            </a:r>
          </a:p>
          <a:p>
            <a:pPr lvl="2"/>
            <a:r>
              <a:rPr lang="en-AU" dirty="0"/>
              <a:t>See </a:t>
            </a:r>
            <a:r>
              <a:rPr lang="en-AU" dirty="0">
                <a:hlinkClick r:id="rId2"/>
              </a:rPr>
              <a:t>11-21-0430-00</a:t>
            </a:r>
            <a:r>
              <a:rPr lang="en-AU" dirty="0"/>
              <a:t> (Assaf Kasher (Qualcomm))</a:t>
            </a:r>
          </a:p>
          <a:p>
            <a:pPr lvl="1"/>
            <a:r>
              <a:rPr lang="en-AU" dirty="0"/>
              <a:t>In May 2021, the Coex SC heard about </a:t>
            </a:r>
            <a:r>
              <a:rPr lang="en-AU" i="1" dirty="0"/>
              <a:t>Coexistence between radars and communication systems in the 60 GHz band</a:t>
            </a:r>
          </a:p>
          <a:p>
            <a:pPr lvl="2"/>
            <a:r>
              <a:rPr lang="en-AU" dirty="0"/>
              <a:t>See </a:t>
            </a:r>
            <a:r>
              <a:rPr lang="en-AU" dirty="0">
                <a:hlinkClick r:id="rId3"/>
              </a:rPr>
              <a:t>11-21-0796-00</a:t>
            </a:r>
            <a:r>
              <a:rPr lang="en-AU" dirty="0"/>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endParaRPr lang="en-AU" dirty="0">
              <a:latin typeface="+mj-lt"/>
            </a:endParaRPr>
          </a:p>
          <a:p>
            <a:pPr lvl="1"/>
            <a:r>
              <a:rPr lang="en-AU" dirty="0"/>
              <a:t>In Jul 2021,the Coex SC heard about </a:t>
            </a:r>
            <a:r>
              <a:rPr lang="en-US" i="1" dirty="0"/>
              <a:t>Coexistence between radars and communication systems in the 60GHz band – U.S. Update</a:t>
            </a:r>
            <a:endParaRPr lang="en-AU" i="1" dirty="0"/>
          </a:p>
          <a:p>
            <a:pPr lvl="2"/>
            <a:r>
              <a:rPr lang="en-US" dirty="0"/>
              <a:t>See </a:t>
            </a:r>
            <a:r>
              <a:rPr lang="en-US" dirty="0">
                <a:hlinkClick r:id="rId4"/>
              </a:rPr>
              <a:t>11-21-1089-00</a:t>
            </a:r>
            <a:r>
              <a:rPr lang="en-US" dirty="0">
                <a:solidFill>
                  <a:srgbClr val="FF0000"/>
                </a:solidFill>
              </a:rPr>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p>
          <a:p>
            <a:pPr lvl="1"/>
            <a:r>
              <a:rPr lang="en-AU" dirty="0"/>
              <a:t>In Sep 2021</a:t>
            </a:r>
            <a:r>
              <a:rPr lang="en-US" dirty="0">
                <a:latin typeface="+mj-lt"/>
              </a:rPr>
              <a:t>, </a:t>
            </a:r>
            <a:r>
              <a:rPr lang="en-AU" dirty="0"/>
              <a:t>the Coex SC heard NPRM work was occurring in 802.18</a:t>
            </a:r>
          </a:p>
          <a:p>
            <a:pPr lvl="1"/>
            <a:endParaRPr lang="en-AU" dirty="0">
              <a:solidFill>
                <a:srgbClr val="FF0000"/>
              </a:solidFill>
            </a:endParaRPr>
          </a:p>
          <a:p>
            <a:pPr lvl="2"/>
            <a:endParaRPr lang="en-AU" dirty="0"/>
          </a:p>
          <a:p>
            <a:endParaRPr lang="en-AU" dirty="0"/>
          </a:p>
        </p:txBody>
      </p:sp>
      <p:sp>
        <p:nvSpPr>
          <p:cNvPr id="4" name="Footer Placeholder 3">
            <a:extLst>
              <a:ext uri="{FF2B5EF4-FFF2-40B4-BE49-F238E27FC236}">
                <a16:creationId xmlns:a16="http://schemas.microsoft.com/office/drawing/2014/main" id="{1BDD1A44-6B2B-488F-8C40-266601AF52E8}"/>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F78E6F45-D478-4D1C-8335-C4E8B36303D9}"/>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55</a:t>
            </a:fld>
            <a:endParaRPr lang="en-US" dirty="0"/>
          </a:p>
        </p:txBody>
      </p:sp>
    </p:spTree>
    <p:extLst>
      <p:ext uri="{BB962C8B-B14F-4D97-AF65-F5344CB8AC3E}">
        <p14:creationId xmlns:p14="http://schemas.microsoft.com/office/powerpoint/2010/main" val="22650781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a:xfrm>
            <a:off x="685800" y="685800"/>
            <a:ext cx="7772400" cy="1066800"/>
          </a:xfrm>
        </p:spPr>
        <p:txBody>
          <a:bodyPr/>
          <a:lstStyle/>
          <a:p>
            <a:r>
              <a:rPr lang="en-AU" dirty="0"/>
              <a:t>… but there was not much to report to the Coex SC in relation to 60 GHz </a:t>
            </a:r>
            <a:r>
              <a:rPr lang="en-AU" dirty="0" err="1"/>
              <a:t>coex</a:t>
            </a:r>
            <a:r>
              <a:rPr lang="en-AU" dirty="0"/>
              <a:t> in May 2022</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a:xfrm>
            <a:off x="685800" y="1828800"/>
            <a:ext cx="7772400" cy="4114800"/>
          </a:xfrm>
        </p:spPr>
        <p:txBody>
          <a:bodyPr/>
          <a:lstStyle/>
          <a:p>
            <a:pPr lvl="1"/>
            <a:r>
              <a:rPr lang="en-AU" dirty="0"/>
              <a:t>An e-mail was sent to Alecsander Eitan (Qualcomm) asking for an update on 60 GHz </a:t>
            </a:r>
            <a:r>
              <a:rPr lang="en-AU" dirty="0" err="1"/>
              <a:t>coex</a:t>
            </a:r>
            <a:r>
              <a:rPr lang="en-AU" dirty="0"/>
              <a:t> activities …</a:t>
            </a:r>
          </a:p>
          <a:p>
            <a:pPr lvl="1"/>
            <a:r>
              <a:rPr lang="en-AU" dirty="0"/>
              <a:t>… and in May 2022 he responded:</a:t>
            </a:r>
          </a:p>
          <a:p>
            <a:pPr lvl="2"/>
            <a:r>
              <a:rPr lang="en-AU" i="1" dirty="0"/>
              <a:t>Unfortunately, there is nothing new that can be reported. Many submissions have been sent to the FCC, and several comments on the other submissions have been also sent. There are some discussions between companies on compromise ideas</a:t>
            </a:r>
          </a:p>
          <a:p>
            <a:pPr lvl="2"/>
            <a:r>
              <a:rPr lang="en-AU" i="1" dirty="0"/>
              <a:t>… </a:t>
            </a:r>
          </a:p>
          <a:p>
            <a:pPr lvl="2"/>
            <a:r>
              <a:rPr lang="en-AU" i="1" dirty="0"/>
              <a:t>The FCC 60GHz NPRM is still undergoing so it may be premature to close this topic, however we don’t have any details that we can present. We can re-evaluate the situation in the future meeting</a:t>
            </a:r>
          </a:p>
          <a:p>
            <a:pPr marL="1588" lvl="1" indent="0">
              <a:buNone/>
            </a:pPr>
            <a:endParaRPr lang="en-AU" dirty="0"/>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56</a:t>
            </a:fld>
            <a:endParaRPr lang="en-US" dirty="0"/>
          </a:p>
        </p:txBody>
      </p:sp>
    </p:spTree>
    <p:extLst>
      <p:ext uri="{BB962C8B-B14F-4D97-AF65-F5344CB8AC3E}">
        <p14:creationId xmlns:p14="http://schemas.microsoft.com/office/powerpoint/2010/main" val="28594152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p:txBody>
          <a:bodyPr/>
          <a:lstStyle/>
          <a:p>
            <a:r>
              <a:rPr lang="en-AU" dirty="0"/>
              <a:t>… and there is not much to report to the Coex SC in relation to 60 GHz </a:t>
            </a:r>
            <a:r>
              <a:rPr lang="en-AU" dirty="0" err="1"/>
              <a:t>coex</a:t>
            </a:r>
            <a:r>
              <a:rPr lang="en-AU" dirty="0"/>
              <a:t> in Sept 2022 </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p:txBody>
          <a:bodyPr/>
          <a:lstStyle/>
          <a:p>
            <a:pPr lvl="1"/>
            <a:r>
              <a:rPr lang="en-AU" dirty="0"/>
              <a:t>Alecsander Eitan (Qualcomm) provided an update on 60 GHz </a:t>
            </a:r>
            <a:r>
              <a:rPr lang="en-AU" dirty="0" err="1"/>
              <a:t>coex</a:t>
            </a:r>
            <a:r>
              <a:rPr lang="en-AU" dirty="0"/>
              <a:t> activities in July 2022</a:t>
            </a:r>
          </a:p>
          <a:p>
            <a:pPr lvl="2"/>
            <a:r>
              <a:rPr lang="en-US" i="1" dirty="0"/>
              <a:t>There was no change in the last months. </a:t>
            </a:r>
            <a:endParaRPr lang="en-AU" i="1" dirty="0"/>
          </a:p>
          <a:p>
            <a:pPr lvl="2"/>
            <a:r>
              <a:rPr lang="en-US" i="1" dirty="0"/>
              <a:t>The situation is exactly the same: </a:t>
            </a:r>
            <a:endParaRPr lang="en-AU" i="1" dirty="0"/>
          </a:p>
          <a:p>
            <a:pPr lvl="2"/>
            <a:r>
              <a:rPr lang="en-US" i="1" dirty="0"/>
              <a:t>“The FCC 60GHz NPRM is still undergoing so it may be premature to close this topic, however we don’t have any details that we can present.  We can reevaluate the situation in the future meeting. “</a:t>
            </a:r>
            <a:endParaRPr lang="en-AU" i="1" dirty="0"/>
          </a:p>
          <a:p>
            <a:pPr lvl="1"/>
            <a:r>
              <a:rPr lang="en-AU" dirty="0"/>
              <a:t>And there has been no further update in Sept 2022</a:t>
            </a:r>
          </a:p>
          <a:p>
            <a:pPr lvl="1"/>
            <a:r>
              <a:rPr lang="en-AU" dirty="0"/>
              <a:t>At this point, the plan is to keep monitoring …</a:t>
            </a:r>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p:txBody>
          <a:bodyPr/>
          <a:lstStyle/>
          <a:p>
            <a:r>
              <a:rPr lang="en-US"/>
              <a:t>Slide </a:t>
            </a:r>
            <a:fld id="{EF4002E7-DB4D-4CC3-8382-1939D19420D8}" type="slidenum">
              <a:rPr lang="en-US" smtClean="0"/>
              <a:pPr/>
              <a:t>57</a:t>
            </a:fld>
            <a:endParaRPr lang="en-US" dirty="0"/>
          </a:p>
        </p:txBody>
      </p:sp>
    </p:spTree>
    <p:extLst>
      <p:ext uri="{BB962C8B-B14F-4D97-AF65-F5344CB8AC3E}">
        <p14:creationId xmlns:p14="http://schemas.microsoft.com/office/powerpoint/2010/main" val="23124705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58</a:t>
            </a:fld>
            <a:endParaRPr lang="en-US" dirty="0"/>
          </a:p>
        </p:txBody>
      </p:sp>
    </p:spTree>
    <p:extLst>
      <p:ext uri="{BB962C8B-B14F-4D97-AF65-F5344CB8AC3E}">
        <p14:creationId xmlns:p14="http://schemas.microsoft.com/office/powerpoint/2010/main" val="9423569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Mar 2023 (hybrid meeting in Atlanta)</a:t>
            </a:r>
          </a:p>
        </p:txBody>
      </p:sp>
      <p:sp>
        <p:nvSpPr>
          <p:cNvPr id="3" name="Content Placeholder 2"/>
          <p:cNvSpPr>
            <a:spLocks noGrp="1"/>
          </p:cNvSpPr>
          <p:nvPr>
            <p:ph idx="1"/>
          </p:nvPr>
        </p:nvSpPr>
        <p:spPr>
          <a:xfrm>
            <a:off x="685800" y="1752600"/>
            <a:ext cx="7772400" cy="4114800"/>
          </a:xfrm>
        </p:spPr>
        <p:txBody>
          <a:bodyPr/>
          <a:lstStyle/>
          <a:p>
            <a:r>
              <a:rPr lang="en-AU" dirty="0"/>
              <a:t>Possible agenda items for Atlanta</a:t>
            </a:r>
            <a:r>
              <a:rPr lang="en-AU" b="0" dirty="0"/>
              <a:t> …</a:t>
            </a:r>
            <a:endParaRPr lang="en-AU" dirty="0"/>
          </a:p>
          <a:p>
            <a:pPr lvl="1"/>
            <a:r>
              <a:rPr lang="en-AU" dirty="0"/>
              <a:t>Review ETSI BRAN </a:t>
            </a:r>
            <a:r>
              <a:rPr lang="en-AU" dirty="0" err="1"/>
              <a:t>coex</a:t>
            </a:r>
            <a:r>
              <a:rPr lang="en-AU" dirty="0"/>
              <a:t> activities from BRAN#118</a:t>
            </a:r>
          </a:p>
          <a:p>
            <a:pPr lvl="2"/>
            <a:r>
              <a:rPr lang="en-AU" dirty="0"/>
              <a:t>EN 301 893 (5 GHz)</a:t>
            </a:r>
          </a:p>
          <a:p>
            <a:pPr lvl="2"/>
            <a:r>
              <a:rPr lang="en-AU" dirty="0"/>
              <a:t>EN 303 687 (6 GHz)</a:t>
            </a:r>
          </a:p>
          <a:p>
            <a:pPr lvl="1"/>
            <a:r>
              <a:rPr lang="en-AU" dirty="0"/>
              <a:t>Discuss work required in 802.11 for 802.11ax/be in 6 GHz</a:t>
            </a:r>
          </a:p>
          <a:p>
            <a:pPr lvl="1"/>
            <a:r>
              <a:rPr lang="en-AU" dirty="0"/>
              <a:t>Hear </a:t>
            </a:r>
            <a:r>
              <a:rPr lang="en-AU" dirty="0" err="1"/>
              <a:t>coex</a:t>
            </a:r>
            <a:r>
              <a:rPr lang="en-AU" dirty="0"/>
              <a:t> updates</a:t>
            </a:r>
          </a:p>
          <a:p>
            <a:pPr lvl="2"/>
            <a:r>
              <a:rPr lang="en-AU" dirty="0"/>
              <a:t>SL-U</a:t>
            </a:r>
          </a:p>
          <a:p>
            <a:pPr lvl="2"/>
            <a:r>
              <a:rPr lang="en-AU" dirty="0"/>
              <a:t>60 GHz</a:t>
            </a:r>
          </a:p>
          <a:p>
            <a:pPr lvl="2"/>
            <a:r>
              <a:rPr lang="en-AU" dirty="0"/>
              <a:t>BT in 6 GHz</a:t>
            </a:r>
          </a:p>
          <a:p>
            <a:pPr lvl="2"/>
            <a:r>
              <a:rPr lang="en-AU" dirty="0"/>
              <a:t>802.15.4ab UWB</a:t>
            </a:r>
          </a:p>
          <a:p>
            <a:pPr lvl="2"/>
            <a:r>
              <a:rPr lang="en-AU" dirty="0"/>
              <a:t>NB FH</a:t>
            </a:r>
          </a:p>
          <a:p>
            <a:pPr lvl="2"/>
            <a:r>
              <a:rPr lang="en-AU" dirty="0"/>
              <a:t>AFC</a:t>
            </a:r>
          </a:p>
          <a:p>
            <a:pPr lvl="1"/>
            <a:r>
              <a:rPr lang="en-AU" b="1" dirty="0"/>
              <a:t>… as usual, submissions are requested, but send them to the new Chair of the Coex SC, not the current Chair! </a:t>
            </a:r>
            <a:r>
              <a:rPr lang="en-AU" b="1" dirty="0">
                <a:sym typeface="Wingdings" panose="05000000000000000000" pitchFamily="2" charset="2"/>
              </a:rPr>
              <a:t></a:t>
            </a:r>
            <a:endParaRPr lang="en-AU" b="1" dirty="0"/>
          </a:p>
          <a:p>
            <a:pPr marL="0" indent="0"/>
            <a:endParaRPr lang="en-AU" b="1"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dirty="0"/>
              <a:t>Andrew Myles, Cisco</a:t>
            </a:r>
          </a:p>
        </p:txBody>
      </p:sp>
      <p:sp>
        <p:nvSpPr>
          <p:cNvPr id="5" name="Slide Number Placeholder 4"/>
          <p:cNvSpPr>
            <a:spLocks noGrp="1"/>
          </p:cNvSpPr>
          <p:nvPr>
            <p:ph type="sldNum" sz="quarter" idx="11"/>
          </p:nvPr>
        </p:nvSpPr>
        <p:spPr/>
        <p:txBody>
          <a:bodyPr/>
          <a:lstStyle/>
          <a:p>
            <a:pPr>
              <a:defRPr/>
            </a:pPr>
            <a:r>
              <a:rPr lang="en-US" dirty="0"/>
              <a:t>Slide </a:t>
            </a:r>
            <a:fld id="{EF4002E7-DB4D-4CC3-8382-1939D19420D8}" type="slidenum">
              <a:rPr lang="en-US" smtClean="0"/>
              <a:pPr>
                <a:defRPr/>
              </a:pPr>
              <a:t>59</a:t>
            </a:fld>
            <a:endParaRPr lang="en-US" dirty="0"/>
          </a:p>
        </p:txBody>
      </p:sp>
    </p:spTree>
    <p:extLst>
      <p:ext uri="{BB962C8B-B14F-4D97-AF65-F5344CB8AC3E}">
        <p14:creationId xmlns:p14="http://schemas.microsoft.com/office/powerpoint/2010/main" val="2461979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6</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DDB6-37B1-17B5-09BB-0AD4630FDC86}"/>
              </a:ext>
            </a:extLst>
          </p:cNvPr>
          <p:cNvSpPr>
            <a:spLocks noGrp="1"/>
          </p:cNvSpPr>
          <p:nvPr>
            <p:ph type="title"/>
          </p:nvPr>
        </p:nvSpPr>
        <p:spPr/>
        <p:txBody>
          <a:bodyPr/>
          <a:lstStyle/>
          <a:p>
            <a:r>
              <a:rPr lang="en-AU" dirty="0"/>
              <a:t>The Coex SC may hear about other potential topics in Mar 2023</a:t>
            </a:r>
          </a:p>
        </p:txBody>
      </p:sp>
      <p:sp>
        <p:nvSpPr>
          <p:cNvPr id="3" name="Content Placeholder 2">
            <a:extLst>
              <a:ext uri="{FF2B5EF4-FFF2-40B4-BE49-F238E27FC236}">
                <a16:creationId xmlns:a16="http://schemas.microsoft.com/office/drawing/2014/main" id="{BF5B1EC5-A59B-ACE0-EE60-2A127A438753}"/>
              </a:ext>
            </a:extLst>
          </p:cNvPr>
          <p:cNvSpPr>
            <a:spLocks noGrp="1"/>
          </p:cNvSpPr>
          <p:nvPr>
            <p:ph idx="1"/>
          </p:nvPr>
        </p:nvSpPr>
        <p:spPr/>
        <p:txBody>
          <a:bodyPr/>
          <a:lstStyle/>
          <a:p>
            <a:pPr lvl="1"/>
            <a:r>
              <a:rPr lang="en-AU" dirty="0"/>
              <a:t>Monisha Ghosh (UND) may provide some new results on 6 GHz coexistence</a:t>
            </a:r>
          </a:p>
          <a:p>
            <a:pPr lvl="1"/>
            <a:r>
              <a:rPr lang="en-AU" dirty="0"/>
              <a:t>Carlton Uni could be invited to expand on their NB FH work, especially in in context of BT SIG proposals &amp; Apple’s proposals for EN 303 687</a:t>
            </a:r>
          </a:p>
          <a:p>
            <a:pPr lvl="2"/>
            <a:r>
              <a:rPr lang="en-AU" dirty="0"/>
              <a:t>An invitation will be sent</a:t>
            </a:r>
          </a:p>
          <a:p>
            <a:pPr lvl="1"/>
            <a:r>
              <a:rPr lang="en-AU" dirty="0"/>
              <a:t>We could hear about ML based coexistence between Wi-Fi and NR-U/LAA from Szymon </a:t>
            </a:r>
            <a:r>
              <a:rPr lang="en-AU" dirty="0" err="1"/>
              <a:t>Szott</a:t>
            </a:r>
            <a:r>
              <a:rPr lang="en-AU" dirty="0"/>
              <a:t> (AGH University) based on </a:t>
            </a:r>
            <a:r>
              <a:rPr lang="en-AU" dirty="0">
                <a:hlinkClick r:id="rId2"/>
              </a:rPr>
              <a:t>11-22-0979-01</a:t>
            </a:r>
            <a:r>
              <a:rPr lang="en-AU" dirty="0"/>
              <a:t> (presentation to AIML TIG)</a:t>
            </a:r>
          </a:p>
          <a:p>
            <a:pPr lvl="1"/>
            <a:r>
              <a:rPr lang="en-AU" dirty="0"/>
              <a:t>The SC should probably get serious on working with 802.15.4ab and BT SIG on NB </a:t>
            </a:r>
            <a:r>
              <a:rPr lang="en-AU" dirty="0" err="1"/>
              <a:t>coex</a:t>
            </a:r>
            <a:r>
              <a:rPr lang="en-AU" dirty="0"/>
              <a:t> issues</a:t>
            </a:r>
          </a:p>
        </p:txBody>
      </p:sp>
      <p:sp>
        <p:nvSpPr>
          <p:cNvPr id="4" name="Footer Placeholder 3">
            <a:extLst>
              <a:ext uri="{FF2B5EF4-FFF2-40B4-BE49-F238E27FC236}">
                <a16:creationId xmlns:a16="http://schemas.microsoft.com/office/drawing/2014/main" id="{2E2C8DB3-1863-9FDD-EBF5-4DC081DD0C3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F026ABE4-EE17-6AA9-70B0-EA006956CA2B}"/>
              </a:ext>
            </a:extLst>
          </p:cNvPr>
          <p:cNvSpPr>
            <a:spLocks noGrp="1"/>
          </p:cNvSpPr>
          <p:nvPr>
            <p:ph type="sldNum" sz="quarter" idx="11"/>
          </p:nvPr>
        </p:nvSpPr>
        <p:spPr/>
        <p:txBody>
          <a:bodyPr/>
          <a:lstStyle/>
          <a:p>
            <a:r>
              <a:rPr lang="en-US"/>
              <a:t>Slide </a:t>
            </a:r>
            <a:fld id="{EF4002E7-DB4D-4CC3-8382-1939D19420D8}" type="slidenum">
              <a:rPr lang="en-US" smtClean="0"/>
              <a:pPr/>
              <a:t>60</a:t>
            </a:fld>
            <a:endParaRPr lang="en-US" dirty="0"/>
          </a:p>
        </p:txBody>
      </p:sp>
    </p:spTree>
    <p:extLst>
      <p:ext uri="{BB962C8B-B14F-4D97-AF65-F5344CB8AC3E}">
        <p14:creationId xmlns:p14="http://schemas.microsoft.com/office/powerpoint/2010/main" val="13322607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hybrid meeting in Jan 2023 is adjourned!</a:t>
            </a:r>
          </a:p>
        </p:txBody>
      </p:sp>
      <p:sp>
        <p:nvSpPr>
          <p:cNvPr id="3" name="Content Placeholder 2"/>
          <p:cNvSpPr>
            <a:spLocks noGrp="1"/>
          </p:cNvSpPr>
          <p:nvPr>
            <p:ph idx="1"/>
          </p:nvPr>
        </p:nvSpPr>
        <p:spPr/>
        <p:txBody>
          <a:bodyPr/>
          <a:lstStyle/>
          <a:p>
            <a:r>
              <a:rPr lang="en-AU" dirty="0"/>
              <a:t>Andrew Myles notes</a:t>
            </a:r>
          </a:p>
          <a:p>
            <a:pPr lvl="1"/>
            <a:r>
              <a:rPr lang="en-AU" dirty="0"/>
              <a:t>Thank you for everyone’s support during my time leading the </a:t>
            </a:r>
            <a:r>
              <a:rPr lang="en-AU" dirty="0" err="1"/>
              <a:t>coex</a:t>
            </a:r>
            <a:r>
              <a:rPr lang="en-AU" dirty="0"/>
              <a:t> discussions …</a:t>
            </a:r>
          </a:p>
          <a:p>
            <a:pPr lvl="1"/>
            <a:r>
              <a:rPr lang="en-AU" dirty="0"/>
              <a:t>… it has been fun, challenging and ultimately we have been successful ensuring that </a:t>
            </a:r>
            <a:r>
              <a:rPr lang="en-AU" dirty="0" err="1"/>
              <a:t>coex</a:t>
            </a:r>
            <a:r>
              <a:rPr lang="en-AU" dirty="0"/>
              <a:t> is generally “fair” (whatever that means) for Wi-Fi</a:t>
            </a:r>
          </a:p>
          <a:p>
            <a:pPr lvl="1"/>
            <a:r>
              <a:rPr lang="en-AU" dirty="0"/>
              <a:t>I wish the next Chair all the best …</a:t>
            </a:r>
          </a:p>
          <a:p>
            <a:pPr lvl="1"/>
            <a:r>
              <a:rPr lang="en-AU" dirty="0"/>
              <a:t>… and will think of you all as I cycle </a:t>
            </a:r>
            <a:r>
              <a:rPr lang="en-AU" dirty="0" err="1"/>
              <a:t>acrss</a:t>
            </a:r>
            <a:r>
              <a:rPr lang="en-AU" dirty="0"/>
              <a:t> the globe over the next few years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61</a:t>
            </a:fld>
            <a:endParaRPr lang="en-US" dirty="0"/>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7</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8</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WG nor incorporated into a </a:t>
            </a:r>
            <a:r>
              <a:rPr lang="en-US" altLang="en-US" dirty="0" err="1"/>
              <a:t>WGdraft</a:t>
            </a:r>
            <a:r>
              <a:rPr lang="en-US" altLang="en-US" dirty="0"/>
              <a:t> unless permission is granted. </a:t>
            </a:r>
          </a:p>
          <a:p>
            <a:pPr lvl="2"/>
            <a:r>
              <a:rPr lang="en-US" altLang="en-US" dirty="0"/>
              <a:t>Prior to presentation or submission, you shall notify the WG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sz="quarte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1"/>
          </p:nvPr>
        </p:nvSpPr>
        <p:spPr/>
        <p:txBody>
          <a:bodyPr/>
          <a:lstStyle/>
          <a:p>
            <a:fld id="{A3979A82-1A5E-4C7B-AFC0-111CA6C3130A}" type="slidenum">
              <a:rPr lang="en-US" altLang="en-US" smtClean="0"/>
              <a:pPr/>
              <a:t>9</a:t>
            </a:fld>
            <a:endParaRPr lang="en-US" altLang="en-US" dirty="0"/>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5932</Words>
  <Application>Microsoft Office PowerPoint</Application>
  <PresentationFormat>On-screen Show (4:3)</PresentationFormat>
  <Paragraphs>664</Paragraphs>
  <Slides>61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61</vt:i4>
      </vt:variant>
    </vt:vector>
  </HeadingPairs>
  <TitlesOfParts>
    <vt:vector size="64" baseType="lpstr">
      <vt:lpstr>Arial</vt:lpstr>
      <vt:lpstr>Times New Roman</vt:lpstr>
      <vt:lpstr>802-11-Submission</vt:lpstr>
      <vt:lpstr>Agenda for IEEE 802.11 Coexistence SC hybrid meeting in January 2023</vt:lpstr>
      <vt:lpstr>Welcome to the fourth hybrid meeting of the IEEE 802.11 Coexistence SC in January 2023</vt:lpstr>
      <vt:lpstr>Registration is required for the IEEE 802.11 WG electronic interim session in Jan 2023</vt:lpstr>
      <vt:lpstr>Coex SC minutes today will be kept by our permanent SC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Participants are required to adhere to the IEEE SA Copyright Policy</vt:lpstr>
      <vt:lpstr>Participants are required to adhere to the IEEE SA Copyright Policy</vt:lpstr>
      <vt:lpstr>The Coex SC will only meet once during the hybrid IEEE 802.11 WG plenary meeting in January 2023</vt:lpstr>
      <vt:lpstr>The Coex SC will consider a proposed agenda for its hybrid meeting in Jan 2023</vt:lpstr>
      <vt:lpstr>PowerPoint Presentation</vt:lpstr>
      <vt:lpstr>The Coex SC scope was revised in Sept 2020 </vt:lpstr>
      <vt:lpstr>The scope of the Coex SC was expanded in March 2021 to include 60 GHz coexistence issues</vt:lpstr>
      <vt:lpstr>PowerPoint Presentation</vt:lpstr>
      <vt:lpstr>The Coex SC will consider the approval of its hybrid meeting minutes from Nov 2022</vt:lpstr>
      <vt:lpstr>PowerPoint Presentation</vt:lpstr>
      <vt:lpstr>After today, the IEEE 802.11 Coex SC will need a new Chair</vt:lpstr>
      <vt:lpstr>PowerPoint Presentation</vt:lpstr>
      <vt:lpstr>The Coex SC has been tracking two Harmonised Standards in ETSI BRAN for 5/6 GHz coexistence</vt:lpstr>
      <vt:lpstr>Note that ESTI BRAN documents are available to IEEE 802.11 WG members</vt:lpstr>
      <vt:lpstr>ETSI BRAN will continue to discuss coexistence &amp; other issues going forward</vt:lpstr>
      <vt:lpstr>PowerPoint Presentation</vt:lpstr>
      <vt:lpstr>The latest revision of EN 303 687 (6 GHz) was sent for EC review after BRAN#116</vt:lpstr>
      <vt:lpstr>The HAS consultant has responded to the draft of EN 303 687</vt:lpstr>
      <vt:lpstr>There are some open issues in the current EN 303 687 that may be addressed in the next revision</vt:lpstr>
      <vt:lpstr>There are some open issues in the current EN 303 687 that may be addressed in the next revision</vt:lpstr>
      <vt:lpstr>There are some open issues in the current EN 303 687 that may be addressed in the next revision</vt:lpstr>
      <vt:lpstr>A decision is required on how to handle EN 303 687’s EDT @ -72 dBm (scaled) rule for 802.11ax/be</vt:lpstr>
      <vt:lpstr>Coex SC has parked the issue of 802.11be compatibility with EN 301 893 (5 GHz) &amp; EN 303 687 (6 GHz) </vt:lpstr>
      <vt:lpstr>PowerPoint Presentation</vt:lpstr>
      <vt:lpstr>The Coex SC could consider coex between LPI and AFC gear in future meetings</vt:lpstr>
      <vt:lpstr>PowerPoint Presentation</vt:lpstr>
      <vt:lpstr>The latest revision of EN 301 893 (5 GHz) as sent for EC assessment by HAS consultant </vt:lpstr>
      <vt:lpstr>The EN 303 67 compromise was based on a new PSD formulation of the EDT @ -72 dBm</vt:lpstr>
      <vt:lpstr>PowerPoint Presentation</vt:lpstr>
      <vt:lpstr>There may not be a major coex problem depending if there are other technologies in 5/6 GHz</vt:lpstr>
      <vt:lpstr>LAA is not growing and so is probably not a coex issue</vt:lpstr>
      <vt:lpstr>Limited LAA deployment … does not mean NR-U (if widely deployed) will not be a problem</vt:lpstr>
      <vt:lpstr>PowerPoint Presentation</vt:lpstr>
      <vt:lpstr>The Coex SC heard about potential coex impacts of 3GPP’s SL-U development in Jan &amp; Jul 2022</vt:lpstr>
      <vt:lpstr>The Coex SC will continue to monitor potential coex impacts of 3GPP’s SL-U</vt:lpstr>
      <vt:lpstr>Vijitha Weerackody (Johns Hopkins) et al will highlight key points that should be tracked wrt SL-U</vt:lpstr>
      <vt:lpstr>PowerPoint Presentation</vt:lpstr>
      <vt:lpstr>It appears Bluetooth SIG is planning operation in the 6 GHz band … and want to cooperate on coex issues</vt:lpstr>
      <vt:lpstr>NB FH coex could be difficult … but at least BT SIG wants to talk about it!</vt:lpstr>
      <vt:lpstr>There is activity underway in IEEE 802.15.4ab with a potential impact on Wi-Fi coexistence</vt:lpstr>
      <vt:lpstr>The Coex SC briefly discussed the potential coex issue related to IEEE 802.15.4ab work in July 2022</vt:lpstr>
      <vt:lpstr>There are ongoing efforts to think about how we can avoid coex issue with 802.15.4ab going forward</vt:lpstr>
      <vt:lpstr>There are ongoing efforts to think about how we can avoid coex issue with 802.15.4ba going forward</vt:lpstr>
      <vt:lpstr>The Coex SC had a joint meeting with 802.15.4ab in Nov 2022 &amp; another session is likely in Mar 2023</vt:lpstr>
      <vt:lpstr>The Coex SC will hear a high-level overview of NB coex issues</vt:lpstr>
      <vt:lpstr>PowerPoint Presentation</vt:lpstr>
      <vt:lpstr>The Coex SC has previously discussed coexistence in 60 GHz … </vt:lpstr>
      <vt:lpstr>… but there was not much to report to the Coex SC in relation to 60 GHz coex in May 2022</vt:lpstr>
      <vt:lpstr>… and there is not much to report to the Coex SC in relation to 60 GHz coex in Sept 2022 </vt:lpstr>
      <vt:lpstr>PowerPoint Presentation</vt:lpstr>
      <vt:lpstr>The Coex SC will continue its normal business in Mar 2023 (hybrid meeting in Atlanta)</vt:lpstr>
      <vt:lpstr>The Coex SC may hear about other potential topics in Mar 2023</vt:lpstr>
      <vt:lpstr>The IEEE 802.11 Coexistence SC hybrid meeting in Jan 2023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2023-01-15T21:47:13Z</dcterms:modified>
</cp:coreProperties>
</file>