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0" r:id="rId20"/>
    <p:sldId id="2367" r:id="rId21"/>
    <p:sldId id="2371" r:id="rId22"/>
    <p:sldId id="2372" r:id="rId23"/>
    <p:sldId id="334" r:id="rId24"/>
    <p:sldId id="356" r:id="rId25"/>
    <p:sldId id="2374" r:id="rId26"/>
    <p:sldId id="2375"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CEEFBE0-1E59-417A-86AC-A9283D50135C}"/>
    <pc:docChg chg="modMainMaster">
      <pc:chgData name="Cariou, Laurent" userId="4453f93f-2ed2-46e8-bb8c-3237fbfdd40b" providerId="ADAL" clId="{8CEEFBE0-1E59-417A-86AC-A9283D50135C}" dt="2023-01-19T18:56:03.472" v="1" actId="20577"/>
      <pc:docMkLst>
        <pc:docMk/>
      </pc:docMkLst>
      <pc:sldMasterChg chg="modSp mod">
        <pc:chgData name="Cariou, Laurent" userId="4453f93f-2ed2-46e8-bb8c-3237fbfdd40b" providerId="ADAL" clId="{8CEEFBE0-1E59-417A-86AC-A9283D50135C}" dt="2023-01-19T18:56:03.472" v="1" actId="20577"/>
        <pc:sldMasterMkLst>
          <pc:docMk/>
          <pc:sldMasterMk cId="0" sldId="2147483648"/>
        </pc:sldMasterMkLst>
        <pc:spChg chg="mod">
          <ac:chgData name="Cariou, Laurent" userId="4453f93f-2ed2-46e8-bb8c-3237fbfdd40b" providerId="ADAL" clId="{8CEEFBE0-1E59-417A-86AC-A9283D50135C}" dt="2023-01-19T18:56:03.472"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2091-01-0uhr-uhr-sg-november-december-2022-teleconference-minutes.docx" TargetMode="External"/><Relationship Id="rId2" Type="http://schemas.openxmlformats.org/officeDocument/2006/relationships/hyperlink" Target="https://mentor.ieee.org/802.11/dcn/22/11-22-1817-00-0uhr-uhr-sg-november-2022-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January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Approval of SG Minutes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March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050" dirty="0"/>
              <a:t>PAR</a:t>
            </a:r>
          </a:p>
          <a:p>
            <a:r>
              <a:rPr lang="en-US" sz="1050" dirty="0"/>
              <a:t>1919	Considerations on UHR PAR and KPIs	Akira Kishida</a:t>
            </a:r>
          </a:p>
          <a:p>
            <a:r>
              <a:rPr lang="en-US" sz="1050" dirty="0"/>
              <a:t>1921	More info about UHR PAR and update	Ming Gan</a:t>
            </a:r>
          </a:p>
          <a:p>
            <a:r>
              <a:rPr lang="en-US" sz="1050" dirty="0"/>
              <a:t>2049	PAR discussion				Vinko Erceg</a:t>
            </a:r>
          </a:p>
          <a:p>
            <a:r>
              <a:rPr lang="en-US" sz="1050" dirty="0"/>
              <a:t>28r0	PAR discussion	Laurent Cariou</a:t>
            </a:r>
          </a:p>
          <a:p>
            <a:r>
              <a:rPr lang="en-US" sz="1050" dirty="0"/>
              <a:t>78r0	UHR Draft Proposed PAR	Laurent Cariou</a:t>
            </a:r>
          </a:p>
          <a:p>
            <a:endParaRPr lang="en-US" sz="1050" dirty="0"/>
          </a:p>
          <a:p>
            <a:r>
              <a:rPr lang="en-US" sz="1050" dirty="0"/>
              <a:t>Technical proposals</a:t>
            </a:r>
          </a:p>
          <a:p>
            <a:r>
              <a:rPr lang="en-US" sz="1050" dirty="0"/>
              <a:t>1822r0	Recap on Coordinated Spatial Reuse Operation	Kosuke </a:t>
            </a:r>
            <a:r>
              <a:rPr lang="en-US" sz="1050" dirty="0" err="1"/>
              <a:t>Aio</a:t>
            </a:r>
            <a:endParaRPr lang="en-US" sz="1050" dirty="0"/>
          </a:p>
          <a:p>
            <a:r>
              <a:rPr lang="en-US" sz="1050" dirty="0"/>
              <a:t>2188r0	Joint Transmission for UHR -A Refresher and New Results	Ron Porat</a:t>
            </a:r>
          </a:p>
          <a:p>
            <a:r>
              <a:rPr lang="en-US" sz="1050" dirty="0"/>
              <a:t>2203r0	EMLSR AP/mobile AP operation	Sindhu Verma</a:t>
            </a:r>
          </a:p>
          <a:p>
            <a:r>
              <a:rPr lang="en-US" sz="1050" dirty="0"/>
              <a:t>2204r0	Dynamic </a:t>
            </a:r>
            <a:r>
              <a:rPr lang="en-US" sz="1050" dirty="0" err="1"/>
              <a:t>Subband</a:t>
            </a:r>
            <a:r>
              <a:rPr lang="en-US" sz="1050" dirty="0"/>
              <a:t> Operation 	Sindhu Verma</a:t>
            </a:r>
          </a:p>
          <a:p>
            <a:r>
              <a:rPr lang="en-US" sz="1050" dirty="0"/>
              <a:t>0010r0	Considerations for enabling AP power save	Alfred</a:t>
            </a:r>
          </a:p>
          <a:p>
            <a:r>
              <a:rPr lang="en-US" sz="1050" dirty="0"/>
              <a:t>0015r0	AP MLD power management	Liwen</a:t>
            </a:r>
          </a:p>
          <a:p>
            <a:r>
              <a:rPr lang="en-US" sz="1050" dirty="0"/>
              <a:t>0016r0	single radio MLD	Liwen</a:t>
            </a:r>
          </a:p>
          <a:p>
            <a:r>
              <a:rPr lang="en-US" sz="1050" dirty="0"/>
              <a:t>0018r0	Low latency support in UHR	Kiseon</a:t>
            </a:r>
          </a:p>
          <a:p>
            <a:r>
              <a:rPr lang="en-US" sz="1050" dirty="0"/>
              <a:t>0027r0	Uplink MU MIMO Improvements	Sigurd Schelstraete (</a:t>
            </a:r>
            <a:r>
              <a:rPr lang="en-US" sz="1050" dirty="0" err="1"/>
              <a:t>MaxLinear</a:t>
            </a:r>
            <a:r>
              <a:rPr lang="en-US" sz="1050" dirty="0"/>
              <a:t>)</a:t>
            </a:r>
          </a:p>
          <a:p>
            <a:r>
              <a:rPr lang="en-US" sz="1050" dirty="0"/>
              <a:t>0011r0	Considerations on the enhanced link adaptation	Xiaogang Chen</a:t>
            </a:r>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381000"/>
            <a:ext cx="7770813" cy="1065213"/>
          </a:xfrm>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a:xfrm>
            <a:off x="685800" y="1493838"/>
            <a:ext cx="7770813" cy="4830762"/>
          </a:xfrm>
        </p:spPr>
        <p:txBody>
          <a:bodyPr/>
          <a:lstStyle/>
          <a:p>
            <a:r>
              <a:rPr lang="en-US" sz="1050" dirty="0"/>
              <a:t>Technical proposals</a:t>
            </a:r>
          </a:p>
          <a:p>
            <a:r>
              <a:rPr lang="en-US" sz="1050" dirty="0"/>
              <a:t>0034r0	Non-primary Channel Utilization	Sindhu Verma</a:t>
            </a:r>
          </a:p>
          <a:p>
            <a:r>
              <a:rPr lang="en-US" sz="1050" dirty="0"/>
              <a:t>1910r1 Seamless Roaming for UHR	Duncan</a:t>
            </a:r>
          </a:p>
          <a:p>
            <a:r>
              <a:rPr lang="en-US" sz="1050" dirty="0"/>
              <a:t>0037r0	UHR Feature to Overcome PSD Limitations Distributed-Tone Resource Units	Jianhan</a:t>
            </a:r>
          </a:p>
          <a:p>
            <a:r>
              <a:rPr lang="en-US" sz="1050" dirty="0"/>
              <a:t>0041r0	Considerations on Coordinated TDMA	Yanjun</a:t>
            </a:r>
          </a:p>
          <a:p>
            <a:r>
              <a:rPr lang="en-US" sz="1050" dirty="0"/>
              <a:t>0045r0	Urgency-based Delivery of Latency Sensitive Traffic	Liuming</a:t>
            </a:r>
          </a:p>
          <a:p>
            <a:r>
              <a:rPr lang="en-US" sz="1050" dirty="0"/>
              <a:t>0046r0	Multi-AP Coordination for Low Latency Traffic Delivery: Usage Scenarios and Potential Features	Liuming</a:t>
            </a:r>
          </a:p>
          <a:p>
            <a:r>
              <a:rPr lang="en-US" sz="1050" dirty="0"/>
              <a:t>0058r0	UHR SG	Spatial Reuse in Coordinated M-AP for UHR	Rui Yang (</a:t>
            </a:r>
            <a:r>
              <a:rPr lang="en-US" sz="1050" dirty="0" err="1"/>
              <a:t>InterDigital</a:t>
            </a:r>
            <a:r>
              <a:rPr lang="en-US" sz="1050" dirty="0"/>
              <a:t>)</a:t>
            </a:r>
          </a:p>
          <a:p>
            <a:r>
              <a:rPr lang="en-US" sz="1050" dirty="0"/>
              <a:t>0060r0	Layered QoS and multi-layer transmission follow-up	Ross Jian Yu (Huawei)</a:t>
            </a:r>
          </a:p>
          <a:p>
            <a:r>
              <a:rPr lang="en-US" sz="1050" dirty="0"/>
              <a:t>0069r0	Considerations on Latency Improvement	</a:t>
            </a:r>
            <a:r>
              <a:rPr lang="en-US" sz="1050" dirty="0" err="1"/>
              <a:t>Insun</a:t>
            </a:r>
            <a:endParaRPr lang="en-US" sz="1050" dirty="0"/>
          </a:p>
          <a:p>
            <a:r>
              <a:rPr lang="en-US" sz="1050" dirty="0"/>
              <a:t>0075r0	More Discussions on Deep learning for WLAN	Ziyang Guo, Huawei</a:t>
            </a:r>
          </a:p>
          <a:p>
            <a:r>
              <a:rPr lang="en-US" sz="1050" dirty="0"/>
              <a:t>0066r1 Thoughts on Utilizing </a:t>
            </a:r>
            <a:r>
              <a:rPr lang="en-US" sz="1050" dirty="0" err="1"/>
              <a:t>mmWave</a:t>
            </a:r>
            <a:r>
              <a:rPr lang="en-US" sz="1050" dirty="0"/>
              <a:t>, </a:t>
            </a:r>
            <a:r>
              <a:rPr lang="en-US" sz="1050" dirty="0" err="1"/>
              <a:t>Mengshi</a:t>
            </a:r>
            <a:r>
              <a:rPr lang="en-US" sz="1050" dirty="0"/>
              <a:t> Hu (Huawei)</a:t>
            </a:r>
          </a:p>
          <a:p>
            <a:r>
              <a:rPr lang="en-US" sz="1050" dirty="0"/>
              <a:t>0092r0	Preemption for low latency applications	Juan Fang</a:t>
            </a:r>
          </a:p>
          <a:p>
            <a:r>
              <a:rPr lang="en-US" sz="1050" dirty="0"/>
              <a:t>0042r0	Thought for Range Extension in UHR	Dongguk Lim (LG Electronics)</a:t>
            </a:r>
          </a:p>
          <a:p>
            <a:endParaRPr lang="en-US" sz="1050" dirty="0"/>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8464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January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January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https://cvent.me/nX5xrY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Approval of SG Minutes</a:t>
            </a:r>
          </a:p>
          <a:p>
            <a:pPr lvl="0">
              <a:buFont typeface="Arial" panose="020B0604020202020204" pitchFamily="34" charset="0"/>
              <a:buChar char="•"/>
            </a:pPr>
            <a:r>
              <a:rPr lang="en-GB" sz="1800" dirty="0"/>
              <a:t>Submissions</a:t>
            </a:r>
          </a:p>
          <a:p>
            <a:pPr lvl="1"/>
            <a:r>
              <a:rPr lang="en-US" sz="1400" dirty="0"/>
              <a:t>PAR</a:t>
            </a:r>
          </a:p>
          <a:p>
            <a:pPr lvl="1"/>
            <a:r>
              <a:rPr lang="en-US" sz="1400" dirty="0"/>
              <a:t>1919r2	Considerations on UHR PAR and KPIs	Akira Kishida</a:t>
            </a:r>
          </a:p>
          <a:p>
            <a:pPr lvl="1"/>
            <a:r>
              <a:rPr lang="en-US" sz="1400" dirty="0"/>
              <a:t>1921r0	More info about UHR PAR and update	Ming Gan</a:t>
            </a:r>
          </a:p>
          <a:p>
            <a:pPr lvl="1"/>
            <a:r>
              <a:rPr lang="en-US" sz="1400" dirty="0"/>
              <a:t>2049r0	PAR discussion	Vinko Erceg</a:t>
            </a:r>
          </a:p>
          <a:p>
            <a:pPr lvl="1"/>
            <a:r>
              <a:rPr lang="en-US" sz="1400" dirty="0"/>
              <a:t>0028r0	PAR discussion	Laurent Cariou</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Nov plenary: </a:t>
            </a:r>
            <a:r>
              <a:rPr lang="en-US" sz="1800" dirty="0">
                <a:hlinkClick r:id="rId2"/>
              </a:rPr>
              <a:t>https://mentor.ieee.org/802.11/dcn/22/11-22-1817-00-0uhr-uhr-sg-november-2022-meeting-minutes.docx</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Teleconferences November-December: </a:t>
            </a:r>
            <a:r>
              <a:rPr lang="en-US" sz="1800" dirty="0">
                <a:hlinkClick r:id="rId3"/>
              </a:rPr>
              <a:t>https://mentor.ieee.org/802.11/dcn/22/11-22-2091-01-0uhr-uhr-sg-november-december-2022-teleconference-minutes.docx</a:t>
            </a:r>
            <a:endParaRPr lang="en-US" sz="1800" dirty="0"/>
          </a:p>
          <a:p>
            <a:endParaRPr lang="en-US" sz="1800" dirty="0"/>
          </a:p>
          <a:p>
            <a:r>
              <a:rPr lang="en-US" sz="1800" dirty="0"/>
              <a:t>Move: 	Ross			Second:</a:t>
            </a:r>
            <a:r>
              <a:rPr lang="en-US" sz="1800"/>
              <a:t>	Peshal Nayak</a:t>
            </a:r>
            <a:endParaRPr lang="en-US" sz="1800" dirty="0"/>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540E-CA04-438D-B8FF-6387229B69C7}"/>
              </a:ext>
            </a:extLst>
          </p:cNvPr>
          <p:cNvSpPr>
            <a:spLocks noGrp="1"/>
          </p:cNvSpPr>
          <p:nvPr>
            <p:ph type="title"/>
          </p:nvPr>
        </p:nvSpPr>
        <p:spPr/>
        <p:txBody>
          <a:bodyPr/>
          <a:lstStyle/>
          <a:p>
            <a:r>
              <a:rPr lang="en-US" dirty="0"/>
              <a:t>PAR discussion</a:t>
            </a:r>
          </a:p>
        </p:txBody>
      </p:sp>
      <p:sp>
        <p:nvSpPr>
          <p:cNvPr id="3" name="Content Placeholder 2">
            <a:extLst>
              <a:ext uri="{FF2B5EF4-FFF2-40B4-BE49-F238E27FC236}">
                <a16:creationId xmlns:a16="http://schemas.microsoft.com/office/drawing/2014/main" id="{B82F9945-FCDD-4D04-AA06-5A45336FF5A8}"/>
              </a:ext>
            </a:extLst>
          </p:cNvPr>
          <p:cNvSpPr>
            <a:spLocks noGrp="1"/>
          </p:cNvSpPr>
          <p:nvPr>
            <p:ph idx="1"/>
          </p:nvPr>
        </p:nvSpPr>
        <p:spPr/>
        <p:txBody>
          <a:bodyPr/>
          <a:lstStyle/>
          <a:p>
            <a:pPr>
              <a:buFont typeface="Arial" panose="020B0604020202020204" pitchFamily="34" charset="0"/>
              <a:buChar char="•"/>
            </a:pPr>
            <a:r>
              <a:rPr lang="en-US" sz="2000" dirty="0"/>
              <a:t>During this meeting, goal is to focus discussion on the definition of objectives and KPIs (for the scope of the project) and on description of the need of </a:t>
            </a:r>
            <a:r>
              <a:rPr lang="en-US" sz="2000"/>
              <a:t>the project</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Decision on band support will be done during the March meeting</a:t>
            </a:r>
          </a:p>
          <a:p>
            <a:pPr marL="457200" lvl="1" indent="0"/>
            <a:endParaRPr lang="en-US" sz="1600" dirty="0"/>
          </a:p>
        </p:txBody>
      </p:sp>
      <p:sp>
        <p:nvSpPr>
          <p:cNvPr id="4" name="Slide Number Placeholder 3">
            <a:extLst>
              <a:ext uri="{FF2B5EF4-FFF2-40B4-BE49-F238E27FC236}">
                <a16:creationId xmlns:a16="http://schemas.microsoft.com/office/drawing/2014/main" id="{75CA30FB-6AC3-483D-9AF7-A32521CF5F5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67A2F33-8BD5-4218-96F2-CE5B269E8B70}"/>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6D5E738-069B-4B14-8BA5-34EFA207BD35}"/>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203086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discussion</a:t>
            </a:r>
          </a:p>
          <a:p>
            <a:pPr lvl="1">
              <a:buFont typeface="Arial" panose="020B0604020202020204" pitchFamily="34" charset="0"/>
              <a:buChar char="•"/>
            </a:pPr>
            <a:r>
              <a:rPr lang="en-GB" sz="1400" dirty="0"/>
              <a:t>End discussion on doc 0028</a:t>
            </a:r>
          </a:p>
          <a:p>
            <a:pPr lvl="0">
              <a:buFont typeface="Arial" panose="020B0604020202020204" pitchFamily="34" charset="0"/>
              <a:buChar char="•"/>
            </a:pPr>
            <a:r>
              <a:rPr lang="en-GB" sz="1800" dirty="0"/>
              <a:t>Submissions</a:t>
            </a:r>
          </a:p>
          <a:p>
            <a:pPr lvl="1"/>
            <a:r>
              <a:rPr lang="en-US" sz="1400" dirty="0"/>
              <a:t>Technical proposals</a:t>
            </a:r>
          </a:p>
          <a:p>
            <a:pPr lvl="1"/>
            <a:r>
              <a:rPr lang="en-US" sz="1400" dirty="0"/>
              <a:t>0027r0	Uplink MU MIMO Improvements	Sigurd Schelstraete (</a:t>
            </a:r>
            <a:r>
              <a:rPr lang="en-US" sz="1400" dirty="0" err="1"/>
              <a:t>MaxLinear</a:t>
            </a:r>
            <a:r>
              <a:rPr lang="en-US" sz="1400" dirty="0"/>
              <a:t>)</a:t>
            </a:r>
          </a:p>
          <a:p>
            <a:pPr lvl="1"/>
            <a:r>
              <a:rPr lang="en-US" sz="1400" dirty="0"/>
              <a:t>1822r0	Recap on Coordinated Spatial Reuse Operation	Kosuke </a:t>
            </a:r>
            <a:r>
              <a:rPr lang="en-US" sz="1400" dirty="0" err="1"/>
              <a:t>Aio</a:t>
            </a:r>
            <a:endParaRPr lang="en-US" sz="1400" dirty="0"/>
          </a:p>
          <a:p>
            <a:pPr lvl="1"/>
            <a:r>
              <a:rPr lang="en-US" sz="1400" dirty="0"/>
              <a:t>2203r0	EMLSR AP/mobile AP operation	Sindhu Verma</a:t>
            </a:r>
          </a:p>
          <a:p>
            <a:pPr lvl="1"/>
            <a:r>
              <a:rPr lang="en-US" sz="1400" dirty="0"/>
              <a:t>2188r0	Joint Transmission for UHR -A Refresher and New Results	Ron Porat</a:t>
            </a:r>
          </a:p>
          <a:p>
            <a:pPr lvl="1"/>
            <a:r>
              <a:rPr lang="en-US" sz="1400" dirty="0"/>
              <a:t>2204r0	Dynamic </a:t>
            </a:r>
            <a:r>
              <a:rPr lang="en-US" sz="1400" dirty="0" err="1"/>
              <a:t>Subband</a:t>
            </a:r>
            <a:r>
              <a:rPr lang="en-US" sz="1400" dirty="0"/>
              <a:t> Operation 	Sindhu Verma</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discussion</a:t>
            </a:r>
          </a:p>
          <a:p>
            <a:pPr lvl="1">
              <a:buFont typeface="Arial" panose="020B0604020202020204" pitchFamily="34" charset="0"/>
              <a:buChar char="•"/>
            </a:pPr>
            <a:r>
              <a:rPr lang="en-GB" altLang="en-US" sz="1400" dirty="0"/>
              <a:t>Discussion following offline convergence during the week on section 5.2 of PAR (doc 28r3)</a:t>
            </a:r>
            <a:endParaRPr lang="en-US" altLang="en-US" sz="1200" dirty="0"/>
          </a:p>
          <a:p>
            <a:pPr>
              <a:buFont typeface="Arial" panose="020B0604020202020204" pitchFamily="34" charset="0"/>
              <a:buChar char="•"/>
            </a:pPr>
            <a:r>
              <a:rPr lang="en-GB" sz="1600" dirty="0"/>
              <a:t>Submissions</a:t>
            </a:r>
          </a:p>
          <a:p>
            <a:pPr lvl="1"/>
            <a:r>
              <a:rPr lang="en-US" sz="1400" dirty="0"/>
              <a:t>Technical proposals</a:t>
            </a:r>
          </a:p>
          <a:p>
            <a:pPr lvl="1"/>
            <a:r>
              <a:rPr lang="en-US" sz="1400" dirty="0"/>
              <a:t>2188r0	Joint Transmission for UHR -A Refresher and New Results	Ron Porat</a:t>
            </a:r>
          </a:p>
          <a:p>
            <a:pPr lvl="1"/>
            <a:r>
              <a:rPr lang="en-US" sz="1400" dirty="0"/>
              <a:t>0010r0	Considerations for enabling AP power save	Alfred</a:t>
            </a:r>
          </a:p>
          <a:p>
            <a:pPr lvl="1"/>
            <a:r>
              <a:rPr lang="en-US" sz="1400" dirty="0"/>
              <a:t>0015r0	AP MLD power management	Liwen</a:t>
            </a:r>
          </a:p>
          <a:p>
            <a:pPr lvl="1"/>
            <a:r>
              <a:rPr lang="en-US" sz="1400" dirty="0"/>
              <a:t>0016r0	single radio MLD	Liwen</a:t>
            </a:r>
          </a:p>
          <a:p>
            <a:pPr lvl="1"/>
            <a:r>
              <a:rPr lang="en-US" sz="1400" dirty="0"/>
              <a:t>0018r0	Low latency support in UHR	Kiseon</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961F-79C7-4FA8-991A-C93CF67D5E8C}"/>
              </a:ext>
            </a:extLst>
          </p:cNvPr>
          <p:cNvSpPr>
            <a:spLocks noGrp="1"/>
          </p:cNvSpPr>
          <p:nvPr>
            <p:ph type="title"/>
          </p:nvPr>
        </p:nvSpPr>
        <p:spPr/>
        <p:txBody>
          <a:bodyPr/>
          <a:lstStyle/>
          <a:p>
            <a:r>
              <a:rPr lang="en-US" dirty="0"/>
              <a:t>Goals for March 2023</a:t>
            </a:r>
          </a:p>
        </p:txBody>
      </p:sp>
      <p:sp>
        <p:nvSpPr>
          <p:cNvPr id="3" name="Content Placeholder 2">
            <a:extLst>
              <a:ext uri="{FF2B5EF4-FFF2-40B4-BE49-F238E27FC236}">
                <a16:creationId xmlns:a16="http://schemas.microsoft.com/office/drawing/2014/main" id="{0C422FFA-F14A-46D0-8839-77E2BE55D296}"/>
              </a:ext>
            </a:extLst>
          </p:cNvPr>
          <p:cNvSpPr>
            <a:spLocks noGrp="1"/>
          </p:cNvSpPr>
          <p:nvPr>
            <p:ph idx="1"/>
          </p:nvPr>
        </p:nvSpPr>
        <p:spPr>
          <a:xfrm>
            <a:off x="685800" y="2057400"/>
            <a:ext cx="7770813" cy="4113213"/>
          </a:xfrm>
        </p:spPr>
        <p:txBody>
          <a:bodyPr/>
          <a:lstStyle/>
          <a:p>
            <a:pPr>
              <a:buFont typeface="Arial" panose="020B0604020202020204" pitchFamily="34" charset="0"/>
              <a:buChar char="•"/>
            </a:pPr>
            <a:r>
              <a:rPr lang="en-US" sz="2000" dirty="0"/>
              <a:t>Finalize PAR and CSD documents</a:t>
            </a:r>
            <a:endParaRPr lang="en-US" sz="1600" dirty="0"/>
          </a:p>
        </p:txBody>
      </p:sp>
      <p:sp>
        <p:nvSpPr>
          <p:cNvPr id="4" name="Slide Number Placeholder 3">
            <a:extLst>
              <a:ext uri="{FF2B5EF4-FFF2-40B4-BE49-F238E27FC236}">
                <a16:creationId xmlns:a16="http://schemas.microsoft.com/office/drawing/2014/main" id="{0263E287-68B8-45C6-AA2A-1DF86E8CD59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D09967C-0FEA-4EB9-99C7-13D16E3D9C0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5E8EFBB-8A51-4035-B68E-26332249020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9885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961F-79C7-4FA8-991A-C93CF67D5E8C}"/>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0C422FFA-F14A-46D0-8839-77E2BE55D296}"/>
              </a:ext>
            </a:extLst>
          </p:cNvPr>
          <p:cNvSpPr>
            <a:spLocks noGrp="1"/>
          </p:cNvSpPr>
          <p:nvPr>
            <p:ph idx="1"/>
          </p:nvPr>
        </p:nvSpPr>
        <p:spPr/>
        <p:txBody>
          <a:bodyPr/>
          <a:lstStyle/>
          <a:p>
            <a:pPr>
              <a:buFont typeface="Arial" panose="020B0604020202020204" pitchFamily="34" charset="0"/>
              <a:buChar char="•"/>
            </a:pPr>
            <a:r>
              <a:rPr lang="en-US" sz="1600" dirty="0"/>
              <a:t>February 6</a:t>
            </a:r>
            <a:r>
              <a:rPr lang="en-US" sz="1600" baseline="30000" dirty="0"/>
              <a:t>th</a:t>
            </a:r>
            <a:r>
              <a:rPr lang="en-US" sz="1600" dirty="0"/>
              <a:t> 10am-12pm ET</a:t>
            </a:r>
          </a:p>
          <a:p>
            <a:pPr>
              <a:buFont typeface="Arial" panose="020B0604020202020204" pitchFamily="34" charset="0"/>
              <a:buChar char="•"/>
            </a:pPr>
            <a:r>
              <a:rPr lang="en-US" sz="1600" dirty="0"/>
              <a:t>February 20</a:t>
            </a:r>
            <a:r>
              <a:rPr lang="en-US" sz="1600" baseline="30000" dirty="0"/>
              <a:t>th</a:t>
            </a:r>
            <a:r>
              <a:rPr lang="en-US" sz="1600" dirty="0"/>
              <a:t> 10am-12pm ET</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263E287-68B8-45C6-AA2A-1DF86E8CD59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967C-0FEA-4EB9-99C7-13D16E3D9C0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5E8EFBB-8A51-4035-B68E-26332249020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49405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107137</TotalTime>
  <Words>2695</Words>
  <Application>Microsoft Office PowerPoint</Application>
  <PresentationFormat>On-screen Show (4:3)</PresentationFormat>
  <Paragraphs>331</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January 2023 Meeting Agenda</vt:lpstr>
      <vt:lpstr>Registration for the January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Tuesday Agenda–EVE</vt:lpstr>
      <vt:lpstr>Approve SG minutes</vt:lpstr>
      <vt:lpstr>PAR discussion</vt:lpstr>
      <vt:lpstr>Wednesday Agenda–AM2</vt:lpstr>
      <vt:lpstr>Thursday Agenda-PM2</vt:lpstr>
      <vt:lpstr>Goals for March 2023</vt:lpstr>
      <vt:lpstr>Teleconference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1424</cp:revision>
  <cp:lastPrinted>1601-01-01T00:00:00Z</cp:lastPrinted>
  <dcterms:created xsi:type="dcterms:W3CDTF">2017-01-26T15:28:16Z</dcterms:created>
  <dcterms:modified xsi:type="dcterms:W3CDTF">2023-01-19T18:56:10Z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