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65"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59" r:id="rId63"/>
    <p:sldId id="1061" r:id="rId64"/>
    <p:sldId id="1060" r:id="rId65"/>
    <p:sldId id="1062" r:id="rId66"/>
    <p:sldId id="1063" r:id="rId67"/>
    <p:sldId id="1027" r:id="rId68"/>
    <p:sldId id="1028" r:id="rId69"/>
    <p:sldId id="842" r:id="rId70"/>
    <p:sldId id="1024" r:id="rId71"/>
    <p:sldId id="1026" r:id="rId72"/>
    <p:sldId id="1023" r:id="rId73"/>
    <p:sldId id="1025" r:id="rId7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8564" autoAdjust="0"/>
  </p:normalViewPr>
  <p:slideViewPr>
    <p:cSldViewPr>
      <p:cViewPr varScale="1">
        <p:scale>
          <a:sx n="87" d="100"/>
          <a:sy n="87" d="100"/>
        </p:scale>
        <p:origin x="250" y="5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043510144"/>
        <c:axId val="1043512864"/>
      </c:barChart>
      <c:catAx>
        <c:axId val="1043510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043512864"/>
        <c:crosses val="autoZero"/>
        <c:auto val="1"/>
        <c:lblAlgn val="ctr"/>
        <c:lblOffset val="100"/>
        <c:noMultiLvlLbl val="0"/>
      </c:catAx>
      <c:valAx>
        <c:axId val="1043512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435101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43540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7878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3820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8511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6530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263944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220953"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802.11-22/2131r11</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2/11-22-0820-21-00bf-ieee-802-11bf-cc40-comments.xlsx"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2/11-22-0820-21-00bf-ieee-802-11bf-cc40-comments.xlsx"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83723097"/>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094898131"/>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t>(</a:t>
            </a:r>
            <a:r>
              <a:rPr lang="en-US" altLang="zh-CN" sz="1600" dirty="0" smtClean="0">
                <a:solidFill>
                  <a:srgbClr val="0000FF"/>
                </a:solidFill>
              </a:rPr>
              <a:t>256-262</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11374339"/>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23/0123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Modifications to </a:t>
                      </a:r>
                      <a:r>
                        <a:rPr lang="en-US" altLang="zh-CN" sz="1200" kern="1200" dirty="0" err="1" smtClean="0">
                          <a:solidFill>
                            <a:srgbClr val="00B050"/>
                          </a:solidFill>
                          <a:latin typeface="+mn-lt"/>
                          <a:ea typeface="+mn-ea"/>
                          <a:cs typeface="+mn-cs"/>
                        </a:rPr>
                        <a:t>Subclause</a:t>
                      </a:r>
                      <a:r>
                        <a:rPr lang="en-US" altLang="zh-CN" sz="1200" kern="1200" dirty="0" smtClean="0">
                          <a:solidFill>
                            <a:srgbClr val="00B050"/>
                          </a:solidFill>
                          <a:latin typeface="+mn-lt"/>
                          <a:ea typeface="+mn-ea"/>
                          <a:cs typeface="+mn-cs"/>
                        </a:rPr>
                        <a:t> 11.55.2.1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8226105"/>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22/2101r3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Kevin </a:t>
                      </a:r>
                      <a:r>
                        <a:rPr lang="en-US" altLang="zh-CN" sz="1200" kern="1200" dirty="0" err="1" smtClean="0">
                          <a:solidFill>
                            <a:srgbClr val="00B050"/>
                          </a:solidFill>
                          <a:latin typeface="+mn-lt"/>
                          <a:ea typeface="+mn-ea"/>
                          <a:cs typeface="+mn-cs"/>
                        </a:rPr>
                        <a:t>Tsunghan</a:t>
                      </a:r>
                      <a:r>
                        <a:rPr lang="en-US" altLang="zh-CN" sz="1200" kern="1200" dirty="0" smtClean="0">
                          <a:solidFill>
                            <a:srgbClr val="00B050"/>
                          </a:solidFill>
                          <a:latin typeface="+mn-lt"/>
                          <a:ea typeface="+mn-ea"/>
                          <a:cs typeface="+mn-cs"/>
                        </a:rPr>
                        <a:t> Tsai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mmWave</a:t>
                      </a:r>
                      <a:r>
                        <a:rPr lang="en-US" altLang="zh-CN" sz="1200" kern="1200" dirty="0" smtClean="0">
                          <a:solidFill>
                            <a:srgbClr val="00B050"/>
                          </a:solidFill>
                          <a:latin typeface="+mn-lt"/>
                          <a:ea typeface="+mn-ea"/>
                          <a:cs typeface="+mn-cs"/>
                        </a:rPr>
                        <a:t> Phase feedback</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solidFill>
                  <a:srgbClr val="0000FF"/>
                </a:solidFill>
              </a:rPr>
              <a:t>263-265</a:t>
            </a:r>
            <a:r>
              <a:rPr lang="en-US" altLang="zh-CN" sz="1600" dirty="0" smtClean="0"/>
              <a:t>)</a:t>
            </a:r>
            <a:endParaRPr lang="en-US" altLang="en-US" sz="1600" dirty="0"/>
          </a:p>
          <a:p>
            <a:pPr algn="just"/>
            <a:r>
              <a:rPr lang="en-US" altLang="zh-CN" sz="1600" kern="0" dirty="0">
                <a:solidFill>
                  <a:srgbClr val="0000FF"/>
                </a:solidFill>
              </a:rPr>
              <a:t>TG Motion: Initial LB</a:t>
            </a:r>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241430472"/>
              </p:ext>
            </p:extLst>
          </p:nvPr>
        </p:nvGraphicFramePr>
        <p:xfrm>
          <a:off x="3429000" y="1686554"/>
          <a:ext cx="8305801" cy="68266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958861645"/>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en-US" sz="1600" dirty="0" smtClean="0">
                <a:solidFill>
                  <a:srgbClr val="0000FF"/>
                </a:solidFill>
              </a:rPr>
              <a:t>SP </a:t>
            </a:r>
            <a:r>
              <a:rPr lang="en-US" altLang="en-US" sz="1600" dirty="0">
                <a:solidFill>
                  <a:srgbClr val="0000FF"/>
                </a:solidFill>
              </a:rPr>
              <a:t>for Timeline change of D2.0 and …</a:t>
            </a:r>
            <a:endParaRPr lang="en-US" altLang="zh-CN" sz="1600" dirty="0">
              <a:solidFill>
                <a:srgbClr val="0000FF"/>
              </a:solidFill>
            </a:endParaRP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r>
              <a:rPr lang="en-US" altLang="zh-CN" dirty="0" smtClean="0"/>
              <a:t>: </a:t>
            </a:r>
            <a:r>
              <a:rPr lang="en-US" altLang="zh-CN" dirty="0">
                <a:solidFill>
                  <a:srgbClr val="000000"/>
                </a:solidFill>
                <a:highlight>
                  <a:srgbClr val="00FF00"/>
                </a:highlight>
              </a:rPr>
              <a:t>Unanimous consent </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strike="sngStrike" dirty="0">
                <a:solidFill>
                  <a:schemeClr val="bg2"/>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chemeClr val="bg2"/>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trike="sngStrike" dirty="0">
                <a:solidFill>
                  <a:schemeClr val="bg2"/>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Font typeface="Times New Roman" panose="02020603050405020304" pitchFamily="18" charset="0"/>
              <a:buChar char="―"/>
              <a:defRPr/>
            </a:pPr>
            <a:r>
              <a:rPr lang="en-US" altLang="zh-CN" sz="1100" b="1" dirty="0">
                <a:solidFill>
                  <a:srgbClr val="FF0000"/>
                </a:solidFill>
                <a:cs typeface="Times New Roman" panose="02020603050405020304" pitchFamily="18" charset="0"/>
              </a:rPr>
              <a:t>February	2	(Thursday),	</a:t>
            </a:r>
            <a:r>
              <a:rPr lang="en-US" altLang="zh-CN" sz="1100" b="1" dirty="0">
                <a:solidFill>
                  <a:srgbClr val="00B050"/>
                </a:solidFill>
                <a:cs typeface="Times New Roman" panose="02020603050405020304" pitchFamily="18" charset="0"/>
              </a:rPr>
              <a:t>09</a:t>
            </a:r>
            <a:r>
              <a:rPr lang="zh-CN" altLang="en-US" sz="1100" b="1" dirty="0">
                <a:solidFill>
                  <a:srgbClr val="00B050"/>
                </a:solidFill>
                <a:cs typeface="Times New Roman" panose="02020603050405020304" pitchFamily="18" charset="0"/>
              </a:rPr>
              <a:t>：</a:t>
            </a:r>
            <a:r>
              <a:rPr lang="en-US" altLang="zh-CN" sz="1100" b="1" dirty="0">
                <a:solidFill>
                  <a:srgbClr val="00B050"/>
                </a:solidFill>
                <a:cs typeface="Times New Roman" panose="02020603050405020304" pitchFamily="18" charset="0"/>
              </a:rPr>
              <a:t>00 - 11:00 </a:t>
            </a:r>
            <a:r>
              <a:rPr lang="en-US" altLang="zh-CN" sz="1100" b="1" dirty="0">
                <a:solidFill>
                  <a:srgbClr val="FF0000"/>
                </a:solidFill>
                <a:cs typeface="Times New Roman" panose="02020603050405020304" pitchFamily="18" charset="0"/>
              </a:rPr>
              <a:t>ET -- added back??</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a:spcBef>
                <a:spcPts val="0"/>
              </a:spcBef>
            </a:pPr>
            <a:r>
              <a:rPr lang="en-US" altLang="zh-CN" sz="1100" dirty="0"/>
              <a:t>12 Mar 2023 - </a:t>
            </a:r>
            <a:r>
              <a:rPr lang="en-US" altLang="zh-CN" sz="1100" dirty="0">
                <a:solidFill>
                  <a:srgbClr val="FF0000"/>
                </a:solidFill>
              </a:rPr>
              <a:t>Daylight Saving Time Starts</a:t>
            </a:r>
          </a:p>
          <a:p>
            <a:pPr>
              <a:spcBef>
                <a:spcPts val="0"/>
              </a:spcBef>
            </a:pPr>
            <a:r>
              <a:rPr lang="en-US" altLang="zh-CN" sz="1100" b="0" dirty="0" smtClean="0"/>
              <a:t>Sunday</a:t>
            </a:r>
            <a:r>
              <a:rPr lang="en-US" altLang="zh-CN" sz="1100" b="0" dirty="0"/>
              <a:t>, 12 March 2023, </a:t>
            </a:r>
            <a:r>
              <a:rPr lang="en-US" altLang="zh-CN" sz="1100" dirty="0"/>
              <a:t>02:00:00</a:t>
            </a:r>
            <a:r>
              <a:rPr lang="en-US" altLang="zh-CN" sz="1100" b="0" dirty="0"/>
              <a:t> clocks are turned </a:t>
            </a:r>
            <a:r>
              <a:rPr lang="en-US" altLang="zh-CN" sz="1100" dirty="0"/>
              <a:t>forward</a:t>
            </a:r>
            <a:r>
              <a:rPr lang="en-US" altLang="zh-CN" sz="1100" b="0" dirty="0"/>
              <a:t> 1 hour to</a:t>
            </a:r>
            <a:br>
              <a:rPr lang="en-US" altLang="zh-CN" sz="1100" b="0" dirty="0"/>
            </a:br>
            <a:r>
              <a:rPr lang="en-US" altLang="zh-CN" sz="1100" b="0" dirty="0"/>
              <a:t>Sunday, 12 March 2023, </a:t>
            </a:r>
            <a:r>
              <a:rPr lang="en-US" altLang="zh-CN" sz="1100" dirty="0"/>
              <a:t>03:00:00</a:t>
            </a:r>
            <a:r>
              <a:rPr lang="en-US" altLang="zh-CN" sz="1100" b="0" dirty="0"/>
              <a:t> local daylight time instead.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smtClean="0">
                <a:solidFill>
                  <a:srgbClr val="0070C0"/>
                </a:solidFill>
                <a:cs typeface="Times New Roman" panose="02020603050405020304" pitchFamily="18" charset="0"/>
              </a:rPr>
              <a:t>March 13    </a:t>
            </a:r>
            <a:r>
              <a:rPr lang="en-US" altLang="zh-CN" sz="1200" strike="sngStrike" dirty="0">
                <a:solidFill>
                  <a:srgbClr val="0070C0"/>
                </a:solidFill>
                <a:cs typeface="Times New Roman" panose="02020603050405020304" pitchFamily="18" charset="0"/>
              </a:rPr>
              <a:t>(Monday EV 1),		19:30-21:30 Atlanta </a:t>
            </a:r>
            <a:r>
              <a:rPr lang="en-US" altLang="zh-CN" sz="1200" strike="sngStrike" dirty="0" smtClean="0">
                <a:solidFill>
                  <a:srgbClr val="0070C0"/>
                </a:solidFill>
                <a:cs typeface="Times New Roman" panose="02020603050405020304" pitchFamily="18" charset="0"/>
              </a:rPr>
              <a:t>time </a:t>
            </a:r>
            <a:r>
              <a:rPr lang="en-US" altLang="zh-CN" sz="1200" strike="sngStrike" dirty="0">
                <a:solidFill>
                  <a:srgbClr val="0070C0"/>
                </a:solidFill>
                <a:cs typeface="Times New Roman" panose="02020603050405020304" pitchFamily="18" charset="0"/>
              </a:rPr>
              <a:t>–Tutorial? </a:t>
            </a: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smtClean="0">
                <a:solidFill>
                  <a:srgbClr val="00B050"/>
                </a:solidFill>
                <a:cs typeface="Times New Roman" panose="02020603050405020304" pitchFamily="18" charset="0"/>
              </a:rPr>
              <a:t>March </a:t>
            </a:r>
            <a:r>
              <a:rPr lang="en-US" altLang="zh-CN" sz="1200" dirty="0" smtClean="0">
                <a:solidFill>
                  <a:srgbClr val="00B050"/>
                </a:solidFill>
                <a:cs typeface="Times New Roman" panose="02020603050405020304" pitchFamily="18" charset="0"/>
              </a:rPr>
              <a:t>14    (Tuesday AM 1),		08:00-10:00 </a:t>
            </a:r>
            <a:r>
              <a:rPr lang="en-US" altLang="zh-CN" sz="1200" dirty="0">
                <a:solidFill>
                  <a:srgbClr val="00B050"/>
                </a:solidFill>
                <a:cs typeface="Times New Roman" panose="02020603050405020304" pitchFamily="18" charset="0"/>
              </a:rPr>
              <a:t>Atlanta time</a:t>
            </a: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a:t>
            </a:r>
            <a:r>
              <a:rPr lang="en-US" altLang="zh-CN" sz="1200" strike="sngStrike" dirty="0" smtClean="0">
                <a:solidFill>
                  <a:srgbClr val="0070C0"/>
                </a:solidFill>
                <a:cs typeface="Times New Roman" panose="02020603050405020304" pitchFamily="18" charset="0"/>
              </a:rPr>
              <a:t>14    </a:t>
            </a:r>
            <a:r>
              <a:rPr lang="en-US" altLang="zh-CN" sz="1200" strike="sngStrike" dirty="0">
                <a:solidFill>
                  <a:srgbClr val="0070C0"/>
                </a:solidFill>
                <a:cs typeface="Times New Roman" panose="02020603050405020304" pitchFamily="18" charset="0"/>
              </a:rPr>
              <a:t>(Tuesday EV 1),		19:30-21:30 Atlanta time </a:t>
            </a:r>
            <a:endParaRPr lang="en-US" altLang="zh-CN" sz="1200" strike="sngStrike"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a:t>
            </a:r>
            <a:r>
              <a:rPr lang="en-US" altLang="zh-CN" sz="1200" dirty="0" smtClean="0">
                <a:solidFill>
                  <a:srgbClr val="00B050"/>
                </a:solidFill>
                <a:cs typeface="Times New Roman" panose="02020603050405020304" pitchFamily="18" charset="0"/>
              </a:rPr>
              <a:t>15    </a:t>
            </a:r>
            <a:r>
              <a:rPr lang="en-US" altLang="zh-CN" sz="1200" dirty="0">
                <a:solidFill>
                  <a:srgbClr val="00B050"/>
                </a:solidFill>
                <a:cs typeface="Times New Roman" panose="02020603050405020304" pitchFamily="18" charset="0"/>
              </a:rPr>
              <a:t>(Wednesday AM 1),	</a:t>
            </a:r>
            <a:r>
              <a:rPr lang="en-US" altLang="zh-CN" sz="1200" dirty="0" smtClean="0">
                <a:solidFill>
                  <a:srgbClr val="00B050"/>
                </a:solidFill>
                <a:cs typeface="Times New Roman" panose="02020603050405020304" pitchFamily="18" charset="0"/>
              </a:rPr>
              <a:t>	08:00-10:00 </a:t>
            </a:r>
            <a:r>
              <a:rPr lang="en-US" altLang="zh-CN" sz="1200"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March </a:t>
            </a:r>
            <a:r>
              <a:rPr lang="en-US" altLang="zh-CN" sz="1200" dirty="0" smtClean="0">
                <a:solidFill>
                  <a:srgbClr val="00B0F0"/>
                </a:solidFill>
                <a:ea typeface="宋体" panose="02010600030101010101" pitchFamily="2" charset="-122"/>
              </a:rPr>
              <a:t>15    </a:t>
            </a:r>
            <a:r>
              <a:rPr lang="en-US" altLang="zh-CN" sz="1200" dirty="0">
                <a:solidFill>
                  <a:srgbClr val="00B0F0"/>
                </a:solidFill>
                <a:ea typeface="宋体" panose="02010600030101010101" pitchFamily="2" charset="-122"/>
              </a:rPr>
              <a:t>(Wednesday AM 2),	</a:t>
            </a:r>
            <a:r>
              <a:rPr lang="en-US" altLang="zh-CN" sz="1200" dirty="0" smtClean="0">
                <a:solidFill>
                  <a:srgbClr val="00B0F0"/>
                </a:solidFill>
                <a:ea typeface="宋体" panose="02010600030101010101" pitchFamily="2" charset="-122"/>
              </a:rPr>
              <a:t>	10:30-12:30 </a:t>
            </a:r>
            <a:r>
              <a:rPr lang="en-US" altLang="zh-CN" sz="1200" dirty="0">
                <a:solidFill>
                  <a:srgbClr val="00B0F0"/>
                </a:solidFill>
                <a:ea typeface="宋体" panose="02010600030101010101" pitchFamily="2" charset="-122"/>
              </a:rPr>
              <a:t>Atlanta </a:t>
            </a:r>
            <a:r>
              <a:rPr lang="en-US" altLang="zh-CN" sz="1200" dirty="0" smtClean="0">
                <a:solidFill>
                  <a:srgbClr val="00B0F0"/>
                </a:solidFill>
                <a:ea typeface="宋体" panose="02010600030101010101" pitchFamily="2" charset="-122"/>
              </a:rPr>
              <a:t>time </a:t>
            </a:r>
            <a:endParaRPr lang="en-US" altLang="zh-CN" sz="1200"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z="1200"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a:t>
            </a:r>
            <a:r>
              <a:rPr lang="en-US" altLang="zh-CN" sz="1200" dirty="0" smtClean="0">
                <a:solidFill>
                  <a:srgbClr val="00B050"/>
                </a:solidFill>
                <a:cs typeface="Times New Roman" panose="02020603050405020304" pitchFamily="18" charset="0"/>
              </a:rPr>
              <a:t>16    </a:t>
            </a:r>
            <a:r>
              <a:rPr lang="en-US" altLang="zh-CN" sz="1200"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March </a:t>
            </a:r>
            <a:r>
              <a:rPr lang="en-US" altLang="zh-CN" sz="1200" dirty="0" smtClean="0">
                <a:solidFill>
                  <a:srgbClr val="00B0F0"/>
                </a:solidFill>
                <a:cs typeface="Times New Roman" panose="02020603050405020304" pitchFamily="18" charset="0"/>
              </a:rPr>
              <a:t>16    </a:t>
            </a:r>
            <a:r>
              <a:rPr lang="en-US" altLang="zh-CN" sz="1200" dirty="0">
                <a:solidFill>
                  <a:srgbClr val="00B0F0"/>
                </a:solidFill>
                <a:cs typeface="Times New Roman" panose="02020603050405020304" pitchFamily="18" charset="0"/>
              </a:rPr>
              <a:t>(Thursday AM 2),		10:30-12:30 Atlanta </a:t>
            </a:r>
            <a:r>
              <a:rPr lang="en-US" altLang="zh-CN" sz="1200" dirty="0" smtClean="0">
                <a:solidFill>
                  <a:srgbClr val="00B0F0"/>
                </a:solidFill>
                <a:cs typeface="Times New Roman" panose="02020603050405020304" pitchFamily="18" charset="0"/>
              </a:rPr>
              <a:t>time</a:t>
            </a: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endParaRPr lang="en-US" altLang="zh-CN" sz="900" dirty="0" smtClean="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a:t>
            </a:r>
            <a:r>
              <a:rPr lang="en-US" altLang="zh-CN" sz="900" dirty="0" smtClean="0">
                <a:solidFill>
                  <a:srgbClr val="0000FF"/>
                </a:solidFill>
                <a:cs typeface="Times New Roman" panose="02020603050405020304" pitchFamily="18" charset="0"/>
              </a:rPr>
              <a:t>27, and March 12</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752215"/>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13:00-15:00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07:00-09:00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15:30-17:30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09:30-11:30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01:30-03:30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18:30-20:30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12:30-14:30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21:00-23:00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15:00-17:00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00:30-02:30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18:30-20:30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420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 Sang Kim</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51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lvl="1"/>
            <a:endParaRPr lang="en-US" altLang="en-US" sz="3600" dirty="0"/>
          </a:p>
        </p:txBody>
      </p:sp>
    </p:spTree>
    <p:extLst>
      <p:ext uri="{BB962C8B-B14F-4D97-AF65-F5344CB8AC3E}">
        <p14:creationId xmlns:p14="http://schemas.microsoft.com/office/powerpoint/2010/main" val="4253114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23/0123r1 Proposed Modifications to </a:t>
            </a:r>
            <a:r>
              <a:rPr lang="en-US" altLang="zh-CN" sz="1600" dirty="0" err="1"/>
              <a:t>Subclause</a:t>
            </a:r>
            <a:r>
              <a:rPr lang="en-US" altLang="zh-CN" sz="1600" dirty="0"/>
              <a:t> </a:t>
            </a:r>
            <a:r>
              <a:rPr lang="en-US" altLang="zh-CN" sz="1600" dirty="0" smtClean="0"/>
              <a:t>11.55.2.1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Claudio </a:t>
            </a:r>
            <a:r>
              <a:rPr lang="en-US" altLang="zh-CN" sz="1800" b="1" kern="0" dirty="0"/>
              <a:t>da Silva 	</a:t>
            </a:r>
            <a:r>
              <a:rPr lang="en-US" altLang="zh-CN" sz="1800" b="1" dirty="0"/>
              <a:t>	</a:t>
            </a:r>
            <a:r>
              <a:rPr lang="en-US" altLang="zh-CN" sz="1800" b="1" dirty="0" smtClean="0"/>
              <a:t>	</a:t>
            </a:r>
            <a:r>
              <a:rPr lang="en-US" altLang="zh-CN" sz="1800" b="1" kern="0" dirty="0"/>
              <a:t>Second: Mahmoud </a:t>
            </a:r>
            <a:r>
              <a:rPr lang="en-US" altLang="zh-CN" sz="1800" b="1" kern="0" dirty="0" err="1"/>
              <a:t>Kamel</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23/0123r1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1363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a:t>
            </a:r>
            <a:r>
              <a:rPr lang="en-US" altLang="zh-CN" sz="1600" dirty="0" smtClean="0"/>
              <a:t>673</a:t>
            </a:r>
            <a:r>
              <a:rPr lang="en-US" altLang="zh-CN" sz="1600" dirty="0"/>
              <a:t>,</a:t>
            </a:r>
            <a:r>
              <a:rPr lang="en-US" altLang="zh-CN" sz="1600" dirty="0" smtClean="0"/>
              <a:t> 60</a:t>
            </a:r>
          </a:p>
          <a:p>
            <a:pPr lvl="1"/>
            <a:r>
              <a:rPr lang="en-US" altLang="zh-CN" sz="1600" dirty="0"/>
              <a:t>as specified in </a:t>
            </a:r>
            <a:r>
              <a:rPr lang="en-US" altLang="zh-CN" sz="1600" dirty="0" smtClean="0"/>
              <a:t>11-22-0055r7 </a:t>
            </a:r>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smtClean="0"/>
          </a:p>
          <a:p>
            <a:pPr marL="0" lvl="1" indent="0">
              <a:buNone/>
              <a:defRPr/>
            </a:pPr>
            <a:r>
              <a:rPr lang="en-US" altLang="zh-CN" sz="1600" kern="0" dirty="0" smtClean="0"/>
              <a:t>Note</a:t>
            </a:r>
            <a:r>
              <a:rPr lang="zh-CN" altLang="en-US" sz="1600" kern="0" dirty="0" smtClean="0"/>
              <a:t>：  </a:t>
            </a:r>
            <a:endParaRPr lang="en-US" altLang="zh-CN" sz="1600" kern="0" dirty="0" smtClean="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22/0055r7</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4726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23/0125r1</a:t>
            </a:r>
            <a:r>
              <a:rPr lang="en-US" altLang="zh-CN" sz="1600" dirty="0"/>
              <a:t>, “PDT RSSI in the Sensing Measurement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a:t>
            </a:r>
            <a:r>
              <a:rPr lang="en-US" altLang="zh-CN" sz="1800" b="1" kern="0" dirty="0" err="1" smtClean="0"/>
              <a:t>Shellhammer</a:t>
            </a:r>
            <a:r>
              <a:rPr lang="en-US" altLang="zh-CN" sz="1800" b="1" kern="0" dirty="0"/>
              <a:t>	</a:t>
            </a:r>
            <a:r>
              <a:rPr lang="en-US" altLang="zh-CN" sz="1800" b="1" dirty="0"/>
              <a:t>	</a:t>
            </a:r>
            <a:r>
              <a:rPr lang="en-US" altLang="zh-CN" sz="1800" b="1" kern="0" dirty="0" smtClean="0"/>
              <a:t>Second</a:t>
            </a:r>
            <a:r>
              <a:rPr lang="en-US" altLang="zh-CN" sz="1800" b="1" kern="0" dirty="0"/>
              <a:t>: Dong Wei</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23/0125r1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58219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smtClean="0"/>
              <a:t>Having </a:t>
            </a:r>
            <a:r>
              <a:rPr lang="en-US" altLang="zh-CN" dirty="0"/>
              <a:t>approved changes to P802.11bf D0.1, as defined in doc </a:t>
            </a:r>
            <a:r>
              <a:rPr lang="en-US" altLang="zh-CN" dirty="0" smtClean="0"/>
              <a:t>11-22/0820r21: </a:t>
            </a:r>
            <a:r>
              <a:rPr lang="en-US" altLang="zh-CN" dirty="0">
                <a:hlinkClick r:id="rId3"/>
              </a:rPr>
              <a:t>https://</a:t>
            </a:r>
            <a:r>
              <a:rPr lang="en-US" altLang="zh-CN" dirty="0" smtClean="0">
                <a:hlinkClick r:id="rId3"/>
              </a:rPr>
              <a:t>mentor.ieee.org/802.11/dcn/22/11-22-0820-21-00bf-ieee-802-11bf-cc40-comments.xlsx</a:t>
            </a:r>
            <a:r>
              <a:rPr lang="en-US" altLang="zh-CN" dirty="0" smtClean="0"/>
              <a:t>,</a:t>
            </a:r>
            <a:endParaRPr lang="zh-CN" altLang="zh-CN" dirty="0"/>
          </a:p>
          <a:p>
            <a:pPr lvl="0"/>
            <a:r>
              <a:rPr lang="en-US" altLang="zh-CN" dirty="0"/>
              <a:t>Instruct the editor to prepare P802.11bf D1.0, </a:t>
            </a:r>
            <a:r>
              <a:rPr lang="en-US" altLang="zh-CN" dirty="0" smtClean="0"/>
              <a:t>and</a:t>
            </a:r>
            <a:endParaRPr lang="zh-CN" altLang="zh-CN" dirty="0"/>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a:t>
            </a:r>
            <a:r>
              <a:rPr lang="en-GB" altLang="zh-CN" dirty="0" err="1"/>
              <a:t>Dongguk</a:t>
            </a:r>
            <a:r>
              <a:rPr lang="en-GB" altLang="zh-CN" dirty="0"/>
              <a:t> </a:t>
            </a:r>
            <a:r>
              <a:rPr lang="en-GB" altLang="zh-CN" dirty="0" smtClean="0"/>
              <a:t>Lim,  </a:t>
            </a:r>
            <a:r>
              <a:rPr lang="en-GB" altLang="zh-CN" dirty="0"/>
              <a:t>Seconded: Assaf Kasher, </a:t>
            </a:r>
          </a:p>
          <a:p>
            <a:r>
              <a:rPr lang="en-US" altLang="zh-CN" kern="0" dirty="0"/>
              <a:t>Preliminary Result: (   </a:t>
            </a:r>
            <a:r>
              <a:rPr lang="en-US" altLang="zh-CN" kern="0" dirty="0" smtClean="0"/>
              <a:t>24Y</a:t>
            </a:r>
            <a:r>
              <a:rPr lang="en-US" altLang="zh-CN" kern="0" dirty="0"/>
              <a:t>/  </a:t>
            </a:r>
            <a:r>
              <a:rPr lang="en-US" altLang="zh-CN" kern="0" dirty="0" smtClean="0"/>
              <a:t>0N</a:t>
            </a:r>
            <a:r>
              <a:rPr lang="en-US" altLang="zh-CN" kern="0" dirty="0"/>
              <a:t>/  </a:t>
            </a:r>
            <a:r>
              <a:rPr lang="en-US" altLang="zh-CN" kern="0" dirty="0" smtClean="0"/>
              <a:t>2A</a:t>
            </a:r>
            <a:r>
              <a:rPr lang="en-US" altLang="zh-CN" kern="0" dirty="0"/>
              <a:t>)</a:t>
            </a:r>
          </a:p>
          <a:p>
            <a:pPr lvl="0"/>
            <a:r>
              <a:rPr lang="en-GB" altLang="zh-CN" dirty="0" smtClean="0"/>
              <a:t>Result</a:t>
            </a:r>
            <a:r>
              <a:rPr lang="en-US" altLang="zh-CN" kern="0" dirty="0" smtClean="0"/>
              <a:t>*</a:t>
            </a:r>
            <a:r>
              <a:rPr lang="en-GB" altLang="zh-CN" dirty="0" smtClean="0"/>
              <a:t>: </a:t>
            </a:r>
            <a:r>
              <a:rPr lang="en-US" altLang="zh-CN" dirty="0">
                <a:highlight>
                  <a:srgbClr val="00FF00"/>
                </a:highlight>
              </a:rPr>
              <a:t>Motion Passes (</a:t>
            </a:r>
            <a:r>
              <a:rPr lang="en-US" altLang="zh-CN" dirty="0" smtClean="0">
                <a:highlight>
                  <a:srgbClr val="00FF00"/>
                </a:highlight>
              </a:rPr>
              <a:t>24y-0n-0a)</a:t>
            </a:r>
            <a:endParaRPr lang="en-US" altLang="zh-CN" sz="1600" kern="0" dirty="0" smtClean="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r>
              <a:rPr lang="en-US" sz="2000" dirty="0" smtClean="0"/>
              <a:t>Result</a:t>
            </a:r>
            <a:r>
              <a:rPr lang="en-US" sz="2000" dirty="0"/>
              <a: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72</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Having approved changes to P802.11bf D0.1, as defined in doc 11-22/0820r21: </a:t>
            </a:r>
            <a:r>
              <a:rPr lang="en-US" altLang="zh-CN" dirty="0">
                <a:hlinkClick r:id="rId3"/>
              </a:rPr>
              <a:t>https://mentor.ieee.org/802.11/dcn/22/11-22-0820-21-00bf-ieee-802-11bf-cc40-comments.xlsx</a:t>
            </a:r>
            <a:r>
              <a:rPr lang="en-US" altLang="zh-CN" dirty="0"/>
              <a:t>,</a:t>
            </a:r>
            <a:endParaRPr lang="zh-CN" altLang="zh-CN" dirty="0"/>
          </a:p>
          <a:p>
            <a:pPr lvl="0"/>
            <a:r>
              <a:rPr lang="en-US" altLang="zh-CN" dirty="0"/>
              <a:t>Instruct the editor to prepare P802.11bf D1.0, and</a:t>
            </a:r>
            <a:endParaRPr lang="zh-CN" altLang="zh-CN" dirty="0"/>
          </a:p>
          <a:p>
            <a:pPr lvl="0"/>
            <a:r>
              <a:rPr lang="en-US" altLang="zh-CN" dirty="0" smtClean="0"/>
              <a:t>Approve </a:t>
            </a:r>
            <a:r>
              <a:rPr lang="en-US" altLang="zh-CN" dirty="0"/>
              <a:t>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r>
              <a:rPr lang="en-US" altLang="zh-CN" dirty="0"/>
              <a:t>Result: Yes: xx, No: xx, Abstain: xx (Motion passes/fails)</a:t>
            </a:r>
          </a:p>
          <a:p>
            <a:endParaRPr lang="en-US" altLang="zh-CN" dirty="0" smtClean="0"/>
          </a:p>
          <a:p>
            <a:r>
              <a:rPr lang="en-US" altLang="zh-CN" dirty="0" smtClean="0"/>
              <a:t>[</a:t>
            </a:r>
            <a:r>
              <a:rPr lang="en-US" altLang="zh-CN" dirty="0" err="1"/>
              <a:t>TGbf</a:t>
            </a:r>
            <a:r>
              <a:rPr lang="en-US" altLang="zh-CN" dirty="0"/>
              <a:t>: </a:t>
            </a:r>
            <a:r>
              <a:rPr lang="en-GB" altLang="zh-CN" dirty="0"/>
              <a:t>Moved: </a:t>
            </a:r>
            <a:r>
              <a:rPr lang="en-GB" altLang="zh-CN" dirty="0" err="1"/>
              <a:t>Dongguk</a:t>
            </a:r>
            <a:r>
              <a:rPr lang="en-GB" altLang="zh-CN" dirty="0"/>
              <a:t> Lim,  Seconded: Assaf </a:t>
            </a:r>
            <a:r>
              <a:rPr lang="en-GB" altLang="zh-CN" dirty="0" smtClean="0"/>
              <a:t>Kasher</a:t>
            </a:r>
            <a:r>
              <a:rPr lang="en-US" altLang="zh-CN" dirty="0" smtClean="0"/>
              <a:t>, </a:t>
            </a:r>
            <a:r>
              <a:rPr lang="en-US" altLang="zh-CN" dirty="0"/>
              <a:t>Result: </a:t>
            </a:r>
            <a:r>
              <a:rPr lang="en-US" altLang="zh-CN" dirty="0" smtClean="0"/>
              <a:t>24/0/0]</a:t>
            </a:r>
            <a:endParaRPr lang="en-US" altLang="zh-CN" dirty="0"/>
          </a:p>
          <a:p>
            <a:pPr lvl="0"/>
            <a:endParaRPr lang="zh-CN" altLang="zh-CN"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133915</TotalTime>
  <Words>4964</Words>
  <Application>Microsoft Office PowerPoint</Application>
  <PresentationFormat>宽屏</PresentationFormat>
  <Paragraphs>1376</Paragraphs>
  <Slides>73</Slides>
  <Notes>71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73</vt:i4>
      </vt:variant>
    </vt:vector>
  </HeadingPairs>
  <TitlesOfParts>
    <vt:vector size="85"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5595</cp:revision>
  <cp:lastPrinted>2014-11-04T15:04:57Z</cp:lastPrinted>
  <dcterms:created xsi:type="dcterms:W3CDTF">2007-04-17T18:10:23Z</dcterms:created>
  <dcterms:modified xsi:type="dcterms:W3CDTF">2023-01-20T01:28:49Z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(3)/KdB+y5w2iiVSRZzBuKLbbHSKKVCGtrQJel8byGj3UuNo88pevxgWsYSonJUj1KdY2AqVou2
bXPabBL6cRzj4Gar1eoM02ryGRmohlrt8Zz8lR85SwYnbAVkYGAIv7EBWm6RHOKFQvle/FiY
Qu459LpfxE/cgbZZSLDFdwE70K2FkYl2T19QPFfNVnmc4Q/mH4kU7ZMVg6iGa1U1AsnnfMsR
gN+kXJ8nipk36rY7pr</vt:lpwstr>
  </property>
  <property fmtid="{D5CDD505-2E9C-101B-9397-08002B2CF9AE}" pid="27" name="_2015_ms_pID_7253431">
    <vt:lpwstr>iigkcGdPdRg6jDZGND3fyJGiQiPk9VzXMoMIMF+1bmqjyoJeSyYguk
bWBfjJkZPoR7kiJrPTB7BAAMpzIhKiqrje31A/3+FCwNroR788R16tCR+4K3gK37ZAEX5SFs
tbxNJKam40QiGSyPancg7ql1EUL/obyZXpr10cvLLcI1JYnYPFPs6Qf/t8O/Vao+fwHlcdq2
eGn+2T/XuzBamPTY0rdzrLTBd33P+THgglFO</vt:lpwstr>
  </property>
  <property fmtid="{D5CDD505-2E9C-101B-9397-08002B2CF9AE}" pid="28" name="_2015_ms_pID_7253432">
    <vt:lpwstr>WyEYlZlBUz0i6vekJJcjBYc=</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