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269" r:id="rId2"/>
    <p:sldId id="813" r:id="rId3"/>
    <p:sldId id="424" r:id="rId4"/>
    <p:sldId id="423" r:id="rId5"/>
    <p:sldId id="1011" r:id="rId6"/>
    <p:sldId id="757" r:id="rId7"/>
    <p:sldId id="754" r:id="rId8"/>
    <p:sldId id="755" r:id="rId9"/>
    <p:sldId id="458" r:id="rId10"/>
    <p:sldId id="489" r:id="rId11"/>
    <p:sldId id="814" r:id="rId12"/>
    <p:sldId id="815" r:id="rId13"/>
    <p:sldId id="749" r:id="rId14"/>
    <p:sldId id="767" r:id="rId15"/>
    <p:sldId id="768" r:id="rId16"/>
    <p:sldId id="746" r:id="rId17"/>
    <p:sldId id="874" r:id="rId18"/>
    <p:sldId id="876" r:id="rId19"/>
    <p:sldId id="1012" r:id="rId20"/>
    <p:sldId id="1055" r:id="rId21"/>
    <p:sldId id="917" r:id="rId22"/>
    <p:sldId id="933" r:id="rId23"/>
    <p:sldId id="877" r:id="rId24"/>
    <p:sldId id="1013" r:id="rId25"/>
    <p:sldId id="1014" r:id="rId26"/>
    <p:sldId id="897" r:id="rId27"/>
    <p:sldId id="1015" r:id="rId28"/>
    <p:sldId id="1029" r:id="rId29"/>
    <p:sldId id="905" r:id="rId30"/>
    <p:sldId id="1017" r:id="rId31"/>
    <p:sldId id="1030" r:id="rId32"/>
    <p:sldId id="1019" r:id="rId33"/>
    <p:sldId id="1021" r:id="rId34"/>
    <p:sldId id="935" r:id="rId35"/>
    <p:sldId id="1031" r:id="rId36"/>
    <p:sldId id="1032" r:id="rId37"/>
    <p:sldId id="1033" r:id="rId38"/>
    <p:sldId id="1034" r:id="rId39"/>
    <p:sldId id="1035" r:id="rId40"/>
    <p:sldId id="1036" r:id="rId41"/>
    <p:sldId id="1037" r:id="rId42"/>
    <p:sldId id="1038" r:id="rId43"/>
    <p:sldId id="1039" r:id="rId44"/>
    <p:sldId id="1040" r:id="rId45"/>
    <p:sldId id="1041" r:id="rId46"/>
    <p:sldId id="1042" r:id="rId47"/>
    <p:sldId id="1043" r:id="rId48"/>
    <p:sldId id="1044" r:id="rId49"/>
    <p:sldId id="1045" r:id="rId50"/>
    <p:sldId id="1046" r:id="rId51"/>
    <p:sldId id="1047" r:id="rId52"/>
    <p:sldId id="1048" r:id="rId53"/>
    <p:sldId id="1049" r:id="rId54"/>
    <p:sldId id="1050" r:id="rId55"/>
    <p:sldId id="1051" r:id="rId56"/>
    <p:sldId id="1052" r:id="rId57"/>
    <p:sldId id="1053" r:id="rId58"/>
    <p:sldId id="1054" r:id="rId59"/>
    <p:sldId id="1056" r:id="rId60"/>
    <p:sldId id="1057" r:id="rId61"/>
    <p:sldId id="1058" r:id="rId62"/>
    <p:sldId id="1059" r:id="rId63"/>
    <p:sldId id="1061" r:id="rId64"/>
    <p:sldId id="1060" r:id="rId65"/>
    <p:sldId id="1062" r:id="rId66"/>
    <p:sldId id="1063" r:id="rId67"/>
    <p:sldId id="1027" r:id="rId68"/>
    <p:sldId id="1028" r:id="rId69"/>
    <p:sldId id="842" r:id="rId70"/>
    <p:sldId id="1024" r:id="rId71"/>
    <p:sldId id="1026" r:id="rId72"/>
    <p:sldId id="1023" r:id="rId73"/>
    <p:sldId id="1025" r:id="rId74"/>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88564" autoAdjust="0"/>
  </p:normalViewPr>
  <p:slideViewPr>
    <p:cSldViewPr>
      <p:cViewPr varScale="1">
        <p:scale>
          <a:sx n="87" d="100"/>
          <a:sy n="87" d="100"/>
        </p:scale>
        <p:origin x="250" y="5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585</c:v>
                </c:pt>
                <c:pt idx="1">
                  <c:v>55</c:v>
                </c:pt>
                <c:pt idx="2">
                  <c:v>266</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459527424"/>
        <c:axId val="-459523616"/>
      </c:barChart>
      <c:catAx>
        <c:axId val="-4595274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459523616"/>
        <c:crosses val="autoZero"/>
        <c:auto val="1"/>
        <c:lblAlgn val="ctr"/>
        <c:lblOffset val="100"/>
        <c:noMultiLvlLbl val="0"/>
      </c:catAx>
      <c:valAx>
        <c:axId val="-4595236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595274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4T10:02:46.291" idx="3">
    <p:pos x="3539" y="2176"/>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63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567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34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70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699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94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198480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57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3396240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269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24243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736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13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802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4575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33</a:t>
            </a:fld>
            <a:endParaRPr lang="en-US" altLang="en-US" sz="1200" b="0" smtClean="0">
              <a:solidFill>
                <a:srgbClr val="000000"/>
              </a:solidFill>
            </a:endParaRPr>
          </a:p>
        </p:txBody>
      </p:sp>
    </p:spTree>
    <p:extLst>
      <p:ext uri="{BB962C8B-B14F-4D97-AF65-F5344CB8AC3E}">
        <p14:creationId xmlns:p14="http://schemas.microsoft.com/office/powerpoint/2010/main" val="132668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4404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4249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6851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56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0412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4568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244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56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043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213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0779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250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3477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0281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7702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121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3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7184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2235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234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3315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95624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8568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5893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5870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53715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109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052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78783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3820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85114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6530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263944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4578948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0383457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65680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56575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94255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220953"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802.11-22/2131r10</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2023</a:t>
            </a:r>
            <a:endParaRPr lang="en-US" altLang="en-US" sz="1800" b="1" dirty="0" smtClean="0"/>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2/11-22-2046-00-00bf-ieee-802-11bf-november-2022-plenary-meeting-minutes.doc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mentor.ieee.org/802.11/dcn/23/11-23-0076-01-00bf-ieee-802-11bf-january-2023-ad-hoc-meeting-minutes.docx" TargetMode="External"/><Relationship Id="rId4" Type="http://schemas.openxmlformats.org/officeDocument/2006/relationships/hyperlink" Target="https://mentor.ieee.org/802.11/dcn/22/11-22-2053-15-00bf-ieee-802-11bf-teleconference-minutes-november-2022-january-2023.doc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22/11-22-0820-21-00bf-ieee-802-11bf-cc40-comments.xlsx"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22/11-22-0820-21-00bf-ieee-802-11bf-cc40-comments.xlsx"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Interim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2022-11-14</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1600200" y="533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16 </a:t>
            </a:r>
            <a:r>
              <a:rPr lang="en-US" altLang="en-US" sz="3200" dirty="0" smtClean="0">
                <a:solidFill>
                  <a:srgbClr val="0000FF"/>
                </a:solidFill>
                <a:cs typeface="Times New Roman" panose="02020603050405020304" pitchFamily="18" charset="0"/>
              </a:rPr>
              <a:t>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400" dirty="0"/>
              <a:t>Call the meeting to order</a:t>
            </a:r>
          </a:p>
          <a:p>
            <a:pPr algn="just"/>
            <a:r>
              <a:rPr lang="en-US" altLang="en-US" sz="1400" dirty="0"/>
              <a:t>Patent policy and logistics</a:t>
            </a:r>
          </a:p>
          <a:p>
            <a:r>
              <a:rPr lang="en-US" altLang="en-US" sz="1400" dirty="0">
                <a:solidFill>
                  <a:srgbClr val="0000FF"/>
                </a:solidFill>
              </a:rPr>
              <a:t>Approve </a:t>
            </a:r>
            <a:r>
              <a:rPr lang="en-US" altLang="zh-CN" sz="1400" dirty="0" err="1">
                <a:solidFill>
                  <a:srgbClr val="0000FF"/>
                </a:solidFill>
              </a:rPr>
              <a:t>TGbf</a:t>
            </a:r>
            <a:r>
              <a:rPr lang="en-US" altLang="en-US" sz="1400" dirty="0">
                <a:solidFill>
                  <a:srgbClr val="0000FF"/>
                </a:solidFill>
              </a:rPr>
              <a:t> meeting minutes</a:t>
            </a:r>
          </a:p>
          <a:p>
            <a:r>
              <a:rPr lang="en-US" altLang="zh-CN" sz="1400" dirty="0" err="1" smtClean="0"/>
              <a:t>TGbf</a:t>
            </a:r>
            <a:r>
              <a:rPr lang="en-US" altLang="zh-CN" sz="1400" dirty="0" smtClean="0"/>
              <a:t> </a:t>
            </a:r>
            <a:r>
              <a:rPr lang="en-US" altLang="zh-CN" sz="1400" dirty="0"/>
              <a:t>Timeline</a:t>
            </a:r>
          </a:p>
          <a:p>
            <a:pPr algn="just"/>
            <a:r>
              <a:rPr lang="en-US" altLang="en-US" sz="1400" dirty="0"/>
              <a:t>Call for contribution</a:t>
            </a:r>
          </a:p>
          <a:p>
            <a:pPr algn="just"/>
            <a:r>
              <a:rPr lang="en-US" altLang="en-US" sz="1400" dirty="0"/>
              <a:t>Teleconference </a:t>
            </a:r>
            <a:r>
              <a:rPr lang="en-US" altLang="en-US" sz="1400" dirty="0" smtClean="0"/>
              <a:t>Times</a:t>
            </a:r>
          </a:p>
          <a:p>
            <a:pPr algn="just"/>
            <a:r>
              <a:rPr lang="en-US" altLang="en-US" sz="1400" dirty="0" smtClean="0"/>
              <a:t>Presentation </a:t>
            </a:r>
            <a:r>
              <a:rPr lang="en-US" altLang="en-US" sz="1400" dirty="0"/>
              <a:t>of submissions</a:t>
            </a:r>
          </a:p>
          <a:p>
            <a:pPr algn="just"/>
            <a:r>
              <a:rPr lang="en-US" altLang="en-US" sz="1400" dirty="0">
                <a:solidFill>
                  <a:srgbClr val="0000FF"/>
                </a:solidFill>
              </a:rPr>
              <a:t>Guidance for Mix mode January Interim </a:t>
            </a:r>
            <a:endParaRPr lang="en-US" altLang="en-US" sz="1400" dirty="0" smtClean="0">
              <a:solidFill>
                <a:srgbClr val="0000FF"/>
              </a:solidFill>
            </a:endParaRPr>
          </a:p>
          <a:p>
            <a:pPr algn="just"/>
            <a:r>
              <a:rPr lang="en-US" altLang="zh-CN" sz="1400" dirty="0" smtClean="0"/>
              <a:t>Motion (</a:t>
            </a:r>
            <a:r>
              <a:rPr lang="en-US" altLang="zh-CN" sz="1400" dirty="0" smtClean="0">
                <a:solidFill>
                  <a:srgbClr val="0000FF"/>
                </a:solidFill>
              </a:rPr>
              <a:t>236-255</a:t>
            </a:r>
            <a:r>
              <a:rPr lang="en-US" altLang="zh-CN" sz="1400" dirty="0" smtClean="0"/>
              <a:t>)</a:t>
            </a:r>
            <a:endParaRPr lang="en-US" altLang="en-US" sz="1400" dirty="0"/>
          </a:p>
          <a:p>
            <a:pPr algn="just"/>
            <a:endParaRPr lang="en-US" altLang="en-US" sz="1400" dirty="0" smtClean="0"/>
          </a:p>
          <a:p>
            <a:pPr algn="just"/>
            <a:endParaRPr lang="en-US" altLang="en-US" sz="1400" dirty="0"/>
          </a:p>
          <a:p>
            <a:pPr algn="just"/>
            <a:endParaRPr lang="en-US" altLang="en-US" sz="1400" dirty="0"/>
          </a:p>
          <a:p>
            <a:pPr lvl="1" algn="just"/>
            <a:endParaRPr lang="en-US" altLang="en-US" sz="1100" dirty="0"/>
          </a:p>
          <a:p>
            <a:pPr algn="just"/>
            <a:endParaRPr lang="en-US" altLang="en-US" sz="1400" dirty="0"/>
          </a:p>
          <a:p>
            <a:pPr algn="just"/>
            <a:endParaRPr lang="en-US" altLang="en-US" sz="1400" dirty="0"/>
          </a:p>
          <a:p>
            <a:pPr algn="just"/>
            <a:endParaRPr lang="en-US" altLang="en-US" sz="100" dirty="0"/>
          </a:p>
          <a:p>
            <a:pPr algn="just"/>
            <a:r>
              <a:rPr lang="en-US" altLang="en-US" sz="1400" dirty="0"/>
              <a:t>Any other business</a:t>
            </a:r>
            <a:endParaRPr lang="en-US" altLang="en-US" sz="1050" dirty="0"/>
          </a:p>
          <a:p>
            <a:pPr lvl="1" algn="just"/>
            <a:r>
              <a:rPr lang="en-US" altLang="en-US" sz="1100" dirty="0"/>
              <a:t>?</a:t>
            </a:r>
          </a:p>
          <a:p>
            <a:pPr marL="342900" lvl="1" indent="-342900" algn="just">
              <a:buFontTx/>
              <a:buChar char="•"/>
            </a:pPr>
            <a:r>
              <a:rPr lang="en-US" altLang="en-US" sz="1400" b="1" dirty="0">
                <a:solidFill>
                  <a:srgbClr val="0000FF"/>
                </a:solidFill>
              </a:rPr>
              <a:t>Recess</a:t>
            </a:r>
          </a:p>
          <a:p>
            <a:pPr marL="0" lvl="1" indent="0" algn="just">
              <a:buNone/>
            </a:pPr>
            <a:endParaRPr lang="en-US" altLang="en-US" sz="1400" b="1" dirty="0"/>
          </a:p>
        </p:txBody>
      </p:sp>
      <p:sp>
        <p:nvSpPr>
          <p:cNvPr id="8" name="TextBox 7"/>
          <p:cNvSpPr txBox="1"/>
          <p:nvPr/>
        </p:nvSpPr>
        <p:spPr>
          <a:xfrm>
            <a:off x="9144000" y="637921"/>
            <a:ext cx="3048001"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783723097"/>
              </p:ext>
            </p:extLst>
          </p:nvPr>
        </p:nvGraphicFramePr>
        <p:xfrm>
          <a:off x="3429000" y="1686554"/>
          <a:ext cx="8305801" cy="257895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RXVECTOR Parameter CSI_ESTIMATE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PICS-Baseline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D0.51 bug fixes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23/0102</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Dong Wei (NXP)</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CC40 D0.51 bug fixes</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10 </a:t>
                      </a:r>
                      <a:r>
                        <a:rPr lang="en-US" sz="1200" kern="1200" dirty="0" err="1">
                          <a:solidFill>
                            <a:srgbClr val="00B050"/>
                          </a:solidFill>
                          <a:latin typeface="+mn-lt"/>
                          <a:ea typeface="+mn-ea"/>
                          <a:cs typeface="+mn-cs"/>
                        </a:rPr>
                        <a:t>mins</a:t>
                      </a:r>
                      <a:endParaRPr lang="zh-CN" sz="1200" kern="1200" dirty="0">
                        <a:solidFill>
                          <a:srgbClr val="00B050"/>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22/2116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Shuling</a:t>
                      </a:r>
                      <a:r>
                        <a:rPr lang="en-US" altLang="zh-CN" sz="1200" kern="1200" dirty="0" smtClean="0">
                          <a:solidFill>
                            <a:schemeClr val="tx1"/>
                          </a:solidFill>
                          <a:latin typeface="+mn-lt"/>
                          <a:ea typeface="+mn-ea"/>
                          <a:cs typeface="+mn-cs"/>
                        </a:rPr>
                        <a:t> (Julia) Feng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for </a:t>
                      </a:r>
                      <a:r>
                        <a:rPr lang="en-US" altLang="zh-CN" sz="1200" kern="1200" dirty="0" err="1" smtClean="0">
                          <a:solidFill>
                            <a:schemeClr val="tx1"/>
                          </a:solidFill>
                          <a:latin typeface="+mn-lt"/>
                          <a:ea typeface="+mn-ea"/>
                          <a:cs typeface="+mn-cs"/>
                        </a:rPr>
                        <a:t>Rx_OP_Gain_Type</a:t>
                      </a:r>
                      <a:r>
                        <a:rPr lang="en-US" altLang="zh-CN" sz="1200" kern="1200" dirty="0" smtClean="0">
                          <a:solidFill>
                            <a:schemeClr val="tx1"/>
                          </a:solidFill>
                          <a:latin typeface="+mn-lt"/>
                          <a:ea typeface="+mn-ea"/>
                          <a:cs typeface="+mn-cs"/>
                        </a:rPr>
                        <a:t> and </a:t>
                      </a:r>
                      <a:r>
                        <a:rPr lang="en-US" altLang="zh-CN" sz="1200" kern="1200" dirty="0" err="1" smtClean="0">
                          <a:solidFill>
                            <a:schemeClr val="tx1"/>
                          </a:solidFill>
                          <a:latin typeface="+mn-lt"/>
                          <a:ea typeface="+mn-ea"/>
                          <a:cs typeface="+mn-cs"/>
                        </a:rPr>
                        <a:t>Rx_OP_Gain_Index</a:t>
                      </a:r>
                      <a:r>
                        <a:rPr lang="en-US" altLang="zh-CN" sz="1200" kern="1200" dirty="0" smtClean="0">
                          <a:solidFill>
                            <a:schemeClr val="tx1"/>
                          </a:solidFill>
                          <a:latin typeface="+mn-lt"/>
                          <a:ea typeface="+mn-ea"/>
                          <a:cs typeface="+mn-cs"/>
                        </a:rPr>
                        <a:t> in CSI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05489017"/>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02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094898131"/>
              </p:ext>
            </p:extLst>
          </p:nvPr>
        </p:nvGraphicFramePr>
        <p:xfrm>
          <a:off x="3429000" y="1686554"/>
          <a:ext cx="8305801" cy="174026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23/0080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Osama </a:t>
                      </a:r>
                      <a:r>
                        <a:rPr lang="en-US" altLang="zh-CN" sz="1200" kern="1200" dirty="0" err="1" smtClean="0">
                          <a:solidFill>
                            <a:srgbClr val="00B050"/>
                          </a:solidFill>
                          <a:latin typeface="+mn-lt"/>
                          <a:ea typeface="+mn-ea"/>
                          <a:cs typeface="+mn-cs"/>
                        </a:rPr>
                        <a:t>Aboul-Magd</a:t>
                      </a:r>
                      <a:r>
                        <a:rPr lang="en-US" altLang="zh-CN" sz="1200" kern="1200" dirty="0" smtClean="0">
                          <a:solidFill>
                            <a:srgbClr val="00B050"/>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for CID 673 and CID 674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rgbClr val="00B050"/>
                          </a:solidFill>
                          <a:latin typeface="+mn-lt"/>
                          <a:ea typeface="+mn-ea"/>
                          <a:cs typeface="+mn-cs"/>
                        </a:rPr>
                        <a:t>PDT for non-DMG report timestamp generation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54043"/>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4683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r>
              <a:rPr lang="en-US" altLang="zh-CN" sz="1600" dirty="0"/>
              <a:t>Motion </a:t>
            </a:r>
            <a:r>
              <a:rPr lang="en-US" altLang="zh-CN" sz="1600" dirty="0" smtClean="0"/>
              <a:t>(</a:t>
            </a:r>
            <a:r>
              <a:rPr lang="en-US" altLang="zh-CN" sz="1600" dirty="0" smtClean="0">
                <a:solidFill>
                  <a:srgbClr val="0000FF"/>
                </a:solidFill>
              </a:rPr>
              <a:t>256-262</a:t>
            </a:r>
            <a:r>
              <a:rPr lang="en-US" altLang="zh-CN" sz="1600" dirty="0" smtClean="0"/>
              <a:t>)</a:t>
            </a:r>
            <a:endParaRPr lang="en-US" altLang="en-US" sz="1600" dirty="0"/>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11374339"/>
              </p:ext>
            </p:extLst>
          </p:nvPr>
        </p:nvGraphicFramePr>
        <p:xfrm>
          <a:off x="3429000" y="1686554"/>
          <a:ext cx="8305801" cy="86554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23/0123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Modifications to </a:t>
                      </a:r>
                      <a:r>
                        <a:rPr lang="en-US" altLang="zh-CN" sz="1200" kern="1200" dirty="0" err="1" smtClean="0">
                          <a:solidFill>
                            <a:srgbClr val="00B050"/>
                          </a:solidFill>
                          <a:latin typeface="+mn-lt"/>
                          <a:ea typeface="+mn-ea"/>
                          <a:cs typeface="+mn-cs"/>
                        </a:rPr>
                        <a:t>Subclause</a:t>
                      </a:r>
                      <a:r>
                        <a:rPr lang="en-US" altLang="zh-CN" sz="1200" kern="1200" dirty="0" smtClean="0">
                          <a:solidFill>
                            <a:srgbClr val="00B050"/>
                          </a:solidFill>
                          <a:latin typeface="+mn-lt"/>
                          <a:ea typeface="+mn-ea"/>
                          <a:cs typeface="+mn-cs"/>
                        </a:rPr>
                        <a:t> 11.55.2.1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8226105"/>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22/2101r3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Kevin </a:t>
                      </a:r>
                      <a:r>
                        <a:rPr lang="en-US" altLang="zh-CN" sz="1200" kern="1200" dirty="0" err="1" smtClean="0">
                          <a:solidFill>
                            <a:srgbClr val="00B050"/>
                          </a:solidFill>
                          <a:latin typeface="+mn-lt"/>
                          <a:ea typeface="+mn-ea"/>
                          <a:cs typeface="+mn-cs"/>
                        </a:rPr>
                        <a:t>Tsunghan</a:t>
                      </a:r>
                      <a:r>
                        <a:rPr lang="en-US" altLang="zh-CN" sz="1200" kern="1200" dirty="0" smtClean="0">
                          <a:solidFill>
                            <a:srgbClr val="00B050"/>
                          </a:solidFill>
                          <a:latin typeface="+mn-lt"/>
                          <a:ea typeface="+mn-ea"/>
                          <a:cs typeface="+mn-cs"/>
                        </a:rPr>
                        <a:t> Tsai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mmWave</a:t>
                      </a:r>
                      <a:r>
                        <a:rPr lang="en-US" altLang="zh-CN" sz="1200" kern="1200" dirty="0" smtClean="0">
                          <a:solidFill>
                            <a:srgbClr val="00B050"/>
                          </a:solidFill>
                          <a:latin typeface="+mn-lt"/>
                          <a:ea typeface="+mn-ea"/>
                          <a:cs typeface="+mn-cs"/>
                        </a:rPr>
                        <a:t> Phase feedback</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68029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just" defTabSz="917575">
              <a:lnSpc>
                <a:spcPct val="90000"/>
              </a:lnSpc>
              <a:buNone/>
            </a:pPr>
            <a:r>
              <a:rPr lang="en-US" altLang="zh-CN" dirty="0" smtClean="0"/>
              <a:t>		</a:t>
            </a:r>
            <a:endParaRPr lang="en-US" altLang="en-US" dirty="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en-US" dirty="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en-US" dirty="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18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r>
              <a:rPr lang="en-US" altLang="zh-CN" sz="1600" dirty="0"/>
              <a:t>Motion (</a:t>
            </a:r>
            <a:r>
              <a:rPr lang="en-US" altLang="zh-CN" sz="1600" dirty="0" smtClean="0">
                <a:solidFill>
                  <a:srgbClr val="0000FF"/>
                </a:solidFill>
              </a:rPr>
              <a:t>263-265</a:t>
            </a:r>
            <a:r>
              <a:rPr lang="en-US" altLang="zh-CN" sz="1600" dirty="0" smtClean="0"/>
              <a:t>)</a:t>
            </a:r>
            <a:endParaRPr lang="en-US" altLang="en-US" sz="1600" dirty="0"/>
          </a:p>
          <a:p>
            <a:pPr algn="just"/>
            <a:r>
              <a:rPr lang="en-US" altLang="zh-CN" sz="1600" kern="0" dirty="0">
                <a:solidFill>
                  <a:srgbClr val="0000FF"/>
                </a:solidFill>
              </a:rPr>
              <a:t>TG Motion: Initial LB</a:t>
            </a:r>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241430472"/>
              </p:ext>
            </p:extLst>
          </p:nvPr>
        </p:nvGraphicFramePr>
        <p:xfrm>
          <a:off x="3429000" y="1686554"/>
          <a:ext cx="8305801" cy="68266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958861645"/>
              </p:ext>
            </p:extLst>
          </p:nvPr>
        </p:nvGraphicFramePr>
        <p:xfrm>
          <a:off x="3429000" y="4548530"/>
          <a:ext cx="8305800" cy="90134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0038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19 </a:t>
            </a:r>
            <a:r>
              <a:rPr lang="en-US" altLang="en-US" sz="3200" dirty="0" smtClean="0">
                <a:solidFill>
                  <a:srgbClr val="0000FF"/>
                </a:solidFill>
                <a:cs typeface="Times New Roman" panose="02020603050405020304" pitchFamily="18" charset="0"/>
              </a:rPr>
              <a:t>AM 2</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November Plenary</a:t>
            </a:r>
          </a:p>
          <a:p>
            <a:pPr algn="just"/>
            <a:r>
              <a:rPr lang="en-US" altLang="en-US" sz="1600" dirty="0" smtClean="0">
                <a:solidFill>
                  <a:srgbClr val="0000FF"/>
                </a:solidFill>
              </a:rPr>
              <a:t>SP </a:t>
            </a:r>
            <a:r>
              <a:rPr lang="en-US" altLang="en-US" sz="1600" dirty="0">
                <a:solidFill>
                  <a:srgbClr val="0000FF"/>
                </a:solidFill>
              </a:rPr>
              <a:t>for Timeline change of D2.0 and …</a:t>
            </a:r>
            <a:endParaRPr lang="en-US" altLang="zh-CN" sz="1600" dirty="0">
              <a:solidFill>
                <a:srgbClr val="0000FF"/>
              </a:solidFill>
            </a:endParaRP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2664059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219646396"/>
              </p:ext>
            </p:extLst>
          </p:nvPr>
        </p:nvGraphicFramePr>
        <p:xfrm>
          <a:off x="3429000" y="4572000"/>
          <a:ext cx="8305801" cy="155738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3434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95072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43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November </a:t>
            </a:r>
            <a:r>
              <a:rPr lang="en-US" altLang="zh-CN" sz="2000" dirty="0" smtClean="0"/>
              <a:t>2022 </a:t>
            </a:r>
            <a:r>
              <a:rPr lang="en-US" altLang="zh-CN" sz="2000" dirty="0"/>
              <a:t>meeting to today:</a:t>
            </a:r>
          </a:p>
          <a:p>
            <a:pPr lvl="1" algn="just">
              <a:buFont typeface="Arial" panose="020B0604020202020204" pitchFamily="34" charset="0"/>
              <a:buChar char="•"/>
            </a:pPr>
            <a:r>
              <a:rPr lang="en-US" altLang="zh-CN" sz="1600" dirty="0" smtClean="0"/>
              <a:t>November Plenary: </a:t>
            </a:r>
          </a:p>
          <a:p>
            <a:pPr marL="457200" lvl="1" indent="0" algn="just">
              <a:buNone/>
            </a:pPr>
            <a:r>
              <a:rPr lang="en-US" altLang="zh-CN" sz="1600" dirty="0"/>
              <a:t>	</a:t>
            </a:r>
            <a:r>
              <a:rPr lang="en-US" altLang="zh-CN" sz="1600" dirty="0">
                <a:hlinkClick r:id="rId3"/>
              </a:rPr>
              <a:t>https://</a:t>
            </a:r>
            <a:r>
              <a:rPr lang="en-US" altLang="zh-CN" sz="1600" dirty="0" smtClean="0">
                <a:hlinkClick r:id="rId3"/>
              </a:rPr>
              <a:t>mentor.ieee.org/802.11/dcn/22/11-22-2046-00-00bf-ieee-802-11bf-november-2022-plenary-meeting-minutes.docx</a:t>
            </a:r>
            <a:endParaRPr lang="en-US" altLang="zh-CN" sz="1600" dirty="0" smtClean="0"/>
          </a:p>
          <a:p>
            <a:pPr marL="457200" lvl="1" indent="0" algn="just">
              <a:buNone/>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November-January: </a:t>
            </a:r>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mentor.ieee.org/802.11/dcn/22/11-22-2053-15-00bf-ieee-802-11bf-teleconference-minutes-november-2022-january-2023.docx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r>
              <a:rPr lang="en-US" altLang="zh-CN" sz="1600" dirty="0" err="1"/>
              <a:t>TGbf</a:t>
            </a:r>
            <a:r>
              <a:rPr lang="en-US" altLang="zh-CN" sz="1600" dirty="0"/>
              <a:t> </a:t>
            </a:r>
            <a:r>
              <a:rPr lang="en-US" altLang="zh-CN" sz="1600" dirty="0" err="1"/>
              <a:t>AdHoc</a:t>
            </a:r>
            <a:r>
              <a:rPr lang="en-US" altLang="zh-CN" sz="1600" dirty="0"/>
              <a:t> January 13-14 2023 - Baltimore Hilton: </a:t>
            </a:r>
          </a:p>
          <a:p>
            <a:pPr marL="457200" lvl="1" indent="0" algn="just">
              <a:buNone/>
            </a:pPr>
            <a:r>
              <a:rPr lang="en-US" altLang="zh-CN" sz="1600" dirty="0"/>
              <a:t>	 </a:t>
            </a:r>
            <a:r>
              <a:rPr lang="en-US" altLang="zh-CN" sz="1600" u="sng" dirty="0">
                <a:hlinkClick r:id="rId5"/>
              </a:rPr>
              <a:t>https://</a:t>
            </a:r>
            <a:r>
              <a:rPr lang="en-US" altLang="zh-CN" sz="1600" u="sng" dirty="0" smtClean="0">
                <a:hlinkClick r:id="rId5"/>
              </a:rPr>
              <a:t>mentor.ieee.org/802.11/dcn/23/11-23-0076-01-00bf-ieee-802-11bf-january-2023-ad-hoc-meeting-minutes.docx</a:t>
            </a:r>
            <a:endParaRPr lang="en-US" altLang="zh-CN" sz="1600" u="sng" dirty="0" smtClean="0"/>
          </a:p>
          <a:p>
            <a:pPr marL="457200" lvl="1" indent="0" algn="just">
              <a:buNone/>
            </a:pPr>
            <a:endParaRPr lang="en-US" altLang="zh-CN" sz="1600" dirty="0" smtClean="0"/>
          </a:p>
          <a:p>
            <a:pPr algn="just"/>
            <a:r>
              <a:rPr lang="en-US" altLang="zh-CN" sz="2000" dirty="0" smtClean="0"/>
              <a:t>Move</a:t>
            </a:r>
            <a:r>
              <a:rPr lang="en-US" altLang="zh-CN" sz="2000" dirty="0"/>
              <a:t>: Leif Wilhelmsson 	Second: </a:t>
            </a:r>
            <a:r>
              <a:rPr lang="en-US" altLang="zh-CN" sz="2000" dirty="0" err="1"/>
              <a:t>Alecsander</a:t>
            </a:r>
            <a:r>
              <a:rPr lang="en-US" altLang="zh-CN" sz="2000" dirty="0"/>
              <a:t> </a:t>
            </a:r>
            <a:r>
              <a:rPr lang="en-US" altLang="zh-CN" sz="2000" dirty="0" err="1"/>
              <a:t>Eitan</a:t>
            </a:r>
            <a:endParaRPr lang="en-US" altLang="zh-CN" sz="2000" dirty="0" smtClean="0"/>
          </a:p>
          <a:p>
            <a:pPr algn="just"/>
            <a:endParaRPr lang="en-US" altLang="zh-CN" sz="2000" dirty="0" smtClean="0"/>
          </a:p>
          <a:p>
            <a:pPr algn="just"/>
            <a:r>
              <a:rPr lang="en-US" altLang="zh-CN" sz="2000" dirty="0" smtClean="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754971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280353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4252454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comment resolution (</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098415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strike="sngStrike" dirty="0">
                <a:solidFill>
                  <a:schemeClr val="bg2"/>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chemeClr val="bg2"/>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trike="sngStrike" dirty="0">
                <a:solidFill>
                  <a:schemeClr val="bg2"/>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2682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a:t>
            </a:r>
            <a:r>
              <a:rPr lang="en-US" altLang="zh-CN" dirty="0" smtClean="0">
                <a:solidFill>
                  <a:srgbClr val="00B0F0"/>
                </a:solidFill>
                <a:ea typeface="宋体" panose="02010600030101010101" pitchFamily="2" charset="-122"/>
              </a:rPr>
              <a:t>time – Mid?</a:t>
            </a:r>
            <a:endParaRPr lang="en-US" altLang="zh-CN" dirty="0">
              <a:solidFill>
                <a:srgbClr val="00B0F0"/>
              </a:solidFill>
              <a:ea typeface="宋体" panose="02010600030101010101" pitchFamily="2" charset="-122"/>
            </a:endParaRP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1034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smtClean="0">
                <a:solidFill>
                  <a:srgbClr val="0000FF"/>
                </a:solidFill>
              </a:rPr>
              <a:t>January Interim</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87138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17    (Tuesday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17    (Tuesday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 </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19    (Thursday AM 2),	</a:t>
            </a:r>
            <a:r>
              <a:rPr lang="en-US" altLang="zh-CN" dirty="0" smtClean="0">
                <a:solidFill>
                  <a:srgbClr val="00B0F0"/>
                </a:solidFill>
                <a:cs typeface="Times New Roman" panose="02020603050405020304" pitchFamily="18" charset="0"/>
              </a:rPr>
              <a:t>10:30-12:30 </a:t>
            </a:r>
            <a:r>
              <a:rPr lang="en-US" altLang="zh-CN" dirty="0">
                <a:solidFill>
                  <a:srgbClr val="00B0F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lvl="1"/>
            <a:endParaRPr lang="en-US" altLang="en-US" dirty="0"/>
          </a:p>
          <a:p>
            <a:pPr lvl="1"/>
            <a:endParaRPr lang="en-US" altLang="en-US" dirty="0"/>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~99.34% </a:t>
            </a:r>
            <a:r>
              <a:rPr lang="en-US" altLang="zh-CN" sz="1800" dirty="0"/>
              <a:t>of all CC40 comments are now resolved or marked as “ready for motion” ”  (Only </a:t>
            </a:r>
            <a:r>
              <a:rPr lang="en-US" altLang="zh-CN" sz="1800" dirty="0">
                <a:solidFill>
                  <a:srgbClr val="0000FF"/>
                </a:solidFill>
              </a:rPr>
              <a:t>6</a:t>
            </a:r>
            <a:r>
              <a:rPr lang="en-US" altLang="zh-CN" sz="1800" dirty="0"/>
              <a:t> technical CIDs are left</a:t>
            </a:r>
            <a:r>
              <a:rPr lang="en-US" altLang="zh-CN" sz="1800" dirty="0" smtClean="0"/>
              <a:t>)</a:t>
            </a:r>
          </a:p>
          <a:p>
            <a:pPr marL="457200" lvl="1" indent="0" algn="just">
              <a:spcBef>
                <a:spcPts val="0"/>
              </a:spcBef>
              <a:spcAft>
                <a:spcPts val="600"/>
              </a:spcAft>
              <a:buNone/>
            </a:pPr>
            <a:r>
              <a:rPr lang="en-US" altLang="zh-CN" sz="1800" dirty="0" smtClean="0"/>
              <a:t>  (</a:t>
            </a:r>
            <a:r>
              <a:rPr lang="en-US" altLang="zh-CN" sz="1800" dirty="0" smtClean="0">
                <a:solidFill>
                  <a:srgbClr val="FF0000"/>
                </a:solidFill>
              </a:rPr>
              <a:t>906/912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1473886418"/>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87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9193960"/>
              </p:ext>
            </p:extLst>
          </p:nvPr>
        </p:nvGraphicFramePr>
        <p:xfrm>
          <a:off x="8991600" y="1963093"/>
          <a:ext cx="2997987" cy="4114816"/>
        </p:xfrm>
        <a:graphic>
          <a:graphicData uri="http://schemas.openxmlformats.org/drawingml/2006/table">
            <a:tbl>
              <a:tblPr/>
              <a:tblGrid>
                <a:gridCol w="585180"/>
                <a:gridCol w="578819"/>
                <a:gridCol w="873529"/>
                <a:gridCol w="502492"/>
                <a:gridCol w="457967"/>
              </a:tblGrid>
              <a:tr h="121024">
                <a:tc>
                  <a:txBody>
                    <a:bodyPr/>
                    <a:lstStyle/>
                    <a:p>
                      <a:pPr algn="l" fontAlgn="b"/>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700" b="1" i="0" u="none" strike="noStrike" dirty="0">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28</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27</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r>
              <a:tr h="121024">
                <a:tc>
                  <a:txBody>
                    <a:bodyPr/>
                    <a:lstStyle/>
                    <a:p>
                      <a:pPr algn="l" fontAlgn="b"/>
                      <a:r>
                        <a:rPr lang="en-US" sz="7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49</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906</a:t>
                      </a:r>
                    </a:p>
                  </a:txBody>
                  <a:tcPr marL="6370" marR="6370" marT="6370" marB="0" anchor="b">
                    <a:lnL>
                      <a:noFill/>
                    </a:lnL>
                    <a:lnR>
                      <a:noFill/>
                    </a:lnR>
                    <a:lnT>
                      <a:noFill/>
                    </a:lnT>
                    <a:lnB>
                      <a:noFill/>
                    </a:lnB>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0.05372807</a:t>
                      </a: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700" b="1" i="0" u="none" strike="noStrike" dirty="0">
                          <a:solidFill>
                            <a:srgbClr val="FF0000"/>
                          </a:solidFill>
                          <a:effectLst/>
                          <a:latin typeface="等线" panose="02010600030101010101" pitchFamily="2" charset="-122"/>
                          <a:ea typeface="等线" panose="02010600030101010101" pitchFamily="2" charset="-122"/>
                        </a:rPr>
                        <a:t>0.993421</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2023.01.14</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Tree>
    <p:extLst>
      <p:ext uri="{BB962C8B-B14F-4D97-AF65-F5344CB8AC3E}">
        <p14:creationId xmlns:p14="http://schemas.microsoft.com/office/powerpoint/2010/main" val="172445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3730354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214307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245314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Alecsander</a:t>
            </a:r>
            <a:r>
              <a:rPr lang="en-US" altLang="zh-CN" sz="1800" b="1" kern="0" dirty="0"/>
              <a:t> </a:t>
            </a:r>
            <a:r>
              <a:rPr lang="en-US" altLang="zh-CN" sz="1800" b="1" kern="0" dirty="0" err="1"/>
              <a:t>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106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64137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Anirud</a:t>
            </a:r>
            <a:r>
              <a:rPr lang="en-US" altLang="zh-CN" sz="1800" b="1" kern="0" dirty="0"/>
              <a:t> </a:t>
            </a:r>
            <a:r>
              <a:rPr lang="en-US" altLang="zh-CN" sz="1800" b="1" kern="0" dirty="0" err="1"/>
              <a:t>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710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5144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045309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87708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451781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303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03778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a:t>
            </a:r>
            <a:r>
              <a:rPr lang="en-US" altLang="zh-CN" sz="1600" dirty="0" smtClean="0"/>
              <a:t>11-22/2195r3 </a:t>
            </a:r>
            <a:r>
              <a:rPr lang="en-US" altLang="zh-CN" sz="1600" dirty="0"/>
              <a:t>‘CC40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997986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900232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558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9216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47889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10627783" cy="1065213"/>
          </a:xfrm>
        </p:spPr>
        <p:txBody>
          <a:bodyPr/>
          <a:lstStyle/>
          <a:p>
            <a:r>
              <a:rPr lang="en-US" dirty="0"/>
              <a:t>Registration for the </a:t>
            </a:r>
            <a:r>
              <a:rPr lang="en-US" dirty="0">
                <a:solidFill>
                  <a:srgbClr val="0000FF"/>
                </a:solidFill>
              </a:rPr>
              <a:t>January</a:t>
            </a:r>
            <a:r>
              <a:rPr lang="en-US" dirty="0"/>
              <a:t> 802 wireless </a:t>
            </a:r>
            <a:r>
              <a:rPr lang="en-US" dirty="0">
                <a:solidFill>
                  <a:srgbClr val="0000FF"/>
                </a:solidFill>
              </a:rPr>
              <a:t>interim</a:t>
            </a:r>
            <a:r>
              <a:rPr lang="en-US" dirty="0"/>
              <a:t> session</a:t>
            </a:r>
          </a:p>
        </p:txBody>
      </p:sp>
      <p:sp>
        <p:nvSpPr>
          <p:cNvPr id="3" name="Content Placeholder 2"/>
          <p:cNvSpPr>
            <a:spLocks noGrp="1"/>
          </p:cNvSpPr>
          <p:nvPr>
            <p:ph idx="1"/>
          </p:nvPr>
        </p:nvSpPr>
        <p:spPr>
          <a:xfrm>
            <a:off x="914401" y="1905001"/>
            <a:ext cx="10361084" cy="4570414"/>
          </a:xfrm>
        </p:spPr>
        <p:txBody>
          <a:bodyPr/>
          <a:lstStyle/>
          <a:p>
            <a:pPr>
              <a:buFont typeface="Arial" panose="020B0604020202020204" pitchFamily="34" charset="0"/>
              <a:buChar char="•"/>
            </a:pPr>
            <a:r>
              <a:rPr lang="en-US" dirty="0"/>
              <a:t>This meeting is part of the </a:t>
            </a:r>
            <a:r>
              <a:rPr lang="en-US" dirty="0">
                <a:solidFill>
                  <a:srgbClr val="0000FF"/>
                </a:solidFill>
              </a:rPr>
              <a:t>January</a:t>
            </a:r>
            <a:r>
              <a:rPr lang="en-US" dirty="0"/>
              <a:t> 802 wireless </a:t>
            </a:r>
            <a:r>
              <a:rPr lang="en-US" dirty="0">
                <a:solidFill>
                  <a:srgbClr val="0000FF"/>
                </a:solidFill>
              </a:rPr>
              <a:t>interim</a:t>
            </a:r>
            <a:r>
              <a:rPr lang="en-US" dirty="0"/>
              <a:t>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https://cvent.me/nX5xrY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802.11 chair or vice chairs to have your attendance cancelled</a:t>
            </a:r>
          </a:p>
          <a:p>
            <a:endParaRPr lang="en-US"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a:t>Some name (affiliation)</a:t>
            </a:r>
            <a:endParaRPr lang="en-GB" dirty="0"/>
          </a:p>
        </p:txBody>
      </p:sp>
    </p:spTree>
    <p:extLst>
      <p:ext uri="{BB962C8B-B14F-4D97-AF65-F5344CB8AC3E}">
        <p14:creationId xmlns:p14="http://schemas.microsoft.com/office/powerpoint/2010/main" val="827279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221552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55932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dirty="0" smtClean="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55334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18001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898109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sz="1800" dirty="0">
                <a:solidFill>
                  <a:srgbClr val="0070C0"/>
                </a:solidFill>
                <a:cs typeface="Times New Roman" panose="02020603050405020304" pitchFamily="18" charset="0"/>
              </a:rPr>
              <a:t>January 17    (Tuesday EV 1),		19:30-21:30 Baltimore time </a:t>
            </a:r>
            <a:endParaRPr lang="en-US" altLang="zh-CN" sz="1800"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2144538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CA" altLang="zh-CN" sz="1600" dirty="0"/>
              <a:t>670, </a:t>
            </a:r>
            <a:r>
              <a:rPr lang="en-CA" altLang="zh-CN" sz="1600" dirty="0" smtClean="0"/>
              <a:t>674</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smtClean="0"/>
              <a:t>	</a:t>
            </a:r>
            <a:r>
              <a:rPr lang="en-US" altLang="zh-CN" sz="1800" b="1" kern="0" dirty="0" smtClean="0"/>
              <a:t>Second: Sang Kim</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732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23/0070r2 RXVECTOR Parameter CSI_ESTIMATE</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dirty="0" smtClean="0"/>
              <a:t>	</a:t>
            </a:r>
            <a:r>
              <a:rPr lang="en-US" altLang="zh-CN" sz="1800" b="1" kern="0" dirty="0"/>
              <a:t>Second: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0797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23-0065-01-00bf-CC40 D0.51 bug </a:t>
            </a:r>
            <a:r>
              <a:rPr lang="en-US" altLang="zh-CN" sz="1600" dirty="0" smtClean="0"/>
              <a:t>fixes</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Solomon Trainin </a:t>
            </a:r>
            <a:r>
              <a:rPr lang="en-US" altLang="zh-CN" sz="1800" b="1" dirty="0"/>
              <a:t>	</a:t>
            </a:r>
            <a:r>
              <a:rPr lang="en-US" altLang="zh-CN" sz="1800" b="1" dirty="0" smtClean="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8913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588 </a:t>
            </a:r>
            <a:endParaRPr lang="en-US" altLang="zh-CN" sz="1600" dirty="0" smtClean="0"/>
          </a:p>
          <a:p>
            <a:pPr lvl="1"/>
            <a:r>
              <a:rPr lang="en-US" altLang="zh-CN" sz="1600" dirty="0"/>
              <a:t>as specified in 23/0008r3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Chris </a:t>
            </a:r>
            <a:r>
              <a:rPr lang="en-US" altLang="zh-CN" sz="1800" b="1" kern="0" dirty="0" smtClean="0"/>
              <a:t>Beg</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23/0008r3 </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63176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784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857274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pt-BR" altLang="zh-CN" sz="1600" dirty="0"/>
              <a:t>11-23/0102r0 “CC40 D0.51 bug fixes</a:t>
            </a:r>
            <a:r>
              <a:rPr lang="pt-BR"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 </a:t>
            </a:r>
            <a:r>
              <a:rPr lang="en-US" altLang="zh-CN" sz="1800" b="1" kern="0" dirty="0" smtClean="0"/>
              <a:t>Wei</a:t>
            </a:r>
            <a:r>
              <a:rPr lang="en-US" altLang="zh-CN" sz="1800" b="1" dirty="0"/>
              <a:t>	</a:t>
            </a:r>
            <a:r>
              <a:rPr lang="en-US" altLang="zh-CN" sz="1800" b="1" dirty="0" smtClean="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pt-BR" altLang="zh-CN" dirty="0"/>
              <a:t>11-23/0102r0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1941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11-22/2116r6 “PDT for </a:t>
            </a:r>
            <a:r>
              <a:rPr lang="en-US" altLang="zh-CN" sz="1600" dirty="0" err="1"/>
              <a:t>Rx_OP_Gain_Type</a:t>
            </a:r>
            <a:r>
              <a:rPr lang="en-US" altLang="zh-CN" sz="1600" dirty="0"/>
              <a:t> and </a:t>
            </a:r>
            <a:r>
              <a:rPr lang="en-US" altLang="zh-CN" sz="1600" dirty="0" err="1"/>
              <a:t>Rx_OP_Gain_Index</a:t>
            </a:r>
            <a:r>
              <a:rPr lang="en-US" altLang="zh-CN" sz="1600" dirty="0"/>
              <a:t> in CSI Report</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Shuling</a:t>
            </a:r>
            <a:r>
              <a:rPr lang="en-US" altLang="zh-CN" sz="1800" b="1" kern="0" dirty="0" smtClean="0"/>
              <a:t> Julia Feng</a:t>
            </a:r>
            <a:r>
              <a:rPr lang="en-US" altLang="zh-CN" sz="1800" b="1" dirty="0"/>
              <a:t>	</a:t>
            </a:r>
            <a:r>
              <a:rPr lang="en-US" altLang="zh-CN" sz="1800" b="1" dirty="0" smtClean="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11-22/2116r6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551689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lvl="1"/>
            <a:endParaRPr lang="en-US" altLang="en-US" sz="3600" dirty="0"/>
          </a:p>
        </p:txBody>
      </p:sp>
    </p:spTree>
    <p:extLst>
      <p:ext uri="{BB962C8B-B14F-4D97-AF65-F5344CB8AC3E}">
        <p14:creationId xmlns:p14="http://schemas.microsoft.com/office/powerpoint/2010/main" val="42531141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23/0123r1 Proposed Modifications to </a:t>
            </a:r>
            <a:r>
              <a:rPr lang="en-US" altLang="zh-CN" sz="1600" dirty="0" err="1"/>
              <a:t>Subclause</a:t>
            </a:r>
            <a:r>
              <a:rPr lang="en-US" altLang="zh-CN" sz="1600" dirty="0"/>
              <a:t> </a:t>
            </a:r>
            <a:r>
              <a:rPr lang="en-US" altLang="zh-CN" sz="1600" dirty="0" smtClean="0"/>
              <a:t>11.55.2.1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Claudio </a:t>
            </a:r>
            <a:r>
              <a:rPr lang="en-US" altLang="zh-CN" sz="1800" b="1" kern="0" dirty="0"/>
              <a:t>da Silva 	</a:t>
            </a:r>
            <a:r>
              <a:rPr lang="en-US" altLang="zh-CN" sz="1800" b="1" dirty="0"/>
              <a:t>	</a:t>
            </a:r>
            <a:r>
              <a:rPr lang="en-US" altLang="zh-CN" sz="1800" b="1" dirty="0" smtClean="0"/>
              <a:t>	</a:t>
            </a:r>
            <a:r>
              <a:rPr lang="en-US" altLang="zh-CN" sz="1800" b="1" kern="0" dirty="0"/>
              <a:t>Second: Mahmoud </a:t>
            </a:r>
            <a:r>
              <a:rPr lang="en-US" altLang="zh-CN" sz="1800" b="1" kern="0" dirty="0" err="1"/>
              <a:t>Kamel</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23/0123r1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13630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a:t>
            </a:r>
            <a:r>
              <a:rPr lang="en-US" altLang="zh-CN" sz="1600" dirty="0" smtClean="0"/>
              <a:t>673</a:t>
            </a:r>
            <a:r>
              <a:rPr lang="en-US" altLang="zh-CN" sz="1600" dirty="0"/>
              <a:t>,</a:t>
            </a:r>
            <a:r>
              <a:rPr lang="en-US" altLang="zh-CN" sz="1600" dirty="0" smtClean="0"/>
              <a:t> 60</a:t>
            </a:r>
          </a:p>
          <a:p>
            <a:pPr lvl="1"/>
            <a:r>
              <a:rPr lang="en-US" altLang="zh-CN" sz="1600" dirty="0"/>
              <a:t>as specified in </a:t>
            </a:r>
            <a:r>
              <a:rPr lang="en-US" altLang="zh-CN" sz="1600" dirty="0" smtClean="0"/>
              <a:t>11-22-0055r7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Assaf Kasher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smtClean="0"/>
          </a:p>
          <a:p>
            <a:pPr marL="0" lvl="1" indent="0">
              <a:buNone/>
              <a:defRPr/>
            </a:pPr>
            <a:r>
              <a:rPr lang="en-US" altLang="zh-CN" sz="1600" kern="0" dirty="0" smtClean="0"/>
              <a:t>Note</a:t>
            </a:r>
            <a:r>
              <a:rPr lang="zh-CN" altLang="en-US" sz="1600" kern="0" dirty="0" smtClean="0"/>
              <a:t>：  </a:t>
            </a:r>
            <a:endParaRPr lang="en-US" altLang="zh-CN" sz="1600" kern="0" dirty="0" smtClean="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22/0055r7</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47263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23/0125r1</a:t>
            </a:r>
            <a:r>
              <a:rPr lang="en-US" altLang="zh-CN" sz="1600" dirty="0"/>
              <a:t>, “PDT RSSI in the Sensing Measurement Report</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a:t>
            </a:r>
            <a:r>
              <a:rPr lang="en-US" altLang="zh-CN" sz="1800" b="1" kern="0" dirty="0" err="1" smtClean="0"/>
              <a:t>Shellhammer</a:t>
            </a:r>
            <a:r>
              <a:rPr lang="en-US" altLang="zh-CN" sz="1800" b="1" kern="0" dirty="0"/>
              <a:t>	</a:t>
            </a:r>
            <a:r>
              <a:rPr lang="en-US" altLang="zh-CN" sz="1800" b="1" dirty="0"/>
              <a:t>	</a:t>
            </a:r>
            <a:r>
              <a:rPr lang="en-US" altLang="zh-CN" sz="1800" b="1" kern="0" dirty="0" smtClean="0"/>
              <a:t>Second</a:t>
            </a:r>
            <a:r>
              <a:rPr lang="en-US" altLang="zh-CN" sz="1800" b="1" kern="0" dirty="0"/>
              <a:t>: </a:t>
            </a:r>
            <a:r>
              <a:rPr lang="en-US" altLang="zh-CN" sz="1800" b="1" kern="0" dirty="0"/>
              <a:t>Dong Wei</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b="1" kern="0" dirty="0" smtClean="0"/>
              <a: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23/0125r1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582198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smtClean="0"/>
              <a:t>Having </a:t>
            </a:r>
            <a:r>
              <a:rPr lang="en-US" altLang="zh-CN" dirty="0"/>
              <a:t>approved changes to P802.11bf D0.1, as defined in doc </a:t>
            </a:r>
            <a:r>
              <a:rPr lang="en-US" altLang="zh-CN" dirty="0" smtClean="0"/>
              <a:t>11-22/0820r21</a:t>
            </a:r>
            <a:r>
              <a:rPr lang="en-US" altLang="zh-CN" dirty="0" smtClean="0"/>
              <a:t>: </a:t>
            </a:r>
            <a:r>
              <a:rPr lang="en-US" altLang="zh-CN" dirty="0">
                <a:hlinkClick r:id="rId3"/>
              </a:rPr>
              <a:t>https://</a:t>
            </a:r>
            <a:r>
              <a:rPr lang="en-US" altLang="zh-CN" dirty="0" smtClean="0">
                <a:hlinkClick r:id="rId3"/>
              </a:rPr>
              <a:t>mentor.ieee.org/802.11/dcn/22/11-22-0820-21-00bf-ieee-802-11bf-cc40-comments.xlsx</a:t>
            </a:r>
            <a:r>
              <a:rPr lang="en-US" altLang="zh-CN" dirty="0" smtClean="0"/>
              <a:t>,</a:t>
            </a:r>
            <a:endParaRPr lang="zh-CN" altLang="zh-CN" dirty="0"/>
          </a:p>
          <a:p>
            <a:pPr lvl="0"/>
            <a:r>
              <a:rPr lang="en-US" altLang="zh-CN" dirty="0"/>
              <a:t>Instruct the editor to prepare P802.11bf D1.0, </a:t>
            </a:r>
            <a:r>
              <a:rPr lang="en-US" altLang="zh-CN" dirty="0" smtClean="0"/>
              <a:t>and</a:t>
            </a:r>
            <a:endParaRPr lang="zh-CN" altLang="zh-CN" dirty="0"/>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a:t>
            </a:r>
            <a:r>
              <a:rPr lang="en-GB" altLang="zh-CN" dirty="0" err="1"/>
              <a:t>Dongguk</a:t>
            </a:r>
            <a:r>
              <a:rPr lang="en-GB" altLang="zh-CN" dirty="0"/>
              <a:t> </a:t>
            </a:r>
            <a:r>
              <a:rPr lang="en-GB" altLang="zh-CN" dirty="0" smtClean="0"/>
              <a:t>Lim,  </a:t>
            </a:r>
            <a:r>
              <a:rPr lang="en-GB" altLang="zh-CN" dirty="0"/>
              <a:t>Seconded: </a:t>
            </a:r>
            <a:r>
              <a:rPr lang="en-GB" altLang="zh-CN" dirty="0"/>
              <a:t>Assaf Kasher, </a:t>
            </a:r>
            <a:endParaRPr lang="en-GB" altLang="zh-CN" dirty="0"/>
          </a:p>
          <a:p>
            <a:r>
              <a:rPr lang="en-US" altLang="zh-CN" kern="0" dirty="0"/>
              <a:t>Preliminary Result: (   </a:t>
            </a:r>
            <a:r>
              <a:rPr lang="en-US" altLang="zh-CN" kern="0" dirty="0" smtClean="0"/>
              <a:t>24Y</a:t>
            </a:r>
            <a:r>
              <a:rPr lang="en-US" altLang="zh-CN" kern="0" dirty="0"/>
              <a:t>/  </a:t>
            </a:r>
            <a:r>
              <a:rPr lang="en-US" altLang="zh-CN" kern="0" dirty="0" smtClean="0"/>
              <a:t>0N</a:t>
            </a:r>
            <a:r>
              <a:rPr lang="en-US" altLang="zh-CN" kern="0" dirty="0"/>
              <a:t>/  </a:t>
            </a:r>
            <a:r>
              <a:rPr lang="en-US" altLang="zh-CN" kern="0" dirty="0" smtClean="0"/>
              <a:t>2A</a:t>
            </a:r>
            <a:r>
              <a:rPr lang="en-US" altLang="zh-CN" kern="0" dirty="0"/>
              <a:t>)</a:t>
            </a:r>
          </a:p>
          <a:p>
            <a:pPr lvl="0"/>
            <a:r>
              <a:rPr lang="en-GB" altLang="zh-CN" dirty="0" smtClean="0"/>
              <a:t>Result</a:t>
            </a:r>
            <a:r>
              <a:rPr lang="en-US" altLang="zh-CN" kern="0" dirty="0" smtClean="0"/>
              <a:t>*</a:t>
            </a:r>
            <a:r>
              <a:rPr lang="en-GB" altLang="zh-CN" dirty="0" smtClean="0"/>
              <a:t>: </a:t>
            </a:r>
            <a:r>
              <a:rPr lang="en-US" altLang="zh-CN" dirty="0">
                <a:highlight>
                  <a:srgbClr val="00FF00"/>
                </a:highlight>
              </a:rPr>
              <a:t>Motion Passes (</a:t>
            </a:r>
            <a:r>
              <a:rPr lang="en-US" altLang="zh-CN" dirty="0" smtClean="0">
                <a:highlight>
                  <a:srgbClr val="00FF00"/>
                </a:highlight>
              </a:rPr>
              <a:t>24y-0n-0a)</a:t>
            </a:r>
            <a:endParaRPr lang="en-US" altLang="zh-CN" sz="1600" kern="0" dirty="0" smtClean="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2</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094286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17695106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9632950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closing the remaining CIDs </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XXX</a:t>
            </a:r>
          </a:p>
          <a:p>
            <a:pPr lvl="0"/>
            <a:r>
              <a:rPr lang="en-US" altLang="zh-CN" dirty="0"/>
              <a:t>With the following rejection reason: “Lack of </a:t>
            </a:r>
            <a:r>
              <a:rPr lang="en-US" altLang="zh-CN" dirty="0" smtClean="0"/>
              <a:t>technical contribution/consensus</a:t>
            </a:r>
            <a:r>
              <a:rPr lang="en-US" altLang="zh-CN" dirty="0"/>
              <a:t>”.</a:t>
            </a:r>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821761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smtClean="0"/>
              <a:t>WG Motion </a:t>
            </a:r>
            <a:r>
              <a:rPr lang="en-US" dirty="0"/>
              <a:t>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r>
              <a:rPr lang="en-US" sz="2000" dirty="0" smtClean="0"/>
              <a:t>Result</a:t>
            </a:r>
            <a:r>
              <a:rPr lang="en-US" sz="2000" dirty="0"/>
              <a: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72</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96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Having approved changes to P802.11bf D0.1, as defined in doc 11-22/0820r21: </a:t>
            </a:r>
            <a:r>
              <a:rPr lang="en-US" altLang="zh-CN" dirty="0">
                <a:hlinkClick r:id="rId3"/>
              </a:rPr>
              <a:t>https://mentor.ieee.org/802.11/dcn/22/11-22-0820-21-00bf-ieee-802-11bf-cc40-comments.xlsx</a:t>
            </a:r>
            <a:r>
              <a:rPr lang="en-US" altLang="zh-CN" dirty="0"/>
              <a:t>,</a:t>
            </a:r>
            <a:endParaRPr lang="zh-CN" altLang="zh-CN" dirty="0"/>
          </a:p>
          <a:p>
            <a:pPr lvl="0"/>
            <a:r>
              <a:rPr lang="en-US" altLang="zh-CN" dirty="0"/>
              <a:t>Instruct the editor to prepare P802.11bf D1.0, and</a:t>
            </a:r>
            <a:endParaRPr lang="zh-CN" altLang="zh-CN" dirty="0"/>
          </a:p>
          <a:p>
            <a:pPr lvl="0"/>
            <a:r>
              <a:rPr lang="en-US" altLang="zh-CN" dirty="0" smtClean="0"/>
              <a:t>Approve </a:t>
            </a:r>
            <a:r>
              <a:rPr lang="en-US" altLang="zh-CN" dirty="0"/>
              <a:t>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r>
              <a:rPr lang="en-US" altLang="zh-CN" dirty="0"/>
              <a:t>Result: Yes: xx, No: xx, Abstain: xx (Motion passes/fails)</a:t>
            </a:r>
          </a:p>
          <a:p>
            <a:endParaRPr lang="en-US" altLang="zh-CN" dirty="0" smtClean="0"/>
          </a:p>
          <a:p>
            <a:r>
              <a:rPr lang="en-US" altLang="zh-CN" dirty="0" smtClean="0"/>
              <a:t>[</a:t>
            </a:r>
            <a:r>
              <a:rPr lang="en-US" altLang="zh-CN" dirty="0" err="1"/>
              <a:t>TGbf</a:t>
            </a:r>
            <a:r>
              <a:rPr lang="en-US" altLang="zh-CN" dirty="0"/>
              <a:t>: </a:t>
            </a:r>
            <a:r>
              <a:rPr lang="en-GB" altLang="zh-CN" dirty="0"/>
              <a:t>Moved: </a:t>
            </a:r>
            <a:r>
              <a:rPr lang="en-GB" altLang="zh-CN" dirty="0" err="1"/>
              <a:t>Dongguk</a:t>
            </a:r>
            <a:r>
              <a:rPr lang="en-GB" altLang="zh-CN" dirty="0"/>
              <a:t> Lim,  Seconded: Assaf </a:t>
            </a:r>
            <a:r>
              <a:rPr lang="en-GB" altLang="zh-CN" dirty="0" smtClean="0"/>
              <a:t>Kasher</a:t>
            </a:r>
            <a:r>
              <a:rPr lang="en-US" altLang="zh-CN" dirty="0" smtClean="0"/>
              <a:t>, </a:t>
            </a:r>
            <a:r>
              <a:rPr lang="en-US" altLang="zh-CN" dirty="0"/>
              <a:t>Result: </a:t>
            </a:r>
            <a:r>
              <a:rPr lang="en-US" altLang="zh-CN" dirty="0" smtClean="0"/>
              <a:t>24/0/0]</a:t>
            </a:r>
            <a:endParaRPr lang="en-US" altLang="zh-CN" dirty="0"/>
          </a:p>
          <a:p>
            <a:pPr lvl="0"/>
            <a:endParaRPr lang="zh-CN" altLang="zh-CN" dirty="0" smtClean="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42588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133289</TotalTime>
  <Words>4967</Words>
  <Application>Microsoft Office PowerPoint</Application>
  <PresentationFormat>宽屏</PresentationFormat>
  <Paragraphs>1377</Paragraphs>
  <Slides>73</Slides>
  <Notes>71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73</vt:i4>
      </vt:variant>
    </vt:vector>
  </HeadingPairs>
  <TitlesOfParts>
    <vt:vector size="85"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Interim 2023</vt:lpstr>
      <vt:lpstr>IEEE 802.11 Task Group bf WLAN Sensing </vt:lpstr>
      <vt:lpstr>PowerPoint 演示文稿</vt:lpstr>
      <vt:lpstr>PowerPoint 演示文稿</vt:lpstr>
      <vt:lpstr>Registration for the January 802 wireless interim session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WG Motion x: TGbf CAD approval</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5582</cp:revision>
  <cp:lastPrinted>2014-11-04T15:04:57Z</cp:lastPrinted>
  <dcterms:created xsi:type="dcterms:W3CDTF">2007-04-17T18:10:23Z</dcterms:created>
  <dcterms:modified xsi:type="dcterms:W3CDTF">2023-01-18T15:34:20Z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(3)/KdB+y5w2iiVSRZzBuKLbbHSKKVCGtrQJel8byGj3UuNo88pevxgWsYSonJUj1KdY2AqVou2
bXPabBL6cRzj4Gar1eoM02ryGRmohlrt8Zz8lR85SwYnbAVkYGAIv7EBWm6RHOKFQvle/FiY
Qu459LpfxE/cgbZZSLDFdwE70K2FkYl2T19QPFfNVnmc4Q/mH4kU7ZMVg6iGa1U1AsnnfMsR
gN+kXJ8nipk36rY7pr</vt:lpwstr>
  </property>
  <property fmtid="{D5CDD505-2E9C-101B-9397-08002B2CF9AE}" pid="27" name="_2015_ms_pID_7253431">
    <vt:lpwstr>iigkcGdPdRg6jDZGND3fyJGiQiPk9VzXMoMIMF+1bmqjyoJeSyYguk
bWBfjJkZPoR7kiJrPTB7BAAMpzIhKiqrje31A/3+FCwNroR788R16tCR+4K3gK37ZAEX5SFs
tbxNJKam40QiGSyPancg7ql1EUL/obyZXpr10cvLLcI1JYnYPFPs6Qf/t8O/Vao+fwHlcdq2
eGn+2T/XuzBamPTY0rdzrLTBd33P+THgglFO</vt:lpwstr>
  </property>
  <property fmtid="{D5CDD505-2E9C-101B-9397-08002B2CF9AE}" pid="28" name="_2015_ms_pID_7253432">
    <vt:lpwstr>WyEYlZlBUz0i6vekJJcjBYc=</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