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1055" r:id="rId21"/>
    <p:sldId id="917" r:id="rId22"/>
    <p:sldId id="933" r:id="rId23"/>
    <p:sldId id="877" r:id="rId24"/>
    <p:sldId id="1013" r:id="rId25"/>
    <p:sldId id="1014" r:id="rId26"/>
    <p:sldId id="897" r:id="rId27"/>
    <p:sldId id="1015" r:id="rId28"/>
    <p:sldId id="1029" r:id="rId29"/>
    <p:sldId id="905" r:id="rId30"/>
    <p:sldId id="1017" r:id="rId31"/>
    <p:sldId id="1030" r:id="rId32"/>
    <p:sldId id="1019" r:id="rId33"/>
    <p:sldId id="1021" r:id="rId34"/>
    <p:sldId id="935"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6" r:id="rId60"/>
    <p:sldId id="1057" r:id="rId61"/>
    <p:sldId id="1058" r:id="rId62"/>
    <p:sldId id="1059" r:id="rId63"/>
    <p:sldId id="1061" r:id="rId64"/>
    <p:sldId id="1060" r:id="rId65"/>
    <p:sldId id="1026" r:id="rId66"/>
    <p:sldId id="1027" r:id="rId67"/>
    <p:sldId id="1028" r:id="rId68"/>
    <p:sldId id="842" r:id="rId69"/>
    <p:sldId id="1024" r:id="rId70"/>
    <p:sldId id="1023" r:id="rId71"/>
    <p:sldId id="1025" r:id="rId7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94075" autoAdjust="0"/>
  </p:normalViewPr>
  <p:slideViewPr>
    <p:cSldViewPr>
      <p:cViewPr varScale="1">
        <p:scale>
          <a:sx n="106" d="100"/>
          <a:sy n="106" d="100"/>
        </p:scale>
        <p:origin x="456" y="9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674153216"/>
        <c:axId val="-1674152672"/>
      </c:barChart>
      <c:catAx>
        <c:axId val="-1674153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674152672"/>
        <c:crosses val="autoZero"/>
        <c:auto val="1"/>
        <c:lblAlgn val="ctr"/>
        <c:lblOffset val="100"/>
        <c:noMultiLvlLbl val="0"/>
      </c:catAx>
      <c:valAx>
        <c:axId val="-1674152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41532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371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10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052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7878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3820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85114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802.11-22/2131r8</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783723097"/>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094898131"/>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23/0080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Osama </a:t>
                      </a:r>
                      <a:r>
                        <a:rPr lang="en-US" altLang="zh-CN" sz="1200" kern="1200" dirty="0" err="1" smtClean="0">
                          <a:solidFill>
                            <a:srgbClr val="00B050"/>
                          </a:solidFill>
                          <a:latin typeface="+mn-lt"/>
                          <a:ea typeface="+mn-ea"/>
                          <a:cs typeface="+mn-cs"/>
                        </a:rPr>
                        <a:t>Aboul-Magd</a:t>
                      </a:r>
                      <a:r>
                        <a:rPr lang="en-US" altLang="zh-CN" sz="1200" kern="1200" dirty="0" smtClean="0">
                          <a:solidFill>
                            <a:srgbClr val="00B050"/>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for CID 673 and CID 674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t>(</a:t>
            </a:r>
            <a:r>
              <a:rPr lang="en-US" altLang="zh-CN" sz="1600" dirty="0" smtClean="0">
                <a:solidFill>
                  <a:srgbClr val="0000FF"/>
                </a:solidFill>
              </a:rPr>
              <a:t>256-262</a:t>
            </a:r>
            <a:r>
              <a:rPr lang="en-US" altLang="zh-CN" sz="1600" dirty="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11374339"/>
              </p:ext>
            </p:extLst>
          </p:nvPr>
        </p:nvGraphicFramePr>
        <p:xfrm>
          <a:off x="3429000" y="1686554"/>
          <a:ext cx="8305801" cy="86554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23/0123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Modifications to </a:t>
                      </a:r>
                      <a:r>
                        <a:rPr lang="en-US" altLang="zh-CN" sz="1200" kern="1200" dirty="0" err="1" smtClean="0">
                          <a:solidFill>
                            <a:srgbClr val="00B050"/>
                          </a:solidFill>
                          <a:latin typeface="+mn-lt"/>
                          <a:ea typeface="+mn-ea"/>
                          <a:cs typeface="+mn-cs"/>
                        </a:rPr>
                        <a:t>Subclause</a:t>
                      </a:r>
                      <a:r>
                        <a:rPr lang="en-US" altLang="zh-CN" sz="1200" kern="1200" dirty="0" smtClean="0">
                          <a:solidFill>
                            <a:srgbClr val="00B050"/>
                          </a:solidFill>
                          <a:latin typeface="+mn-lt"/>
                          <a:ea typeface="+mn-ea"/>
                          <a:cs typeface="+mn-cs"/>
                        </a:rPr>
                        <a:t> 11.55.2.1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8226105"/>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22/2101r3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Kevin </a:t>
                      </a:r>
                      <a:r>
                        <a:rPr lang="en-US" altLang="zh-CN" sz="1200" kern="1200" dirty="0" err="1" smtClean="0">
                          <a:solidFill>
                            <a:srgbClr val="00B050"/>
                          </a:solidFill>
                          <a:latin typeface="+mn-lt"/>
                          <a:ea typeface="+mn-ea"/>
                          <a:cs typeface="+mn-cs"/>
                        </a:rPr>
                        <a:t>Tsunghan</a:t>
                      </a:r>
                      <a:r>
                        <a:rPr lang="en-US" altLang="zh-CN" sz="1200" kern="1200" dirty="0" smtClean="0">
                          <a:solidFill>
                            <a:srgbClr val="00B050"/>
                          </a:solidFill>
                          <a:latin typeface="+mn-lt"/>
                          <a:ea typeface="+mn-ea"/>
                          <a:cs typeface="+mn-cs"/>
                        </a:rPr>
                        <a:t> Tsai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mmWave</a:t>
                      </a:r>
                      <a:r>
                        <a:rPr lang="en-US" altLang="zh-CN" sz="1200" kern="1200" dirty="0" smtClean="0">
                          <a:solidFill>
                            <a:srgbClr val="00B050"/>
                          </a:solidFill>
                          <a:latin typeface="+mn-lt"/>
                          <a:ea typeface="+mn-ea"/>
                          <a:cs typeface="+mn-cs"/>
                        </a:rPr>
                        <a:t> Phase feedback</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18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solidFill>
                  <a:srgbClr val="0000FF"/>
                </a:solidFill>
              </a:rPr>
              <a:t>263-XXX</a:t>
            </a:r>
            <a:r>
              <a:rPr lang="en-US" altLang="zh-CN" sz="1600" dirty="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4199353370"/>
              </p:ext>
            </p:extLst>
          </p:nvPr>
        </p:nvGraphicFramePr>
        <p:xfrm>
          <a:off x="3429000" y="1686554"/>
          <a:ext cx="8305801" cy="68266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958861645"/>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003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a:t>
            </a:r>
            <a:r>
              <a:rPr lang="en-US" altLang="zh-CN" dirty="0" smtClean="0">
                <a:solidFill>
                  <a:srgbClr val="00B0F0"/>
                </a:solidFill>
                <a:ea typeface="宋体" panose="02010600030101010101" pitchFamily="2" charset="-122"/>
              </a:rPr>
              <a:t>time – Mid?</a:t>
            </a:r>
            <a:endParaRPr lang="en-US" altLang="zh-CN"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smtClean="0"/>
              <a:t>	</a:t>
            </a:r>
            <a:r>
              <a:rPr lang="en-US" altLang="zh-CN" sz="1800" b="1" kern="0" dirty="0" smtClean="0"/>
              <a:t>Second</a:t>
            </a:r>
            <a:r>
              <a:rPr lang="en-US" altLang="zh-CN" sz="1800" b="1" kern="0" dirty="0"/>
              <a:t>: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63176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85727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 </a:t>
            </a:r>
            <a:r>
              <a:rPr lang="en-US" altLang="zh-CN" sz="1800" b="1" kern="0" dirty="0" smtClean="0"/>
              <a:t>Wei</a:t>
            </a:r>
            <a:r>
              <a:rPr lang="en-US" altLang="zh-CN" sz="1800" b="1" dirty="0"/>
              <a:t>	</a:t>
            </a:r>
            <a:r>
              <a:rPr lang="en-US" altLang="zh-CN" sz="1800" b="1" dirty="0" smtClean="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pt-BR" altLang="zh-CN" dirty="0"/>
              <a:t>11-23/0102r0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194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11-22/2116r6 “PDT for </a:t>
            </a:r>
            <a:r>
              <a:rPr lang="en-US" altLang="zh-CN" sz="1600" dirty="0" err="1"/>
              <a:t>Rx_OP_Gain_Type</a:t>
            </a:r>
            <a:r>
              <a:rPr lang="en-US" altLang="zh-CN" sz="1600" dirty="0"/>
              <a:t> and </a:t>
            </a:r>
            <a:r>
              <a:rPr lang="en-US" altLang="zh-CN" sz="1600" dirty="0" err="1"/>
              <a:t>Rx_OP_Gain_Index</a:t>
            </a:r>
            <a:r>
              <a:rPr lang="en-US" altLang="zh-CN" sz="1600" dirty="0"/>
              <a:t> in CSI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Shuling</a:t>
            </a:r>
            <a:r>
              <a:rPr lang="en-US" altLang="zh-CN" sz="1800" b="1" kern="0" dirty="0" smtClean="0"/>
              <a:t> Julia Feng</a:t>
            </a:r>
            <a:r>
              <a:rPr lang="en-US" altLang="zh-CN" sz="1800" b="1" dirty="0"/>
              <a:t>	</a:t>
            </a:r>
            <a:r>
              <a:rPr lang="en-US" altLang="zh-CN" sz="1800" b="1" dirty="0" smtClean="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11-22/2116r6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5516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lvl="1"/>
            <a:endParaRPr lang="en-US" altLang="en-US" sz="3600" dirty="0"/>
          </a:p>
        </p:txBody>
      </p:sp>
    </p:spTree>
    <p:extLst>
      <p:ext uri="{BB962C8B-B14F-4D97-AF65-F5344CB8AC3E}">
        <p14:creationId xmlns:p14="http://schemas.microsoft.com/office/powerpoint/2010/main" val="4253114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23/0123r1 Proposed Modifications to </a:t>
            </a:r>
            <a:r>
              <a:rPr lang="en-US" altLang="zh-CN" sz="1600" dirty="0" err="1"/>
              <a:t>Subclause</a:t>
            </a:r>
            <a:r>
              <a:rPr lang="en-US" altLang="zh-CN" sz="1600"/>
              <a:t> </a:t>
            </a:r>
            <a:r>
              <a:rPr lang="en-US" altLang="zh-CN" sz="1600" smtClean="0"/>
              <a:t>11.55.2.1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Claudio </a:t>
            </a:r>
            <a:r>
              <a:rPr lang="en-US" altLang="zh-CN" sz="1800" b="1" kern="0" dirty="0"/>
              <a:t>da Silva 	</a:t>
            </a:r>
            <a:r>
              <a:rPr lang="en-US" altLang="zh-CN" sz="1800" b="1" dirty="0"/>
              <a:t>	</a:t>
            </a:r>
            <a:r>
              <a:rPr lang="en-US" altLang="zh-CN" sz="1800" b="1" dirty="0" smtClean="0"/>
              <a:t>	</a:t>
            </a:r>
            <a:r>
              <a:rPr lang="en-US" altLang="zh-CN" sz="1800" b="1" kern="0" dirty="0"/>
              <a:t>Second: </a:t>
            </a:r>
            <a:r>
              <a:rPr lang="en-US" altLang="zh-CN" sz="1800" b="1" kern="0" dirty="0" smtClean="0"/>
              <a:t> </a:t>
            </a:r>
          </a:p>
          <a:p>
            <a:pPr marL="342900" lvl="1" indent="-342900" algn="just">
              <a:buFont typeface="Arial" panose="020B0604020202020204" pitchFamily="34" charset="0"/>
              <a:buChar char="•"/>
              <a:defRPr/>
            </a:pPr>
            <a:r>
              <a:rPr lang="en-US" altLang="zh-CN" sz="1800" b="1" kern="0" dirty="0" smtClean="0"/>
              <a:t>Result: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23/0123r1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1363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70</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133132</TotalTime>
  <Words>4879</Words>
  <Application>Microsoft Office PowerPoint</Application>
  <PresentationFormat>宽屏</PresentationFormat>
  <Paragraphs>1354</Paragraphs>
  <Slides>71</Slides>
  <Notes>69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71</vt:i4>
      </vt:variant>
    </vt:vector>
  </HeadingPairs>
  <TitlesOfParts>
    <vt:vector size="83"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5542</cp:revision>
  <cp:lastPrinted>2014-11-04T15:04:57Z</cp:lastPrinted>
  <dcterms:created xsi:type="dcterms:W3CDTF">2007-04-17T18:10:23Z</dcterms:created>
  <dcterms:modified xsi:type="dcterms:W3CDTF">2023-01-18T09:14:10Z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(3)BjDb5Mqpl9I0xKgS/kx144zdn3ll3iyWqh+U3qTo1LbPGTYbhSlNEPi8rXDA+e3EbrhUdcMy
Jw8oFNbpq8N0cr+9JtGjIZz1pWCrS/vi/RAU7kiTNgzLhHXWcQELtrSPB9l2cOuICJ5uhNQG
LMx6NfQeSUkGiRrF0pYRtiLtzF/DxPL18iySP2skEyr6LSz9glrnPxpvfK6EdwpBCFCCPUKX
ln3ixOYq2lk8mGMgIZ</vt:lpwstr>
  </property>
  <property fmtid="{D5CDD505-2E9C-101B-9397-08002B2CF9AE}" pid="27" name="_2015_ms_pID_7253431">
    <vt:lpwstr>Gv1LUtRTG58/pabkGFZjOm9JuKDj13Q7jNKchBSHi12XeImUX7Jbsw
1NtnNhs2OIvYjmpha7IswFweBfP7g4wMaZVsVYTO5uSFRgczpN2pQ26hrgZXogYoBtQ8Bzm3
GIQvgpQaJGj5IbHLSaydkDsoSkY2arllYI1UUrQp5IKB255PbwKaV35Y5iWmmfSDseVqTXJD
9zmTDlNkIEeG09q8EInfMk/ESXRrqxE1L9q2</vt:lpwstr>
  </property>
  <property fmtid="{D5CDD505-2E9C-101B-9397-08002B2CF9AE}" pid="28" name="_2015_ms_pID_7253432">
    <vt:lpwstr>aFpYOeQhZd9edcapHHg+OcA=</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