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xlsx" ContentType="application/vnd.openxmlformats-officedocument.spreadsheetml.sheet"/>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comments/comment1.xml" ContentType="application/vnd.openxmlformats-officedocument.presentationml.comments+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Lst>
  <p:notesMasterIdLst>
    <p:notesMasterId r:id="rId70"/>
  </p:notesMasterIdLst>
  <p:handoutMasterIdLst>
    <p:handoutMasterId r:id="rId71"/>
  </p:handoutMasterIdLst>
  <p:sldIdLst>
    <p:sldId id="269" r:id="rId2"/>
    <p:sldId id="813" r:id="rId3"/>
    <p:sldId id="424" r:id="rId4"/>
    <p:sldId id="423" r:id="rId5"/>
    <p:sldId id="1011" r:id="rId6"/>
    <p:sldId id="757" r:id="rId7"/>
    <p:sldId id="754" r:id="rId8"/>
    <p:sldId id="755" r:id="rId9"/>
    <p:sldId id="458" r:id="rId10"/>
    <p:sldId id="489" r:id="rId11"/>
    <p:sldId id="814" r:id="rId12"/>
    <p:sldId id="815" r:id="rId13"/>
    <p:sldId id="749" r:id="rId14"/>
    <p:sldId id="767" r:id="rId15"/>
    <p:sldId id="768" r:id="rId16"/>
    <p:sldId id="746" r:id="rId17"/>
    <p:sldId id="874" r:id="rId18"/>
    <p:sldId id="876" r:id="rId19"/>
    <p:sldId id="1012" r:id="rId20"/>
    <p:sldId id="1055" r:id="rId21"/>
    <p:sldId id="917" r:id="rId22"/>
    <p:sldId id="933" r:id="rId23"/>
    <p:sldId id="877" r:id="rId24"/>
    <p:sldId id="1013" r:id="rId25"/>
    <p:sldId id="1014" r:id="rId26"/>
    <p:sldId id="897" r:id="rId27"/>
    <p:sldId id="1015" r:id="rId28"/>
    <p:sldId id="1029" r:id="rId29"/>
    <p:sldId id="905" r:id="rId30"/>
    <p:sldId id="1017" r:id="rId31"/>
    <p:sldId id="1030" r:id="rId32"/>
    <p:sldId id="1019" r:id="rId33"/>
    <p:sldId id="1021" r:id="rId34"/>
    <p:sldId id="935" r:id="rId35"/>
    <p:sldId id="1031" r:id="rId36"/>
    <p:sldId id="1032" r:id="rId37"/>
    <p:sldId id="1033" r:id="rId38"/>
    <p:sldId id="1034" r:id="rId39"/>
    <p:sldId id="1035" r:id="rId40"/>
    <p:sldId id="1036" r:id="rId41"/>
    <p:sldId id="1037" r:id="rId42"/>
    <p:sldId id="1038" r:id="rId43"/>
    <p:sldId id="1039" r:id="rId44"/>
    <p:sldId id="1040" r:id="rId45"/>
    <p:sldId id="1041" r:id="rId46"/>
    <p:sldId id="1042" r:id="rId47"/>
    <p:sldId id="1043" r:id="rId48"/>
    <p:sldId id="1044" r:id="rId49"/>
    <p:sldId id="1045" r:id="rId50"/>
    <p:sldId id="1046" r:id="rId51"/>
    <p:sldId id="1047" r:id="rId52"/>
    <p:sldId id="1048" r:id="rId53"/>
    <p:sldId id="1049" r:id="rId54"/>
    <p:sldId id="1050" r:id="rId55"/>
    <p:sldId id="1051" r:id="rId56"/>
    <p:sldId id="1052" r:id="rId57"/>
    <p:sldId id="1053" r:id="rId58"/>
    <p:sldId id="1054" r:id="rId59"/>
    <p:sldId id="1056" r:id="rId60"/>
    <p:sldId id="1057" r:id="rId61"/>
    <p:sldId id="1058" r:id="rId62"/>
    <p:sldId id="1026" r:id="rId63"/>
    <p:sldId id="1027" r:id="rId64"/>
    <p:sldId id="1028" r:id="rId65"/>
    <p:sldId id="842" r:id="rId66"/>
    <p:sldId id="1024" r:id="rId67"/>
    <p:sldId id="1023" r:id="rId68"/>
    <p:sldId id="1025" r:id="rId69"/>
  </p:sldIdLst>
  <p:sldSz cx="12192000" cy="6858000"/>
  <p:notesSz cx="6934200" cy="9280525"/>
  <p:defaultTextStyle>
    <a:defPPr>
      <a:defRPr lang="en-US"/>
    </a:defPPr>
    <a:lvl1pPr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160">
          <p15:clr>
            <a:srgbClr val="A4A3A4"/>
          </p15:clr>
        </p15:guide>
        <p15:guide id="2" pos="288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anxiao (Tony, WT Lab)" initials="H(WL" lastIdx="4" clrIdx="0">
    <p:extLst>
      <p:ext uri="{19B8F6BF-5375-455C-9EA6-DF929625EA0E}">
        <p15:presenceInfo xmlns:p15="http://schemas.microsoft.com/office/powerpoint/2012/main" userId="S-1-5-21-147214757-305610072-1517763936-2976577"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33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306799F8-075E-4A3A-A7F6-7FBC6576F1A4}" styleName="Themed Style 2 - Accent 3">
    <a:tblBg>
      <a:fillRef idx="3">
        <a:schemeClr val="accent3"/>
      </a:fillRef>
      <a:effectRef idx="3">
        <a:schemeClr val="accent3"/>
      </a:effectRef>
    </a:tblBg>
    <a:wholeTbl>
      <a:tcTxStyle>
        <a:fontRef idx="minor">
          <a:scrgbClr r="0" g="0" b="0"/>
        </a:fontRef>
        <a:schemeClr val="lt1"/>
      </a:tcTxStyle>
      <a:tcStyle>
        <a:tcBdr>
          <a:left>
            <a:lnRef idx="1">
              <a:schemeClr val="accent3">
                <a:tint val="50000"/>
              </a:schemeClr>
            </a:lnRef>
          </a:left>
          <a:right>
            <a:lnRef idx="1">
              <a:schemeClr val="accent3">
                <a:tint val="50000"/>
              </a:schemeClr>
            </a:lnRef>
          </a:right>
          <a:top>
            <a:lnRef idx="1">
              <a:schemeClr val="accent3">
                <a:tint val="50000"/>
              </a:schemeClr>
            </a:lnRef>
          </a:top>
          <a:bottom>
            <a:lnRef idx="1">
              <a:schemeClr val="accent3">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8FD4443E-F989-4FC4-A0C8-D5A2AF1F390B}" styleName="Dark Style 1 - Accent 5">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5"/>
          </a:solidFill>
        </a:fill>
      </a:tcStyle>
    </a:wholeTbl>
    <a:band1H>
      <a:tcStyle>
        <a:tcBdr/>
        <a:fill>
          <a:solidFill>
            <a:schemeClr val="accent5">
              <a:shade val="60000"/>
            </a:schemeClr>
          </a:solidFill>
        </a:fill>
      </a:tcStyle>
    </a:band1H>
    <a:band1V>
      <a:tcStyle>
        <a:tcBdr/>
        <a:fill>
          <a:solidFill>
            <a:schemeClr val="accent5">
              <a:shade val="60000"/>
            </a:schemeClr>
          </a:solidFill>
        </a:fill>
      </a:tcStyle>
    </a:band1V>
    <a:lastCol>
      <a:tcTxStyle b="on"/>
      <a:tcStyle>
        <a:tcBdr>
          <a:left>
            <a:ln w="25400" cmpd="sng">
              <a:solidFill>
                <a:schemeClr val="lt1"/>
              </a:solidFill>
            </a:ln>
          </a:left>
        </a:tcBdr>
        <a:fill>
          <a:solidFill>
            <a:schemeClr val="accent5">
              <a:shade val="60000"/>
            </a:schemeClr>
          </a:solidFill>
        </a:fill>
      </a:tcStyle>
    </a:lastCol>
    <a:firstCol>
      <a:tcTxStyle b="on"/>
      <a:tcStyle>
        <a:tcBdr>
          <a:right>
            <a:ln w="25400" cmpd="sng">
              <a:solidFill>
                <a:schemeClr val="lt1"/>
              </a:solidFill>
            </a:ln>
          </a:right>
        </a:tcBdr>
        <a:fill>
          <a:solidFill>
            <a:schemeClr val="accent5">
              <a:shade val="60000"/>
            </a:schemeClr>
          </a:solidFill>
        </a:fill>
      </a:tcStyle>
    </a:firstCol>
    <a:lastRow>
      <a:tcTxStyle b="on"/>
      <a:tcStyle>
        <a:tcBdr>
          <a:top>
            <a:ln w="25400" cmpd="sng">
              <a:solidFill>
                <a:schemeClr val="lt1"/>
              </a:solidFill>
            </a:ln>
          </a:top>
        </a:tcBdr>
        <a:fill>
          <a:solidFill>
            <a:schemeClr val="accent5">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46F890A9-2807-4EBB-B81D-B2AA78EC7F39}" styleName="Dark Style 2 - Accent 5/Acc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383" autoAdjust="0"/>
    <p:restoredTop sz="94075" autoAdjust="0"/>
  </p:normalViewPr>
  <p:slideViewPr>
    <p:cSldViewPr>
      <p:cViewPr varScale="1">
        <p:scale>
          <a:sx n="107" d="100"/>
          <a:sy n="107" d="100"/>
        </p:scale>
        <p:origin x="413" y="91"/>
      </p:cViewPr>
      <p:guideLst>
        <p:guide orient="horz" pos="2160"/>
        <p:guide pos="3840"/>
      </p:guideLst>
    </p:cSldViewPr>
  </p:slideViewPr>
  <p:outlineViewPr>
    <p:cViewPr>
      <p:scale>
        <a:sx n="50" d="100"/>
        <a:sy n="50" d="100"/>
      </p:scale>
      <p:origin x="0" y="0"/>
    </p:cViewPr>
  </p:outlineViewPr>
  <p:notesTextViewPr>
    <p:cViewPr>
      <p:scale>
        <a:sx n="100" d="100"/>
        <a:sy n="100" d="100"/>
      </p:scale>
      <p:origin x="0" y="0"/>
    </p:cViewPr>
  </p:notesTextViewPr>
  <p:sorterViewPr>
    <p:cViewPr varScale="1">
      <p:scale>
        <a:sx n="1" d="1"/>
        <a:sy n="1" d="1"/>
      </p:scale>
      <p:origin x="0" y="0"/>
    </p:cViewPr>
  </p:sorterViewPr>
  <p:notesViewPr>
    <p:cSldViewPr>
      <p:cViewPr>
        <p:scale>
          <a:sx n="66" d="100"/>
          <a:sy n="66" d="100"/>
        </p:scale>
        <p:origin x="4194" y="744"/>
      </p:cViewPr>
      <p:guideLst>
        <p:guide orient="horz" pos="2160"/>
        <p:guide pos="288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viewProps" Target="viewProps.xml"/><Relationship Id="rId5" Type="http://schemas.openxmlformats.org/officeDocument/2006/relationships/slide" Target="slides/slide4.xml"/><Relationship Id="rId61" Type="http://schemas.openxmlformats.org/officeDocument/2006/relationships/slide" Target="slides/slide60.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commentAuthors" Target="commentAuthor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notesMaster" Target="notesMasters/notesMaster1.xml"/><Relationship Id="rId75"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tableStyles" Target="tableStyles.xml"/><Relationship Id="rId7" Type="http://schemas.openxmlformats.org/officeDocument/2006/relationships/slide" Target="slides/slide6.xml"/><Relationship Id="rId71" Type="http://schemas.openxmlformats.org/officeDocument/2006/relationships/handoutMaster" Target="handoutMasters/handoutMaster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___1.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r>
              <a:rPr lang="en-US" dirty="0"/>
              <a:t>P802.11bf D0.1 CR Status</a:t>
            </a:r>
          </a:p>
        </c:rich>
      </c:tx>
      <c:overlay val="0"/>
      <c:spPr>
        <a:noFill/>
        <a:ln>
          <a:noFill/>
        </a:ln>
        <a:effectLst/>
      </c:spPr>
      <c:txPr>
        <a:bodyPr rot="0" spcFirstLastPara="1" vertOverflow="ellipsis" vert="horz" wrap="square" anchor="ctr" anchorCtr="1"/>
        <a:lstStyle/>
        <a:p>
          <a:pPr>
            <a:defRPr sz="2200" b="1" i="0" u="none" strike="noStrike" kern="1200" baseline="0">
              <a:solidFill>
                <a:schemeClr val="dk1">
                  <a:lumMod val="75000"/>
                  <a:lumOff val="25000"/>
                </a:schemeClr>
              </a:solidFill>
              <a:latin typeface="+mn-lt"/>
              <a:ea typeface="+mn-ea"/>
              <a:cs typeface="+mn-cs"/>
            </a:defRPr>
          </a:pPr>
          <a:endParaRPr lang="zh-CN"/>
        </a:p>
      </c:txPr>
    </c:title>
    <c:autoTitleDeleted val="0"/>
    <c:plotArea>
      <c:layout>
        <c:manualLayout>
          <c:layoutTarget val="inner"/>
          <c:xMode val="edge"/>
          <c:yMode val="edge"/>
          <c:x val="0.11294623498792468"/>
          <c:y val="0.16645970674947"/>
          <c:w val="0.86251844759057739"/>
          <c:h val="0.64167057773928859"/>
        </c:manualLayout>
      </c:layout>
      <c:barChart>
        <c:barDir val="col"/>
        <c:grouping val="clustered"/>
        <c:varyColors val="0"/>
        <c:ser>
          <c:idx val="0"/>
          <c:order val="0"/>
          <c:tx>
            <c:strRef>
              <c:f>Sheet1!$B$1</c:f>
              <c:strCache>
                <c:ptCount val="1"/>
                <c:pt idx="0">
                  <c:v>Received</c:v>
                </c:pt>
              </c:strCache>
            </c:strRef>
          </c:tx>
          <c:spPr>
            <a:solidFill>
              <a:srgbClr val="C0000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Sheet1!$B$2:$B$4</c:f>
              <c:numCache>
                <c:formatCode>General</c:formatCode>
                <c:ptCount val="3"/>
                <c:pt idx="0">
                  <c:v>591</c:v>
                </c:pt>
                <c:pt idx="1">
                  <c:v>55</c:v>
                </c:pt>
                <c:pt idx="2">
                  <c:v>266</c:v>
                </c:pt>
              </c:numCache>
            </c:numRef>
          </c:val>
          <c:extLst xmlns:c16r2="http://schemas.microsoft.com/office/drawing/2015/06/chart">
            <c:ext xmlns:c16="http://schemas.microsoft.com/office/drawing/2014/chart" uri="{C3380CC4-5D6E-409C-BE32-E72D297353CC}">
              <c16:uniqueId val="{00000000-7DDA-4C11-A3E1-0B160159F838}"/>
            </c:ext>
          </c:extLst>
        </c:ser>
        <c:ser>
          <c:idx val="1"/>
          <c:order val="1"/>
          <c:tx>
            <c:strRef>
              <c:f>Sheet1!$C$1</c:f>
              <c:strCache>
                <c:ptCount val="1"/>
                <c:pt idx="0">
                  <c:v>Resolved</c:v>
                </c:pt>
              </c:strCache>
            </c:strRef>
          </c:tx>
          <c:spPr>
            <a:solidFill>
              <a:srgbClr val="00B050">
                <a:alpha val="85000"/>
              </a:srgbClr>
            </a:solidFill>
            <a:ln w="9525" cap="flat" cmpd="sng" algn="ctr">
              <a:solidFill>
                <a:schemeClr val="lt1">
                  <a:alpha val="50000"/>
                </a:schemeClr>
              </a:solidFill>
              <a:round/>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97" b="1" i="0" u="none" strike="noStrike" kern="1200" baseline="0">
                    <a:solidFill>
                      <a:schemeClr val="lt1"/>
                    </a:solidFill>
                    <a:latin typeface="+mn-lt"/>
                    <a:ea typeface="+mn-ea"/>
                    <a:cs typeface="+mn-cs"/>
                  </a:defRPr>
                </a:pPr>
                <a:endParaRPr lang="zh-CN"/>
              </a:p>
            </c:txPr>
            <c:dLblPos val="inEnd"/>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a:solidFill>
                        <a:schemeClr val="dk1">
                          <a:lumMod val="50000"/>
                          <a:lumOff val="50000"/>
                        </a:schemeClr>
                      </a:solidFill>
                    </a:ln>
                    <a:effectLst/>
                  </c:spPr>
                </c15:leaderLines>
              </c:ext>
            </c:extLst>
          </c:dLbls>
          <c:cat>
            <c:strRef>
              <c:f>Sheet1!$A$2:$A$4</c:f>
              <c:strCache>
                <c:ptCount val="3"/>
                <c:pt idx="0">
                  <c:v>Technical</c:v>
                </c:pt>
                <c:pt idx="1">
                  <c:v>General</c:v>
                </c:pt>
                <c:pt idx="2">
                  <c:v>Editorial</c:v>
                </c:pt>
              </c:strCache>
            </c:strRef>
          </c:cat>
          <c:val>
            <c:numRef>
              <c:f>Sheet1!$C$2:$C$4</c:f>
              <c:numCache>
                <c:formatCode>General</c:formatCode>
                <c:ptCount val="3"/>
                <c:pt idx="0">
                  <c:v>585</c:v>
                </c:pt>
                <c:pt idx="1">
                  <c:v>55</c:v>
                </c:pt>
                <c:pt idx="2">
                  <c:v>266</c:v>
                </c:pt>
              </c:numCache>
            </c:numRef>
          </c:val>
          <c:extLst xmlns:c16r2="http://schemas.microsoft.com/office/drawing/2015/06/chart">
            <c:ext xmlns:c16="http://schemas.microsoft.com/office/drawing/2014/chart" uri="{C3380CC4-5D6E-409C-BE32-E72D297353CC}">
              <c16:uniqueId val="{00000001-7DDA-4C11-A3E1-0B160159F838}"/>
            </c:ext>
          </c:extLst>
        </c:ser>
        <c:dLbls>
          <c:dLblPos val="inEnd"/>
          <c:showLegendKey val="0"/>
          <c:showVal val="1"/>
          <c:showCatName val="0"/>
          <c:showSerName val="0"/>
          <c:showPercent val="0"/>
          <c:showBubbleSize val="0"/>
        </c:dLbls>
        <c:gapWidth val="65"/>
        <c:axId val="3897184"/>
        <c:axId val="3892288"/>
      </c:barChart>
      <c:catAx>
        <c:axId val="3897184"/>
        <c:scaling>
          <c:orientation val="minMax"/>
        </c:scaling>
        <c:delete val="0"/>
        <c:axPos val="b"/>
        <c:numFmt formatCode="General" sourceLinked="1"/>
        <c:majorTickMark val="none"/>
        <c:minorTickMark val="none"/>
        <c:tickLblPos val="nextTo"/>
        <c:spPr>
          <a:noFill/>
          <a:ln w="19050" cap="flat" cmpd="sng" algn="ctr">
            <a:solidFill>
              <a:schemeClr val="dk1">
                <a:lumMod val="75000"/>
                <a:lumOff val="25000"/>
              </a:schemeClr>
            </a:solidFill>
            <a:round/>
          </a:ln>
          <a:effectLst/>
        </c:spPr>
        <c:txPr>
          <a:bodyPr rot="-60000000" spcFirstLastPara="1" vertOverflow="ellipsis" vert="horz" wrap="square" anchor="ctr" anchorCtr="1"/>
          <a:lstStyle/>
          <a:p>
            <a:pPr>
              <a:defRPr sz="1197" b="0" i="0" u="none" strike="noStrike" kern="1200" cap="all" baseline="0">
                <a:solidFill>
                  <a:schemeClr val="dk1">
                    <a:lumMod val="75000"/>
                    <a:lumOff val="25000"/>
                  </a:schemeClr>
                </a:solidFill>
                <a:latin typeface="+mn-lt"/>
                <a:ea typeface="+mn-ea"/>
                <a:cs typeface="+mn-cs"/>
              </a:defRPr>
            </a:pPr>
            <a:endParaRPr lang="zh-CN"/>
          </a:p>
        </c:txPr>
        <c:crossAx val="3892288"/>
        <c:crosses val="autoZero"/>
        <c:auto val="1"/>
        <c:lblAlgn val="ctr"/>
        <c:lblOffset val="100"/>
        <c:noMultiLvlLbl val="0"/>
      </c:catAx>
      <c:valAx>
        <c:axId val="3892288"/>
        <c:scaling>
          <c:orientation val="minMax"/>
        </c:scaling>
        <c:delete val="1"/>
        <c:axPos val="l"/>
        <c:majorGridlines>
          <c:spPr>
            <a:ln w="9525" cap="flat" cmpd="sng" algn="ctr">
              <a:gradFill>
                <a:gsLst>
                  <a:gs pos="100000">
                    <a:schemeClr val="dk1">
                      <a:lumMod val="95000"/>
                      <a:lumOff val="5000"/>
                      <a:alpha val="42000"/>
                    </a:schemeClr>
                  </a:gs>
                  <a:gs pos="0">
                    <a:schemeClr val="lt1">
                      <a:lumMod val="75000"/>
                      <a:alpha val="36000"/>
                    </a:schemeClr>
                  </a:gs>
                </a:gsLst>
                <a:lin ang="5400000" scaled="0"/>
              </a:gradFill>
              <a:round/>
            </a:ln>
            <a:effectLst/>
          </c:spPr>
        </c:majorGridlines>
        <c:numFmt formatCode="General" sourceLinked="1"/>
        <c:majorTickMark val="none"/>
        <c:minorTickMark val="none"/>
        <c:tickLblPos val="nextTo"/>
        <c:crossAx val="3897184"/>
        <c:crosses val="autoZero"/>
        <c:crossBetween val="between"/>
      </c:valAx>
      <c:spPr>
        <a:noFill/>
        <a:ln>
          <a:noFill/>
        </a:ln>
        <a:effectLst/>
      </c:spPr>
    </c:plotArea>
    <c:legend>
      <c:legendPos val="b"/>
      <c:overlay val="0"/>
      <c:spPr>
        <a:solidFill>
          <a:schemeClr val="lt1">
            <a:lumMod val="95000"/>
            <a:alpha val="39000"/>
          </a:schemeClr>
        </a:solidFill>
        <a:ln>
          <a:noFill/>
        </a:ln>
        <a:effectLst/>
      </c:spPr>
      <c:txPr>
        <a:bodyPr rot="0" spcFirstLastPara="1" vertOverflow="ellipsis" vert="horz" wrap="square" anchor="ctr" anchorCtr="1"/>
        <a:lstStyle/>
        <a:p>
          <a:pPr>
            <a:defRPr sz="1197" b="0" i="0" u="none" strike="noStrike" kern="1200" baseline="0">
              <a:solidFill>
                <a:schemeClr val="dk1">
                  <a:lumMod val="75000"/>
                  <a:lumOff val="25000"/>
                </a:schemeClr>
              </a:solidFill>
              <a:latin typeface="+mn-lt"/>
              <a:ea typeface="+mn-ea"/>
              <a:cs typeface="+mn-cs"/>
            </a:defRPr>
          </a:pPr>
          <a:endParaRPr lang="zh-CN"/>
        </a:p>
      </c:txPr>
    </c:legend>
    <c:plotVisOnly val="1"/>
    <c:dispBlanksAs val="gap"/>
    <c:showDLblsOverMax val="0"/>
    <c:extLst xmlns:c16r2="http://schemas.microsoft.com/office/drawing/2015/06/chart">
      <c:ext xmlns:c16r3="http://schemas.microsoft.com/office/drawing/2017/03/chart" uri="{56B9EC1D-385E-4148-901F-78D8002777C0}">
        <c16r3:dataDisplayOptions16>
          <c16r3:dispNaAsBlank val="1"/>
        </c16r3:dataDisplayOptions16>
      </c:ext>
    </c:extLst>
  </c:chart>
  <c: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a:effectLst/>
  </c:spPr>
  <c:txPr>
    <a:bodyPr/>
    <a:lstStyle/>
    <a:p>
      <a:pPr>
        <a:defRPr/>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5">
  <cs:axisTitle>
    <cs:lnRef idx="0"/>
    <cs:fillRef idx="0"/>
    <cs:effectRef idx="0"/>
    <cs:fontRef idx="minor">
      <a:schemeClr val="dk1">
        <a:lumMod val="75000"/>
        <a:lumOff val="25000"/>
      </a:schemeClr>
    </cs:fontRef>
    <cs:defRPr sz="1197" b="1" kern="1200"/>
  </cs:axisTitle>
  <cs:categoryAxis>
    <cs:lnRef idx="0"/>
    <cs:fillRef idx="0"/>
    <cs:effectRef idx="0"/>
    <cs:fontRef idx="minor">
      <a:schemeClr val="dk1">
        <a:lumMod val="75000"/>
        <a:lumOff val="25000"/>
      </a:schemeClr>
    </cs:fontRef>
    <cs:spPr>
      <a:ln w="19050" cap="flat" cmpd="sng" algn="ctr">
        <a:solidFill>
          <a:schemeClr val="dk1">
            <a:lumMod val="75000"/>
            <a:lumOff val="25000"/>
          </a:schemeClr>
        </a:solidFill>
        <a:round/>
      </a:ln>
    </cs:spPr>
    <cs:defRPr sz="1197" kern="1200" cap="all" baseline="0"/>
  </cs:categoryAxis>
  <cs:chartArea>
    <cs:lnRef idx="0"/>
    <cs:fillRef idx="0"/>
    <cs:effectRef idx="0"/>
    <cs:fontRef idx="minor">
      <a:schemeClr val="dk1"/>
    </cs:fontRef>
    <cs:spPr>
      <a:gradFill flip="none" rotWithShape="1">
        <a:gsLst>
          <a:gs pos="0">
            <a:schemeClr val="lt1"/>
          </a:gs>
          <a:gs pos="39000">
            <a:schemeClr val="lt1"/>
          </a:gs>
          <a:gs pos="100000">
            <a:schemeClr val="lt1">
              <a:lumMod val="75000"/>
            </a:schemeClr>
          </a:gs>
        </a:gsLst>
        <a:path path="circle">
          <a:fillToRect l="50000" t="-80000" r="50000" b="180000"/>
        </a:path>
        <a:tileRect/>
      </a:gradFill>
      <a:ln w="9525" cap="flat" cmpd="sng" algn="ctr">
        <a:solidFill>
          <a:schemeClr val="dk1">
            <a:lumMod val="25000"/>
            <a:lumOff val="75000"/>
          </a:schemeClr>
        </a:solidFill>
        <a:round/>
      </a:ln>
    </cs:spPr>
    <cs:defRPr sz="1197" kern="1200"/>
  </cs:chartArea>
  <cs:dataLabel>
    <cs:lnRef idx="0"/>
    <cs:fillRef idx="0"/>
    <cs:effectRef idx="0"/>
    <cs:fontRef idx="minor">
      <a:schemeClr val="lt1"/>
    </cs:fontRef>
    <cs:defRPr sz="1197" b="1" i="0" u="none" strike="noStrike" kern="1200" baseline="0"/>
  </cs:dataLabel>
  <cs:dataLabelCallout>
    <cs:lnRef idx="0"/>
    <cs:fillRef idx="0"/>
    <cs:effectRef idx="0"/>
    <cs:fontRef idx="minor">
      <a:schemeClr val="lt1"/>
    </cs:fontRef>
    <cs:spPr>
      <a:solidFill>
        <a:schemeClr val="dk1">
          <a:lumMod val="65000"/>
          <a:lumOff val="35000"/>
          <a:alpha val="75000"/>
        </a:schemeClr>
      </a:solidFill>
    </cs:spPr>
    <cs:defRPr sz="1197" b="1" kern="1200"/>
    <cs:bodyPr rot="0" spcFirstLastPara="1" vertOverflow="clip" horzOverflow="clip" vert="horz" wrap="square" lIns="36576" tIns="18288" rIns="36576" bIns="18288" anchor="ctr" anchorCtr="1">
      <a:spAutoFit/>
    </cs:bodyPr>
  </cs:dataLabelCallout>
  <cs:dataPoint>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
  <cs:dataPoint3D>
    <cs:lnRef idx="0"/>
    <cs:fillRef idx="0">
      <cs:styleClr val="auto"/>
    </cs:fillRef>
    <cs:effectRef idx="0"/>
    <cs:fontRef idx="minor">
      <a:schemeClr val="dk1"/>
    </cs:fontRef>
    <cs:spPr>
      <a:solidFill>
        <a:schemeClr val="phClr">
          <a:alpha val="85000"/>
        </a:schemeClr>
      </a:solidFill>
      <a:ln w="9525" cap="flat" cmpd="sng" algn="ctr">
        <a:solidFill>
          <a:schemeClr val="lt1">
            <a:alpha val="50000"/>
          </a:schemeClr>
        </a:solidFill>
        <a:round/>
      </a:ln>
    </cs:spPr>
  </cs:dataPoint3D>
  <cs:dataPointLine>
    <cs:lnRef idx="0">
      <cs:styleClr val="auto"/>
    </cs:lnRef>
    <cs:fillRef idx="0"/>
    <cs:effectRef idx="0"/>
    <cs:fontRef idx="minor">
      <a:schemeClr val="dk1"/>
    </cs:fontRef>
    <cs:spPr>
      <a:ln w="31750" cap="rnd">
        <a:solidFill>
          <a:schemeClr val="phClr">
            <a:alpha val="85000"/>
          </a:schemeClr>
        </a:solidFill>
        <a:round/>
      </a:ln>
    </cs:spPr>
  </cs:dataPointLine>
  <cs:dataPointMarker>
    <cs:lnRef idx="0"/>
    <cs:fillRef idx="0">
      <cs:styleClr val="auto"/>
    </cs:fillRef>
    <cs:effectRef idx="0"/>
    <cs:fontRef idx="minor">
      <a:schemeClr val="dk1"/>
    </cs:fontRef>
    <cs:spPr>
      <a:solidFill>
        <a:schemeClr val="phClr">
          <a:alpha val="85000"/>
        </a:schemeClr>
      </a:solidFill>
    </cs:spPr>
  </cs:dataPointMarker>
  <cs:dataPointMarkerLayout symbol="circle" size="6"/>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dk1">
        <a:lumMod val="75000"/>
        <a:lumOff val="25000"/>
      </a:schemeClr>
    </cs:fontRef>
    <cs:spPr>
      <a:ln w="9525">
        <a:solidFill>
          <a:schemeClr val="dk1">
            <a:lumMod val="35000"/>
            <a:lumOff val="65000"/>
          </a:schemeClr>
        </a:solidFill>
      </a:ln>
    </cs:spPr>
    <cs:defRPr sz="1197" kern="1200"/>
  </cs:dataTable>
  <cs:downBar>
    <cs:lnRef idx="0"/>
    <cs:fillRef idx="0"/>
    <cs:effectRef idx="0"/>
    <cs:fontRef idx="minor">
      <a:schemeClr val="dk1"/>
    </cs:fontRef>
    <cs:spPr>
      <a:solidFill>
        <a:schemeClr val="dk1">
          <a:lumMod val="50000"/>
          <a:lumOff val="50000"/>
        </a:schemeClr>
      </a:solidFill>
      <a:ln w="9525">
        <a:solidFill>
          <a:schemeClr val="dk1">
            <a:lumMod val="65000"/>
            <a:lumOff val="35000"/>
          </a:schemeClr>
        </a:solidFill>
      </a:ln>
    </cs:spPr>
  </cs:downBar>
  <cs:dropLine>
    <cs:lnRef idx="0"/>
    <cs:fillRef idx="0"/>
    <cs:effectRef idx="0"/>
    <cs:fontRef idx="minor">
      <a:schemeClr val="dk1"/>
    </cs:fontRef>
    <cs:spPr>
      <a:ln w="9525">
        <a:solidFill>
          <a:schemeClr val="dk1">
            <a:lumMod val="35000"/>
            <a:lumOff val="65000"/>
          </a:schemeClr>
        </a:solidFill>
        <a:prstDash val="dash"/>
      </a:ln>
    </cs:spPr>
  </cs:dropLine>
  <cs:errorBar>
    <cs:lnRef idx="0"/>
    <cs:fillRef idx="0"/>
    <cs:effectRef idx="0"/>
    <cs:fontRef idx="minor">
      <a:schemeClr val="dk1"/>
    </cs:fontRef>
    <cs:spPr>
      <a:ln w="9525">
        <a:solidFill>
          <a:schemeClr val="dk1">
            <a:lumMod val="65000"/>
            <a:lumOff val="35000"/>
          </a:schemeClr>
        </a:solidFill>
        <a:round/>
      </a:ln>
    </cs:spPr>
  </cs:errorBar>
  <cs:floor>
    <cs:lnRef idx="0"/>
    <cs:fillRef idx="0"/>
    <cs:effectRef idx="0"/>
    <cs:fontRef idx="minor">
      <a:schemeClr val="dk1"/>
    </cs:fontRef>
  </cs:floor>
  <cs:gridlineMajor>
    <cs:lnRef idx="0"/>
    <cs:fillRef idx="0"/>
    <cs:effectRef idx="0"/>
    <cs:fontRef idx="minor">
      <a:schemeClr val="dk1"/>
    </cs:fontRef>
    <cs:spPr>
      <a:ln w="9525" cap="flat" cmpd="sng" algn="ctr">
        <a:gradFill>
          <a:gsLst>
            <a:gs pos="100000">
              <a:schemeClr val="dk1">
                <a:lumMod val="95000"/>
                <a:lumOff val="5000"/>
                <a:alpha val="42000"/>
              </a:schemeClr>
            </a:gs>
            <a:gs pos="0">
              <a:schemeClr val="lt1">
                <a:lumMod val="75000"/>
                <a:alpha val="36000"/>
              </a:schemeClr>
            </a:gs>
          </a:gsLst>
          <a:lin ang="5400000" scaled="0"/>
        </a:gradFill>
        <a:round/>
      </a:ln>
    </cs:spPr>
  </cs:gridlineMajor>
  <cs:gridlineMinor>
    <cs:lnRef idx="0"/>
    <cs:fillRef idx="0"/>
    <cs:effectRef idx="0"/>
    <cs:fontRef idx="minor">
      <a:schemeClr val="dk1"/>
    </cs:fontRef>
    <cs:spPr>
      <a:ln>
        <a:gradFill>
          <a:gsLst>
            <a:gs pos="100000">
              <a:schemeClr val="dk1">
                <a:lumMod val="95000"/>
                <a:lumOff val="5000"/>
                <a:alpha val="42000"/>
              </a:schemeClr>
            </a:gs>
            <a:gs pos="0">
              <a:schemeClr val="lt1">
                <a:lumMod val="75000"/>
                <a:alpha val="36000"/>
              </a:schemeClr>
            </a:gs>
          </a:gsLst>
          <a:lin ang="5400000" scaled="0"/>
        </a:gradFill>
      </a:ln>
    </cs:spPr>
  </cs:gridlineMinor>
  <cs:hiLoLine>
    <cs:lnRef idx="0"/>
    <cs:fillRef idx="0"/>
    <cs:effectRef idx="0"/>
    <cs:fontRef idx="minor">
      <a:schemeClr val="dk1"/>
    </cs:fontRef>
    <cs:spPr>
      <a:ln w="9525">
        <a:solidFill>
          <a:schemeClr val="dk1">
            <a:lumMod val="35000"/>
            <a:lumOff val="65000"/>
          </a:schemeClr>
        </a:solidFill>
        <a:prstDash val="dash"/>
      </a:ln>
    </cs:spPr>
  </cs:hiLoLine>
  <cs:leaderLine>
    <cs:lnRef idx="0"/>
    <cs:fillRef idx="0"/>
    <cs:effectRef idx="0"/>
    <cs:fontRef idx="minor">
      <a:schemeClr val="dk1"/>
    </cs:fontRef>
    <cs:spPr>
      <a:ln w="9525">
        <a:solidFill>
          <a:schemeClr val="dk1">
            <a:lumMod val="50000"/>
            <a:lumOff val="50000"/>
          </a:schemeClr>
        </a:solidFill>
      </a:ln>
    </cs:spPr>
  </cs:leaderLine>
  <cs:legend>
    <cs:lnRef idx="0"/>
    <cs:fillRef idx="0"/>
    <cs:effectRef idx="0"/>
    <cs:fontRef idx="minor">
      <a:schemeClr val="dk1">
        <a:lumMod val="75000"/>
        <a:lumOff val="25000"/>
      </a:schemeClr>
    </cs:fontRef>
    <cs:spPr>
      <a:solidFill>
        <a:schemeClr val="lt1">
          <a:lumMod val="95000"/>
          <a:alpha val="39000"/>
        </a:schemeClr>
      </a:solidFill>
    </cs:spPr>
    <cs:defRPr sz="1197" kern="1200"/>
  </cs:legend>
  <cs:plotArea>
    <cs:lnRef idx="0"/>
    <cs:fillRef idx="0"/>
    <cs:effectRef idx="0"/>
    <cs:fontRef idx="minor">
      <a:schemeClr val="dk1"/>
    </cs:fontRef>
  </cs:plotArea>
  <cs:plotArea3D>
    <cs:lnRef idx="0"/>
    <cs:fillRef idx="0"/>
    <cs:effectRef idx="0"/>
    <cs:fontRef idx="minor">
      <a:schemeClr val="dk1"/>
    </cs:fontRef>
  </cs:plotArea3D>
  <cs:seriesAxis>
    <cs:lnRef idx="0"/>
    <cs:fillRef idx="0"/>
    <cs:effectRef idx="0"/>
    <cs:fontRef idx="minor">
      <a:schemeClr val="dk1">
        <a:lumMod val="75000"/>
        <a:lumOff val="25000"/>
      </a:schemeClr>
    </cs:fontRef>
    <cs:spPr>
      <a:ln w="31750" cap="flat" cmpd="sng" algn="ctr">
        <a:solidFill>
          <a:schemeClr val="dk1">
            <a:lumMod val="75000"/>
            <a:lumOff val="25000"/>
          </a:schemeClr>
        </a:solidFill>
        <a:round/>
      </a:ln>
    </cs:spPr>
    <cs:defRPr sz="1197" kern="1200"/>
  </cs:seriesAxis>
  <cs:seriesLine>
    <cs:lnRef idx="0"/>
    <cs:fillRef idx="0"/>
    <cs:effectRef idx="0"/>
    <cs:fontRef idx="minor">
      <a:schemeClr val="dk1"/>
    </cs:fontRef>
    <cs:spPr>
      <a:ln w="9525">
        <a:solidFill>
          <a:schemeClr val="dk1">
            <a:lumMod val="50000"/>
            <a:lumOff val="50000"/>
          </a:schemeClr>
        </a:solidFill>
        <a:round/>
      </a:ln>
    </cs:spPr>
  </cs:seriesLine>
  <cs:title>
    <cs:lnRef idx="0"/>
    <cs:fillRef idx="0"/>
    <cs:effectRef idx="0"/>
    <cs:fontRef idx="minor">
      <a:schemeClr val="dk1">
        <a:lumMod val="75000"/>
        <a:lumOff val="25000"/>
      </a:schemeClr>
    </cs:fontRef>
    <cs:defRPr sz="2200" b="1" kern="1200" baseline="0"/>
  </cs:title>
  <cs:trendline>
    <cs:lnRef idx="0">
      <cs:styleClr val="auto"/>
    </cs:lnRef>
    <cs:fillRef idx="0"/>
    <cs:effectRef idx="0"/>
    <cs:fontRef idx="minor">
      <a:schemeClr val="dk1"/>
    </cs:fontRef>
    <cs:spPr>
      <a:ln w="19050" cap="rnd">
        <a:solidFill>
          <a:schemeClr val="phClr"/>
        </a:solidFill>
      </a:ln>
    </cs:spPr>
  </cs:trendline>
  <cs:trendlineLabel>
    <cs:lnRef idx="0"/>
    <cs:fillRef idx="0"/>
    <cs:effectRef idx="0"/>
    <cs:fontRef idx="minor">
      <a:schemeClr val="dk1">
        <a:lumMod val="75000"/>
        <a:lumOff val="25000"/>
      </a:schemeClr>
    </cs:fontRef>
    <cs:defRPr sz="1197" kern="1200"/>
  </cs:trendlineLabel>
  <cs:upBar>
    <cs:lnRef idx="0"/>
    <cs:fillRef idx="0"/>
    <cs:effectRef idx="0"/>
    <cs:fontRef idx="minor">
      <a:schemeClr val="dk1"/>
    </cs:fontRef>
    <cs:spPr>
      <a:solidFill>
        <a:schemeClr val="lt1"/>
      </a:solidFill>
      <a:ln w="9525">
        <a:solidFill>
          <a:schemeClr val="dk1">
            <a:lumMod val="65000"/>
            <a:lumOff val="35000"/>
          </a:schemeClr>
        </a:solidFill>
      </a:ln>
    </cs:spPr>
  </cs:upBar>
  <cs:valueAxis>
    <cs:lnRef idx="0"/>
    <cs:fillRef idx="0"/>
    <cs:effectRef idx="0"/>
    <cs:fontRef idx="minor">
      <a:schemeClr val="dk1">
        <a:lumMod val="75000"/>
        <a:lumOff val="25000"/>
      </a:schemeClr>
    </cs:fontRef>
    <cs:spPr>
      <a:ln>
        <a:noFill/>
      </a:ln>
    </cs:spPr>
    <cs:defRPr sz="1197" kern="1200"/>
  </cs:valueAxis>
  <cs:wall>
    <cs:lnRef idx="0"/>
    <cs:fillRef idx="0"/>
    <cs:effectRef idx="0"/>
    <cs:fontRef idx="minor">
      <a:schemeClr val="dk1"/>
    </cs:fontRef>
  </cs:wall>
</cs:chartStyle>
</file>

<file path=ppt/comments/comment1.xml><?xml version="1.0" encoding="utf-8"?>
<p:cmLst xmlns:a="http://schemas.openxmlformats.org/drawingml/2006/main" xmlns:r="http://schemas.openxmlformats.org/officeDocument/2006/relationships" xmlns:p="http://schemas.openxmlformats.org/presentationml/2006/main">
  <p:cm authorId="1" dt="2022-02-24T10:02:46.291" idx="3">
    <p:pos x="3539" y="2176"/>
    <p:text>confirm the revision number</p:text>
    <p:extLst>
      <p:ext uri="{C676402C-5697-4E1C-873F-D02D1690AC5C}">
        <p15:threadingInfo xmlns:p15="http://schemas.microsoft.com/office/powerpoint/2012/main" timeZoneBias="-480"/>
      </p:ext>
    </p:extLst>
  </p:cm>
</p:cmLst>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5" name="Rectangle 3"/>
          <p:cNvSpPr>
            <a:spLocks noGrp="1" noChangeArrowheads="1"/>
          </p:cNvSpPr>
          <p:nvPr>
            <p:ph type="dt" sz="quarter" idx="1"/>
          </p:nvPr>
        </p:nvSpPr>
        <p:spPr bwMode="auto">
          <a:xfrm>
            <a:off x="695325" y="174625"/>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3076" name="Rectangle 4"/>
          <p:cNvSpPr>
            <a:spLocks noGrp="1" noChangeArrowheads="1"/>
          </p:cNvSpPr>
          <p:nvPr>
            <p:ph type="ftr" sz="quarter" idx="2"/>
          </p:nvPr>
        </p:nvSpPr>
        <p:spPr bwMode="auto">
          <a:xfrm>
            <a:off x="3892550" y="8982075"/>
            <a:ext cx="2425700"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atin typeface="Times New Roman" pitchFamily="18" charset="0"/>
                <a:ea typeface="+mn-ea"/>
                <a:cs typeface="+mn-cs"/>
              </a:defRPr>
            </a:lvl1pPr>
          </a:lstStyle>
          <a:p>
            <a:pPr>
              <a:defRPr/>
            </a:pPr>
            <a:r>
              <a:rPr lang="en-US"/>
              <a:t>Tony Xiao Han (Huawei Technologies)</a:t>
            </a:r>
          </a:p>
        </p:txBody>
      </p:sp>
      <p:sp>
        <p:nvSpPr>
          <p:cNvPr id="3077" name="Rectangle 5"/>
          <p:cNvSpPr>
            <a:spLocks noGrp="1" noChangeArrowheads="1"/>
          </p:cNvSpPr>
          <p:nvPr>
            <p:ph type="sldNum" sz="quarter" idx="3"/>
          </p:nvPr>
        </p:nvSpPr>
        <p:spPr bwMode="auto">
          <a:xfrm>
            <a:off x="3133725" y="8982075"/>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ctr" defTabSz="933450" eaLnBrk="0" hangingPunct="0">
              <a:defRPr/>
            </a:lvl1pPr>
          </a:lstStyle>
          <a:p>
            <a:pPr>
              <a:defRPr/>
            </a:pPr>
            <a:r>
              <a:rPr lang="en-US" altLang="en-US"/>
              <a:t>Page </a:t>
            </a:r>
            <a:fld id="{9F288A74-A044-4BEA-A240-DEFB332E57C4}" type="slidenum">
              <a:rPr lang="en-US" altLang="en-US"/>
              <a:pPr>
                <a:defRPr/>
              </a:pPr>
              <a:t>‹#›</a:t>
            </a:fld>
            <a:endParaRPr lang="en-US" altLang="en-US"/>
          </a:p>
        </p:txBody>
      </p:sp>
      <p:sp>
        <p:nvSpPr>
          <p:cNvPr id="2" name="Line 6"/>
          <p:cNvSpPr>
            <a:spLocks noChangeShapeType="1"/>
          </p:cNvSpPr>
          <p:nvPr/>
        </p:nvSpPr>
        <p:spPr bwMode="auto">
          <a:xfrm>
            <a:off x="693738" y="387350"/>
            <a:ext cx="5546725"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14342" name="Rectangle 7"/>
          <p:cNvSpPr>
            <a:spLocks noChangeArrowheads="1"/>
          </p:cNvSpPr>
          <p:nvPr/>
        </p:nvSpPr>
        <p:spPr bwMode="auto">
          <a:xfrm>
            <a:off x="693738" y="8982075"/>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defTabSz="933450">
              <a:defRPr sz="1200">
                <a:solidFill>
                  <a:schemeClr val="tx1"/>
                </a:solidFill>
                <a:latin typeface="Times New Roman" panose="02020603050405020304" pitchFamily="18" charset="0"/>
                <a:ea typeface="MS PGothic" panose="020B0600070205080204" pitchFamily="34" charset="-128"/>
              </a:defRPr>
            </a:lvl1pPr>
            <a:lvl2pPr marL="742950" indent="-285750" defTabSz="933450">
              <a:defRPr sz="1200">
                <a:solidFill>
                  <a:schemeClr val="tx1"/>
                </a:solidFill>
                <a:latin typeface="Times New Roman" panose="02020603050405020304" pitchFamily="18" charset="0"/>
                <a:ea typeface="MS PGothic" panose="020B0600070205080204" pitchFamily="34" charset="-128"/>
              </a:defRPr>
            </a:lvl2pPr>
            <a:lvl3pPr marL="1143000" indent="-228600" defTabSz="933450">
              <a:defRPr sz="1200">
                <a:solidFill>
                  <a:schemeClr val="tx1"/>
                </a:solidFill>
                <a:latin typeface="Times New Roman" panose="02020603050405020304" pitchFamily="18" charset="0"/>
                <a:ea typeface="MS PGothic" panose="020B0600070205080204" pitchFamily="34" charset="-128"/>
              </a:defRPr>
            </a:lvl3pPr>
            <a:lvl4pPr marL="1600200" indent="-228600" defTabSz="933450">
              <a:defRPr sz="1200">
                <a:solidFill>
                  <a:schemeClr val="tx1"/>
                </a:solidFill>
                <a:latin typeface="Times New Roman" panose="02020603050405020304" pitchFamily="18" charset="0"/>
                <a:ea typeface="MS PGothic" panose="020B0600070205080204" pitchFamily="34" charset="-128"/>
              </a:defRPr>
            </a:lvl4pPr>
            <a:lvl5pPr marL="2057400" indent="-228600" defTabSz="933450">
              <a:defRPr sz="1200">
                <a:solidFill>
                  <a:schemeClr val="tx1"/>
                </a:solidFill>
                <a:latin typeface="Times New Roman" panose="02020603050405020304" pitchFamily="18" charset="0"/>
                <a:ea typeface="MS PGothic" panose="020B0600070205080204" pitchFamily="34" charset="-128"/>
              </a:defRPr>
            </a:lvl5pPr>
            <a:lvl6pPr marL="25146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defTabSz="93345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3079" name="Line 8"/>
          <p:cNvSpPr>
            <a:spLocks noChangeShapeType="1"/>
          </p:cNvSpPr>
          <p:nvPr/>
        </p:nvSpPr>
        <p:spPr bwMode="auto">
          <a:xfrm>
            <a:off x="693738" y="8970963"/>
            <a:ext cx="5700712"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364295087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hdr" sz="quarter"/>
          </p:nvPr>
        </p:nvSpPr>
        <p:spPr bwMode="auto">
          <a:xfrm>
            <a:off x="4086225" y="95250"/>
            <a:ext cx="2195513"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algn="r" defTabSz="933450" eaLnBrk="0" hangingPunct="0">
              <a:defRPr sz="1400" b="1">
                <a:latin typeface="Times New Roman" pitchFamily="18" charset="0"/>
                <a:ea typeface="+mn-ea"/>
                <a:cs typeface="+mn-cs"/>
              </a:defRPr>
            </a:lvl1pPr>
          </a:lstStyle>
          <a:p>
            <a:pPr>
              <a:defRPr/>
            </a:pPr>
            <a:r>
              <a:rPr lang="en-US"/>
              <a:t>doc.: IEEE 802.11-15/1472r0</a:t>
            </a:r>
          </a:p>
        </p:txBody>
      </p:sp>
      <p:sp>
        <p:nvSpPr>
          <p:cNvPr id="2051" name="Rectangle 3"/>
          <p:cNvSpPr>
            <a:spLocks noGrp="1" noChangeArrowheads="1"/>
          </p:cNvSpPr>
          <p:nvPr>
            <p:ph type="dt" idx="1"/>
          </p:nvPr>
        </p:nvSpPr>
        <p:spPr bwMode="auto">
          <a:xfrm>
            <a:off x="654050" y="95250"/>
            <a:ext cx="1041400" cy="215900"/>
          </a:xfrm>
          <a:prstGeom prst="rect">
            <a:avLst/>
          </a:prstGeom>
          <a:noFill/>
          <a:ln w="9525">
            <a:noFill/>
            <a:miter lim="800000"/>
            <a:headEnd/>
            <a:tailEnd/>
          </a:ln>
          <a:effectLst/>
        </p:spPr>
        <p:txBody>
          <a:bodyPr vert="horz" wrap="none" lIns="0" tIns="0" rIns="0" bIns="0" numCol="1" anchor="b" anchorCtr="0" compatLnSpc="1">
            <a:prstTxWarp prst="textNoShape">
              <a:avLst/>
            </a:prstTxWarp>
            <a:spAutoFit/>
          </a:bodyPr>
          <a:lstStyle>
            <a:lvl1pPr defTabSz="933450" eaLnBrk="0" hangingPunct="0">
              <a:defRPr sz="1400" b="1">
                <a:latin typeface="Times New Roman" pitchFamily="18" charset="0"/>
                <a:ea typeface="+mn-ea"/>
                <a:cs typeface="+mn-cs"/>
              </a:defRPr>
            </a:lvl1pPr>
          </a:lstStyle>
          <a:p>
            <a:pPr>
              <a:defRPr/>
            </a:pPr>
            <a:r>
              <a:rPr lang="en-US"/>
              <a:t>January 2016</a:t>
            </a:r>
          </a:p>
        </p:txBody>
      </p:sp>
      <p:sp>
        <p:nvSpPr>
          <p:cNvPr id="2052" name="Rectangle 4"/>
          <p:cNvSpPr>
            <a:spLocks noGrp="1" noRot="1" noChangeAspect="1" noChangeArrowheads="1" noTextEdit="1"/>
          </p:cNvSpPr>
          <p:nvPr>
            <p:ph type="sldImg" idx="2"/>
          </p:nvPr>
        </p:nvSpPr>
        <p:spPr bwMode="auto">
          <a:xfrm>
            <a:off x="384175" y="701675"/>
            <a:ext cx="6165850" cy="3468688"/>
          </a:xfrm>
          <a:prstGeom prst="rect">
            <a:avLst/>
          </a:prstGeom>
          <a:noFill/>
          <a:ln w="12700">
            <a:solidFill>
              <a:schemeClr val="tx1"/>
            </a:solidFill>
            <a:miter lim="800000"/>
            <a:headEnd/>
            <a:tailEnd/>
          </a:ln>
          <a:extLst>
            <a:ext uri="{909E8E84-426E-40DD-AFC4-6F175D3DCCD1}">
              <a14:hiddenFill xmlns:a14="http://schemas.microsoft.com/office/drawing/2010/main">
                <a:solidFill>
                  <a:srgbClr val="FFFFFF"/>
                </a:solidFill>
              </a14:hiddenFill>
            </a:ext>
          </a:extLst>
        </p:spPr>
      </p:sp>
      <p:sp>
        <p:nvSpPr>
          <p:cNvPr id="2053" name="Rectangle 5"/>
          <p:cNvSpPr>
            <a:spLocks noGrp="1" noChangeArrowheads="1"/>
          </p:cNvSpPr>
          <p:nvPr>
            <p:ph type="body" sz="quarter" idx="3"/>
          </p:nvPr>
        </p:nvSpPr>
        <p:spPr bwMode="auto">
          <a:xfrm>
            <a:off x="923925" y="4408488"/>
            <a:ext cx="5086350" cy="4176712"/>
          </a:xfrm>
          <a:prstGeom prst="rect">
            <a:avLst/>
          </a:prstGeom>
          <a:noFill/>
          <a:ln w="9525">
            <a:noFill/>
            <a:miter lim="800000"/>
            <a:headEnd/>
            <a:tailEnd/>
          </a:ln>
          <a:effectLst/>
        </p:spPr>
        <p:txBody>
          <a:bodyPr vert="horz" wrap="square" lIns="93662" tIns="46038" rIns="93662" bIns="46038"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2054" name="Rectangle 6"/>
          <p:cNvSpPr>
            <a:spLocks noGrp="1" noChangeArrowheads="1"/>
          </p:cNvSpPr>
          <p:nvPr>
            <p:ph type="ftr" sz="quarter" idx="4"/>
          </p:nvPr>
        </p:nvSpPr>
        <p:spPr bwMode="auto">
          <a:xfrm>
            <a:off x="3395663" y="8985250"/>
            <a:ext cx="2886075" cy="184150"/>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5pPr marL="457200" lvl="4" algn="r" defTabSz="933450" eaLnBrk="0" hangingPunct="0">
              <a:defRPr>
                <a:latin typeface="Times New Roman" pitchFamily="18" charset="0"/>
                <a:ea typeface="+mn-ea"/>
                <a:cs typeface="+mn-cs"/>
              </a:defRPr>
            </a:lvl5pPr>
          </a:lstStyle>
          <a:p>
            <a:pPr lvl="4">
              <a:defRPr/>
            </a:pPr>
            <a:r>
              <a:rPr lang="en-US"/>
              <a:t>Tony Xiao Han (Huawei Technologies)</a:t>
            </a:r>
          </a:p>
        </p:txBody>
      </p:sp>
      <p:sp>
        <p:nvSpPr>
          <p:cNvPr id="2055" name="Rectangle 7"/>
          <p:cNvSpPr>
            <a:spLocks noGrp="1" noChangeArrowheads="1"/>
          </p:cNvSpPr>
          <p:nvPr>
            <p:ph type="sldNum" sz="quarter" idx="5"/>
          </p:nvPr>
        </p:nvSpPr>
        <p:spPr bwMode="auto">
          <a:xfrm>
            <a:off x="3222625" y="8985250"/>
            <a:ext cx="512763" cy="182563"/>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lvl1pPr algn="r" defTabSz="933450" eaLnBrk="0" hangingPunct="0">
              <a:defRPr/>
            </a:lvl1pPr>
          </a:lstStyle>
          <a:p>
            <a:pPr>
              <a:defRPr/>
            </a:pPr>
            <a:r>
              <a:rPr lang="en-US" altLang="en-US"/>
              <a:t>Page </a:t>
            </a:r>
            <a:fld id="{DF5FBB85-B9F8-4899-8B5B-B90AEDFA23A9}" type="slidenum">
              <a:rPr lang="en-US" altLang="en-US"/>
              <a:pPr>
                <a:defRPr/>
              </a:pPr>
              <a:t>‹#›</a:t>
            </a:fld>
            <a:endParaRPr lang="en-US" altLang="en-US"/>
          </a:p>
        </p:txBody>
      </p:sp>
      <p:sp>
        <p:nvSpPr>
          <p:cNvPr id="13320" name="Rectangle 8"/>
          <p:cNvSpPr>
            <a:spLocks noChangeArrowheads="1"/>
          </p:cNvSpPr>
          <p:nvPr/>
        </p:nvSpPr>
        <p:spPr bwMode="auto">
          <a:xfrm>
            <a:off x="723900" y="8985250"/>
            <a:ext cx="711200" cy="182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mtClean="0"/>
              <a:t>Submission</a:t>
            </a:r>
          </a:p>
        </p:txBody>
      </p:sp>
      <p:sp>
        <p:nvSpPr>
          <p:cNvPr id="2057" name="Line 9"/>
          <p:cNvSpPr>
            <a:spLocks noChangeShapeType="1"/>
          </p:cNvSpPr>
          <p:nvPr/>
        </p:nvSpPr>
        <p:spPr bwMode="auto">
          <a:xfrm>
            <a:off x="723900" y="8983663"/>
            <a:ext cx="54864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
        <p:nvSpPr>
          <p:cNvPr id="2058" name="Line 10"/>
          <p:cNvSpPr>
            <a:spLocks noChangeShapeType="1"/>
          </p:cNvSpPr>
          <p:nvPr/>
        </p:nvSpPr>
        <p:spPr bwMode="auto">
          <a:xfrm>
            <a:off x="647700" y="296863"/>
            <a:ext cx="56388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a:p>
        </p:txBody>
      </p:sp>
    </p:spTree>
    <p:extLst>
      <p:ext uri="{BB962C8B-B14F-4D97-AF65-F5344CB8AC3E}">
        <p14:creationId xmlns:p14="http://schemas.microsoft.com/office/powerpoint/2010/main" val="2098812939"/>
      </p:ext>
    </p:extLst>
  </p:cSld>
  <p:clrMap bg1="lt1" tx1="dk1" bg2="lt2" tx2="dk2" accent1="accent1" accent2="accent2" accent3="accent3" accent4="accent4" accent5="accent5" accent6="accent6" hlink="hlink" folHlink="folHlink"/>
  <p:hf/>
  <p:notesStyle>
    <a:lvl1pPr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1pPr>
    <a:lvl2pPr marL="1143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2pPr>
    <a:lvl3pPr marL="2286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3pPr>
    <a:lvl4pPr marL="3429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4pPr>
    <a:lvl5pPr marL="457200" algn="l" defTabSz="933450" rtl="0" eaLnBrk="0" fontAlgn="base" hangingPunct="0">
      <a:spcBef>
        <a:spcPct val="30000"/>
      </a:spcBef>
      <a:spcAft>
        <a:spcPct val="0"/>
      </a:spcAft>
      <a:defRPr sz="1200" kern="1200">
        <a:solidFill>
          <a:schemeClr val="tx1"/>
        </a:solidFill>
        <a:latin typeface="Times New Roman" pitchFamily="18" charset="0"/>
        <a:ea typeface="MS PGothic" pitchFamily="34" charset="-128"/>
        <a:cs typeface="MS PGothic"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0444141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159559910"/>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20340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2121866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4713733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0588102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67035713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2634058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19567948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9934594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6701930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Notes Placeholder 1"/>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1" algn="just"/>
            <a:endParaRPr lang="en-US" altLang="zh-CN" dirty="0" smtClean="0"/>
          </a:p>
          <a:p>
            <a:endParaRPr lang="en-US" altLang="en-US" dirty="0" smtClean="0"/>
          </a:p>
        </p:txBody>
      </p:sp>
    </p:spTree>
    <p:extLst>
      <p:ext uri="{BB962C8B-B14F-4D97-AF65-F5344CB8AC3E}">
        <p14:creationId xmlns:p14="http://schemas.microsoft.com/office/powerpoint/2010/main" val="54023453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166996580"/>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889414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a:defRPr/>
            </a:pPr>
            <a:endParaRPr lang="zh-CN" altLang="en-US" dirty="0"/>
          </a:p>
        </p:txBody>
      </p:sp>
    </p:spTree>
    <p:extLst>
      <p:ext uri="{BB962C8B-B14F-4D97-AF65-F5344CB8AC3E}">
        <p14:creationId xmlns:p14="http://schemas.microsoft.com/office/powerpoint/2010/main" val="198480487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24</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97579122"/>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339624094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511215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4269019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Draft may be ready by February 3</a:t>
            </a:r>
            <a:r>
              <a:rPr lang="en-US" altLang="zh-CN" sz="1200" kern="1200" baseline="30000" dirty="0" smtClean="0">
                <a:solidFill>
                  <a:schemeClr val="tx1"/>
                </a:solidFill>
                <a:effectLst/>
                <a:latin typeface="Times New Roman" pitchFamily="18" charset="0"/>
                <a:ea typeface="MS PGothic" pitchFamily="34" charset="-128"/>
                <a:cs typeface="MS PGothic" charset="0"/>
              </a:rPr>
              <a:t>rd</a:t>
            </a:r>
            <a:r>
              <a:rPr lang="en-US" altLang="zh-CN" sz="1200" kern="1200" dirty="0" smtClean="0">
                <a:solidFill>
                  <a:schemeClr val="tx1"/>
                </a:solidFill>
                <a:effectLst/>
                <a:latin typeface="Times New Roman" pitchFamily="18" charset="0"/>
                <a:ea typeface="MS PGothic" pitchFamily="34" charset="-128"/>
                <a:cs typeface="MS PGothic" charset="0"/>
              </a:rPr>
              <a:t> (that is, 2 weeks after the interim closes).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Given that Dorothy may need a day or two to open the ballot, let’s say that the ballot opens on February 6</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kern="1200" dirty="0" smtClean="0">
                <a:solidFill>
                  <a:schemeClr val="tx1"/>
                </a:solidFill>
                <a:effectLst/>
                <a:latin typeface="Times New Roman" pitchFamily="18" charset="0"/>
                <a:ea typeface="MS PGothic" pitchFamily="34" charset="-128"/>
                <a:cs typeface="MS PGothic" charset="0"/>
              </a:rPr>
              <a:t>30 days later means that the ballot would around March 10</a:t>
            </a:r>
            <a:r>
              <a:rPr lang="en-US" altLang="zh-CN" sz="1200" kern="1200" baseline="30000" dirty="0" smtClean="0">
                <a:solidFill>
                  <a:schemeClr val="tx1"/>
                </a:solidFill>
                <a:effectLst/>
                <a:latin typeface="Times New Roman" pitchFamily="18" charset="0"/>
                <a:ea typeface="MS PGothic" pitchFamily="34" charset="-128"/>
                <a:cs typeface="MS PGothic" charset="0"/>
              </a:rPr>
              <a:t>th</a:t>
            </a:r>
            <a:r>
              <a:rPr lang="en-US" altLang="zh-CN" sz="1200" kern="1200" dirty="0" smtClean="0">
                <a:solidFill>
                  <a:schemeClr val="tx1"/>
                </a:solidFill>
                <a:effectLst/>
                <a:latin typeface="Times New Roman" pitchFamily="18" charset="0"/>
                <a:ea typeface="MS PGothic" pitchFamily="34" charset="-128"/>
                <a:cs typeface="MS PGothic" charset="0"/>
              </a:rPr>
              <a:t> – which is the week before the March plenary.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124243878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877365336"/>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802.11-yy/xxxxr0</a:t>
            </a:r>
          </a:p>
        </p:txBody>
      </p:sp>
      <p:sp>
        <p:nvSpPr>
          <p:cNvPr id="5" name="Rectangle 3"/>
          <p:cNvSpPr>
            <a:spLocks noGrp="1" noChangeArrowheads="1"/>
          </p:cNvSpPr>
          <p:nvPr>
            <p:ph type="dt"/>
          </p:nvPr>
        </p:nvSpPr>
        <p:spPr>
          <a:ln/>
        </p:spPr>
        <p:txBody>
          <a:bodyPr/>
          <a:lstStyle/>
          <a:p>
            <a:r>
              <a:rPr lang="en-US"/>
              <a:t>Month Year</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30</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92139142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34452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0802071"/>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874575544"/>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a:ln/>
        </p:spPr>
      </p:sp>
      <p:sp>
        <p:nvSpPr>
          <p:cNvPr id="368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GB" altLang="en-US" smtClean="0"/>
          </a:p>
        </p:txBody>
      </p:sp>
      <p:sp>
        <p:nvSpPr>
          <p:cNvPr id="36868" name="Header Placeholder 3"/>
          <p:cNvSpPr>
            <a:spLocks noGrp="1"/>
          </p:cNvSpPr>
          <p:nvPr>
            <p:ph type="hdr" sz="quarter"/>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doc.: IEEE 802.11-21/0932r0</a:t>
            </a:r>
          </a:p>
        </p:txBody>
      </p:sp>
      <p:sp>
        <p:nvSpPr>
          <p:cNvPr id="36869" name="Date Placeholder 4"/>
          <p:cNvSpPr>
            <a:spLocks noGrp="1"/>
          </p:cNvSpPr>
          <p:nvPr>
            <p:ph type="dt" sz="quarter"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400" smtClean="0">
                <a:solidFill>
                  <a:srgbClr val="000000"/>
                </a:solidFill>
              </a:rPr>
              <a:t>July 2021</a:t>
            </a:r>
          </a:p>
        </p:txBody>
      </p:sp>
      <p:sp>
        <p:nvSpPr>
          <p:cNvPr id="36870" name="Footer Placeholder 5"/>
          <p:cNvSpPr>
            <a:spLocks noGrp="1"/>
          </p:cNvSpPr>
          <p:nvPr>
            <p:ph type="ftr" sz="quarter" idx="4"/>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342900" indent="-342900"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458788" defTabSz="938213">
              <a:defRPr sz="2400" b="1">
                <a:solidFill>
                  <a:schemeClr val="tx1"/>
                </a:solidFill>
                <a:latin typeface="Times New Roman" panose="02020603050405020304" pitchFamily="18" charset="0"/>
              </a:defRPr>
            </a:lvl5pPr>
            <a:lvl6pPr marL="915988" defTabSz="938213" eaLnBrk="0" fontAlgn="base" hangingPunct="0">
              <a:spcBef>
                <a:spcPct val="0"/>
              </a:spcBef>
              <a:spcAft>
                <a:spcPct val="0"/>
              </a:spcAft>
              <a:defRPr sz="2400" b="1">
                <a:solidFill>
                  <a:schemeClr val="tx1"/>
                </a:solidFill>
                <a:latin typeface="Times New Roman" panose="02020603050405020304" pitchFamily="18" charset="0"/>
              </a:defRPr>
            </a:lvl6pPr>
            <a:lvl7pPr marL="1373188" defTabSz="938213" eaLnBrk="0" fontAlgn="base" hangingPunct="0">
              <a:spcBef>
                <a:spcPct val="0"/>
              </a:spcBef>
              <a:spcAft>
                <a:spcPct val="0"/>
              </a:spcAft>
              <a:defRPr sz="2400" b="1">
                <a:solidFill>
                  <a:schemeClr val="tx1"/>
                </a:solidFill>
                <a:latin typeface="Times New Roman" panose="02020603050405020304" pitchFamily="18" charset="0"/>
              </a:defRPr>
            </a:lvl7pPr>
            <a:lvl8pPr marL="1830388" defTabSz="938213" eaLnBrk="0" fontAlgn="base" hangingPunct="0">
              <a:spcBef>
                <a:spcPct val="0"/>
              </a:spcBef>
              <a:spcAft>
                <a:spcPct val="0"/>
              </a:spcAft>
              <a:defRPr sz="2400" b="1">
                <a:solidFill>
                  <a:schemeClr val="tx1"/>
                </a:solidFill>
                <a:latin typeface="Times New Roman" panose="02020603050405020304" pitchFamily="18" charset="0"/>
              </a:defRPr>
            </a:lvl8pPr>
            <a:lvl9pPr marL="2287588"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pPr lvl="4"/>
            <a:r>
              <a:rPr lang="en-US" altLang="en-US" sz="1200" b="0" smtClean="0">
                <a:solidFill>
                  <a:srgbClr val="000000"/>
                </a:solidFill>
              </a:rPr>
              <a:t>Dorothy Stanley, HP Enterprise</a:t>
            </a:r>
          </a:p>
        </p:txBody>
      </p:sp>
      <p:sp>
        <p:nvSpPr>
          <p:cNvPr id="36871" name="Slide Number Placeholder 6"/>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938213">
              <a:defRPr sz="2400" b="1">
                <a:solidFill>
                  <a:schemeClr val="tx1"/>
                </a:solidFill>
                <a:latin typeface="Times New Roman" panose="02020603050405020304" pitchFamily="18" charset="0"/>
              </a:defRPr>
            </a:lvl1pPr>
            <a:lvl2pPr marL="742950" indent="-285750" defTabSz="938213">
              <a:defRPr sz="2400" b="1">
                <a:solidFill>
                  <a:schemeClr val="tx1"/>
                </a:solidFill>
                <a:latin typeface="Times New Roman" panose="02020603050405020304" pitchFamily="18" charset="0"/>
              </a:defRPr>
            </a:lvl2pPr>
            <a:lvl3pPr marL="1143000" indent="-228600" defTabSz="938213">
              <a:defRPr sz="2400" b="1">
                <a:solidFill>
                  <a:schemeClr val="tx1"/>
                </a:solidFill>
                <a:latin typeface="Times New Roman" panose="02020603050405020304" pitchFamily="18" charset="0"/>
              </a:defRPr>
            </a:lvl3pPr>
            <a:lvl4pPr marL="1600200" indent="-228600" defTabSz="938213">
              <a:defRPr sz="2400" b="1">
                <a:solidFill>
                  <a:schemeClr val="tx1"/>
                </a:solidFill>
                <a:latin typeface="Times New Roman" panose="02020603050405020304" pitchFamily="18" charset="0"/>
              </a:defRPr>
            </a:lvl4pPr>
            <a:lvl5pPr marL="2057400" indent="-228600" defTabSz="938213">
              <a:defRPr sz="2400" b="1">
                <a:solidFill>
                  <a:schemeClr val="tx1"/>
                </a:solidFill>
                <a:latin typeface="Times New Roman" panose="02020603050405020304" pitchFamily="18" charset="0"/>
              </a:defRPr>
            </a:lvl5pPr>
            <a:lvl6pPr marL="2514600" indent="-228600" defTabSz="938213" eaLnBrk="0" fontAlgn="base" hangingPunct="0">
              <a:spcBef>
                <a:spcPct val="0"/>
              </a:spcBef>
              <a:spcAft>
                <a:spcPct val="0"/>
              </a:spcAft>
              <a:defRPr sz="2400" b="1">
                <a:solidFill>
                  <a:schemeClr val="tx1"/>
                </a:solidFill>
                <a:latin typeface="Times New Roman" panose="02020603050405020304" pitchFamily="18" charset="0"/>
              </a:defRPr>
            </a:lvl6pPr>
            <a:lvl7pPr marL="2971800" indent="-228600" defTabSz="938213" eaLnBrk="0" fontAlgn="base" hangingPunct="0">
              <a:spcBef>
                <a:spcPct val="0"/>
              </a:spcBef>
              <a:spcAft>
                <a:spcPct val="0"/>
              </a:spcAft>
              <a:defRPr sz="2400" b="1">
                <a:solidFill>
                  <a:schemeClr val="tx1"/>
                </a:solidFill>
                <a:latin typeface="Times New Roman" panose="02020603050405020304" pitchFamily="18" charset="0"/>
              </a:defRPr>
            </a:lvl7pPr>
            <a:lvl8pPr marL="3429000" indent="-228600" defTabSz="938213" eaLnBrk="0" fontAlgn="base" hangingPunct="0">
              <a:spcBef>
                <a:spcPct val="0"/>
              </a:spcBef>
              <a:spcAft>
                <a:spcPct val="0"/>
              </a:spcAft>
              <a:defRPr sz="2400" b="1">
                <a:solidFill>
                  <a:schemeClr val="tx1"/>
                </a:solidFill>
                <a:latin typeface="Times New Roman" panose="02020603050405020304" pitchFamily="18" charset="0"/>
              </a:defRPr>
            </a:lvl8pPr>
            <a:lvl9pPr marL="3886200" indent="-228600" defTabSz="938213" eaLnBrk="0" fontAlgn="base" hangingPunct="0">
              <a:spcBef>
                <a:spcPct val="0"/>
              </a:spcBef>
              <a:spcAft>
                <a:spcPct val="0"/>
              </a:spcAft>
              <a:defRPr sz="2400" b="1">
                <a:solidFill>
                  <a:schemeClr val="tx1"/>
                </a:solidFill>
                <a:latin typeface="Times New Roman" panose="02020603050405020304" pitchFamily="18" charset="0"/>
              </a:defRPr>
            </a:lvl9pPr>
          </a:lstStyle>
          <a:p>
            <a:r>
              <a:rPr lang="en-US" altLang="en-US" sz="1200" b="0" smtClean="0">
                <a:solidFill>
                  <a:srgbClr val="000000"/>
                </a:solidFill>
              </a:rPr>
              <a:t>Page </a:t>
            </a:r>
            <a:fld id="{53ADC2D5-9648-48D4-B25C-46B22AD0026B}" type="slidenum">
              <a:rPr lang="en-US" altLang="en-US" sz="1200" b="0" smtClean="0">
                <a:solidFill>
                  <a:srgbClr val="000000"/>
                </a:solidFill>
              </a:rPr>
              <a:pPr/>
              <a:t>33</a:t>
            </a:fld>
            <a:endParaRPr lang="en-US" altLang="en-US" sz="1200" b="0" smtClean="0">
              <a:solidFill>
                <a:srgbClr val="000000"/>
              </a:solidFill>
            </a:endParaRPr>
          </a:p>
        </p:txBody>
      </p:sp>
    </p:spTree>
    <p:extLst>
      <p:ext uri="{BB962C8B-B14F-4D97-AF65-F5344CB8AC3E}">
        <p14:creationId xmlns:p14="http://schemas.microsoft.com/office/powerpoint/2010/main" val="132668699"/>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2440449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504249120"/>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26685182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115602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370412342"/>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84568419"/>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62244937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275908769"/>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554563796"/>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5043091"/>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498213382"/>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380779611"/>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689250221"/>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773477749"/>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390281070"/>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017702639"/>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81121968"/>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7034574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8071114"/>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757184806"/>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2492235707"/>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498234431"/>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913315184"/>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839562443"/>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098568750"/>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3875893501"/>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35870719"/>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53715193"/>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22109289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389505648"/>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1152052990"/>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endParaRPr lang="zh-CN" altLang="en-US" dirty="0"/>
          </a:p>
        </p:txBody>
      </p:sp>
    </p:spTree>
    <p:extLst>
      <p:ext uri="{BB962C8B-B14F-4D97-AF65-F5344CB8AC3E}">
        <p14:creationId xmlns:p14="http://schemas.microsoft.com/office/powerpoint/2010/main" val="4075657542"/>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457894883"/>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r>
              <a:rPr lang="en-US" altLang="zh-CN" sz="1200" dirty="0" smtClean="0">
                <a:solidFill>
                  <a:srgbClr val="000000"/>
                </a:solidFill>
                <a:highlight>
                  <a:srgbClr val="00FF00"/>
                </a:highlight>
              </a:rPr>
              <a:t>Unanimous consent ?</a:t>
            </a:r>
            <a:endParaRPr lang="zh-CN" altLang="en-US" dirty="0"/>
          </a:p>
        </p:txBody>
      </p:sp>
    </p:spTree>
    <p:extLst>
      <p:ext uri="{BB962C8B-B14F-4D97-AF65-F5344CB8AC3E}">
        <p14:creationId xmlns:p14="http://schemas.microsoft.com/office/powerpoint/2010/main" val="1038345743"/>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dirty="0" smtClean="0">
                <a:highlight>
                  <a:srgbClr val="00FF00"/>
                </a:highlight>
              </a:rPr>
              <a:t>Approved by unanimous consent</a:t>
            </a:r>
            <a:endParaRPr lang="en-US" altLang="zh-CN" kern="0" dirty="0" smtClean="0"/>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b="1" dirty="0" smtClean="0">
                <a:highlight>
                  <a:srgbClr val="00FF00"/>
                </a:highlight>
              </a:rPr>
              <a:t>Motion Passes (Y, N, A)</a:t>
            </a:r>
            <a:endParaRPr lang="en-US" altLang="zh-CN" sz="1200" dirty="0" smtClean="0">
              <a:highlight>
                <a:srgbClr val="00FF00"/>
              </a:highlight>
            </a:endParaRPr>
          </a:p>
          <a:p>
            <a:pPr marL="0" marR="0" lvl="0" indent="0" algn="l" defTabSz="933450" rtl="0" eaLnBrk="0" fontAlgn="base" latinLnBrk="0" hangingPunct="0">
              <a:lnSpc>
                <a:spcPct val="100000"/>
              </a:lnSpc>
              <a:spcBef>
                <a:spcPct val="30000"/>
              </a:spcBef>
              <a:spcAft>
                <a:spcPct val="0"/>
              </a:spcAft>
              <a:buClrTx/>
              <a:buSzTx/>
              <a:buFontTx/>
              <a:buNone/>
              <a:tabLst/>
              <a:defRPr/>
            </a:pPr>
            <a:r>
              <a:rPr lang="en-US" altLang="zh-CN" sz="1200" dirty="0" smtClean="0">
                <a:highlight>
                  <a:srgbClr val="FF0000"/>
                </a:highlight>
              </a:rPr>
              <a:t>Motion Fails (Y, N, A)</a:t>
            </a:r>
          </a:p>
          <a:p>
            <a:endParaRPr lang="zh-CN" altLang="en-US" dirty="0"/>
          </a:p>
        </p:txBody>
      </p:sp>
    </p:spTree>
    <p:extLst>
      <p:ext uri="{BB962C8B-B14F-4D97-AF65-F5344CB8AC3E}">
        <p14:creationId xmlns:p14="http://schemas.microsoft.com/office/powerpoint/2010/main" val="4219290179"/>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lvl="0"/>
            <a:r>
              <a:rPr lang="en-US" altLang="zh-CN" sz="1200" kern="1200" dirty="0" smtClean="0">
                <a:solidFill>
                  <a:schemeClr val="tx1"/>
                </a:solidFill>
                <a:effectLst/>
                <a:latin typeface="Times New Roman" pitchFamily="18" charset="0"/>
                <a:ea typeface="MS PGothic" pitchFamily="34" charset="-128"/>
                <a:cs typeface="MS PGothic" charset="0"/>
              </a:rPr>
              <a:t>Do you agree to replace the Sensing Measurement Report element with a field?</a:t>
            </a:r>
            <a:endParaRPr lang="zh-CN" altLang="zh-CN" sz="1200" kern="1200" dirty="0" smtClean="0">
              <a:solidFill>
                <a:schemeClr val="tx1"/>
              </a:solidFill>
              <a:effectLst/>
              <a:latin typeface="Times New Roman" pitchFamily="18" charset="0"/>
              <a:ea typeface="MS PGothic" pitchFamily="34" charset="-128"/>
              <a:cs typeface="MS PGothic" charset="0"/>
            </a:endParaRPr>
          </a:p>
          <a:p>
            <a:r>
              <a:rPr lang="en-US" altLang="zh-CN" sz="1200" kern="1200" dirty="0" smtClean="0">
                <a:solidFill>
                  <a:schemeClr val="tx1"/>
                </a:solidFill>
                <a:effectLst/>
                <a:latin typeface="Times New Roman" pitchFamily="18" charset="0"/>
                <a:ea typeface="MS PGothic" pitchFamily="34" charset="-128"/>
                <a:cs typeface="MS PGothic" charset="0"/>
              </a:rPr>
              <a:t>Note: The content of the field is based on the content of the Sensing Measurement Report element. </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2656804953"/>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备注占位符 1"/>
          <p:cNvSpPr>
            <a:spLocks noGrp="1"/>
          </p:cNvSpPr>
          <p:nvPr>
            <p:ph type="body" idx="1"/>
          </p:nvPr>
        </p:nvSpPr>
        <p:spPr/>
        <p:txBody>
          <a:bodyPr/>
          <a:lstStyle/>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There are two forms of this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simple form (“Approve a 30 day...”) is used when the draft being balloted is available at the time of the motion.   </a:t>
            </a:r>
          </a:p>
          <a:p>
            <a:pPr marL="0" marR="0" lvl="0" indent="0" algn="l" defTabSz="933450" rtl="0" eaLnBrk="0" fontAlgn="base" latinLnBrk="0" hangingPunct="0">
              <a:lnSpc>
                <a:spcPct val="100000"/>
              </a:lnSpc>
              <a:spcBef>
                <a:spcPct val="30000"/>
              </a:spcBef>
              <a:spcAft>
                <a:spcPct val="0"/>
              </a:spcAft>
              <a:buClrTx/>
              <a:buSzTx/>
              <a:buFontTx/>
              <a:buNone/>
              <a:tabLst/>
              <a:defRPr/>
            </a:pPr>
            <a:r>
              <a:rPr lang="en-GB" altLang="zh-CN" sz="1200" kern="1200" dirty="0" smtClean="0">
                <a:solidFill>
                  <a:schemeClr val="tx1"/>
                </a:solidFill>
                <a:effectLst/>
                <a:latin typeface="Times New Roman" pitchFamily="18" charset="0"/>
                <a:ea typeface="MS PGothic" pitchFamily="34" charset="-128"/>
                <a:cs typeface="MS PGothic" charset="0"/>
              </a:rPr>
              <a:t>The longer form (“Having approved changes...”) is used when the draft to be balloted is not available at the time of the motion. The “instruct the editor” language is superfluous, because that’s the editor’s job already.</a:t>
            </a:r>
            <a:endParaRPr lang="zh-CN" altLang="zh-CN" sz="1200" kern="1200" dirty="0" smtClean="0">
              <a:solidFill>
                <a:schemeClr val="tx1"/>
              </a:solidFill>
              <a:effectLst/>
              <a:latin typeface="Times New Roman" pitchFamily="18" charset="0"/>
              <a:ea typeface="MS PGothic" pitchFamily="34" charset="-128"/>
              <a:cs typeface="MS PGothic" charset="0"/>
            </a:endParaRPr>
          </a:p>
          <a:p>
            <a:endParaRPr lang="zh-CN" altLang="en-US" dirty="0"/>
          </a:p>
        </p:txBody>
      </p:sp>
    </p:spTree>
    <p:extLst>
      <p:ext uri="{BB962C8B-B14F-4D97-AF65-F5344CB8AC3E}">
        <p14:creationId xmlns:p14="http://schemas.microsoft.com/office/powerpoint/2010/main" val="9425532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528869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82785723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79643495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extLst>
      <p:ext uri="{BB962C8B-B14F-4D97-AF65-F5344CB8AC3E}">
        <p14:creationId xmlns:p14="http://schemas.microsoft.com/office/powerpoint/2010/main" val="2614432417"/>
      </p:ext>
    </p:extLst>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4165094278"/>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914400" y="685800"/>
            <a:ext cx="103632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ctr" anchorCtr="0" compatLnSpc="1">
            <a:prstTxWarp prst="textNoShape">
              <a:avLst/>
            </a:prstTxWarp>
          </a:bodyPr>
          <a:lstStyle/>
          <a:p>
            <a:pPr lvl="0"/>
            <a:r>
              <a:rPr lang="en-US" altLang="en-US" dirty="0" smtClean="0"/>
              <a:t>Click to edit Master title style</a:t>
            </a:r>
          </a:p>
        </p:txBody>
      </p:sp>
      <p:sp>
        <p:nvSpPr>
          <p:cNvPr id="1027" name="Rectangle 3"/>
          <p:cNvSpPr>
            <a:spLocks noGrp="1" noChangeArrowheads="1"/>
          </p:cNvSpPr>
          <p:nvPr>
            <p:ph type="body" idx="1"/>
          </p:nvPr>
        </p:nvSpPr>
        <p:spPr bwMode="auto">
          <a:xfrm>
            <a:off x="914400" y="1981200"/>
            <a:ext cx="103632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31" name="Rectangle 7"/>
          <p:cNvSpPr>
            <a:spLocks noChangeArrowheads="1"/>
          </p:cNvSpPr>
          <p:nvPr/>
        </p:nvSpPr>
        <p:spPr bwMode="auto">
          <a:xfrm>
            <a:off x="8336369" y="304027"/>
            <a:ext cx="3398431"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lvl="4" algn="r">
              <a:defRPr/>
            </a:pPr>
            <a:r>
              <a:rPr lang="en-US" altLang="en-US" sz="1800" b="1" dirty="0" smtClean="0"/>
              <a:t>doc.: IEEE </a:t>
            </a:r>
            <a:r>
              <a:rPr lang="en-US" altLang="en-US" sz="1800" b="1" dirty="0" smtClean="0"/>
              <a:t>802.11-22/2131r5</a:t>
            </a:r>
            <a:endParaRPr lang="en-US" altLang="en-US" sz="1800" b="1" dirty="0" smtClean="0"/>
          </a:p>
        </p:txBody>
      </p:sp>
      <p:sp>
        <p:nvSpPr>
          <p:cNvPr id="2" name="Line 8"/>
          <p:cNvSpPr>
            <a:spLocks noChangeShapeType="1"/>
          </p:cNvSpPr>
          <p:nvPr/>
        </p:nvSpPr>
        <p:spPr bwMode="auto">
          <a:xfrm>
            <a:off x="457200" y="609600"/>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033" name="Rectangle 9"/>
          <p:cNvSpPr>
            <a:spLocks noChangeArrowheads="1"/>
          </p:cNvSpPr>
          <p:nvPr/>
        </p:nvSpPr>
        <p:spPr bwMode="auto">
          <a:xfrm>
            <a:off x="457200" y="6475413"/>
            <a:ext cx="1023870" cy="1846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spAutoFit/>
          </a:bodyPr>
          <a:lstStyle>
            <a:lvl1pPr>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2057400" indent="-228600">
              <a:defRPr sz="12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a:defRPr/>
            </a:pPr>
            <a:r>
              <a:rPr lang="en-US" altLang="en-US" sz="1200" dirty="0" smtClean="0"/>
              <a:t>Meeting Agenda</a:t>
            </a:r>
          </a:p>
        </p:txBody>
      </p:sp>
      <p:sp>
        <p:nvSpPr>
          <p:cNvPr id="11" name="Rectangle 7"/>
          <p:cNvSpPr>
            <a:spLocks noChangeArrowheads="1"/>
          </p:cNvSpPr>
          <p:nvPr userDrawn="1"/>
        </p:nvSpPr>
        <p:spPr bwMode="auto">
          <a:xfrm>
            <a:off x="457200" y="318315"/>
            <a:ext cx="134011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0" tIns="0" rIns="0" bIns="0" anchor="b">
            <a:spAutoFit/>
          </a:bodyPr>
          <a:lstStyle>
            <a:lvl1pPr marL="342900" indent="-342900">
              <a:defRPr sz="1200">
                <a:solidFill>
                  <a:schemeClr val="tx1"/>
                </a:solidFill>
                <a:latin typeface="Times New Roman" panose="02020603050405020304" pitchFamily="18" charset="0"/>
                <a:ea typeface="MS PGothic" panose="020B0600070205080204" pitchFamily="34" charset="-128"/>
              </a:defRPr>
            </a:lvl1pPr>
            <a:lvl2pPr marL="742950" indent="-285750">
              <a:defRPr sz="1200">
                <a:solidFill>
                  <a:schemeClr val="tx1"/>
                </a:solidFill>
                <a:latin typeface="Times New Roman" panose="02020603050405020304" pitchFamily="18" charset="0"/>
                <a:ea typeface="MS PGothic" panose="020B0600070205080204" pitchFamily="34" charset="-128"/>
              </a:defRPr>
            </a:lvl2pPr>
            <a:lvl3pPr marL="1143000" indent="-228600">
              <a:defRPr sz="1200">
                <a:solidFill>
                  <a:schemeClr val="tx1"/>
                </a:solidFill>
                <a:latin typeface="Times New Roman" panose="02020603050405020304" pitchFamily="18" charset="0"/>
                <a:ea typeface="MS PGothic" panose="020B0600070205080204" pitchFamily="34" charset="-128"/>
              </a:defRPr>
            </a:lvl3pPr>
            <a:lvl4pPr marL="1600200" indent="-228600">
              <a:defRPr sz="1200">
                <a:solidFill>
                  <a:schemeClr val="tx1"/>
                </a:solidFill>
                <a:latin typeface="Times New Roman" panose="02020603050405020304" pitchFamily="18" charset="0"/>
                <a:ea typeface="MS PGothic" panose="020B0600070205080204" pitchFamily="34" charset="-128"/>
              </a:defRPr>
            </a:lvl4pPr>
            <a:lvl5pPr marL="457200">
              <a:defRPr sz="1200">
                <a:solidFill>
                  <a:schemeClr val="tx1"/>
                </a:solidFill>
                <a:latin typeface="Times New Roman" panose="02020603050405020304" pitchFamily="18" charset="0"/>
                <a:ea typeface="MS PGothic" panose="020B0600070205080204" pitchFamily="34" charset="-128"/>
              </a:defRPr>
            </a:lvl5pPr>
            <a:lvl6pPr marL="9144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6pPr>
            <a:lvl7pPr marL="13716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7pPr>
            <a:lvl8pPr marL="18288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8pPr>
            <a:lvl9pPr marL="2286000" eaLnBrk="0" fontAlgn="base" hangingPunct="0">
              <a:spcBef>
                <a:spcPct val="0"/>
              </a:spcBef>
              <a:spcAft>
                <a:spcPct val="0"/>
              </a:spcAft>
              <a:defRPr sz="1200">
                <a:solidFill>
                  <a:schemeClr val="tx1"/>
                </a:solidFill>
                <a:latin typeface="Times New Roman" panose="02020603050405020304" pitchFamily="18" charset="0"/>
                <a:ea typeface="MS PGothic" panose="020B0600070205080204" pitchFamily="34" charset="-128"/>
              </a:defRPr>
            </a:lvl9pPr>
          </a:lstStyle>
          <a:p>
            <a:pPr marL="0" lvl="4">
              <a:defRPr/>
            </a:pPr>
            <a:r>
              <a:rPr lang="en-US" altLang="zh-CN" sz="1800" b="1" dirty="0" smtClean="0"/>
              <a:t>January 2023</a:t>
            </a:r>
            <a:endParaRPr lang="en-US" altLang="en-US" sz="1800" b="1" dirty="0" smtClean="0"/>
          </a:p>
        </p:txBody>
      </p:sp>
      <p:sp>
        <p:nvSpPr>
          <p:cNvPr id="12" name="Line 8"/>
          <p:cNvSpPr>
            <a:spLocks noChangeShapeType="1"/>
          </p:cNvSpPr>
          <p:nvPr userDrawn="1"/>
        </p:nvSpPr>
        <p:spPr bwMode="auto">
          <a:xfrm>
            <a:off x="457200" y="6475413"/>
            <a:ext cx="11277600" cy="0"/>
          </a:xfrm>
          <a:prstGeom prst="line">
            <a:avLst/>
          </a:prstGeom>
          <a:noFill/>
          <a:ln w="12700">
            <a:solidFill>
              <a:schemeClr val="tx1"/>
            </a:solidFill>
            <a:round/>
            <a:headEnd type="none" w="sm" len="sm"/>
            <a:tailEnd type="none" w="sm" len="sm"/>
          </a:ln>
          <a:extLst>
            <a:ext uri="{909E8E84-426E-40DD-AFC4-6F175D3DCCD1}">
              <a14:hiddenFill xmlns:a14="http://schemas.microsoft.com/office/drawing/2010/main">
                <a:noFill/>
              </a14:hiddenFill>
            </a:ext>
          </a:extLst>
        </p:spPr>
        <p:txBody>
          <a:bodyPr wrap="none" anchor="ctr"/>
          <a:lstStyle/>
          <a:p>
            <a:endParaRPr lang="zh-CN" altLang="en-US" sz="1200"/>
          </a:p>
        </p:txBody>
      </p:sp>
      <p:sp>
        <p:nvSpPr>
          <p:cNvPr id="13" name="Rectangle 5"/>
          <p:cNvSpPr txBox="1">
            <a:spLocks noChangeArrowheads="1"/>
          </p:cNvSpPr>
          <p:nvPr userDrawn="1"/>
        </p:nvSpPr>
        <p:spPr bwMode="auto">
          <a:xfrm>
            <a:off x="8064500" y="6475413"/>
            <a:ext cx="3670300" cy="184150"/>
          </a:xfrm>
          <a:prstGeom prst="rect">
            <a:avLst/>
          </a:prstGeom>
          <a:noFill/>
          <a:ln w="9525">
            <a:noFill/>
            <a:miter lim="800000"/>
            <a:headEnd/>
            <a:tailEnd/>
          </a:ln>
          <a:effectLst/>
        </p:spPr>
        <p:txBody>
          <a:bodyPr vert="horz" wrap="square" lIns="0" tIns="0" rIns="0" bIns="0" numCol="1" anchor="t" anchorCtr="0" compatLnSpc="1">
            <a:prstTxWarp prst="textNoShape">
              <a:avLst/>
            </a:prstTxWarp>
            <a:spAutoFit/>
          </a:bodyPr>
          <a:lstStyle>
            <a:defPPr>
              <a:defRPr lang="en-US"/>
            </a:defPPr>
            <a:lvl1pPr algn="r" rtl="0" eaLnBrk="0" fontAlgn="base" hangingPunct="0">
              <a:spcBef>
                <a:spcPct val="0"/>
              </a:spcBef>
              <a:spcAft>
                <a:spcPct val="0"/>
              </a:spcAft>
              <a:defRPr sz="1200" kern="1200">
                <a:solidFill>
                  <a:schemeClr val="tx1"/>
                </a:solidFill>
                <a:latin typeface="Times New Roman" panose="02020603050405020304" pitchFamily="18" charset="0"/>
                <a:ea typeface="+mn-ea"/>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dirty="0" smtClean="0"/>
              <a:t>Tony Xiao Han (Huawei)</a:t>
            </a:r>
            <a:endParaRPr lang="en-US" dirty="0"/>
          </a:p>
        </p:txBody>
      </p:sp>
      <p:sp>
        <p:nvSpPr>
          <p:cNvPr id="14" name="Rectangle 6"/>
          <p:cNvSpPr txBox="1">
            <a:spLocks noChangeArrowheads="1"/>
          </p:cNvSpPr>
          <p:nvPr userDrawn="1"/>
        </p:nvSpPr>
        <p:spPr bwMode="auto">
          <a:xfrm>
            <a:off x="5828299" y="6474897"/>
            <a:ext cx="535403" cy="184666"/>
          </a:xfrm>
          <a:prstGeom prst="rect">
            <a:avLst/>
          </a:prstGeom>
          <a:noFill/>
          <a:ln w="9525">
            <a:noFill/>
            <a:miter lim="800000"/>
            <a:headEnd/>
            <a:tailEnd/>
          </a:ln>
          <a:effectLst/>
        </p:spPr>
        <p:txBody>
          <a:bodyPr vert="horz" wrap="none" lIns="0" tIns="0" rIns="0" bIns="0" numCol="1" anchor="t" anchorCtr="0" compatLnSpc="1">
            <a:prstTxWarp prst="textNoShape">
              <a:avLst/>
            </a:prstTxWarp>
            <a:spAutoFit/>
          </a:bodyPr>
          <a:lstStyle>
            <a:defPPr>
              <a:defRPr lang="en-US"/>
            </a:defPPr>
            <a:lvl1pPr algn="ctr"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1pPr>
            <a:lvl2pPr marL="4572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2pPr>
            <a:lvl3pPr marL="9144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3pPr>
            <a:lvl4pPr marL="13716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4pPr>
            <a:lvl5pPr marL="1828800" algn="l" rtl="0" eaLnBrk="0" fontAlgn="base" hangingPunct="0">
              <a:spcBef>
                <a:spcPct val="0"/>
              </a:spcBef>
              <a:spcAft>
                <a:spcPct val="0"/>
              </a:spcAft>
              <a:defRPr sz="1200" kern="1200">
                <a:solidFill>
                  <a:schemeClr val="tx1"/>
                </a:solidFill>
                <a:latin typeface="Times New Roman" panose="02020603050405020304" pitchFamily="18" charset="0"/>
                <a:ea typeface="MS PGothic" panose="020B0600070205080204" pitchFamily="34" charset="-128"/>
                <a:cs typeface="+mn-cs"/>
              </a:defRPr>
            </a:lvl5pPr>
            <a:lvl6pPr marL="22860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6pPr>
            <a:lvl7pPr marL="27432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7pPr>
            <a:lvl8pPr marL="32004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8pPr>
            <a:lvl9pPr marL="3657600" algn="l" defTabSz="914400" rtl="0" eaLnBrk="1" latinLnBrk="0" hangingPunct="1">
              <a:defRPr sz="1200" kern="1200">
                <a:solidFill>
                  <a:schemeClr val="tx1"/>
                </a:solidFill>
                <a:latin typeface="Times New Roman" panose="02020603050405020304" pitchFamily="18" charset="0"/>
                <a:ea typeface="MS PGothic" panose="020B0600070205080204" pitchFamily="34" charset="-128"/>
                <a:cs typeface="+mn-cs"/>
              </a:defRPr>
            </a:lvl9pPr>
          </a:lstStyle>
          <a:p>
            <a:pPr>
              <a:defRPr/>
            </a:pPr>
            <a:r>
              <a:rPr lang="en-US" altLang="en-US" smtClean="0"/>
              <a:t>Slide </a:t>
            </a:r>
            <a:fld id="{5DFA9695-C1BB-41B2-BF85-AF49C303836D}" type="slidenum">
              <a:rPr lang="en-US" altLang="en-US" smtClean="0"/>
              <a:pPr>
                <a:defRPr/>
              </a:pPr>
              <a:t>‹#›</a:t>
            </a:fld>
            <a:endParaRPr lang="en-US" altLang="en-US" dirty="0"/>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Lst>
  <p:timing>
    <p:tnLst>
      <p:par>
        <p:cTn id="1" dur="indefinite" restart="never" nodeType="tmRoot"/>
      </p:par>
    </p:tnLst>
  </p:timing>
  <p:hf hdr="0"/>
  <p:txStyles>
    <p:titleStyle>
      <a:lvl1pPr algn="ctr" rtl="0" eaLnBrk="0" fontAlgn="base" hangingPunct="0">
        <a:spcBef>
          <a:spcPct val="0"/>
        </a:spcBef>
        <a:spcAft>
          <a:spcPct val="0"/>
        </a:spcAft>
        <a:defRPr sz="3200" b="1">
          <a:solidFill>
            <a:schemeClr val="tx2"/>
          </a:solidFill>
          <a:latin typeface="+mj-lt"/>
          <a:ea typeface="MS PGothic" pitchFamily="34" charset="-128"/>
          <a:cs typeface="MS PGothic" charset="0"/>
        </a:defRPr>
      </a:lvl1pPr>
      <a:lvl2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2pPr>
      <a:lvl3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3pPr>
      <a:lvl4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4pPr>
      <a:lvl5pPr algn="ctr" rtl="0" eaLnBrk="0" fontAlgn="base" hangingPunct="0">
        <a:spcBef>
          <a:spcPct val="0"/>
        </a:spcBef>
        <a:spcAft>
          <a:spcPct val="0"/>
        </a:spcAft>
        <a:defRPr sz="3200" b="1">
          <a:solidFill>
            <a:schemeClr val="tx2"/>
          </a:solidFill>
          <a:latin typeface="Times New Roman" pitchFamily="18" charset="0"/>
          <a:ea typeface="MS PGothic" pitchFamily="34" charset="-128"/>
          <a:cs typeface="MS PGothic" charset="0"/>
        </a:defRPr>
      </a:lvl5pPr>
      <a:lvl6pPr marL="457200" algn="ctr" rtl="0" eaLnBrk="0" fontAlgn="base" hangingPunct="0">
        <a:spcBef>
          <a:spcPct val="0"/>
        </a:spcBef>
        <a:spcAft>
          <a:spcPct val="0"/>
        </a:spcAft>
        <a:defRPr sz="3200" b="1">
          <a:solidFill>
            <a:schemeClr val="tx2"/>
          </a:solidFill>
          <a:latin typeface="Times New Roman" pitchFamily="18" charset="0"/>
        </a:defRPr>
      </a:lvl6pPr>
      <a:lvl7pPr marL="914400" algn="ctr" rtl="0" eaLnBrk="0" fontAlgn="base" hangingPunct="0">
        <a:spcBef>
          <a:spcPct val="0"/>
        </a:spcBef>
        <a:spcAft>
          <a:spcPct val="0"/>
        </a:spcAft>
        <a:defRPr sz="3200" b="1">
          <a:solidFill>
            <a:schemeClr val="tx2"/>
          </a:solidFill>
          <a:latin typeface="Times New Roman" pitchFamily="18" charset="0"/>
        </a:defRPr>
      </a:lvl7pPr>
      <a:lvl8pPr marL="1371600" algn="ctr" rtl="0" eaLnBrk="0" fontAlgn="base" hangingPunct="0">
        <a:spcBef>
          <a:spcPct val="0"/>
        </a:spcBef>
        <a:spcAft>
          <a:spcPct val="0"/>
        </a:spcAft>
        <a:defRPr sz="3200" b="1">
          <a:solidFill>
            <a:schemeClr val="tx2"/>
          </a:solidFill>
          <a:latin typeface="Times New Roman" pitchFamily="18" charset="0"/>
        </a:defRPr>
      </a:lvl8pPr>
      <a:lvl9pPr marL="1828800" algn="ctr" rtl="0" eaLnBrk="0" fontAlgn="base" hangingPunct="0">
        <a:spcBef>
          <a:spcPct val="0"/>
        </a:spcBef>
        <a:spcAft>
          <a:spcPct val="0"/>
        </a:spcAft>
        <a:defRPr sz="3200" b="1">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standards.ieee.org/develop/policies/bylaws/sect6-7.html#6" TargetMode="External"/><Relationship Id="rId2" Type="http://schemas.openxmlformats.org/officeDocument/2006/relationships/notesSlide" Target="../notesSlides/notesSlide9.xml"/><Relationship Id="rId1" Type="http://schemas.openxmlformats.org/officeDocument/2006/relationships/slideLayout" Target="../slideLayouts/slideLayout1.xml"/><Relationship Id="rId6" Type="http://schemas.openxmlformats.org/officeDocument/2006/relationships/hyperlink" Target="mailto:patcom@ieee.org" TargetMode="External"/><Relationship Id="rId5" Type="http://schemas.openxmlformats.org/officeDocument/2006/relationships/hyperlink" Target="http://standards.ieee.org/about/sasb/patcom/materials.html" TargetMode="External"/><Relationship Id="rId4" Type="http://schemas.openxmlformats.org/officeDocument/2006/relationships/hyperlink" Target="http://standards.ieee.org/develop/policies/opman/sect6.html#6.3" TargetMode="Externa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hyperlink" Target="https://standards.ieee.org/about/policies/bylaws/sect6-7.html#7" TargetMode="External"/><Relationship Id="rId7" Type="http://schemas.openxmlformats.org/officeDocument/2006/relationships/hyperlink" Target="http://standards.ieee.org/develop/policies/best_practices_for_ieee_standards_development_051215.pdf"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standards.ieee.org/faqs/copyrights.html/" TargetMode="External"/><Relationship Id="rId5" Type="http://schemas.openxmlformats.org/officeDocument/2006/relationships/hyperlink" Target="https://standards.ieee.org/content/dam/ieee-standards/standards/web/documents/other/permissionltrs.zip" TargetMode="External"/><Relationship Id="rId4" Type="http://schemas.openxmlformats.org/officeDocument/2006/relationships/hyperlink" Target="https://standards.ieee.org/about/policies/opman/sect6.html" TargetMode="External"/></Relationships>
</file>

<file path=ppt/slides/_rels/slide13.xml.rels><?xml version="1.0" encoding="UTF-8" standalone="yes"?>
<Relationships xmlns="http://schemas.openxmlformats.org/package/2006/relationships"><Relationship Id="rId3" Type="http://schemas.openxmlformats.org/officeDocument/2006/relationships/hyperlink" Target="http://www.ieee.org/about/corporate/governance/p7-8.html"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5" Type="http://schemas.openxmlformats.org/officeDocument/2006/relationships/hyperlink" Target="http://www.ieee.org/about/corporate/governance" TargetMode="External"/><Relationship Id="rId4" Type="http://schemas.openxmlformats.org/officeDocument/2006/relationships/hyperlink" Target="https://www.ieee.org/content/dam/ieee-org/ieee/web/org/about/ieee_code_of_conduct.pdf"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hyperlink" Target="http://standards.ieee.org/develop/policies/bylaws/sb_bylaws.pdf" TargetMode="External"/><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hyperlink" Target="http://standards.ieee.org/board/pat/faq.pdf" TargetMode="External"/><Relationship Id="rId7" Type="http://schemas.openxmlformats.org/officeDocument/2006/relationships/hyperlink" Target="https://mentor.ieee.org/802.11/dcn/14/11-14-0629-22-0000-802-11-operations-manual.docx" TargetMode="External"/><Relationship Id="rId2" Type="http://schemas.openxmlformats.org/officeDocument/2006/relationships/notesSlide" Target="../notesSlides/notesSlide15.xml"/><Relationship Id="rId1" Type="http://schemas.openxmlformats.org/officeDocument/2006/relationships/slideLayout" Target="../slideLayouts/slideLayout1.xml"/><Relationship Id="rId6" Type="http://schemas.openxmlformats.org/officeDocument/2006/relationships/hyperlink" Target="http://www.ieee.org/web/membership/ethics/code_ethics.html" TargetMode="External"/><Relationship Id="rId5" Type="http://schemas.openxmlformats.org/officeDocument/2006/relationships/hyperlink" Target="http://standards.ieee.org/resources/antitrust-guidelines.pdf" TargetMode="External"/><Relationship Id="rId4" Type="http://schemas.openxmlformats.org/officeDocument/2006/relationships/hyperlink" Target="http://standards.ieee.org/faqs/affiliationFAQ.html" TargetMode="Externa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s://mentor.ieee.org/802.11/dcn/22/11-22-2046-00-00bf-ieee-802-11bf-november-2022-plenary-meeting-minutes.docx" TargetMode="External"/><Relationship Id="rId2" Type="http://schemas.openxmlformats.org/officeDocument/2006/relationships/notesSlide" Target="../notesSlides/notesSlide22.xml"/><Relationship Id="rId1" Type="http://schemas.openxmlformats.org/officeDocument/2006/relationships/slideLayout" Target="../slideLayouts/slideLayout1.xml"/><Relationship Id="rId6" Type="http://schemas.openxmlformats.org/officeDocument/2006/relationships/comments" Target="../comments/comment1.xml"/><Relationship Id="rId5" Type="http://schemas.openxmlformats.org/officeDocument/2006/relationships/hyperlink" Target="https://mentor.ieee.org/802.11/dcn/23/11-23-0076-01-00bf-ieee-802-11bf-january-2023-ad-hoc-meeting-minutes.docx" TargetMode="External"/><Relationship Id="rId4" Type="http://schemas.openxmlformats.org/officeDocument/2006/relationships/hyperlink" Target="https://mentor.ieee.org/802.11/dcn/22/11-22-2053-15-00bf-ieee-802-11bf-teleconference-minutes-november-2022-january-2023.docx" TargetMode="Externa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hyperlink" Target="https://www.chaspark.net/#/hotspots/824040781151260672" TargetMode="External"/><Relationship Id="rId2" Type="http://schemas.openxmlformats.org/officeDocument/2006/relationships/notesSlide" Target="../notesSlides/notesSlide32.xml"/><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1.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imat.ieee.org/attendance" TargetMode="External"/><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hyperlink" Target="mailto:jrosdahl@ieee.org" TargetMode="External"/><Relationship Id="rId4" Type="http://schemas.openxmlformats.org/officeDocument/2006/relationships/hyperlink" Target="http://mentor.ieee.org/" TargetMode="Externa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1.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hyperlink" Target="https://cvent.me/nX5xrY" TargetMode="External"/><Relationship Id="rId1" Type="http://schemas.openxmlformats.org/officeDocument/2006/relationships/slideLayout" Target="../slideLayouts/slideLayout1.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1.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51.xml"/><Relationship Id="rId1" Type="http://schemas.openxmlformats.org/officeDocument/2006/relationships/slideLayout" Target="../slideLayouts/slideLayout1.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52.xml"/><Relationship Id="rId1" Type="http://schemas.openxmlformats.org/officeDocument/2006/relationships/slideLayout" Target="../slideLayouts/slideLayout1.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3.xml"/><Relationship Id="rId1" Type="http://schemas.openxmlformats.org/officeDocument/2006/relationships/slideLayout" Target="../slideLayouts/slideLayout1.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1.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1.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1.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1.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1.xml"/></Relationships>
</file>

<file path=ppt/slides/_rels/slide63.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2.xml"/><Relationship Id="rId1" Type="http://schemas.openxmlformats.org/officeDocument/2006/relationships/slideLayout" Target="../slideLayouts/slideLayout1.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1.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1.xml"/></Relationships>
</file>

<file path=ppt/slides/_rels/slide66.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1.xml"/></Relationships>
</file>

<file path=ppt/slides/_rels/slide6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68.xml.rels><?xml version="1.0" encoding="UTF-8" standalone="yes"?>
<Relationships xmlns="http://schemas.openxmlformats.org/package/2006/relationships"><Relationship Id="rId3" Type="http://schemas.openxmlformats.org/officeDocument/2006/relationships/hyperlink" Target="https://mentor.ieee.org/802.11/dcn/22/11-22-0820-18-00bf-ieee-802-11bf-cc40-comments.xlsx" TargetMode="External"/><Relationship Id="rId2" Type="http://schemas.openxmlformats.org/officeDocument/2006/relationships/notesSlide" Target="../notesSlides/notesSlide6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mailto:patcom@ieee.org"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0" name="Rectangle 2"/>
          <p:cNvSpPr>
            <a:spLocks noGrp="1" noChangeArrowheads="1"/>
          </p:cNvSpPr>
          <p:nvPr>
            <p:ph type="title"/>
          </p:nvPr>
        </p:nvSpPr>
        <p:spPr>
          <a:xfrm>
            <a:off x="457200" y="914400"/>
            <a:ext cx="11277600" cy="1066800"/>
          </a:xfrm>
        </p:spPr>
        <p:txBody>
          <a:bodyPr/>
          <a:lstStyle/>
          <a:p>
            <a:r>
              <a:rPr lang="en-US" altLang="en-US" sz="3600" dirty="0"/>
              <a:t>Task Group </a:t>
            </a:r>
            <a:r>
              <a:rPr lang="en-US" altLang="zh-CN" sz="3600" dirty="0"/>
              <a:t>bf</a:t>
            </a:r>
            <a:r>
              <a:rPr lang="en-US" altLang="en-US" sz="3600" dirty="0"/>
              <a:t/>
            </a:r>
            <a:br>
              <a:rPr lang="en-US" altLang="en-US" sz="3600" dirty="0"/>
            </a:br>
            <a:r>
              <a:rPr lang="en-US" altLang="en-US" sz="3600" dirty="0"/>
              <a:t>Meeting agenda, </a:t>
            </a:r>
            <a:r>
              <a:rPr lang="en-US" altLang="zh-CN" sz="3600" dirty="0" smtClean="0">
                <a:solidFill>
                  <a:srgbClr val="0000FF"/>
                </a:solidFill>
              </a:rPr>
              <a:t>January Interim </a:t>
            </a:r>
            <a:r>
              <a:rPr lang="en-US" altLang="en-US" sz="3600" dirty="0" smtClean="0"/>
              <a:t>2023</a:t>
            </a:r>
          </a:p>
        </p:txBody>
      </p:sp>
      <p:sp>
        <p:nvSpPr>
          <p:cNvPr id="4101" name="Rectangle 6"/>
          <p:cNvSpPr>
            <a:spLocks noGrp="1" noChangeArrowheads="1"/>
          </p:cNvSpPr>
          <p:nvPr>
            <p:ph type="body" idx="1"/>
          </p:nvPr>
        </p:nvSpPr>
        <p:spPr>
          <a:xfrm>
            <a:off x="2209800" y="2514600"/>
            <a:ext cx="7772400" cy="381000"/>
          </a:xfrm>
        </p:spPr>
        <p:txBody>
          <a:bodyPr/>
          <a:lstStyle/>
          <a:p>
            <a:pPr algn="ctr">
              <a:buFontTx/>
              <a:buNone/>
            </a:pPr>
            <a:r>
              <a:rPr lang="en-US" altLang="en-US" sz="2000" dirty="0"/>
              <a:t>Date:</a:t>
            </a:r>
            <a:r>
              <a:rPr lang="en-US" altLang="en-US" sz="2000" b="0" dirty="0"/>
              <a:t> </a:t>
            </a:r>
            <a:r>
              <a:rPr lang="en-US" altLang="en-US" sz="2000" b="0" dirty="0" smtClean="0"/>
              <a:t>2022-11-14</a:t>
            </a:r>
            <a:endParaRPr lang="en-US" altLang="en-US" sz="2000" b="0" dirty="0"/>
          </a:p>
        </p:txBody>
      </p:sp>
      <p:sp>
        <p:nvSpPr>
          <p:cNvPr id="4102" name="Rectangle 12"/>
          <p:cNvSpPr>
            <a:spLocks noChangeArrowheads="1"/>
          </p:cNvSpPr>
          <p:nvPr/>
        </p:nvSpPr>
        <p:spPr bwMode="auto">
          <a:xfrm>
            <a:off x="2209800" y="3124200"/>
            <a:ext cx="1447800" cy="38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buFontTx/>
              <a:buNone/>
            </a:pPr>
            <a:r>
              <a:rPr lang="en-US" altLang="en-US" sz="2000"/>
              <a:t> Author:</a:t>
            </a:r>
            <a:endParaRPr lang="en-US" altLang="en-US" sz="2000" b="0"/>
          </a:p>
        </p:txBody>
      </p:sp>
      <p:graphicFrame>
        <p:nvGraphicFramePr>
          <p:cNvPr id="10" name="Table 9"/>
          <p:cNvGraphicFramePr>
            <a:graphicFrameLocks noGrp="1"/>
          </p:cNvGraphicFramePr>
          <p:nvPr>
            <p:extLst>
              <p:ext uri="{D42A27DB-BD31-4B8C-83A1-F6EECF244321}">
                <p14:modId xmlns:p14="http://schemas.microsoft.com/office/powerpoint/2010/main" val="1478343348"/>
              </p:ext>
            </p:extLst>
          </p:nvPr>
        </p:nvGraphicFramePr>
        <p:xfrm>
          <a:off x="2362200" y="3671889"/>
          <a:ext cx="7620000" cy="915353"/>
        </p:xfrm>
        <a:graphic>
          <a:graphicData uri="http://schemas.openxmlformats.org/drawingml/2006/table">
            <a:tbl>
              <a:tblPr firstRow="1" bandRow="1">
                <a:tableStyleId>{F5AB1C69-6EDB-4FF4-983F-18BD219EF322}</a:tableStyleId>
              </a:tblPr>
              <a:tblGrid>
                <a:gridCol w="1524000"/>
                <a:gridCol w="1203158"/>
                <a:gridCol w="2165684"/>
                <a:gridCol w="802105"/>
                <a:gridCol w="1925053"/>
              </a:tblGrid>
              <a:tr h="275273">
                <a:tc>
                  <a:txBody>
                    <a:bodyPr/>
                    <a:lstStyle/>
                    <a:p>
                      <a:pPr algn="ctr"/>
                      <a:r>
                        <a:rPr lang="en-US" sz="1200" dirty="0" smtClean="0">
                          <a:solidFill>
                            <a:schemeClr val="tx1"/>
                          </a:solidFill>
                        </a:rPr>
                        <a:t>Name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Affiliation</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Address</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Phone</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lang="en-US" sz="1200" dirty="0" smtClean="0">
                          <a:solidFill>
                            <a:schemeClr val="tx1"/>
                          </a:solidFill>
                        </a:rPr>
                        <a:t>Email</a:t>
                      </a:r>
                      <a:endParaRPr lang="en-US" sz="1200" dirty="0">
                        <a:solidFill>
                          <a:schemeClr val="tx1"/>
                        </a:solidFill>
                      </a:endParaRPr>
                    </a:p>
                  </a:txBody>
                  <a:tcPr marT="45691" marB="45691"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48639">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400" dirty="0" smtClean="0">
                          <a:solidFill>
                            <a:srgbClr val="000000"/>
                          </a:solidFill>
                          <a:latin typeface="+mn-lt"/>
                          <a:ea typeface="Times New Roman"/>
                          <a:cs typeface="Arial"/>
                        </a:rPr>
                        <a:t>Tony Xiao Han</a:t>
                      </a:r>
                      <a:endParaRPr lang="en-US" sz="1400" dirty="0" smtClean="0">
                        <a:latin typeface="+mn-lt"/>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Huawei Technologies Co., Ltd.</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r>
                        <a:rPr lang="en-US" sz="1400" b="0" dirty="0" smtClean="0">
                          <a:solidFill>
                            <a:srgbClr val="000000"/>
                          </a:solidFill>
                          <a:latin typeface="+mn-lt"/>
                          <a:ea typeface="Times New Roman"/>
                          <a:cs typeface="Arial"/>
                        </a:rPr>
                        <a:t>F3, Huawei Base, Shenzhen, China</a:t>
                      </a: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algn="ctr">
                        <a:spcBef>
                          <a:spcPts val="0"/>
                        </a:spcBef>
                        <a:spcAft>
                          <a:spcPts val="0"/>
                        </a:spcAft>
                      </a:pPr>
                      <a:endParaRPr lang="en-US" sz="1400" b="0" dirty="0">
                        <a:latin typeface="Times New Roman"/>
                        <a:ea typeface="Times New Roman"/>
                        <a:cs typeface="Arial"/>
                      </a:endParaRP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200" dirty="0" smtClean="0">
                          <a:latin typeface="+mn-lt"/>
                          <a:ea typeface="Times New Roman"/>
                          <a:cs typeface="Arial"/>
                        </a:rPr>
                        <a:t>Tony.hanxiao@huawei.com </a:t>
                      </a:r>
                    </a:p>
                  </a:txBody>
                  <a:tcPr marL="68580" marR="6858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3315" name="Rectangle 4"/>
          <p:cNvSpPr>
            <a:spLocks noChangeArrowheads="1"/>
          </p:cNvSpPr>
          <p:nvPr/>
        </p:nvSpPr>
        <p:spPr bwMode="auto">
          <a:xfrm>
            <a:off x="457200" y="12954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30188" indent="-230188">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687388" indent="-230188">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144588" indent="-230188">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b="0" u="sng" dirty="0">
              <a:solidFill>
                <a:srgbClr val="FF0000"/>
              </a:solidFill>
              <a:latin typeface="Arial" panose="020B0604020202020204" pitchFamily="34" charset="0"/>
            </a:endParaRPr>
          </a:p>
          <a:p>
            <a:pPr algn="just">
              <a:spcAft>
                <a:spcPts val="550"/>
              </a:spcAft>
              <a:buClr>
                <a:srgbClr val="CC3300"/>
              </a:buClr>
              <a:buSzPct val="50000"/>
              <a:buNone/>
            </a:pPr>
            <a:r>
              <a:rPr lang="en-US" altLang="en-US" sz="2000" dirty="0"/>
              <a:t>The patent policy and the procedures used to execute that policy are documented in the:</a:t>
            </a:r>
          </a:p>
          <a:p>
            <a:pPr>
              <a:spcAft>
                <a:spcPts val="550"/>
              </a:spcAft>
              <a:buSzPct val="50000"/>
              <a:buFont typeface="Monotype Sorts" charset="2"/>
              <a:buChar char="l"/>
            </a:pPr>
            <a:r>
              <a:rPr lang="en-US" altLang="en-US" sz="2000" dirty="0"/>
              <a:t>IEEE-SA Standards Board Bylaws (</a:t>
            </a:r>
            <a:r>
              <a:rPr lang="en-US" altLang="en-US" sz="2000" dirty="0">
                <a:hlinkClick r:id="rId3"/>
              </a:rPr>
              <a:t>http://standards.ieee.org/develop/policies/bylaws/sect6-7.html#6</a:t>
            </a:r>
            <a:r>
              <a:rPr lang="en-US" altLang="en-US" sz="2000" dirty="0"/>
              <a:t>)  </a:t>
            </a:r>
          </a:p>
          <a:p>
            <a:pPr>
              <a:spcAft>
                <a:spcPts val="550"/>
              </a:spcAft>
              <a:buSzPct val="50000"/>
              <a:buFont typeface="Monotype Sorts" charset="2"/>
              <a:buChar char="l"/>
            </a:pPr>
            <a:r>
              <a:rPr lang="en-US" altLang="en-US" sz="2000" dirty="0"/>
              <a:t>IEEE-SA Standards Board Operations Manual (</a:t>
            </a:r>
            <a:r>
              <a:rPr lang="en-US" altLang="en-US" sz="2000" dirty="0">
                <a:hlinkClick r:id="rId4"/>
              </a:rPr>
              <a:t>http://standards.ieee.org/develop/policies/opman/sect6.html#6.3</a:t>
            </a:r>
            <a:r>
              <a:rPr lang="en-US" altLang="en-US" sz="2000" dirty="0"/>
              <a:t>)</a:t>
            </a:r>
          </a:p>
          <a:p>
            <a:pPr>
              <a:spcBef>
                <a:spcPts val="1800"/>
              </a:spcBef>
              <a:spcAft>
                <a:spcPts val="550"/>
              </a:spcAft>
              <a:buClr>
                <a:srgbClr val="CC3300"/>
              </a:buClr>
              <a:buSzPct val="50000"/>
              <a:buNone/>
            </a:pPr>
            <a:r>
              <a:rPr lang="en-US" altLang="en-US" sz="2000" dirty="0"/>
              <a:t>Material about the patent policy is available at </a:t>
            </a:r>
            <a:r>
              <a:rPr lang="en-US" altLang="en-US" sz="2000" dirty="0">
                <a:hlinkClick r:id="rId5"/>
              </a:rPr>
              <a:t>http://standards.ieee.org/about/sasb/patcom/materials.html</a:t>
            </a:r>
            <a:endParaRPr lang="en-US" altLang="en-US" sz="2000" dirty="0"/>
          </a:p>
          <a:p>
            <a:pPr algn="just">
              <a:spcBef>
                <a:spcPts val="1800"/>
              </a:spcBef>
              <a:spcAft>
                <a:spcPts val="550"/>
              </a:spcAft>
              <a:buClr>
                <a:srgbClr val="CC3300"/>
              </a:buClr>
              <a:buSzPct val="50000"/>
              <a:buNone/>
            </a:pPr>
            <a:r>
              <a:rPr lang="en-US" altLang="en-US" sz="2000" dirty="0">
                <a:cs typeface="Calibri" panose="020F0502020204030204" pitchFamily="34" charset="0"/>
              </a:rPr>
              <a:t>If you have questions, contact the IEEE-SA Standards Board Patent Committee Administrator at </a:t>
            </a:r>
            <a:r>
              <a:rPr lang="en-US" altLang="en-US" sz="2000" dirty="0">
                <a:cs typeface="Calibri" panose="020F0502020204030204" pitchFamily="34" charset="0"/>
                <a:hlinkClick r:id="rId6"/>
              </a:rPr>
              <a:t>patcom@ieee.org</a:t>
            </a:r>
            <a:endParaRPr lang="en-US" altLang="en-US" sz="2000" dirty="0">
              <a:cs typeface="Calibri" panose="020F0502020204030204" pitchFamily="34" charset="0"/>
            </a:endParaRPr>
          </a:p>
          <a:p>
            <a:pPr algn="just">
              <a:spcBef>
                <a:spcPts val="1800"/>
              </a:spcBef>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None/>
            </a:pPr>
            <a:endParaRPr lang="en-US" altLang="en-US" sz="2000" dirty="0">
              <a:cs typeface="Calibri" panose="020F0502020204030204" pitchFamily="34" charset="0"/>
            </a:endParaRPr>
          </a:p>
          <a:p>
            <a:pPr algn="just">
              <a:spcAft>
                <a:spcPts val="550"/>
              </a:spcAft>
              <a:buClr>
                <a:srgbClr val="CC3300"/>
              </a:buClr>
              <a:buSzPct val="50000"/>
              <a:buFont typeface="Monotype Sorts" charset="2"/>
              <a:buChar char="l"/>
            </a:pPr>
            <a:endParaRPr lang="en-US" altLang="en-US" sz="2800" dirty="0">
              <a:cs typeface="Calibri" panose="020F0502020204030204" pitchFamily="34" charset="0"/>
            </a:endParaRPr>
          </a:p>
          <a:p>
            <a:pPr>
              <a:lnSpc>
                <a:spcPct val="80000"/>
              </a:lnSpc>
              <a:spcAft>
                <a:spcPct val="40000"/>
              </a:spcAft>
              <a:buClr>
                <a:srgbClr val="CC3300"/>
              </a:buClr>
              <a:buSzPct val="50000"/>
              <a:buFont typeface="Monotype Sorts" charset="2"/>
              <a:buChar char="l"/>
            </a:pPr>
            <a:endParaRPr lang="en-US" altLang="en-US" sz="1400" dirty="0">
              <a:cs typeface="Times New Roman" panose="02020603050405020304" pitchFamily="18" charset="0"/>
            </a:endParaRPr>
          </a:p>
        </p:txBody>
      </p:sp>
      <p:sp>
        <p:nvSpPr>
          <p:cNvPr id="13316"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related information</a:t>
            </a:r>
          </a:p>
        </p:txBody>
      </p:sp>
      <p:sp>
        <p:nvSpPr>
          <p:cNvPr id="13319"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#4</a:t>
            </a:r>
            <a:endParaRPr lang="en-US" altLang="en-US" b="0" dirty="0"/>
          </a:p>
        </p:txBody>
      </p:sp>
    </p:spTree>
  </p:cSld>
  <p:clrMapOvr>
    <a:masterClrMapping/>
  </p:clrMapOv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buFont typeface="Arial" panose="020B0604020202020204" pitchFamily="34" charset="0"/>
              <a:buChar char="•"/>
            </a:pPr>
            <a:r>
              <a:rPr lang="en-US" altLang="en-US" dirty="0"/>
              <a:t>By participating in this activity, you agree to comply with the IEEE Code of Ethics, all applicable laws, and all IEEE policies and procedures including, but not limited to, the IEEE SA Copyright Policy. </a:t>
            </a:r>
          </a:p>
          <a:p>
            <a:pPr marL="457200" indent="-457200" algn="just">
              <a:spcBef>
                <a:spcPts val="0"/>
              </a:spcBef>
              <a:spcAft>
                <a:spcPts val="0"/>
              </a:spcAft>
              <a:buClr>
                <a:srgbClr val="CC3300"/>
              </a:buClr>
              <a:buSzPct val="50000"/>
              <a:buFont typeface="Arial" panose="020B0604020202020204" pitchFamily="34" charset="0"/>
              <a:buChar char="•"/>
            </a:pPr>
            <a:endParaRPr lang="en-US" altLang="en-US" sz="3200" dirty="0">
              <a:latin typeface="Calibri" pitchFamily="34" charset="0"/>
              <a:cs typeface="Calibri" pitchFamily="34" charset="0"/>
            </a:endParaRPr>
          </a:p>
          <a:p>
            <a:pPr marL="857250" lvl="1" indent="-342900" algn="just">
              <a:buSzPct val="150000"/>
              <a:buFont typeface="Arial" panose="020B0604020202020204" pitchFamily="34" charset="0"/>
              <a:buChar char="•"/>
            </a:pPr>
            <a:r>
              <a:rPr lang="en-US" altLang="en-US" dirty="0"/>
              <a:t>Previously Published material (copyright assertion indicated) shall not be presented/submitted to the Working Group nor incorporated into a Working Group draft unless permission is granted. </a:t>
            </a:r>
          </a:p>
          <a:p>
            <a:pPr marL="857250" lvl="1" indent="-342900" algn="just">
              <a:buSzPct val="150000"/>
              <a:buFont typeface="Arial" panose="020B0604020202020204" pitchFamily="34" charset="0"/>
              <a:buChar char="•"/>
            </a:pPr>
            <a:r>
              <a:rPr lang="en-US" altLang="en-US" dirty="0"/>
              <a:t>Prior to presentation or submission, you shall notify the Working Group Chair of previously Published material and should assist the Chair in obtaining copyright permission acceptable to IEEE SA.</a:t>
            </a:r>
          </a:p>
          <a:p>
            <a:pPr marL="857250" lvl="1" indent="-342900" algn="just">
              <a:buSzPct val="150000"/>
              <a:buFont typeface="Arial" panose="020B0604020202020204" pitchFamily="34" charset="0"/>
              <a:buChar char="•"/>
            </a:pPr>
            <a:r>
              <a:rPr lang="en-US" altLang="en-US" dirty="0"/>
              <a:t>For material that is not previously Published, IEEE is automatically granted a license to use any material that is presented or submitted.</a:t>
            </a:r>
          </a:p>
          <a:p>
            <a:pPr marL="1257300" lvl="2" indent="-342900" algn="just">
              <a:buSzPct val="150000"/>
              <a:buFont typeface="Arial" panose="020B0604020202020204" pitchFamily="34" charset="0"/>
              <a:buChar char="•"/>
            </a:pPr>
            <a:endParaRPr lang="en-US" altLang="en-US" sz="20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#5</a:t>
            </a:r>
            <a:endParaRPr lang="en-US" altLang="en-US" b="0" dirty="0"/>
          </a:p>
        </p:txBody>
      </p:sp>
    </p:spTree>
    <p:extLst>
      <p:ext uri="{BB962C8B-B14F-4D97-AF65-F5344CB8AC3E}">
        <p14:creationId xmlns:p14="http://schemas.microsoft.com/office/powerpoint/2010/main" val="83939501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524000"/>
            <a:ext cx="11277600" cy="4648200"/>
          </a:xfrm>
        </p:spPr>
        <p:txBody>
          <a:bodyPr/>
          <a:lstStyle/>
          <a:p>
            <a:pPr marL="355600" lvl="2" indent="-285750">
              <a:buSzPct val="150000"/>
              <a:buFont typeface="Arial" panose="020B0604020202020204" pitchFamily="34" charset="0"/>
              <a:buChar char="•"/>
            </a:pPr>
            <a:r>
              <a:rPr lang="en-US" altLang="zh-CN" dirty="0"/>
              <a:t>The IEEE SA Copyright Policy is described in the IEEE SA Standards Board Bylaws and IEEE SA Standards Board Operations Manual</a:t>
            </a:r>
          </a:p>
          <a:p>
            <a:pPr marL="355600" lvl="3" indent="-285750">
              <a:buSzPct val="150000"/>
              <a:buFont typeface="Arial" panose="020B0604020202020204" pitchFamily="34" charset="0"/>
              <a:buChar char="•"/>
            </a:pPr>
            <a:r>
              <a:rPr lang="en-US" altLang="zh-CN" sz="1800" dirty="0"/>
              <a:t>IEEE SA Copyright Policy, see </a:t>
            </a:r>
            <a:br>
              <a:rPr lang="en-US" altLang="zh-CN" sz="1800" dirty="0"/>
            </a:br>
            <a:r>
              <a:rPr lang="en-US" altLang="zh-CN" sz="1800" dirty="0"/>
              <a:t>	Clause 7 of the IEEE SA Standards Board Bylaws</a:t>
            </a:r>
            <a:br>
              <a:rPr lang="en-US" altLang="zh-CN" sz="1800" dirty="0"/>
            </a:br>
            <a:r>
              <a:rPr lang="en-US" altLang="zh-CN" sz="1800" dirty="0"/>
              <a:t> 	</a:t>
            </a:r>
            <a:r>
              <a:rPr lang="en-US" altLang="zh-CN" dirty="0">
                <a:hlinkClick r:id="rId3"/>
              </a:rPr>
              <a:t>https://standards.ieee.org/about/policies/bylaws/sect6-7.html#7</a:t>
            </a:r>
            <a:r>
              <a:rPr lang="en-US" altLang="zh-CN" dirty="0"/>
              <a:t/>
            </a:r>
            <a:br>
              <a:rPr lang="en-US" altLang="zh-CN" dirty="0"/>
            </a:br>
            <a:r>
              <a:rPr lang="en-US" altLang="zh-CN" sz="1800" dirty="0"/>
              <a:t>	Clause 6.1 of the IEEE SA Standards Board Operations Manual</a:t>
            </a:r>
            <a:br>
              <a:rPr lang="en-US" altLang="zh-CN" sz="1800" dirty="0"/>
            </a:br>
            <a:r>
              <a:rPr lang="en-US" altLang="zh-CN" sz="1800" dirty="0"/>
              <a:t>	</a:t>
            </a: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r>
              <a:rPr lang="en-US" altLang="zh-CN" dirty="0"/>
              <a:t>IEEE SA Copyright Permission</a:t>
            </a:r>
          </a:p>
          <a:p>
            <a:pPr marL="355600" lvl="3" indent="-285750">
              <a:buSzPct val="150000"/>
              <a:buFont typeface="Arial" panose="020B0604020202020204" pitchFamily="34" charset="0"/>
              <a:buChar char="•"/>
            </a:pPr>
            <a:r>
              <a:rPr lang="en-US" altLang="zh-CN" dirty="0">
                <a:hlinkClick r:id="rId5"/>
              </a:rPr>
              <a:t>https://standards.ieee.org/content/dam/ieee-standards/standards/web/documents/other/permissionltrs.zip</a:t>
            </a:r>
            <a:endParaRPr lang="en-US" altLang="zh-CN" dirty="0"/>
          </a:p>
          <a:p>
            <a:pPr marL="355600" lvl="2" indent="-285750">
              <a:buSzPct val="150000"/>
              <a:buFont typeface="Arial" panose="020B0604020202020204" pitchFamily="34" charset="0"/>
              <a:buChar char="•"/>
            </a:pPr>
            <a:r>
              <a:rPr lang="en-US" altLang="zh-CN" dirty="0"/>
              <a:t>IEEE SA Copyright FAQs</a:t>
            </a:r>
          </a:p>
          <a:p>
            <a:pPr marL="355600" lvl="3" indent="-285750">
              <a:buSzPct val="150000"/>
              <a:buFont typeface="Arial" panose="020B0604020202020204" pitchFamily="34" charset="0"/>
              <a:buChar char="•"/>
            </a:pPr>
            <a:r>
              <a:rPr lang="en-US" altLang="zh-CN" dirty="0">
                <a:hlinkClick r:id="rId6"/>
              </a:rPr>
              <a:t>http://standards.ieee.org/faqs/copyrights.html/</a:t>
            </a:r>
            <a:endParaRPr lang="en-US" altLang="zh-CN" dirty="0"/>
          </a:p>
          <a:p>
            <a:pPr marL="355600" lvl="2" indent="-285750">
              <a:buSzPct val="150000"/>
              <a:buFont typeface="Arial" panose="020B0604020202020204" pitchFamily="34" charset="0"/>
              <a:buChar char="•"/>
            </a:pPr>
            <a:r>
              <a:rPr lang="en-US" altLang="zh-CN" dirty="0"/>
              <a:t>IEEE SA Best Practices for IEEE Standards Development </a:t>
            </a:r>
          </a:p>
          <a:p>
            <a:pPr marL="355600" lvl="3" indent="-285750">
              <a:buSzPct val="150000"/>
              <a:buFont typeface="Arial" panose="020B0604020202020204" pitchFamily="34" charset="0"/>
              <a:buChar char="•"/>
            </a:pPr>
            <a:r>
              <a:rPr lang="en-US" altLang="zh-CN" dirty="0">
                <a:hlinkClick r:id="rId7"/>
              </a:rPr>
              <a:t>http://standards.ieee.org/develop/policies/best_practices_for_ieee_standards_development_051215.pdf</a:t>
            </a:r>
            <a:endParaRPr lang="en-US" altLang="zh-CN" dirty="0"/>
          </a:p>
          <a:p>
            <a:pPr marL="355600" lvl="2" indent="-285750">
              <a:buSzPct val="150000"/>
              <a:buFont typeface="Arial" panose="020B0604020202020204" pitchFamily="34" charset="0"/>
              <a:buChar char="•"/>
            </a:pPr>
            <a:r>
              <a:rPr lang="en-US" altLang="zh-CN" dirty="0"/>
              <a:t>Distribution of Draft Standards (see 6.1.3 of the SASB Operations Manual)</a:t>
            </a:r>
          </a:p>
          <a:p>
            <a:pPr marL="355600" lvl="3" indent="-285750">
              <a:buSzPct val="150000"/>
              <a:buFont typeface="Arial" panose="020B0604020202020204" pitchFamily="34" charset="0"/>
              <a:buChar char="•"/>
            </a:pPr>
            <a:r>
              <a:rPr lang="en-US" altLang="zh-CN" dirty="0">
                <a:hlinkClick r:id="rId4"/>
              </a:rPr>
              <a:t>https://standards.ieee.org/about/policies/opman/sect6.html</a:t>
            </a:r>
            <a:endParaRPr lang="en-US" altLang="zh-CN" dirty="0"/>
          </a:p>
          <a:p>
            <a:pPr marL="355600" lvl="2" indent="-285750">
              <a:buSzPct val="150000"/>
              <a:buFont typeface="Arial" panose="020B0604020202020204" pitchFamily="34" charset="0"/>
              <a:buChar char="•"/>
            </a:pPr>
            <a:endParaRPr lang="en-US" altLang="en-US" sz="1600" dirty="0"/>
          </a:p>
        </p:txBody>
      </p:sp>
      <p:sp>
        <p:nvSpPr>
          <p:cNvPr id="1434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 SA Copyright Policy</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#6</a:t>
            </a:r>
            <a:endParaRPr lang="en-US" altLang="en-US" b="0" dirty="0"/>
          </a:p>
        </p:txBody>
      </p:sp>
    </p:spTree>
    <p:extLst>
      <p:ext uri="{BB962C8B-B14F-4D97-AF65-F5344CB8AC3E}">
        <p14:creationId xmlns:p14="http://schemas.microsoft.com/office/powerpoint/2010/main" val="2855512876"/>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9" name="Rectangle 2"/>
          <p:cNvSpPr>
            <a:spLocks noGrp="1" noChangeArrowheads="1"/>
          </p:cNvSpPr>
          <p:nvPr>
            <p:ph type="body" idx="1"/>
          </p:nvPr>
        </p:nvSpPr>
        <p:spPr>
          <a:xfrm>
            <a:off x="457200" y="1676400"/>
            <a:ext cx="11277600" cy="4648200"/>
          </a:xfrm>
        </p:spPr>
        <p:txBody>
          <a:bodyPr/>
          <a:lstStyle/>
          <a:p>
            <a:pPr algn="just">
              <a:spcAft>
                <a:spcPts val="600"/>
              </a:spcAft>
            </a:pPr>
            <a:r>
              <a:rPr lang="en-US" altLang="en-US" b="0" dirty="0"/>
              <a:t>All participants in IEEE-SA activities are expected to adhere to the core principles underlying the:</a:t>
            </a:r>
          </a:p>
          <a:p>
            <a:pPr lvl="1">
              <a:buFont typeface="Times New Roman" panose="02020603050405020304" pitchFamily="18" charset="0"/>
              <a:buChar char="−"/>
            </a:pPr>
            <a:r>
              <a:rPr lang="en-US" altLang="en-US" sz="1800" dirty="0">
                <a:hlinkClick r:id="rId3"/>
              </a:rPr>
              <a:t>IEEE Code of Ethics</a:t>
            </a:r>
            <a:endParaRPr lang="en-US" altLang="en-US" sz="1800" dirty="0"/>
          </a:p>
          <a:p>
            <a:pPr lvl="1">
              <a:buFont typeface="Times New Roman" panose="02020603050405020304" pitchFamily="18" charset="0"/>
              <a:buChar char="−"/>
            </a:pPr>
            <a:r>
              <a:rPr lang="en-US" altLang="en-US" sz="1800" dirty="0">
                <a:hlinkClick r:id="rId4"/>
              </a:rPr>
              <a:t>IEEE Code of Conduct</a:t>
            </a:r>
            <a:endParaRPr lang="en-US" altLang="en-US" sz="1800" dirty="0"/>
          </a:p>
          <a:p>
            <a:pPr algn="just">
              <a:spcAft>
                <a:spcPts val="600"/>
              </a:spcAft>
            </a:pPr>
            <a:r>
              <a:rPr lang="en-US" altLang="en-US" b="0" dirty="0"/>
              <a:t>The core principles of the IEEE Codes of Ethics &amp; Conduct are to:</a:t>
            </a:r>
          </a:p>
          <a:p>
            <a:pPr lvl="1" algn="just">
              <a:spcAft>
                <a:spcPts val="600"/>
              </a:spcAft>
            </a:pPr>
            <a:r>
              <a:rPr lang="en-US" altLang="en-US" sz="1800" dirty="0"/>
              <a:t>Uphold the highest standards of integrity, responsible behavior, and ethical and professional conduct</a:t>
            </a:r>
          </a:p>
          <a:p>
            <a:pPr lvl="1" algn="just">
              <a:spcAft>
                <a:spcPts val="600"/>
              </a:spcAft>
            </a:pPr>
            <a:r>
              <a:rPr lang="en-US" altLang="en-US" sz="1800" dirty="0"/>
              <a:t>Treat people fairly and with respect, to not engage in harassment, discrimination, or retaliation, and to protect people's privacy.</a:t>
            </a:r>
          </a:p>
          <a:p>
            <a:pPr lvl="1" algn="just">
              <a:spcAft>
                <a:spcPts val="600"/>
              </a:spcAft>
            </a:pPr>
            <a:r>
              <a:rPr lang="en-US" altLang="en-US" sz="1800" dirty="0"/>
              <a:t>Avoid injuring others, their property, reputation, or employment by false or malicious action</a:t>
            </a:r>
          </a:p>
          <a:p>
            <a:pPr algn="just">
              <a:spcAft>
                <a:spcPts val="600"/>
              </a:spcAft>
            </a:pPr>
            <a:r>
              <a:rPr lang="en-US" altLang="en-US" b="0" dirty="0"/>
              <a:t>The most recent versions of these Codes are available at</a:t>
            </a:r>
          </a:p>
          <a:p>
            <a:pPr lvl="1" algn="just">
              <a:spcAft>
                <a:spcPts val="600"/>
              </a:spcAft>
            </a:pPr>
            <a:r>
              <a:rPr lang="en-US" altLang="en-US" sz="1800" dirty="0">
                <a:hlinkClick r:id="rId5"/>
              </a:rPr>
              <a:t>http://www.ieee.org/about/corporate/governance</a:t>
            </a:r>
            <a:endParaRPr lang="en-US" altLang="en-US" sz="1800" dirty="0"/>
          </a:p>
          <a:p>
            <a:pPr>
              <a:spcAft>
                <a:spcPts val="600"/>
              </a:spcAft>
            </a:pPr>
            <a:endParaRPr lang="en-US" altLang="en-US" sz="3600" dirty="0"/>
          </a:p>
        </p:txBody>
      </p:sp>
      <p:sp>
        <p:nvSpPr>
          <p:cNvPr id="14341"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 behavior in IEEE-SA activities is guided by the IEEE Codes of Ethics &amp; Conduct</a:t>
            </a: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#7</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3"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require that “participants in the IEEE standards development individual process shall act based on their qualifications and experience”</a:t>
            </a:r>
          </a:p>
          <a:p>
            <a:pPr algn="just"/>
            <a:r>
              <a:rPr lang="en-US" altLang="en-US" sz="2000" dirty="0"/>
              <a:t>This means participants:</a:t>
            </a:r>
          </a:p>
          <a:p>
            <a:pPr lvl="1" algn="just">
              <a:buFont typeface="Times New Roman" panose="02020603050405020304" pitchFamily="18" charset="0"/>
              <a:buChar char="−"/>
            </a:pPr>
            <a:r>
              <a:rPr lang="en-US" altLang="en-US" sz="1800" b="1" dirty="0">
                <a:solidFill>
                  <a:srgbClr val="00B050"/>
                </a:solidFill>
              </a:rPr>
              <a:t>Shall act &amp; vote </a:t>
            </a:r>
            <a:r>
              <a:rPr lang="en-US" altLang="en-US" sz="1800" dirty="0"/>
              <a:t>based on their personal &amp; independent opinions derived from their expertise, knowledge, and qualifications</a:t>
            </a:r>
          </a:p>
          <a:p>
            <a:pPr lvl="1" algn="just">
              <a:buFont typeface="Times New Roman" panose="02020603050405020304" pitchFamily="18" charset="0"/>
              <a:buChar char="−"/>
            </a:pPr>
            <a:r>
              <a:rPr lang="en-US" altLang="en-US" sz="1800" b="1" dirty="0">
                <a:solidFill>
                  <a:srgbClr val="FF0000"/>
                </a:solidFill>
              </a:rPr>
              <a:t>Shall not act or vote </a:t>
            </a:r>
            <a:r>
              <a:rPr lang="en-US" altLang="en-US" sz="1800" dirty="0"/>
              <a:t>based on any obligation to or any direction from any other person or organization, including an employer or client, regardless of any external commitments, agreements, contracts, or orders</a:t>
            </a:r>
          </a:p>
          <a:p>
            <a:pPr lvl="1" algn="just">
              <a:buFont typeface="Times New Roman" panose="02020603050405020304" pitchFamily="18" charset="0"/>
              <a:buChar char="−"/>
            </a:pPr>
            <a:r>
              <a:rPr lang="en-US" altLang="en-US" sz="1800" b="1" dirty="0">
                <a:solidFill>
                  <a:srgbClr val="FF0000"/>
                </a:solidFill>
              </a:rPr>
              <a:t>Shall not direct </a:t>
            </a:r>
            <a:r>
              <a:rPr lang="en-US" altLang="en-US" sz="1800" dirty="0"/>
              <a:t>the actions or votes of other participants or retaliate against other participants for fulfilling their responsibility to act &amp; vote based on their personal &amp; independently developed opinions</a:t>
            </a:r>
          </a:p>
          <a:p>
            <a:pPr algn="just"/>
            <a:r>
              <a:rPr lang="en-US" altLang="en-US" sz="2000" dirty="0"/>
              <a:t>By participating in standards activities using the “</a:t>
            </a:r>
            <a:r>
              <a:rPr lang="en-US" altLang="en-US" sz="2000" i="1" dirty="0"/>
              <a:t>individual process</a:t>
            </a:r>
            <a:r>
              <a:rPr lang="en-US" altLang="en-US" sz="2000" dirty="0"/>
              <a:t>”, you are deemed to accept these requirements; if you are unable to satisfy these requirements then you shall immediately cease any participation</a:t>
            </a:r>
          </a:p>
        </p:txBody>
      </p:sp>
      <p:sp>
        <p:nvSpPr>
          <p:cNvPr id="15365"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Participants in the IEEE-SA “individual process” shall act independently of others, including employers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#8</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7" name="Rectangle 2"/>
          <p:cNvSpPr>
            <a:spLocks noGrp="1" noChangeArrowheads="1"/>
          </p:cNvSpPr>
          <p:nvPr>
            <p:ph type="body" idx="1"/>
          </p:nvPr>
        </p:nvSpPr>
        <p:spPr>
          <a:xfrm>
            <a:off x="457200" y="1676400"/>
            <a:ext cx="11277600" cy="4648200"/>
          </a:xfrm>
        </p:spPr>
        <p:txBody>
          <a:bodyPr/>
          <a:lstStyle/>
          <a:p>
            <a:pPr algn="just"/>
            <a:r>
              <a:rPr lang="en-US" altLang="en-US" sz="2000" dirty="0"/>
              <a:t>The </a:t>
            </a:r>
            <a:r>
              <a:rPr lang="en-US" altLang="en-US" sz="2000" dirty="0">
                <a:hlinkClick r:id="rId3"/>
              </a:rPr>
              <a:t>IEEE-SA Standards Board Bylaws </a:t>
            </a:r>
            <a:r>
              <a:rPr lang="en-US" altLang="en-US" sz="2000" dirty="0"/>
              <a:t>(clause 5.2.1.3) specifies that “</a:t>
            </a:r>
            <a:r>
              <a:rPr lang="en-US" altLang="en-US" sz="2000" i="1" dirty="0"/>
              <a:t>the standards development process shall not be dominated by any single interest category, individual, or organization</a:t>
            </a:r>
            <a:r>
              <a:rPr lang="en-US" altLang="en-US" sz="2000" dirty="0"/>
              <a:t>”</a:t>
            </a:r>
          </a:p>
          <a:p>
            <a:pPr lvl="1" algn="just">
              <a:buFont typeface="Times New Roman" panose="02020603050405020304" pitchFamily="18" charset="0"/>
              <a:buChar char="−"/>
            </a:pPr>
            <a:r>
              <a:rPr lang="en-US" altLang="en-US" dirty="0"/>
              <a:t>This means no participant may exercise “</a:t>
            </a:r>
            <a:r>
              <a:rPr lang="en-US" altLang="en-US" i="1" dirty="0"/>
              <a:t>authority, leadership, or influence by reason of superior leverage, strength, or representation to the exclusion of fair and equitable consideration of other viewpoints</a:t>
            </a:r>
            <a:r>
              <a:rPr lang="en-US" altLang="en-US" dirty="0"/>
              <a:t>” or “</a:t>
            </a:r>
            <a:r>
              <a:rPr lang="en-US" altLang="en-US" i="1" dirty="0"/>
              <a:t>to hinder the progress of the standards development activity</a:t>
            </a:r>
            <a:r>
              <a:rPr lang="en-US" altLang="en-US" dirty="0"/>
              <a:t>”</a:t>
            </a:r>
          </a:p>
          <a:p>
            <a:pPr algn="just">
              <a:spcBef>
                <a:spcPts val="1200"/>
              </a:spcBef>
            </a:pPr>
            <a:r>
              <a:rPr lang="en-US" altLang="en-US" sz="2000" dirty="0"/>
              <a:t>This rule applies equally to those participating in a standards development project and to that project’s leadership group</a:t>
            </a:r>
          </a:p>
          <a:p>
            <a:pPr algn="just">
              <a:spcBef>
                <a:spcPts val="1200"/>
              </a:spcBef>
            </a:pPr>
            <a:r>
              <a:rPr lang="en-US" altLang="en-US" sz="2000" dirty="0"/>
              <a:t>Any person who reasonably suspects that dominance is occurring in a standards development project is encouraged to bring the issue to the attention of the Standards Committee or the project’s IEEE-SA Program Manager</a:t>
            </a:r>
            <a:endParaRPr lang="en-US" altLang="en-US" sz="2800" dirty="0" smtClean="0"/>
          </a:p>
        </p:txBody>
      </p:sp>
      <p:sp>
        <p:nvSpPr>
          <p:cNvPr id="16389"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IEEE-SA standards activities shall allow the fair &amp;</a:t>
            </a:r>
            <a:br>
              <a:rPr lang="en-US" altLang="en-US" sz="3200" dirty="0"/>
            </a:br>
            <a:r>
              <a:rPr lang="en-US" altLang="en-US" sz="3200" dirty="0"/>
              <a:t>equitable consideration of all viewpoints</a:t>
            </a:r>
            <a:endParaRPr lang="en-US" altLang="en-US" sz="3200" dirty="0">
              <a:solidFill>
                <a:schemeClr val="tx2"/>
              </a:solidFill>
            </a:endParaRPr>
          </a:p>
        </p:txBody>
      </p:sp>
      <p:sp>
        <p:nvSpPr>
          <p:cNvPr id="6" name="Text Box 5"/>
          <p:cNvSpPr txBox="1">
            <a:spLocks noChangeArrowheads="1"/>
          </p:cNvSpPr>
          <p:nvPr/>
        </p:nvSpPr>
        <p:spPr bwMode="auto">
          <a:xfrm>
            <a:off x="457200" y="6172200"/>
            <a:ext cx="960519"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a:t>
            </a:r>
            <a:r>
              <a:rPr lang="en-US" altLang="en-US" sz="1800" u="sng" dirty="0" smtClean="0"/>
              <a:t>#9</a:t>
            </a:r>
            <a:endParaRPr lang="en-US" altLang="en-US" b="0" dirty="0"/>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1"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Required notices</a:t>
            </a:r>
          </a:p>
        </p:txBody>
      </p:sp>
      <p:sp>
        <p:nvSpPr>
          <p:cNvPr id="17412"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ts val="300"/>
              </a:spcBef>
              <a:buNone/>
            </a:pPr>
            <a:r>
              <a:rPr lang="en-US" altLang="en-US" dirty="0"/>
              <a:t>Patent FAQ </a:t>
            </a:r>
          </a:p>
          <a:p>
            <a:pPr>
              <a:spcBef>
                <a:spcPct val="0"/>
              </a:spcBef>
              <a:spcAft>
                <a:spcPts val="900"/>
              </a:spcAft>
              <a:buNone/>
            </a:pPr>
            <a:r>
              <a:rPr lang="en-US" altLang="en-US" sz="1800" dirty="0">
                <a:hlinkClick r:id="rId3"/>
              </a:rPr>
              <a:t>http://standards.ieee.org/board/pat/faq.pdf</a:t>
            </a:r>
            <a:r>
              <a:rPr lang="en-US" altLang="en-US" sz="1800" dirty="0"/>
              <a:t> </a:t>
            </a:r>
          </a:p>
          <a:p>
            <a:pPr algn="just">
              <a:spcBef>
                <a:spcPts val="300"/>
              </a:spcBef>
              <a:buNone/>
            </a:pPr>
            <a:r>
              <a:rPr lang="en-US" altLang="en-US" dirty="0"/>
              <a:t>Disclosure of Affiliation</a:t>
            </a:r>
          </a:p>
          <a:p>
            <a:pPr algn="just">
              <a:spcBef>
                <a:spcPts val="300"/>
              </a:spcBef>
              <a:buNone/>
            </a:pPr>
            <a:r>
              <a:rPr lang="en-US" altLang="en-US" sz="1800" dirty="0">
                <a:hlinkClick r:id="rId4"/>
              </a:rPr>
              <a:t>http://standards.ieee.org/faqs/affiliationFAQ.html</a:t>
            </a:r>
            <a:endParaRPr lang="en-US" altLang="en-US" dirty="0"/>
          </a:p>
          <a:p>
            <a:pPr algn="just">
              <a:spcBef>
                <a:spcPts val="1200"/>
              </a:spcBef>
              <a:buNone/>
            </a:pPr>
            <a:r>
              <a:rPr lang="en-US" altLang="en-US" dirty="0"/>
              <a:t>Anti-Trust Guidelines </a:t>
            </a:r>
          </a:p>
          <a:p>
            <a:pPr algn="just">
              <a:spcBef>
                <a:spcPct val="0"/>
              </a:spcBef>
              <a:spcAft>
                <a:spcPts val="900"/>
              </a:spcAft>
              <a:buNone/>
            </a:pPr>
            <a:r>
              <a:rPr lang="en-US" altLang="en-US" sz="1800" dirty="0">
                <a:hlinkClick r:id="rId5"/>
              </a:rPr>
              <a:t>http://standards.ieee.org/resources/antitrust-guidelines.pdf</a:t>
            </a:r>
            <a:endParaRPr lang="en-US" altLang="en-US" dirty="0"/>
          </a:p>
          <a:p>
            <a:pPr algn="just">
              <a:spcBef>
                <a:spcPts val="300"/>
              </a:spcBef>
              <a:buNone/>
            </a:pPr>
            <a:r>
              <a:rPr lang="en-US" altLang="en-US" dirty="0"/>
              <a:t>Code of Ethics</a:t>
            </a:r>
          </a:p>
          <a:p>
            <a:pPr>
              <a:spcBef>
                <a:spcPct val="0"/>
              </a:spcBef>
              <a:spcAft>
                <a:spcPts val="900"/>
              </a:spcAft>
              <a:buNone/>
            </a:pPr>
            <a:r>
              <a:rPr lang="en-US" altLang="en-US" sz="1800" dirty="0">
                <a:hlinkClick r:id="rId6"/>
              </a:rPr>
              <a:t>http://www.ieee.org/web/membership/ethics/code_ethics.html</a:t>
            </a:r>
            <a:r>
              <a:rPr lang="en-US" altLang="en-US" sz="1800" dirty="0"/>
              <a:t>  </a:t>
            </a:r>
            <a:endParaRPr lang="en-US" altLang="en-US" dirty="0"/>
          </a:p>
          <a:p>
            <a:pPr algn="just">
              <a:spcBef>
                <a:spcPts val="300"/>
              </a:spcBef>
              <a:buNone/>
            </a:pPr>
            <a:r>
              <a:rPr lang="en-US" altLang="en-US" dirty="0"/>
              <a:t>IEEE 802.11 Working Group Operations Manual </a:t>
            </a:r>
          </a:p>
          <a:p>
            <a:pPr algn="just">
              <a:spcBef>
                <a:spcPts val="300"/>
              </a:spcBef>
              <a:spcAft>
                <a:spcPts val="300"/>
              </a:spcAft>
              <a:buNone/>
            </a:pPr>
            <a:r>
              <a:rPr lang="nl-NL" altLang="en-US" sz="1800" dirty="0">
                <a:hlinkClick r:id="rId7"/>
              </a:rPr>
              <a:t>https://mentor.ieee.org/802.11/dcn/14/11-14-0629-22-0000-802-11-operations-manual.docx</a:t>
            </a:r>
            <a:r>
              <a:rPr lang="nl-NL" altLang="en-US" sz="1800" dirty="0"/>
              <a:t> </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1600200" y="533400"/>
            <a:ext cx="83820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16 </a:t>
            </a:r>
            <a:r>
              <a:rPr lang="en-US" altLang="en-US" sz="3200" dirty="0" smtClean="0">
                <a:solidFill>
                  <a:srgbClr val="0000FF"/>
                </a:solidFill>
                <a:cs typeface="Times New Roman" panose="02020603050405020304" pitchFamily="18" charset="0"/>
              </a:rPr>
              <a:t>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400" dirty="0"/>
              <a:t>Call the meeting to order</a:t>
            </a:r>
          </a:p>
          <a:p>
            <a:pPr algn="just"/>
            <a:r>
              <a:rPr lang="en-US" altLang="en-US" sz="1400" dirty="0"/>
              <a:t>Patent policy and logistics</a:t>
            </a:r>
          </a:p>
          <a:p>
            <a:r>
              <a:rPr lang="en-US" altLang="en-US" sz="1400" dirty="0">
                <a:solidFill>
                  <a:srgbClr val="0000FF"/>
                </a:solidFill>
              </a:rPr>
              <a:t>Approve </a:t>
            </a:r>
            <a:r>
              <a:rPr lang="en-US" altLang="zh-CN" sz="1400" dirty="0" err="1">
                <a:solidFill>
                  <a:srgbClr val="0000FF"/>
                </a:solidFill>
              </a:rPr>
              <a:t>TGbf</a:t>
            </a:r>
            <a:r>
              <a:rPr lang="en-US" altLang="en-US" sz="1400" dirty="0">
                <a:solidFill>
                  <a:srgbClr val="0000FF"/>
                </a:solidFill>
              </a:rPr>
              <a:t> meeting minutes</a:t>
            </a:r>
          </a:p>
          <a:p>
            <a:r>
              <a:rPr lang="en-US" altLang="zh-CN" sz="1400" dirty="0" err="1" smtClean="0"/>
              <a:t>TGbf</a:t>
            </a:r>
            <a:r>
              <a:rPr lang="en-US" altLang="zh-CN" sz="1400" dirty="0" smtClean="0"/>
              <a:t> </a:t>
            </a:r>
            <a:r>
              <a:rPr lang="en-US" altLang="zh-CN" sz="1400" dirty="0"/>
              <a:t>Timeline</a:t>
            </a:r>
          </a:p>
          <a:p>
            <a:pPr algn="just"/>
            <a:r>
              <a:rPr lang="en-US" altLang="en-US" sz="1400" dirty="0"/>
              <a:t>Call for contribution</a:t>
            </a:r>
          </a:p>
          <a:p>
            <a:pPr algn="just"/>
            <a:r>
              <a:rPr lang="en-US" altLang="en-US" sz="1400" dirty="0"/>
              <a:t>Teleconference </a:t>
            </a:r>
            <a:r>
              <a:rPr lang="en-US" altLang="en-US" sz="1400" dirty="0" smtClean="0"/>
              <a:t>Times</a:t>
            </a:r>
          </a:p>
          <a:p>
            <a:pPr algn="just"/>
            <a:r>
              <a:rPr lang="en-US" altLang="en-US" sz="1400" dirty="0" smtClean="0"/>
              <a:t>Presentation </a:t>
            </a:r>
            <a:r>
              <a:rPr lang="en-US" altLang="en-US" sz="1400" dirty="0"/>
              <a:t>of submissions</a:t>
            </a:r>
          </a:p>
          <a:p>
            <a:pPr algn="just"/>
            <a:r>
              <a:rPr lang="en-US" altLang="en-US" sz="1400" dirty="0">
                <a:solidFill>
                  <a:srgbClr val="0000FF"/>
                </a:solidFill>
              </a:rPr>
              <a:t>Guidance for Mix mode January Interim </a:t>
            </a:r>
            <a:endParaRPr lang="en-US" altLang="en-US" sz="1400" dirty="0" smtClean="0">
              <a:solidFill>
                <a:srgbClr val="0000FF"/>
              </a:solidFill>
            </a:endParaRPr>
          </a:p>
          <a:p>
            <a:pPr algn="just"/>
            <a:r>
              <a:rPr lang="en-US" altLang="zh-CN" sz="1400" dirty="0" smtClean="0"/>
              <a:t>Motion (</a:t>
            </a:r>
            <a:r>
              <a:rPr lang="en-US" altLang="zh-CN" sz="1400" dirty="0" smtClean="0">
                <a:solidFill>
                  <a:srgbClr val="0000FF"/>
                </a:solidFill>
              </a:rPr>
              <a:t>236-255</a:t>
            </a:r>
            <a:r>
              <a:rPr lang="en-US" altLang="zh-CN" sz="1400" dirty="0" smtClean="0"/>
              <a:t>)</a:t>
            </a:r>
            <a:endParaRPr lang="en-US" altLang="en-US" sz="1400" dirty="0"/>
          </a:p>
          <a:p>
            <a:pPr algn="just"/>
            <a:endParaRPr lang="en-US" altLang="en-US" sz="1400" dirty="0" smtClean="0"/>
          </a:p>
          <a:p>
            <a:pPr algn="just"/>
            <a:endParaRPr lang="en-US" altLang="en-US" sz="1400" dirty="0"/>
          </a:p>
          <a:p>
            <a:pPr algn="just"/>
            <a:endParaRPr lang="en-US" altLang="en-US" sz="1400" dirty="0"/>
          </a:p>
          <a:p>
            <a:pPr lvl="1" algn="just"/>
            <a:endParaRPr lang="en-US" altLang="en-US" sz="1100" dirty="0"/>
          </a:p>
          <a:p>
            <a:pPr algn="just"/>
            <a:endParaRPr lang="en-US" altLang="en-US" sz="1400" dirty="0"/>
          </a:p>
          <a:p>
            <a:pPr algn="just"/>
            <a:endParaRPr lang="en-US" altLang="en-US" sz="1400" dirty="0"/>
          </a:p>
          <a:p>
            <a:pPr algn="just"/>
            <a:endParaRPr lang="en-US" altLang="en-US" sz="100" dirty="0"/>
          </a:p>
          <a:p>
            <a:pPr algn="just"/>
            <a:r>
              <a:rPr lang="en-US" altLang="en-US" sz="1400" dirty="0"/>
              <a:t>Any other business</a:t>
            </a:r>
            <a:endParaRPr lang="en-US" altLang="en-US" sz="1050" dirty="0"/>
          </a:p>
          <a:p>
            <a:pPr lvl="1" algn="just"/>
            <a:r>
              <a:rPr lang="en-US" altLang="en-US" sz="1100" dirty="0"/>
              <a:t>?</a:t>
            </a:r>
          </a:p>
          <a:p>
            <a:pPr marL="342900" lvl="1" indent="-342900" algn="just">
              <a:buFontTx/>
              <a:buChar char="•"/>
            </a:pPr>
            <a:r>
              <a:rPr lang="en-US" altLang="en-US" sz="1400" b="1" dirty="0">
                <a:solidFill>
                  <a:srgbClr val="0000FF"/>
                </a:solidFill>
              </a:rPr>
              <a:t>Recess</a:t>
            </a:r>
          </a:p>
          <a:p>
            <a:pPr marL="0" lvl="1" indent="0" algn="just">
              <a:buNone/>
            </a:pPr>
            <a:endParaRPr lang="en-US" altLang="en-US" sz="1400" b="1" dirty="0"/>
          </a:p>
        </p:txBody>
      </p:sp>
      <p:sp>
        <p:nvSpPr>
          <p:cNvPr id="8" name="TextBox 7"/>
          <p:cNvSpPr txBox="1"/>
          <p:nvPr/>
        </p:nvSpPr>
        <p:spPr>
          <a:xfrm>
            <a:off x="9144000" y="637921"/>
            <a:ext cx="3048001"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3568192458"/>
              </p:ext>
            </p:extLst>
          </p:nvPr>
        </p:nvGraphicFramePr>
        <p:xfrm>
          <a:off x="3429000" y="1686554"/>
          <a:ext cx="8305801" cy="2578952"/>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23/0070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rgbClr val="00B050"/>
                          </a:solidFill>
                          <a:latin typeface="+mn-lt"/>
                          <a:ea typeface="+mn-ea"/>
                          <a:cs typeface="+mn-cs"/>
                        </a:rPr>
                        <a:t>Claudio da Silva (Meta Platforms, Inc.)</a:t>
                      </a: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RXVECTOR Parameter CSI_ESTIMATE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a:t>
                      </a:r>
                      <a:r>
                        <a:rPr lang="en-US" altLang="zh-CN" sz="1200" kern="1200" baseline="0" dirty="0" smtClean="0">
                          <a:solidFill>
                            <a:srgbClr val="00B050"/>
                          </a:solidFill>
                          <a:latin typeface="+mn-lt"/>
                          <a:ea typeface="+mn-ea"/>
                          <a:cs typeface="+mn-cs"/>
                        </a:rPr>
                        <a:t> 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23/0080</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Osama </a:t>
                      </a:r>
                      <a:r>
                        <a:rPr lang="en-US" altLang="zh-CN" sz="1200" kern="1200" dirty="0" err="1" smtClean="0">
                          <a:solidFill>
                            <a:schemeClr val="tx1"/>
                          </a:solidFill>
                          <a:latin typeface="+mn-lt"/>
                          <a:ea typeface="+mn-ea"/>
                          <a:cs typeface="+mn-cs"/>
                        </a:rPr>
                        <a:t>Aboul-Magd</a:t>
                      </a:r>
                      <a:r>
                        <a:rPr lang="en-US" altLang="zh-CN" sz="1200" kern="1200" dirty="0" smtClean="0">
                          <a:solidFill>
                            <a:schemeClr val="tx1"/>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Comment Resolution for CID 673 and CID 674</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23/0055</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PICS-Baseline to the presentation queue</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40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23/0065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Solomon Trainin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CC40 D0.51 bug fixes</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23/0102</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Dong Wei (NXP)</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CC40 D0.51 bug fixes</a:t>
                      </a:r>
                      <a:endParaRPr lang="zh-CN" sz="1200" kern="1200" dirty="0">
                        <a:solidFill>
                          <a:srgbClr val="00B050"/>
                        </a:solidFill>
                        <a:latin typeface="+mn-lt"/>
                        <a:ea typeface="+mn-ea"/>
                        <a:cs typeface="+mn-cs"/>
                      </a:endParaRPr>
                    </a:p>
                  </a:txBody>
                  <a:tcPr marL="36195" marR="36195" marT="17780" marB="17780"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kern="1200" dirty="0">
                          <a:solidFill>
                            <a:srgbClr val="00B050"/>
                          </a:solidFill>
                          <a:latin typeface="+mn-lt"/>
                          <a:ea typeface="+mn-ea"/>
                          <a:cs typeface="+mn-cs"/>
                        </a:rPr>
                        <a:t>10 </a:t>
                      </a:r>
                      <a:r>
                        <a:rPr lang="en-US" sz="1200" kern="1200" dirty="0" err="1">
                          <a:solidFill>
                            <a:srgbClr val="00B050"/>
                          </a:solidFill>
                          <a:latin typeface="+mn-lt"/>
                          <a:ea typeface="+mn-ea"/>
                          <a:cs typeface="+mn-cs"/>
                        </a:rPr>
                        <a:t>mins</a:t>
                      </a:r>
                      <a:endParaRPr lang="zh-CN" sz="1200" kern="1200" dirty="0">
                        <a:solidFill>
                          <a:srgbClr val="00B050"/>
                        </a:solidFill>
                        <a:latin typeface="+mn-lt"/>
                        <a:ea typeface="+mn-ea"/>
                        <a:cs typeface="+mn-cs"/>
                      </a:endParaRPr>
                    </a:p>
                  </a:txBody>
                  <a:tcPr marL="36195" marR="36195" marT="17780" marB="17780"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22/2116</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Shuling</a:t>
                      </a:r>
                      <a:r>
                        <a:rPr lang="en-US" altLang="zh-CN" sz="1200" kern="1200" dirty="0" smtClean="0">
                          <a:solidFill>
                            <a:schemeClr val="tx1"/>
                          </a:solidFill>
                          <a:latin typeface="+mn-lt"/>
                          <a:ea typeface="+mn-ea"/>
                          <a:cs typeface="+mn-cs"/>
                        </a:rPr>
                        <a:t> (Julia) Feng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PDT for </a:t>
                      </a:r>
                      <a:r>
                        <a:rPr lang="en-US" altLang="zh-CN" sz="1200" kern="1200" dirty="0" err="1" smtClean="0">
                          <a:solidFill>
                            <a:schemeClr val="tx1"/>
                          </a:solidFill>
                          <a:latin typeface="+mn-lt"/>
                          <a:ea typeface="+mn-ea"/>
                          <a:cs typeface="+mn-cs"/>
                        </a:rPr>
                        <a:t>Rx_OP_Gain_Type</a:t>
                      </a:r>
                      <a:r>
                        <a:rPr lang="en-US" altLang="zh-CN" sz="1200" kern="1200" dirty="0" smtClean="0">
                          <a:solidFill>
                            <a:schemeClr val="tx1"/>
                          </a:solidFill>
                          <a:latin typeface="+mn-lt"/>
                          <a:ea typeface="+mn-ea"/>
                          <a:cs typeface="+mn-cs"/>
                        </a:rPr>
                        <a:t> and </a:t>
                      </a:r>
                      <a:r>
                        <a:rPr lang="en-US" altLang="zh-CN" sz="1200" kern="1200" dirty="0" err="1" smtClean="0">
                          <a:solidFill>
                            <a:schemeClr val="tx1"/>
                          </a:solidFill>
                          <a:latin typeface="+mn-lt"/>
                          <a:ea typeface="+mn-ea"/>
                          <a:cs typeface="+mn-cs"/>
                        </a:rPr>
                        <a:t>Rx_OP_Gain_Index</a:t>
                      </a:r>
                      <a:r>
                        <a:rPr lang="en-US" altLang="zh-CN" sz="1200" kern="1200" dirty="0" smtClean="0">
                          <a:solidFill>
                            <a:schemeClr val="tx1"/>
                          </a:solidFill>
                          <a:latin typeface="+mn-lt"/>
                          <a:ea typeface="+mn-ea"/>
                          <a:cs typeface="+mn-cs"/>
                        </a:rPr>
                        <a:t> in CSI Report</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25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23/0008</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chemeClr val="tx1"/>
                          </a:solidFill>
                          <a:latin typeface="+mn-lt"/>
                          <a:ea typeface="+mn-ea"/>
                          <a:cs typeface="+mn-cs"/>
                        </a:rPr>
                        <a:t>PDT for non-DMG report timestamp generation</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10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905489017"/>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02801150"/>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2767984954"/>
              </p:ext>
            </p:extLst>
          </p:nvPr>
        </p:nvGraphicFramePr>
        <p:xfrm>
          <a:off x="3429000" y="1686554"/>
          <a:ext cx="8305801" cy="174026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23/0080</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Osama </a:t>
                      </a:r>
                      <a:r>
                        <a:rPr lang="en-US" altLang="zh-CN" sz="1200" kern="1200" dirty="0" err="1" smtClean="0">
                          <a:solidFill>
                            <a:srgbClr val="00B050"/>
                          </a:solidFill>
                          <a:latin typeface="+mn-lt"/>
                          <a:ea typeface="+mn-ea"/>
                          <a:cs typeface="+mn-cs"/>
                        </a:rPr>
                        <a:t>Aboul-Magd</a:t>
                      </a:r>
                      <a:r>
                        <a:rPr lang="en-US" altLang="zh-CN" sz="1200" kern="1200" dirty="0" smtClean="0">
                          <a:solidFill>
                            <a:srgbClr val="00B050"/>
                          </a:solidFill>
                          <a:latin typeface="+mn-lt"/>
                          <a:ea typeface="+mn-ea"/>
                          <a:cs typeface="+mn-cs"/>
                        </a:rPr>
                        <a:t> (Huawei)</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Comment Resolution for CID 673 and CID 674</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30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23/0055</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Assaf Kasher (Qualcomm)</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PICS-Baseline to the presentation queue</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40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22/2116</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rgbClr val="00B050"/>
                          </a:solidFill>
                          <a:latin typeface="+mn-lt"/>
                          <a:ea typeface="+mn-ea"/>
                          <a:cs typeface="+mn-cs"/>
                        </a:rPr>
                        <a:t>Shuling</a:t>
                      </a:r>
                      <a:r>
                        <a:rPr lang="en-US" altLang="zh-CN" sz="1200" kern="1200" dirty="0" smtClean="0">
                          <a:solidFill>
                            <a:srgbClr val="00B050"/>
                          </a:solidFill>
                          <a:latin typeface="+mn-lt"/>
                          <a:ea typeface="+mn-ea"/>
                          <a:cs typeface="+mn-cs"/>
                        </a:rPr>
                        <a:t> (Julia) Feng (</a:t>
                      </a:r>
                      <a:r>
                        <a:rPr lang="en-US" altLang="zh-CN" sz="1200" kern="1200" dirty="0" err="1" smtClean="0">
                          <a:solidFill>
                            <a:srgbClr val="00B050"/>
                          </a:solidFill>
                          <a:latin typeface="+mn-lt"/>
                          <a:ea typeface="+mn-ea"/>
                          <a:cs typeface="+mn-cs"/>
                        </a:rPr>
                        <a:t>Mediatek</a:t>
                      </a:r>
                      <a:r>
                        <a:rPr lang="en-US" altLang="zh-CN" sz="1200" kern="1200" dirty="0" smtClean="0">
                          <a:solidFill>
                            <a:srgbClr val="00B050"/>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PDT for </a:t>
                      </a:r>
                      <a:r>
                        <a:rPr lang="en-US" altLang="zh-CN" sz="1200" kern="1200" dirty="0" err="1" smtClean="0">
                          <a:solidFill>
                            <a:srgbClr val="00B050"/>
                          </a:solidFill>
                          <a:latin typeface="+mn-lt"/>
                          <a:ea typeface="+mn-ea"/>
                          <a:cs typeface="+mn-cs"/>
                        </a:rPr>
                        <a:t>Rx_OP_Gain_Type</a:t>
                      </a:r>
                      <a:r>
                        <a:rPr lang="en-US" altLang="zh-CN" sz="1200" kern="1200" dirty="0" smtClean="0">
                          <a:solidFill>
                            <a:srgbClr val="00B050"/>
                          </a:solidFill>
                          <a:latin typeface="+mn-lt"/>
                          <a:ea typeface="+mn-ea"/>
                          <a:cs typeface="+mn-cs"/>
                        </a:rPr>
                        <a:t> and </a:t>
                      </a:r>
                      <a:r>
                        <a:rPr lang="en-US" altLang="zh-CN" sz="1200" kern="1200" dirty="0" err="1" smtClean="0">
                          <a:solidFill>
                            <a:srgbClr val="00B050"/>
                          </a:solidFill>
                          <a:latin typeface="+mn-lt"/>
                          <a:ea typeface="+mn-ea"/>
                          <a:cs typeface="+mn-cs"/>
                        </a:rPr>
                        <a:t>Rx_OP_Gain_Index</a:t>
                      </a:r>
                      <a:r>
                        <a:rPr lang="en-US" altLang="zh-CN" sz="1200" kern="1200" dirty="0" smtClean="0">
                          <a:solidFill>
                            <a:srgbClr val="00B050"/>
                          </a:solidFill>
                          <a:latin typeface="+mn-lt"/>
                          <a:ea typeface="+mn-ea"/>
                          <a:cs typeface="+mn-cs"/>
                        </a:rPr>
                        <a:t> in CSI Report</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25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23/0008</a:t>
                      </a:r>
                      <a:endParaRPr lang="zh-CN" altLang="en-US" sz="1200" kern="1200" dirty="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Chris Beg (Cognitive Systems)</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da-DK" altLang="zh-CN" sz="1200" kern="1200" dirty="0" smtClean="0">
                          <a:solidFill>
                            <a:srgbClr val="00B050"/>
                          </a:solidFill>
                          <a:latin typeface="+mn-lt"/>
                          <a:ea typeface="+mn-ea"/>
                          <a:cs typeface="+mn-cs"/>
                        </a:rPr>
                        <a:t>PDT for non-DMG report timestamp generation</a:t>
                      </a: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rgbClr val="00B050"/>
                          </a:solidFill>
                          <a:latin typeface="+mn-lt"/>
                          <a:ea typeface="+mn-ea"/>
                          <a:cs typeface="+mn-cs"/>
                        </a:rPr>
                        <a:t>10 </a:t>
                      </a:r>
                      <a:r>
                        <a:rPr lang="en-US" altLang="zh-CN" sz="1200" kern="1200" dirty="0" err="1" smtClean="0">
                          <a:solidFill>
                            <a:srgbClr val="00B050"/>
                          </a:solidFill>
                          <a:latin typeface="+mn-lt"/>
                          <a:ea typeface="+mn-ea"/>
                          <a:cs typeface="+mn-cs"/>
                        </a:rPr>
                        <a:t>mins</a:t>
                      </a: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1554043"/>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46835019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17 EV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r>
              <a:rPr lang="en-US" altLang="zh-CN" sz="1600"/>
              <a:t>Motion </a:t>
            </a:r>
            <a:r>
              <a:rPr lang="en-US" altLang="zh-CN" sz="1600" smtClean="0"/>
              <a:t>(</a:t>
            </a:r>
            <a:r>
              <a:rPr lang="en-US" altLang="zh-CN" sz="1600" smtClean="0">
                <a:solidFill>
                  <a:srgbClr val="0000FF"/>
                </a:solidFill>
              </a:rPr>
              <a:t>256-XXX</a:t>
            </a:r>
            <a:r>
              <a:rPr lang="en-US" altLang="zh-CN" sz="1600" smtClean="0"/>
              <a:t>)</a:t>
            </a:r>
            <a:endParaRPr lang="en-US" altLang="en-US" sz="1600" dirty="0"/>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5" name="表格 10"/>
          <p:cNvGraphicFramePr>
            <a:graphicFrameLocks noGrp="1"/>
          </p:cNvGraphicFramePr>
          <p:nvPr>
            <p:extLst>
              <p:ext uri="{D42A27DB-BD31-4B8C-83A1-F6EECF244321}">
                <p14:modId xmlns:p14="http://schemas.microsoft.com/office/powerpoint/2010/main" val="1105280411"/>
              </p:ext>
            </p:extLst>
          </p:nvPr>
        </p:nvGraphicFramePr>
        <p:xfrm>
          <a:off x="3429000" y="1686554"/>
          <a:ext cx="8305801" cy="865540"/>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Key topic</a:t>
                      </a:r>
                      <a:r>
                        <a:rPr lang="en-US" altLang="zh-CN" sz="1200" dirty="0" smtClean="0"/>
                        <a:t>)</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23/0123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pt-BR" altLang="zh-CN" sz="1200" kern="1200" dirty="0" smtClean="0">
                          <a:solidFill>
                            <a:schemeClr val="tx1"/>
                          </a:solidFill>
                          <a:latin typeface="+mn-lt"/>
                          <a:ea typeface="+mn-ea"/>
                          <a:cs typeface="+mn-cs"/>
                        </a:rPr>
                        <a:t>Claudio da Silva (Meta Platforms, Inc.)</a:t>
                      </a: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Proposed Modifications to </a:t>
                      </a:r>
                      <a:r>
                        <a:rPr lang="en-US" altLang="zh-CN" sz="1200" kern="1200" dirty="0" err="1" smtClean="0">
                          <a:solidFill>
                            <a:schemeClr val="tx1"/>
                          </a:solidFill>
                          <a:latin typeface="+mn-lt"/>
                          <a:ea typeface="+mn-ea"/>
                          <a:cs typeface="+mn-cs"/>
                        </a:rPr>
                        <a:t>Subclause</a:t>
                      </a:r>
                      <a:r>
                        <a:rPr lang="en-US" altLang="zh-CN" sz="1200" kern="1200" dirty="0" smtClean="0">
                          <a:solidFill>
                            <a:schemeClr val="tx1"/>
                          </a:solidFill>
                          <a:latin typeface="+mn-lt"/>
                          <a:ea typeface="+mn-ea"/>
                          <a:cs typeface="+mn-cs"/>
                        </a:rPr>
                        <a:t> 11.55.2.1</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a:t>
                      </a:r>
                      <a:r>
                        <a:rPr lang="en-US" altLang="zh-CN" sz="1200" kern="1200" dirty="0" err="1" smtClean="0">
                          <a:solidFill>
                            <a:schemeClr val="tx1"/>
                          </a:solidFill>
                          <a:latin typeface="+mn-lt"/>
                          <a:ea typeface="+mn-ea"/>
                          <a:cs typeface="+mn-cs"/>
                        </a:rPr>
                        <a:t>mins</a:t>
                      </a: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6" name="Rectangle 2"/>
          <p:cNvSpPr txBox="1">
            <a:spLocks noChangeArrowheads="1"/>
          </p:cNvSpPr>
          <p:nvPr/>
        </p:nvSpPr>
        <p:spPr bwMode="auto">
          <a:xfrm>
            <a:off x="3429000" y="137160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1</a:t>
            </a:r>
            <a:endParaRPr lang="en-US" altLang="en-US" sz="1400" dirty="0">
              <a:solidFill>
                <a:srgbClr val="0000FF"/>
              </a:solidFill>
              <a:cs typeface="Times New Roman" panose="02020603050405020304" pitchFamily="18" charset="0"/>
            </a:endParaRPr>
          </a:p>
        </p:txBody>
      </p:sp>
      <p:graphicFrame>
        <p:nvGraphicFramePr>
          <p:cNvPr id="7" name="表格 6"/>
          <p:cNvGraphicFramePr>
            <a:graphicFrameLocks noGrp="1"/>
          </p:cNvGraphicFramePr>
          <p:nvPr>
            <p:extLst>
              <p:ext uri="{D42A27DB-BD31-4B8C-83A1-F6EECF244321}">
                <p14:modId xmlns:p14="http://schemas.microsoft.com/office/powerpoint/2010/main" val="2150709682"/>
              </p:ext>
            </p:extLst>
          </p:nvPr>
        </p:nvGraphicFramePr>
        <p:xfrm>
          <a:off x="3429000" y="4548530"/>
          <a:ext cx="8305800" cy="1084222"/>
        </p:xfrm>
        <a:graphic>
          <a:graphicData uri="http://schemas.openxmlformats.org/drawingml/2006/table">
            <a:tbl>
              <a:tblPr firstRow="1" bandRow="1">
                <a:tableStyleId>{C4B1156A-380E-4F78-BDF5-A606A8083BF9}</a:tableStyleId>
              </a:tblPr>
              <a:tblGrid>
                <a:gridCol w="762000"/>
                <a:gridCol w="1981200"/>
                <a:gridCol w="4114800"/>
                <a:gridCol w="1447800"/>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 (</a:t>
                      </a:r>
                      <a:r>
                        <a:rPr lang="en-US" altLang="zh-CN" sz="1200" dirty="0" smtClean="0">
                          <a:solidFill>
                            <a:srgbClr val="FF0000"/>
                          </a:solidFill>
                        </a:rPr>
                        <a:t>CR,</a:t>
                      </a:r>
                      <a:r>
                        <a:rPr lang="en-US" altLang="zh-CN" sz="1200" baseline="0" dirty="0" smtClean="0">
                          <a:solidFill>
                            <a:srgbClr val="FF0000"/>
                          </a:solidFill>
                        </a:rPr>
                        <a:t> </a:t>
                      </a:r>
                      <a:r>
                        <a:rPr lang="en-US" altLang="zh-CN" sz="1200" dirty="0" smtClean="0">
                          <a:solidFill>
                            <a:srgbClr val="FF0000"/>
                          </a:solidFill>
                        </a:rPr>
                        <a:t>PDT</a:t>
                      </a:r>
                      <a:r>
                        <a:rPr lang="en-US" altLang="zh-CN" sz="1200" dirty="0" smtClean="0"/>
                        <a:t>)</a:t>
                      </a:r>
                      <a:endParaRPr lang="zh-CN" altLang="en-US" sz="1200" dirty="0"/>
                    </a:p>
                  </a:txBody>
                  <a:tcPr marL="36000" marR="36000" marT="17925" marB="17925" anchor="ct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altLang="zh-CN" sz="1200" kern="1200" dirty="0" smtClean="0"/>
                        <a:t>Time duration</a:t>
                      </a:r>
                      <a:endParaRPr lang="zh-CN" altLang="en-US" sz="1200" b="1" kern="1200" dirty="0" smtClean="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22/2101r3</a:t>
                      </a: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Kevin </a:t>
                      </a:r>
                      <a:r>
                        <a:rPr lang="en-US" altLang="zh-CN" sz="1200" kern="1200" dirty="0" err="1" smtClean="0">
                          <a:solidFill>
                            <a:schemeClr val="tx1"/>
                          </a:solidFill>
                          <a:latin typeface="+mn-lt"/>
                          <a:ea typeface="+mn-ea"/>
                          <a:cs typeface="+mn-cs"/>
                        </a:rPr>
                        <a:t>Tsunghan</a:t>
                      </a:r>
                      <a:r>
                        <a:rPr lang="en-US" altLang="zh-CN" sz="1200" kern="1200" dirty="0" smtClean="0">
                          <a:solidFill>
                            <a:schemeClr val="tx1"/>
                          </a:solidFill>
                          <a:latin typeface="+mn-lt"/>
                          <a:ea typeface="+mn-ea"/>
                          <a:cs typeface="+mn-cs"/>
                        </a:rPr>
                        <a:t> Tsai (</a:t>
                      </a:r>
                      <a:r>
                        <a:rPr lang="en-US" altLang="zh-CN" sz="1200" kern="1200" dirty="0" err="1" smtClean="0">
                          <a:solidFill>
                            <a:schemeClr val="tx1"/>
                          </a:solidFill>
                          <a:latin typeface="+mn-lt"/>
                          <a:ea typeface="+mn-ea"/>
                          <a:cs typeface="+mn-cs"/>
                        </a:rPr>
                        <a:t>Mediatek</a:t>
                      </a:r>
                      <a:r>
                        <a:rPr lang="en-US" altLang="zh-CN" sz="1200" kern="1200" dirty="0" smtClean="0">
                          <a:solidFill>
                            <a:schemeClr val="tx1"/>
                          </a:solidFill>
                          <a:latin typeface="+mn-lt"/>
                          <a:ea typeface="+mn-ea"/>
                          <a:cs typeface="+mn-cs"/>
                        </a:rPr>
                        <a:t>)</a:t>
                      </a: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err="1" smtClean="0">
                          <a:solidFill>
                            <a:schemeClr val="tx1"/>
                          </a:solidFill>
                          <a:latin typeface="+mn-lt"/>
                          <a:ea typeface="+mn-ea"/>
                          <a:cs typeface="+mn-cs"/>
                        </a:rPr>
                        <a:t>mmWave</a:t>
                      </a:r>
                      <a:r>
                        <a:rPr lang="en-US" altLang="zh-CN" sz="1200" kern="1200" dirty="0" smtClean="0">
                          <a:solidFill>
                            <a:schemeClr val="tx1"/>
                          </a:solidFill>
                          <a:latin typeface="+mn-lt"/>
                          <a:ea typeface="+mn-ea"/>
                          <a:cs typeface="+mn-cs"/>
                        </a:rPr>
                        <a:t> Phase feedback</a:t>
                      </a: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200" kern="1200" dirty="0" smtClean="0">
                          <a:solidFill>
                            <a:schemeClr val="tx1"/>
                          </a:solidFill>
                          <a:latin typeface="+mn-lt"/>
                          <a:ea typeface="+mn-ea"/>
                          <a:cs typeface="+mn-cs"/>
                        </a:rPr>
                        <a:t>20 mins</a:t>
                      </a: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B050"/>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B050"/>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9" name="Rectangle 2"/>
          <p:cNvSpPr txBox="1">
            <a:spLocks noChangeArrowheads="1"/>
          </p:cNvSpPr>
          <p:nvPr/>
        </p:nvSpPr>
        <p:spPr bwMode="auto">
          <a:xfrm>
            <a:off x="3429000" y="4319930"/>
            <a:ext cx="914400" cy="184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rgbClr val="0000FF"/>
                </a:solidFill>
              </a:rPr>
              <a:t>Table 2</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68029810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Title 1"/>
          <p:cNvSpPr>
            <a:spLocks noGrp="1"/>
          </p:cNvSpPr>
          <p:nvPr>
            <p:ph type="title"/>
          </p:nvPr>
        </p:nvSpPr>
        <p:spPr>
          <a:xfrm>
            <a:off x="457200" y="1295400"/>
            <a:ext cx="11277600" cy="1066800"/>
          </a:xfrm>
        </p:spPr>
        <p:txBody>
          <a:bodyPr/>
          <a:lstStyle/>
          <a:p>
            <a:r>
              <a:rPr lang="en-US" altLang="en-US" sz="3600" dirty="0">
                <a:solidFill>
                  <a:srgbClr val="0000FF"/>
                </a:solidFill>
                <a:cs typeface="Times New Roman" panose="02020603050405020304" pitchFamily="18" charset="0"/>
              </a:rPr>
              <a:t>IEEE 802.11 Task Group bf</a:t>
            </a:r>
            <a:br>
              <a:rPr lang="en-US" altLang="en-US" sz="3600" dirty="0">
                <a:solidFill>
                  <a:srgbClr val="0000FF"/>
                </a:solidFill>
                <a:cs typeface="Times New Roman" panose="02020603050405020304" pitchFamily="18" charset="0"/>
              </a:rPr>
            </a:br>
            <a:r>
              <a:rPr lang="en-US" altLang="en-US" sz="3600" dirty="0">
                <a:solidFill>
                  <a:srgbClr val="0000FF"/>
                </a:solidFill>
                <a:cs typeface="Times New Roman" panose="02020603050405020304" pitchFamily="18" charset="0"/>
              </a:rPr>
              <a:t>WLAN Sensing</a:t>
            </a:r>
            <a:br>
              <a:rPr lang="en-US" altLang="en-US" sz="3600" dirty="0">
                <a:solidFill>
                  <a:srgbClr val="0000FF"/>
                </a:solidFill>
                <a:cs typeface="Times New Roman" panose="02020603050405020304" pitchFamily="18" charset="0"/>
              </a:rPr>
            </a:br>
            <a:endParaRPr lang="en-CA" altLang="en-US" sz="2000" dirty="0">
              <a:cs typeface="Times New Roman" panose="02020603050405020304" pitchFamily="18" charset="0"/>
            </a:endParaRPr>
          </a:p>
        </p:txBody>
      </p:sp>
      <p:sp>
        <p:nvSpPr>
          <p:cNvPr id="5123" name="Content Placeholder 2"/>
          <p:cNvSpPr>
            <a:spLocks noGrp="1"/>
          </p:cNvSpPr>
          <p:nvPr>
            <p:ph idx="1"/>
          </p:nvPr>
        </p:nvSpPr>
        <p:spPr>
          <a:xfrm>
            <a:off x="1295400" y="2667000"/>
            <a:ext cx="9982200" cy="3352800"/>
          </a:xfrm>
        </p:spPr>
        <p:txBody>
          <a:bodyPr/>
          <a:lstStyle/>
          <a:p>
            <a:pPr algn="just" defTabSz="917575">
              <a:lnSpc>
                <a:spcPct val="90000"/>
              </a:lnSpc>
              <a:buNone/>
            </a:pPr>
            <a:r>
              <a:rPr lang="en-US" altLang="zh-CN" dirty="0" smtClean="0"/>
              <a:t>		</a:t>
            </a:r>
            <a:endParaRPr lang="en-US" altLang="en-US" dirty="0">
              <a:cs typeface="Times New Roman" panose="02020603050405020304" pitchFamily="18" charset="0"/>
            </a:endParaRPr>
          </a:p>
          <a:p>
            <a:pPr algn="just">
              <a:lnSpc>
                <a:spcPct val="90000"/>
              </a:lnSpc>
              <a:buFontTx/>
              <a:buNone/>
            </a:pPr>
            <a:r>
              <a:rPr lang="en-US" altLang="en-US" dirty="0">
                <a:latin typeface="Arial" panose="020B0604020202020204" pitchFamily="34" charset="0"/>
                <a:cs typeface="MS PGothic" panose="020B0600070205080204" pitchFamily="34" charset="-128"/>
              </a:rPr>
              <a:t>		   	        Chair:	</a:t>
            </a:r>
            <a:r>
              <a:rPr lang="en-US" altLang="en-US" dirty="0">
                <a:cs typeface="Times New Roman" panose="02020603050405020304" pitchFamily="18" charset="0"/>
              </a:rPr>
              <a:t>Tony Xiao Han (Huawei)</a:t>
            </a:r>
          </a:p>
          <a:p>
            <a:pPr algn="just">
              <a:lnSpc>
                <a:spcPct val="90000"/>
              </a:lnSpc>
              <a:buNone/>
            </a:pPr>
            <a:r>
              <a:rPr lang="en-US" altLang="en-US" dirty="0">
                <a:latin typeface="Arial" panose="020B0604020202020204" pitchFamily="34" charset="0"/>
                <a:cs typeface="MS PGothic" panose="020B0600070205080204" pitchFamily="34" charset="-128"/>
              </a:rPr>
              <a:t>			Vice Chair: 	</a:t>
            </a:r>
            <a:r>
              <a:rPr lang="en-US" altLang="en-US" dirty="0">
                <a:cs typeface="Times New Roman" panose="02020603050405020304" pitchFamily="18" charset="0"/>
              </a:rPr>
              <a:t>Sang Kim (LG Electronics)</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zh-CN" dirty="0"/>
              <a:t>Assaf Kasher (Qualcomm)</a:t>
            </a:r>
            <a:endParaRPr lang="en-US" altLang="en-US" dirty="0">
              <a:cs typeface="Times New Roman" panose="02020603050405020304" pitchFamily="18" charset="0"/>
            </a:endParaRPr>
          </a:p>
          <a:p>
            <a:pPr algn="just">
              <a:lnSpc>
                <a:spcPct val="90000"/>
              </a:lnSpc>
              <a:buNone/>
            </a:pPr>
            <a:r>
              <a:rPr lang="en-US" altLang="en-US" dirty="0">
                <a:latin typeface="Arial" panose="020B0604020202020204" pitchFamily="34" charset="0"/>
                <a:cs typeface="MS PGothic" panose="020B0600070205080204" pitchFamily="34" charset="-128"/>
              </a:rPr>
              <a:t>			 Secretary: 	</a:t>
            </a:r>
            <a:r>
              <a:rPr lang="en-US" altLang="zh-CN" dirty="0"/>
              <a:t>Leif Wilhelmsson </a:t>
            </a:r>
            <a:r>
              <a:rPr lang="en-US" altLang="en-US" dirty="0"/>
              <a:t>(</a:t>
            </a:r>
            <a:r>
              <a:rPr lang="en-US" altLang="zh-CN" dirty="0"/>
              <a:t>Ericsson</a:t>
            </a:r>
            <a:r>
              <a:rPr lang="en-US" altLang="en-US" dirty="0"/>
              <a:t>)</a:t>
            </a:r>
          </a:p>
          <a:p>
            <a:pPr algn="just">
              <a:lnSpc>
                <a:spcPct val="90000"/>
              </a:lnSpc>
              <a:buNone/>
            </a:pPr>
            <a:r>
              <a:rPr lang="en-US" altLang="en-US" dirty="0">
                <a:latin typeface="Arial" panose="020B0604020202020204" pitchFamily="34" charset="0"/>
                <a:cs typeface="MS PGothic" panose="020B0600070205080204" pitchFamily="34" charset="-128"/>
              </a:rPr>
              <a:t>		</a:t>
            </a:r>
            <a:r>
              <a:rPr lang="en-US" altLang="en-US" dirty="0" smtClean="0">
                <a:latin typeface="Arial" panose="020B0604020202020204" pitchFamily="34" charset="0"/>
                <a:cs typeface="MS PGothic" panose="020B0600070205080204" pitchFamily="34" charset="-128"/>
              </a:rPr>
              <a:t>Tech</a:t>
            </a:r>
            <a:r>
              <a:rPr lang="en-US" altLang="zh-CN" dirty="0" smtClean="0">
                <a:latin typeface="Arial" panose="020B0604020202020204" pitchFamily="34" charset="0"/>
                <a:cs typeface="MS PGothic" panose="020B0600070205080204" pitchFamily="34" charset="-128"/>
              </a:rPr>
              <a:t>nical </a:t>
            </a:r>
            <a:r>
              <a:rPr lang="en-US" altLang="en-US" dirty="0">
                <a:latin typeface="Arial" panose="020B0604020202020204" pitchFamily="34" charset="0"/>
                <a:cs typeface="MS PGothic" panose="020B0600070205080204" pitchFamily="34" charset="-128"/>
              </a:rPr>
              <a:t>Editor:	</a:t>
            </a:r>
            <a:r>
              <a:rPr lang="en-US" altLang="zh-CN" dirty="0"/>
              <a:t>Claudio Da Silva </a:t>
            </a:r>
            <a:r>
              <a:rPr lang="en-US" altLang="en-US" dirty="0">
                <a:cs typeface="Times New Roman" panose="02020603050405020304" pitchFamily="18" charset="0"/>
              </a:rPr>
              <a:t>(</a:t>
            </a:r>
            <a:r>
              <a:rPr lang="en-US" altLang="zh-CN" dirty="0">
                <a:cs typeface="Times New Roman" panose="02020603050405020304" pitchFamily="18" charset="0"/>
              </a:rPr>
              <a:t>Meta Platforms</a:t>
            </a:r>
            <a:r>
              <a:rPr lang="en-US" altLang="en-US" dirty="0">
                <a:cs typeface="Times New Roman" panose="02020603050405020304" pitchFamily="18" charset="0"/>
              </a:rPr>
              <a:t>)</a:t>
            </a:r>
          </a:p>
        </p:txBody>
      </p:sp>
    </p:spTree>
    <p:extLst>
      <p:ext uri="{BB962C8B-B14F-4D97-AF65-F5344CB8AC3E}">
        <p14:creationId xmlns:p14="http://schemas.microsoft.com/office/powerpoint/2010/main" val="198425518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a:t>
            </a:r>
            <a:r>
              <a:rPr lang="en-US" altLang="en-US" sz="3200" dirty="0" smtClean="0">
                <a:solidFill>
                  <a:srgbClr val="0000FF"/>
                </a:solidFill>
                <a:cs typeface="Times New Roman" panose="02020603050405020304" pitchFamily="18" charset="0"/>
              </a:rPr>
              <a:t>18 AM 1</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smtClean="0"/>
              <a:t>Teleconference 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January Interim </a:t>
            </a:r>
          </a:p>
          <a:p>
            <a:pPr algn="just"/>
            <a:endParaRPr lang="en-US" altLang="en-US" sz="1600" dirty="0"/>
          </a:p>
          <a:p>
            <a:pPr algn="just"/>
            <a:endParaRPr lang="en-US" altLang="en-US" sz="1600" dirty="0"/>
          </a:p>
          <a:p>
            <a:pPr algn="just"/>
            <a:endParaRPr lang="en-US" altLang="en-US" sz="1600" dirty="0"/>
          </a:p>
          <a:p>
            <a:pPr lvl="1" algn="just"/>
            <a:endParaRPr lang="en-US" altLang="en-US" sz="1200" dirty="0"/>
          </a:p>
          <a:p>
            <a:pPr algn="just"/>
            <a:endParaRPr lang="en-US" altLang="en-US" sz="1600" dirty="0"/>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Recess</a:t>
            </a:r>
            <a:endParaRPr lang="en-US" altLang="en-US" sz="1600" b="1" dirty="0"/>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1080038973"/>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Agenda items on </a:t>
            </a:r>
            <a:r>
              <a:rPr lang="en-US" altLang="en-US" sz="3200" dirty="0">
                <a:solidFill>
                  <a:srgbClr val="0000FF"/>
                </a:solidFill>
                <a:cs typeface="Times New Roman" panose="02020603050405020304" pitchFamily="18" charset="0"/>
              </a:rPr>
              <a:t>January 19 </a:t>
            </a:r>
            <a:r>
              <a:rPr lang="en-US" altLang="en-US" sz="3200" dirty="0" smtClean="0">
                <a:solidFill>
                  <a:srgbClr val="0000FF"/>
                </a:solidFill>
                <a:cs typeface="Times New Roman" panose="02020603050405020304" pitchFamily="18" charset="0"/>
              </a:rPr>
              <a:t>AM 2</a:t>
            </a:r>
            <a:endParaRPr lang="en-US" altLang="en-US" sz="3200" dirty="0">
              <a:solidFill>
                <a:srgbClr val="0000FF"/>
              </a:solidFill>
              <a:cs typeface="Times New Roman" panose="02020603050405020304" pitchFamily="18" charset="0"/>
            </a:endParaRPr>
          </a:p>
        </p:txBody>
      </p:sp>
      <p:sp>
        <p:nvSpPr>
          <p:cNvPr id="18436" name="Rectangle 3"/>
          <p:cNvSpPr txBox="1">
            <a:spLocks noChangeArrowheads="1"/>
          </p:cNvSpPr>
          <p:nvPr/>
        </p:nvSpPr>
        <p:spPr bwMode="auto">
          <a:xfrm>
            <a:off x="457200" y="1295400"/>
            <a:ext cx="2971800" cy="5149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en-US" sz="1600" dirty="0"/>
              <a:t>Call the meeting to order</a:t>
            </a:r>
          </a:p>
          <a:p>
            <a:pPr algn="just"/>
            <a:r>
              <a:rPr lang="en-US" altLang="en-US" sz="1600" dirty="0"/>
              <a:t>Patent policy and logistics</a:t>
            </a:r>
          </a:p>
          <a:p>
            <a:r>
              <a:rPr lang="en-US" altLang="zh-CN" sz="1600" dirty="0" err="1"/>
              <a:t>TGbf</a:t>
            </a:r>
            <a:r>
              <a:rPr lang="en-US" altLang="zh-CN" sz="1600" dirty="0"/>
              <a:t> Timeline</a:t>
            </a:r>
          </a:p>
          <a:p>
            <a:pPr algn="just"/>
            <a:r>
              <a:rPr lang="en-US" altLang="en-US" sz="1600" dirty="0"/>
              <a:t>Call for contribution</a:t>
            </a:r>
          </a:p>
          <a:p>
            <a:pPr algn="just"/>
            <a:r>
              <a:rPr lang="en-US" altLang="en-US" sz="1600" dirty="0"/>
              <a:t>Teleconference </a:t>
            </a:r>
            <a:r>
              <a:rPr lang="en-US" altLang="en-US" sz="1600" dirty="0" smtClean="0"/>
              <a:t>Times</a:t>
            </a:r>
          </a:p>
          <a:p>
            <a:pPr algn="just"/>
            <a:r>
              <a:rPr lang="en-US" altLang="en-US" sz="1600" dirty="0" smtClean="0"/>
              <a:t>Presentation </a:t>
            </a:r>
            <a:r>
              <a:rPr lang="en-US" altLang="en-US" sz="1600" dirty="0"/>
              <a:t>of submissions</a:t>
            </a:r>
          </a:p>
          <a:p>
            <a:pPr algn="just"/>
            <a:r>
              <a:rPr lang="en-US" altLang="en-US" sz="1600" dirty="0">
                <a:solidFill>
                  <a:srgbClr val="0000FF"/>
                </a:solidFill>
              </a:rPr>
              <a:t>Guidance for Mix mode November Plenary</a:t>
            </a:r>
          </a:p>
          <a:p>
            <a:pPr algn="just"/>
            <a:r>
              <a:rPr lang="en-US" altLang="zh-CN" sz="1600" dirty="0" smtClean="0"/>
              <a:t>Motion (</a:t>
            </a:r>
            <a:r>
              <a:rPr lang="en-US" altLang="zh-CN" sz="1600" dirty="0" smtClean="0">
                <a:solidFill>
                  <a:srgbClr val="0000FF"/>
                </a:solidFill>
              </a:rPr>
              <a:t>XXX-XXX</a:t>
            </a:r>
            <a:r>
              <a:rPr lang="en-US" altLang="zh-CN" sz="1600" dirty="0" smtClean="0"/>
              <a:t>)</a:t>
            </a:r>
            <a:endParaRPr lang="en-US" altLang="en-US" sz="1600" dirty="0"/>
          </a:p>
          <a:p>
            <a:pPr algn="just"/>
            <a:r>
              <a:rPr lang="en-US" altLang="zh-CN" sz="1600" dirty="0">
                <a:solidFill>
                  <a:srgbClr val="0000FF"/>
                </a:solidFill>
              </a:rPr>
              <a:t>Motion: closing the remaining CIDs </a:t>
            </a:r>
          </a:p>
          <a:p>
            <a:pPr algn="just"/>
            <a:r>
              <a:rPr lang="en-US" altLang="zh-CN" sz="1600" kern="0" dirty="0">
                <a:solidFill>
                  <a:srgbClr val="0000FF"/>
                </a:solidFill>
              </a:rPr>
              <a:t>TG Motion: Initial LB</a:t>
            </a:r>
          </a:p>
          <a:p>
            <a:pPr algn="just"/>
            <a:r>
              <a:rPr lang="en-US" altLang="en-US" sz="1600" dirty="0">
                <a:solidFill>
                  <a:srgbClr val="0000FF"/>
                </a:solidFill>
              </a:rPr>
              <a:t>SP for Timeline change of D2.0 and …</a:t>
            </a:r>
            <a:endParaRPr lang="en-US" altLang="zh-CN" sz="1600" dirty="0">
              <a:solidFill>
                <a:srgbClr val="0000FF"/>
              </a:solidFill>
            </a:endParaRPr>
          </a:p>
          <a:p>
            <a:pPr algn="just"/>
            <a:endParaRPr lang="en-US" altLang="en-US" sz="1600" dirty="0"/>
          </a:p>
          <a:p>
            <a:pPr algn="just"/>
            <a:endParaRPr lang="en-US" altLang="en-US" sz="200" dirty="0"/>
          </a:p>
          <a:p>
            <a:pPr algn="just"/>
            <a:r>
              <a:rPr lang="en-US" altLang="en-US" sz="1600" dirty="0"/>
              <a:t>Any other business</a:t>
            </a:r>
            <a:endParaRPr lang="en-US" altLang="en-US" sz="1100" dirty="0"/>
          </a:p>
          <a:p>
            <a:pPr lvl="1" algn="just"/>
            <a:r>
              <a:rPr lang="en-US" altLang="en-US" sz="1200" dirty="0"/>
              <a:t>?</a:t>
            </a:r>
          </a:p>
          <a:p>
            <a:pPr marL="342900" lvl="1" indent="-342900" algn="just">
              <a:buChar char="•"/>
            </a:pPr>
            <a:r>
              <a:rPr lang="en-US" altLang="en-US" sz="1600" b="1" dirty="0">
                <a:solidFill>
                  <a:srgbClr val="0000FF"/>
                </a:solidFill>
              </a:rPr>
              <a:t>Adjourn</a:t>
            </a: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spTree>
    <p:extLst>
      <p:ext uri="{BB962C8B-B14F-4D97-AF65-F5344CB8AC3E}">
        <p14:creationId xmlns:p14="http://schemas.microsoft.com/office/powerpoint/2010/main" val="2664059368"/>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5"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Table 3 (</a:t>
            </a:r>
            <a:r>
              <a:rPr lang="en-US" altLang="zh-CN" sz="3200" dirty="0" smtClean="0"/>
              <a:t>Stop discussion</a:t>
            </a:r>
            <a:r>
              <a:rPr lang="en-US" altLang="en-US" sz="3200" dirty="0" smtClean="0">
                <a:solidFill>
                  <a:schemeClr val="tx2"/>
                </a:solidFill>
              </a:rPr>
              <a:t>) </a:t>
            </a:r>
            <a:endParaRPr lang="en-US" altLang="en-US" sz="3200" dirty="0">
              <a:solidFill>
                <a:srgbClr val="0000FF"/>
              </a:solidFill>
              <a:cs typeface="Times New Roman" panose="02020603050405020304" pitchFamily="18" charset="0"/>
            </a:endParaRPr>
          </a:p>
        </p:txBody>
      </p:sp>
      <p:sp>
        <p:nvSpPr>
          <p:cNvPr id="8" name="TextBox 7"/>
          <p:cNvSpPr txBox="1"/>
          <p:nvPr/>
        </p:nvSpPr>
        <p:spPr>
          <a:xfrm>
            <a:off x="10102913" y="637921"/>
            <a:ext cx="2089087" cy="857758"/>
          </a:xfrm>
          <a:prstGeom prst="rect">
            <a:avLst/>
          </a:prstGeom>
          <a:noFill/>
        </p:spPr>
        <p:txBody>
          <a:bodyPr>
            <a:noAutofit/>
          </a:bodyPr>
          <a:lstStyle/>
          <a:p>
            <a:pPr algn="just">
              <a:defRPr/>
            </a:pPr>
            <a:r>
              <a:rPr lang="en-US" sz="1000" b="1" dirty="0"/>
              <a:t>Notes:  </a:t>
            </a:r>
          </a:p>
          <a:p>
            <a:pPr marL="90488" lvl="1" indent="-90488" algn="just">
              <a:buFont typeface="Arial" panose="020B0604020202020204" pitchFamily="34" charset="0"/>
              <a:buChar char="•"/>
              <a:defRPr/>
            </a:pPr>
            <a:r>
              <a:rPr lang="en-US" sz="800" dirty="0">
                <a:solidFill>
                  <a:srgbClr val="00B050"/>
                </a:solidFill>
              </a:rPr>
              <a:t>Docs in green have been presented.</a:t>
            </a:r>
          </a:p>
          <a:p>
            <a:pPr marL="90488" lvl="1" indent="-90488" algn="just">
              <a:buFont typeface="Arial" panose="020B0604020202020204" pitchFamily="34" charset="0"/>
              <a:buChar char="•"/>
              <a:defRPr/>
            </a:pPr>
            <a:r>
              <a:rPr lang="en-US" sz="800" dirty="0">
                <a:solidFill>
                  <a:srgbClr val="FF0000"/>
                </a:solidFill>
              </a:rPr>
              <a:t>Docs in red have been withdrawn.</a:t>
            </a:r>
          </a:p>
          <a:p>
            <a:pPr marL="90488" lvl="1" indent="-90488" algn="just">
              <a:buFont typeface="Arial" panose="020B0604020202020204" pitchFamily="34" charset="0"/>
              <a:buChar char="•"/>
              <a:defRPr/>
            </a:pPr>
            <a:r>
              <a:rPr lang="en-US" sz="800" dirty="0"/>
              <a:t>Docs in black have NOT been presented.</a:t>
            </a:r>
          </a:p>
          <a:p>
            <a:pPr marL="90488" lvl="1" indent="-90488" algn="just">
              <a:buFont typeface="Arial" panose="020B0604020202020204" pitchFamily="34" charset="0"/>
              <a:buChar char="•"/>
              <a:defRPr/>
            </a:pPr>
            <a:r>
              <a:rPr lang="en-US" altLang="zh-CN" sz="800" dirty="0">
                <a:solidFill>
                  <a:srgbClr val="0000FF"/>
                </a:solidFill>
              </a:rPr>
              <a:t>Docs in blue were presented but need more discussion or deferred</a:t>
            </a:r>
          </a:p>
        </p:txBody>
      </p:sp>
      <p:graphicFrame>
        <p:nvGraphicFramePr>
          <p:cNvPr id="9" name="表格 10"/>
          <p:cNvGraphicFramePr>
            <a:graphicFrameLocks noGrp="1"/>
          </p:cNvGraphicFramePr>
          <p:nvPr>
            <p:extLst>
              <p:ext uri="{D42A27DB-BD31-4B8C-83A1-F6EECF244321}">
                <p14:modId xmlns:p14="http://schemas.microsoft.com/office/powerpoint/2010/main" val="219646396"/>
              </p:ext>
            </p:extLst>
          </p:nvPr>
        </p:nvGraphicFramePr>
        <p:xfrm>
          <a:off x="3429000" y="4572000"/>
          <a:ext cx="8305801" cy="1557388"/>
        </p:xfrm>
        <a:graphic>
          <a:graphicData uri="http://schemas.openxmlformats.org/drawingml/2006/table">
            <a:tbl>
              <a:tblPr firstRow="1" bandRow="1">
                <a:tableStyleId>{C4B1156A-380E-4F78-BDF5-A606A8083BF9}</a:tableStyleId>
              </a:tblPr>
              <a:tblGrid>
                <a:gridCol w="738738"/>
                <a:gridCol w="2009945"/>
                <a:gridCol w="4123023"/>
                <a:gridCol w="1434095"/>
              </a:tblGrid>
              <a:tr h="245296">
                <a:tc>
                  <a:txBody>
                    <a:bodyPr/>
                    <a:lstStyle/>
                    <a:p>
                      <a:pPr algn="ctr"/>
                      <a:r>
                        <a:rPr lang="en-US" altLang="zh-CN" sz="1200" dirty="0" smtClean="0"/>
                        <a:t>DCN</a:t>
                      </a:r>
                      <a:endParaRPr lang="zh-CN" altLang="en-US" sz="1200" dirty="0"/>
                    </a:p>
                  </a:txBody>
                  <a:tcPr marL="36000" marR="36000" marT="17925" marB="17925" anchor="ctr"/>
                </a:tc>
                <a:tc>
                  <a:txBody>
                    <a:bodyPr/>
                    <a:lstStyle/>
                    <a:p>
                      <a:pPr algn="ctr"/>
                      <a:r>
                        <a:rPr lang="en-US" altLang="zh-CN" sz="1200" dirty="0" smtClean="0"/>
                        <a:t>Author</a:t>
                      </a:r>
                      <a:endParaRPr lang="zh-CN" altLang="en-US" sz="1200" dirty="0"/>
                    </a:p>
                  </a:txBody>
                  <a:tcPr marL="36000" marR="36000" marT="17925" marB="17925" anchor="ctr"/>
                </a:tc>
                <a:tc>
                  <a:txBody>
                    <a:bodyPr/>
                    <a:lstStyle/>
                    <a:p>
                      <a:pPr algn="ctr"/>
                      <a:r>
                        <a:rPr lang="en-US" altLang="zh-CN" sz="1200" dirty="0" smtClean="0"/>
                        <a:t>Title</a:t>
                      </a:r>
                      <a:endParaRPr lang="zh-CN" altLang="en-US" sz="1200" dirty="0"/>
                    </a:p>
                  </a:txBody>
                  <a:tcPr marL="36000" marR="36000" marT="17925" marB="17925" anchor="ctr"/>
                </a:tc>
                <a:tc>
                  <a:txBody>
                    <a:bodyPr/>
                    <a:lstStyle/>
                    <a:p>
                      <a:pPr marL="0" algn="ctr" defTabSz="914400" rtl="0" eaLnBrk="1" latinLnBrk="0" hangingPunct="1"/>
                      <a:r>
                        <a:rPr lang="en-US" sz="1200" kern="1200" dirty="0" smtClean="0"/>
                        <a:t>Time duration</a:t>
                      </a:r>
                      <a:endParaRPr lang="zh-CN" altLang="en-US" sz="1200" b="1" kern="1200" dirty="0">
                        <a:solidFill>
                          <a:schemeClr val="lt1"/>
                        </a:solidFill>
                        <a:latin typeface="+mn-lt"/>
                        <a:ea typeface="+mn-ea"/>
                        <a:cs typeface="+mn-cs"/>
                      </a:endParaRPr>
                    </a:p>
                  </a:txBody>
                  <a:tcPr marL="36000" marR="36000" marT="17925" marB="17925"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rgbClr val="0000FF"/>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rgbClr val="0000FF"/>
                        </a:solidFill>
                        <a:latin typeface="+mn-lt"/>
                        <a:ea typeface="+mn-ea"/>
                        <a:cs typeface="+mn-cs"/>
                      </a:endParaRPr>
                    </a:p>
                  </a:txBody>
                  <a:tcPr marL="36000" marR="36000" marT="17901" marB="17901" anchor="ctr"/>
                </a:tc>
              </a:tr>
              <a:tr h="89561">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zh-CN" altLang="en-US" sz="1200" kern="1200" dirty="0" smtClean="0">
                        <a:solidFill>
                          <a:schemeClr val="tx1"/>
                        </a:solidFill>
                        <a:latin typeface="+mn-lt"/>
                        <a:ea typeface="+mn-ea"/>
                        <a:cs typeface="+mn-cs"/>
                      </a:endParaRPr>
                    </a:p>
                  </a:txBody>
                  <a:tcPr marL="36000" marR="36000" marT="17901" marB="17901" anchor="ct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altLang="zh-CN" sz="1200" kern="1200" dirty="0" smtClean="0">
                        <a:solidFill>
                          <a:schemeClr val="tx1"/>
                        </a:solidFill>
                        <a:latin typeface="+mn-lt"/>
                        <a:ea typeface="+mn-ea"/>
                        <a:cs typeface="+mn-cs"/>
                      </a:endParaRPr>
                    </a:p>
                  </a:txBody>
                  <a:tcPr marL="36000" marR="36000" marT="17901" marB="17901" anchor="ctr"/>
                </a:tc>
              </a:tr>
            </a:tbl>
          </a:graphicData>
        </a:graphic>
      </p:graphicFrame>
      <p:sp>
        <p:nvSpPr>
          <p:cNvPr id="7" name="Rectangle 2"/>
          <p:cNvSpPr txBox="1">
            <a:spLocks noChangeArrowheads="1"/>
          </p:cNvSpPr>
          <p:nvPr/>
        </p:nvSpPr>
        <p:spPr bwMode="auto">
          <a:xfrm>
            <a:off x="3419475" y="4343400"/>
            <a:ext cx="914400" cy="200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spcBef>
                <a:spcPct val="0"/>
              </a:spcBef>
              <a:buFontTx/>
              <a:buNone/>
            </a:pPr>
            <a:r>
              <a:rPr lang="en-US" altLang="en-US" sz="1400" dirty="0" smtClean="0">
                <a:solidFill>
                  <a:schemeClr val="tx2"/>
                </a:solidFill>
              </a:rPr>
              <a:t>Table 3</a:t>
            </a:r>
            <a:endParaRPr lang="en-US" altLang="en-US" sz="1400" dirty="0">
              <a:solidFill>
                <a:srgbClr val="0000FF"/>
              </a:solidFill>
              <a:cs typeface="Times New Roman" panose="02020603050405020304" pitchFamily="18" charset="0"/>
            </a:endParaRPr>
          </a:p>
        </p:txBody>
      </p:sp>
    </p:spTree>
    <p:extLst>
      <p:ext uri="{BB962C8B-B14F-4D97-AF65-F5344CB8AC3E}">
        <p14:creationId xmlns:p14="http://schemas.microsoft.com/office/powerpoint/2010/main" val="3795072396"/>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9"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2800" dirty="0">
                <a:solidFill>
                  <a:schemeClr val="tx2"/>
                </a:solidFill>
              </a:rPr>
              <a:t>Approve </a:t>
            </a:r>
            <a:r>
              <a:rPr lang="en-US" altLang="en-US" sz="2800" dirty="0" err="1">
                <a:solidFill>
                  <a:schemeClr val="tx2"/>
                </a:solidFill>
              </a:rPr>
              <a:t>TGbf</a:t>
            </a:r>
            <a:r>
              <a:rPr lang="en-US" altLang="en-US" sz="2800" dirty="0">
                <a:solidFill>
                  <a:schemeClr val="tx2"/>
                </a:solidFill>
              </a:rPr>
              <a:t> meeting minutes</a:t>
            </a:r>
          </a:p>
        </p:txBody>
      </p:sp>
      <p:sp>
        <p:nvSpPr>
          <p:cNvPr id="19460" name="Rectangle 3"/>
          <p:cNvSpPr txBox="1">
            <a:spLocks noChangeArrowheads="1"/>
          </p:cNvSpPr>
          <p:nvPr/>
        </p:nvSpPr>
        <p:spPr bwMode="auto">
          <a:xfrm>
            <a:off x="533400" y="1447800"/>
            <a:ext cx="11430000" cy="449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000" dirty="0"/>
              <a:t>Move to approve </a:t>
            </a:r>
            <a:r>
              <a:rPr lang="en-US" altLang="zh-CN" sz="2000" dirty="0" err="1"/>
              <a:t>TGbf</a:t>
            </a:r>
            <a:r>
              <a:rPr lang="en-US" altLang="zh-CN" sz="2000" dirty="0"/>
              <a:t> minutes of meetings and teleconferences from </a:t>
            </a:r>
            <a:r>
              <a:rPr lang="en-US" altLang="zh-CN" sz="2000" dirty="0" smtClean="0">
                <a:solidFill>
                  <a:srgbClr val="0000FF"/>
                </a:solidFill>
              </a:rPr>
              <a:t>November </a:t>
            </a:r>
            <a:r>
              <a:rPr lang="en-US" altLang="zh-CN" sz="2000" dirty="0" smtClean="0"/>
              <a:t>2022 </a:t>
            </a:r>
            <a:r>
              <a:rPr lang="en-US" altLang="zh-CN" sz="2000" dirty="0"/>
              <a:t>meeting to today:</a:t>
            </a:r>
          </a:p>
          <a:p>
            <a:pPr lvl="1" algn="just">
              <a:buFont typeface="Arial" panose="020B0604020202020204" pitchFamily="34" charset="0"/>
              <a:buChar char="•"/>
            </a:pPr>
            <a:r>
              <a:rPr lang="en-US" altLang="zh-CN" sz="1600" dirty="0" smtClean="0"/>
              <a:t>November Plenary: </a:t>
            </a:r>
          </a:p>
          <a:p>
            <a:pPr marL="457200" lvl="1" indent="0" algn="just">
              <a:buNone/>
            </a:pPr>
            <a:r>
              <a:rPr lang="en-US" altLang="zh-CN" sz="1600" dirty="0"/>
              <a:t>	</a:t>
            </a:r>
            <a:r>
              <a:rPr lang="en-US" altLang="zh-CN" sz="1600" dirty="0">
                <a:hlinkClick r:id="rId3"/>
              </a:rPr>
              <a:t>https://</a:t>
            </a:r>
            <a:r>
              <a:rPr lang="en-US" altLang="zh-CN" sz="1600" dirty="0" smtClean="0">
                <a:hlinkClick r:id="rId3"/>
              </a:rPr>
              <a:t>mentor.ieee.org/802.11/dcn/22/11-22-2046-00-00bf-ieee-802-11bf-november-2022-plenary-meeting-minutes.docx</a:t>
            </a:r>
            <a:endParaRPr lang="en-US" altLang="zh-CN" sz="1600" dirty="0" smtClean="0"/>
          </a:p>
          <a:p>
            <a:pPr marL="457200" lvl="1" indent="0" algn="just">
              <a:buNone/>
            </a:pPr>
            <a:endParaRPr lang="en-US" altLang="zh-CN" sz="1600" dirty="0"/>
          </a:p>
          <a:p>
            <a:pPr lvl="1" algn="just">
              <a:buFont typeface="Arial" panose="020B0604020202020204" pitchFamily="34" charset="0"/>
              <a:buChar char="•"/>
            </a:pPr>
            <a:r>
              <a:rPr lang="en-US" altLang="zh-CN" sz="1600" dirty="0"/>
              <a:t>Teleconferences </a:t>
            </a:r>
            <a:r>
              <a:rPr lang="en-US" altLang="zh-CN" sz="1600" dirty="0" smtClean="0"/>
              <a:t>November-January: </a:t>
            </a:r>
          </a:p>
          <a:p>
            <a:pPr marL="457200" lvl="1" indent="0" algn="just">
              <a:buNone/>
            </a:pPr>
            <a:r>
              <a:rPr lang="en-US" altLang="zh-CN" sz="1600" dirty="0"/>
              <a:t>	</a:t>
            </a:r>
            <a:r>
              <a:rPr lang="en-US" altLang="zh-CN" sz="1600" dirty="0">
                <a:hlinkClick r:id="rId4"/>
              </a:rPr>
              <a:t>https://</a:t>
            </a:r>
            <a:r>
              <a:rPr lang="en-US" altLang="zh-CN" sz="1600" dirty="0" smtClean="0">
                <a:hlinkClick r:id="rId4"/>
              </a:rPr>
              <a:t>mentor.ieee.org/802.11/dcn/22/11-22-2053-15-00bf-ieee-802-11bf-teleconference-minutes-november-2022-january-2023.docx</a:t>
            </a:r>
            <a:endParaRPr lang="en-US" altLang="zh-CN" sz="1600" dirty="0" smtClean="0"/>
          </a:p>
          <a:p>
            <a:pPr marL="457200" lvl="1" indent="0" algn="just">
              <a:buNone/>
            </a:pPr>
            <a:endParaRPr lang="en-US" altLang="zh-CN" sz="1600" dirty="0" smtClean="0"/>
          </a:p>
          <a:p>
            <a:pPr lvl="1" algn="just">
              <a:buFont typeface="Arial" panose="020B0604020202020204" pitchFamily="34" charset="0"/>
              <a:buChar char="•"/>
            </a:pPr>
            <a:r>
              <a:rPr lang="en-US" altLang="zh-CN" sz="1600" dirty="0" err="1"/>
              <a:t>TGbf</a:t>
            </a:r>
            <a:r>
              <a:rPr lang="en-US" altLang="zh-CN" sz="1600" dirty="0"/>
              <a:t> </a:t>
            </a:r>
            <a:r>
              <a:rPr lang="en-US" altLang="zh-CN" sz="1600" dirty="0" err="1"/>
              <a:t>AdHoc</a:t>
            </a:r>
            <a:r>
              <a:rPr lang="en-US" altLang="zh-CN" sz="1600" dirty="0"/>
              <a:t> January 13-14 2023 - Baltimore Hilton: </a:t>
            </a:r>
          </a:p>
          <a:p>
            <a:pPr marL="457200" lvl="1" indent="0" algn="just">
              <a:buNone/>
            </a:pPr>
            <a:r>
              <a:rPr lang="en-US" altLang="zh-CN" sz="1600" dirty="0"/>
              <a:t>	 </a:t>
            </a:r>
            <a:r>
              <a:rPr lang="en-US" altLang="zh-CN" sz="1600" u="sng" dirty="0">
                <a:hlinkClick r:id="rId5"/>
              </a:rPr>
              <a:t>https://</a:t>
            </a:r>
            <a:r>
              <a:rPr lang="en-US" altLang="zh-CN" sz="1600" u="sng" dirty="0" smtClean="0">
                <a:hlinkClick r:id="rId5"/>
              </a:rPr>
              <a:t>mentor.ieee.org/802.11/dcn/23/11-23-0076-01-00bf-ieee-802-11bf-january-2023-ad-hoc-meeting-minutes.docx</a:t>
            </a:r>
            <a:endParaRPr lang="en-US" altLang="zh-CN" sz="1600" u="sng" dirty="0" smtClean="0"/>
          </a:p>
          <a:p>
            <a:pPr marL="457200" lvl="1" indent="0" algn="just">
              <a:buNone/>
            </a:pPr>
            <a:endParaRPr lang="en-US" altLang="zh-CN" sz="1600" dirty="0" smtClean="0"/>
          </a:p>
          <a:p>
            <a:pPr algn="just"/>
            <a:r>
              <a:rPr lang="en-US" altLang="zh-CN" sz="2000" dirty="0" smtClean="0"/>
              <a:t>Move</a:t>
            </a:r>
            <a:r>
              <a:rPr lang="en-US" altLang="zh-CN" sz="2000" dirty="0"/>
              <a:t>: Leif Wilhelmsson 	Second: </a:t>
            </a:r>
            <a:r>
              <a:rPr lang="en-US" altLang="zh-CN" sz="2000" dirty="0" err="1"/>
              <a:t>Alecsander</a:t>
            </a:r>
            <a:r>
              <a:rPr lang="en-US" altLang="zh-CN" sz="2000" dirty="0"/>
              <a:t> </a:t>
            </a:r>
            <a:r>
              <a:rPr lang="en-US" altLang="zh-CN" sz="2000" dirty="0" err="1"/>
              <a:t>Eitan</a:t>
            </a:r>
            <a:endParaRPr lang="en-US" altLang="zh-CN" sz="2000" dirty="0" smtClean="0"/>
          </a:p>
          <a:p>
            <a:pPr algn="just"/>
            <a:endParaRPr lang="en-US" altLang="zh-CN" sz="2000" dirty="0" smtClean="0"/>
          </a:p>
          <a:p>
            <a:pPr algn="just"/>
            <a:r>
              <a:rPr lang="en-US" altLang="zh-CN" sz="2000" dirty="0" smtClean="0"/>
              <a:t>Result: </a:t>
            </a:r>
            <a:r>
              <a:rPr lang="en-US" altLang="zh-CN" sz="2000" dirty="0">
                <a:highlight>
                  <a:srgbClr val="00FF00"/>
                </a:highlight>
              </a:rPr>
              <a:t>Approved by unanimous consent</a:t>
            </a:r>
            <a:endParaRPr lang="zh-CN" altLang="en-US" sz="2000" dirty="0"/>
          </a:p>
          <a:p>
            <a:pPr algn="just"/>
            <a:endParaRPr lang="zh-CN" altLang="en-US" sz="2000" dirty="0"/>
          </a:p>
          <a:p>
            <a:pPr algn="just"/>
            <a:endParaRPr lang="zh-CN" altLang="en-US" sz="2000" dirty="0"/>
          </a:p>
        </p:txBody>
      </p:sp>
    </p:spTree>
    <p:extLst>
      <p:ext uri="{BB962C8B-B14F-4D97-AF65-F5344CB8AC3E}">
        <p14:creationId xmlns:p14="http://schemas.microsoft.com/office/powerpoint/2010/main" val="3754971753"/>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0218" y="853201"/>
            <a:ext cx="4645181" cy="457199"/>
          </a:xfrm>
        </p:spPr>
        <p:txBody>
          <a:bodyPr/>
          <a:lstStyle/>
          <a:p>
            <a:r>
              <a:rPr lang="en-US" altLang="zh-CN" sz="2400" dirty="0" err="1">
                <a:solidFill>
                  <a:schemeClr val="tx1"/>
                </a:solidFill>
              </a:rPr>
              <a:t>TGbf</a:t>
            </a:r>
            <a:r>
              <a:rPr lang="en-US" altLang="zh-CN" sz="2400" dirty="0">
                <a:solidFill>
                  <a:schemeClr val="tx1"/>
                </a:solidFill>
              </a:rPr>
              <a:t> Timeline (Updated)</a:t>
            </a:r>
          </a:p>
        </p:txBody>
      </p:sp>
      <p:sp>
        <p:nvSpPr>
          <p:cNvPr id="8" name="Rectangle 3"/>
          <p:cNvSpPr txBox="1">
            <a:spLocks noChangeArrowheads="1"/>
          </p:cNvSpPr>
          <p:nvPr/>
        </p:nvSpPr>
        <p:spPr bwMode="auto">
          <a:xfrm>
            <a:off x="457201" y="1485900"/>
            <a:ext cx="5770561" cy="4914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PAR approved		</a:t>
            </a:r>
            <a:r>
              <a:rPr lang="en-US" altLang="zh-CN" sz="1400" kern="0" dirty="0" smtClean="0">
                <a:solidFill>
                  <a:schemeClr val="bg1">
                    <a:lumMod val="50000"/>
                  </a:schemeClr>
                </a:solidFill>
              </a:rPr>
              <a:t>	Sep </a:t>
            </a:r>
            <a:r>
              <a:rPr lang="en-US" altLang="zh-CN" sz="1400" kern="0" dirty="0">
                <a:solidFill>
                  <a:schemeClr val="bg1">
                    <a:lumMod val="50000"/>
                  </a:schemeClr>
                </a:solidFill>
              </a:rPr>
              <a:t>2020</a:t>
            </a:r>
          </a:p>
          <a:p>
            <a:pPr marL="161925" lvl="1" indent="-233363" algn="just" defTabSz="685800" eaLnBrk="1" fontAlgn="auto" hangingPunct="1">
              <a:spcBef>
                <a:spcPts val="200"/>
              </a:spcBef>
              <a:spcAft>
                <a:spcPts val="600"/>
              </a:spcAft>
              <a:defRPr/>
            </a:pPr>
            <a:r>
              <a:rPr lang="en-US" altLang="zh-CN" sz="1400" kern="0" dirty="0">
                <a:solidFill>
                  <a:schemeClr val="bg1">
                    <a:lumMod val="50000"/>
                  </a:schemeClr>
                </a:solidFill>
              </a:rPr>
              <a:t>First TG meeting		</a:t>
            </a:r>
            <a:r>
              <a:rPr lang="en-US" altLang="zh-CN" sz="1400" kern="0" dirty="0" smtClean="0">
                <a:solidFill>
                  <a:schemeClr val="bg1">
                    <a:lumMod val="50000"/>
                  </a:schemeClr>
                </a:solidFill>
              </a:rPr>
              <a:t>Oct </a:t>
            </a:r>
            <a:r>
              <a:rPr lang="en-US" altLang="zh-CN" sz="1400" kern="0" dirty="0">
                <a:solidFill>
                  <a:schemeClr val="bg1">
                    <a:lumMod val="50000"/>
                  </a:schemeClr>
                </a:solidFill>
              </a:rPr>
              <a:t>2020</a:t>
            </a:r>
          </a:p>
          <a:p>
            <a:pPr marL="214312" lvl="1" algn="just" defTabSz="685800" eaLnBrk="1" fontAlgn="auto" hangingPunct="1">
              <a:spcBef>
                <a:spcPts val="200"/>
              </a:spcBef>
              <a:spcAft>
                <a:spcPts val="600"/>
              </a:spcAft>
              <a:buFont typeface="微软雅黑" panose="020B0503020204020204" pitchFamily="34" charset="-122"/>
              <a:buChar char="–"/>
              <a:defRPr/>
            </a:pPr>
            <a:r>
              <a:rPr lang="en-US" altLang="zh-CN" sz="1400" kern="0" dirty="0">
                <a:solidFill>
                  <a:schemeClr val="bg1">
                    <a:lumMod val="50000"/>
                  </a:schemeClr>
                </a:solidFill>
              </a:rPr>
              <a:t>Comment Collection (D0.1)	</a:t>
            </a:r>
            <a:r>
              <a:rPr lang="en-US" altLang="zh-CN" sz="1400" i="1" strike="sngStrike" kern="0" dirty="0" smtClean="0">
                <a:solidFill>
                  <a:schemeClr val="bg1">
                    <a:lumMod val="50000"/>
                  </a:schemeClr>
                </a:solidFill>
              </a:rPr>
              <a:t>Jan </a:t>
            </a:r>
            <a:r>
              <a:rPr lang="en-US" altLang="zh-CN" sz="1400" i="1" strike="sngStrike" kern="0" dirty="0">
                <a:solidFill>
                  <a:schemeClr val="bg1">
                    <a:lumMod val="50000"/>
                  </a:schemeClr>
                </a:solidFill>
              </a:rPr>
              <a:t>2022</a:t>
            </a:r>
            <a:r>
              <a:rPr lang="en-US" altLang="zh-CN" sz="1400" i="1" strike="sngStrike" kern="0" dirty="0" smtClean="0">
                <a:solidFill>
                  <a:schemeClr val="bg1">
                    <a:lumMod val="50000"/>
                  </a:schemeClr>
                </a:solidFill>
                <a:sym typeface="Wingdings" panose="05000000000000000000" pitchFamily="2" charset="2"/>
              </a:rPr>
              <a:t>Mar 2022</a:t>
            </a:r>
          </a:p>
          <a:p>
            <a:pPr marL="0" lvl="1" indent="0" algn="just" defTabSz="685800" eaLnBrk="1" fontAlgn="auto" hangingPunct="1">
              <a:spcBef>
                <a:spcPts val="200"/>
              </a:spcBef>
              <a:spcAft>
                <a:spcPts val="600"/>
              </a:spcAft>
              <a:buNone/>
              <a:defRPr/>
            </a:pPr>
            <a:r>
              <a:rPr lang="en-US" altLang="zh-CN" sz="1400" i="1" kern="0" dirty="0" smtClean="0">
                <a:solidFill>
                  <a:schemeClr val="bg1">
                    <a:lumMod val="50000"/>
                  </a:schemeClr>
                </a:solidFill>
                <a:sym typeface="Wingdings" panose="05000000000000000000" pitchFamily="2" charset="2"/>
              </a:rPr>
              <a:t>				 </a:t>
            </a:r>
            <a:r>
              <a:rPr lang="en-US" altLang="zh-CN" sz="1400" i="1" kern="0" dirty="0">
                <a:solidFill>
                  <a:schemeClr val="bg1">
                    <a:lumMod val="50000"/>
                  </a:schemeClr>
                </a:solidFill>
                <a:sym typeface="Wingdings" panose="05000000000000000000" pitchFamily="2" charset="2"/>
              </a:rPr>
              <a:t> </a:t>
            </a:r>
            <a:r>
              <a:rPr lang="en-US" altLang="zh-CN" sz="1400" i="1" kern="0" dirty="0" smtClean="0">
                <a:solidFill>
                  <a:schemeClr val="bg1">
                    <a:lumMod val="50000"/>
                  </a:schemeClr>
                </a:solidFill>
                <a:sym typeface="Wingdings" panose="05000000000000000000" pitchFamily="2" charset="2"/>
              </a:rPr>
              <a:t>April </a:t>
            </a:r>
            <a:r>
              <a:rPr lang="en-US" altLang="zh-CN" sz="1400" i="1" kern="0" dirty="0">
                <a:solidFill>
                  <a:schemeClr val="bg1">
                    <a:lumMod val="50000"/>
                  </a:schemeClr>
                </a:solidFill>
                <a:sym typeface="Wingdings" panose="05000000000000000000" pitchFamily="2" charset="2"/>
              </a:rPr>
              <a:t>2022</a:t>
            </a:r>
            <a:endParaRPr lang="en-US" altLang="zh-CN" sz="1400" i="1" kern="0" dirty="0">
              <a:solidFill>
                <a:schemeClr val="bg1">
                  <a:lumMod val="50000"/>
                </a:schemeClr>
              </a:solidFill>
            </a:endParaRPr>
          </a:p>
          <a:p>
            <a:pPr marL="214312" lvl="1" algn="just" defTabSz="685800" eaLnBrk="1" fontAlgn="auto" hangingPunct="1">
              <a:spcBef>
                <a:spcPts val="200"/>
              </a:spcBef>
              <a:spcAft>
                <a:spcPts val="600"/>
              </a:spcAft>
              <a:buFont typeface="Wingdings" panose="05000000000000000000" pitchFamily="2" charset="2"/>
              <a:buChar char="Ø"/>
              <a:defRPr/>
            </a:pPr>
            <a:r>
              <a:rPr lang="en-US" altLang="zh-CN" sz="1400" kern="0" dirty="0" smtClean="0">
                <a:solidFill>
                  <a:srgbClr val="FF0000"/>
                </a:solidFill>
              </a:rPr>
              <a:t>Initial Letter Ballot (D1.0)	</a:t>
            </a:r>
            <a:r>
              <a:rPr lang="en-US" altLang="zh-CN" sz="1400" i="1" strike="sngStrike" kern="0" dirty="0" smtClean="0">
                <a:solidFill>
                  <a:schemeClr val="bg1">
                    <a:lumMod val="50000"/>
                  </a:schemeClr>
                </a:solidFill>
              </a:rPr>
              <a:t>Jul 2022</a:t>
            </a:r>
            <a:r>
              <a:rPr lang="en-US" altLang="zh-CN" sz="1400" i="1" strike="sngStrike" kern="0" dirty="0" smtClean="0">
                <a:solidFill>
                  <a:schemeClr val="bg1">
                    <a:lumMod val="50000"/>
                  </a:schemeClr>
                </a:solidFill>
                <a:sym typeface="Wingdings" panose="05000000000000000000" pitchFamily="2" charset="2"/>
              </a:rPr>
              <a:t> Sep</a:t>
            </a:r>
            <a:r>
              <a:rPr lang="en-US" altLang="zh-CN" sz="1400" i="1" strike="sngStrike" kern="0" dirty="0" smtClean="0">
                <a:solidFill>
                  <a:schemeClr val="bg1">
                    <a:lumMod val="50000"/>
                  </a:schemeClr>
                </a:solidFill>
              </a:rPr>
              <a:t> 2022</a:t>
            </a:r>
          </a:p>
          <a:p>
            <a:pPr marL="0" lvl="1" indent="0" algn="just" defTabSz="685800" eaLnBrk="1" fontAlgn="auto" hangingPunct="1">
              <a:spcBef>
                <a:spcPts val="200"/>
              </a:spcBef>
              <a:spcAft>
                <a:spcPts val="600"/>
              </a:spcAft>
              <a:buNone/>
              <a:defRPr/>
            </a:pPr>
            <a:r>
              <a:rPr lang="en-US" altLang="zh-CN" sz="1400" i="1" kern="0" dirty="0">
                <a:solidFill>
                  <a:schemeClr val="bg1">
                    <a:lumMod val="50000"/>
                  </a:schemeClr>
                </a:solidFill>
              </a:rPr>
              <a:t>	</a:t>
            </a:r>
            <a:r>
              <a:rPr lang="en-US" altLang="zh-CN" sz="1400" i="1" kern="0" dirty="0" smtClean="0">
                <a:solidFill>
                  <a:schemeClr val="bg1">
                    <a:lumMod val="50000"/>
                  </a:schemeClr>
                </a:solidFill>
              </a:rPr>
              <a:t>			</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a:solidFill>
                  <a:schemeClr val="bg1">
                    <a:lumMod val="50000"/>
                  </a:schemeClr>
                </a:solidFill>
                <a:sym typeface="Wingdings" panose="05000000000000000000" pitchFamily="2" charset="2"/>
              </a:rPr>
              <a:t>Nov</a:t>
            </a:r>
            <a:r>
              <a:rPr lang="en-US" altLang="zh-CN" sz="1400" i="1" strike="sngStrike" kern="0" dirty="0">
                <a:solidFill>
                  <a:schemeClr val="bg1">
                    <a:lumMod val="50000"/>
                  </a:schemeClr>
                </a:solidFill>
              </a:rPr>
              <a:t> 2022</a:t>
            </a:r>
            <a:r>
              <a:rPr lang="en-US" altLang="zh-CN" sz="1400" i="1" strike="sngStrike" kern="0" dirty="0">
                <a:solidFill>
                  <a:schemeClr val="bg1">
                    <a:lumMod val="50000"/>
                  </a:schemeClr>
                </a:solidFill>
                <a:sym typeface="Wingdings" panose="05000000000000000000" pitchFamily="2" charset="2"/>
              </a:rPr>
              <a:t> </a:t>
            </a:r>
          </a:p>
          <a:p>
            <a:pPr marL="0" lvl="1" indent="0" algn="just" defTabSz="685800" eaLnBrk="1" fontAlgn="auto" hangingPunct="1">
              <a:spcBef>
                <a:spcPts val="200"/>
              </a:spcBef>
              <a:spcAft>
                <a:spcPts val="600"/>
              </a:spcAft>
              <a:buNone/>
              <a:defRPr/>
            </a:pPr>
            <a:r>
              <a:rPr lang="en-US" altLang="zh-CN" sz="1400" i="1" kern="0" dirty="0">
                <a:solidFill>
                  <a:srgbClr val="FF0000"/>
                </a:solidFill>
              </a:rPr>
              <a:t>				</a:t>
            </a:r>
            <a:r>
              <a:rPr lang="en-US" altLang="zh-CN" sz="1400" i="1" kern="0" dirty="0" smtClean="0">
                <a:solidFill>
                  <a:srgbClr val="FF0000"/>
                </a:solidFill>
                <a:sym typeface="Wingdings" panose="05000000000000000000" pitchFamily="2" charset="2"/>
              </a:rPr>
              <a:t> Jan </a:t>
            </a:r>
            <a:r>
              <a:rPr lang="en-US" altLang="zh-CN" sz="1400" i="1" kern="0" dirty="0" smtClean="0">
                <a:solidFill>
                  <a:srgbClr val="FF0000"/>
                </a:solidFill>
              </a:rPr>
              <a:t>2023</a:t>
            </a:r>
          </a:p>
          <a:p>
            <a:pPr marL="161925" lvl="1" indent="-233363" algn="just" defTabSz="685800" eaLnBrk="1" fontAlgn="auto" hangingPunct="1">
              <a:spcBef>
                <a:spcPts val="200"/>
              </a:spcBef>
              <a:spcAft>
                <a:spcPts val="600"/>
              </a:spcAft>
              <a:defRPr/>
            </a:pPr>
            <a:r>
              <a:rPr lang="en-US" altLang="zh-CN" sz="1400" kern="0" dirty="0" smtClean="0"/>
              <a:t>Recirculation LB (D2.0)		</a:t>
            </a:r>
            <a:r>
              <a:rPr lang="en-US" altLang="zh-CN" sz="1400" i="1" strike="sngStrike" kern="0" dirty="0" smtClean="0">
                <a:solidFill>
                  <a:schemeClr val="bg1">
                    <a:lumMod val="50000"/>
                  </a:schemeClr>
                </a:solidFill>
              </a:rPr>
              <a:t>Jan 2023</a:t>
            </a:r>
            <a:r>
              <a:rPr lang="en-US" altLang="zh-CN" sz="1400" i="1" strike="sngStrike" kern="0" dirty="0" smtClean="0">
                <a:solidFill>
                  <a:schemeClr val="bg1">
                    <a:lumMod val="50000"/>
                  </a:schemeClr>
                </a:solidFill>
                <a:sym typeface="Wingdings" panose="05000000000000000000" pitchFamily="2" charset="2"/>
              </a:rPr>
              <a:t> </a:t>
            </a:r>
            <a:r>
              <a:rPr lang="en-US" altLang="zh-CN" sz="1400" i="1" strike="sngStrike" kern="0" dirty="0" smtClean="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(D3.0)		</a:t>
            </a:r>
            <a:r>
              <a:rPr lang="en-US" altLang="zh-CN" sz="1400" i="1" kern="0" dirty="0" smtClean="0"/>
              <a:t>May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Recirculation LB (D4.0)	 	</a:t>
            </a:r>
            <a:r>
              <a:rPr lang="en-US" altLang="zh-CN" sz="1400" i="1" kern="0" dirty="0" smtClean="0"/>
              <a:t>July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Initial SA Ballot (D4.0)	 	Sep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smtClean="0"/>
          </a:p>
          <a:p>
            <a:pPr marL="161925" lvl="1" indent="-233363" algn="just" defTabSz="685800" eaLnBrk="1" fontAlgn="auto" hangingPunct="1">
              <a:spcBef>
                <a:spcPts val="200"/>
              </a:spcBef>
              <a:spcAft>
                <a:spcPts val="600"/>
              </a:spcAft>
              <a:defRPr/>
            </a:pPr>
            <a:r>
              <a:rPr lang="en-US" altLang="zh-CN" sz="1400" kern="0" dirty="0" smtClean="0"/>
              <a:t>Final 802.11 WG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smtClean="0"/>
              <a:t>802 EC approval		</a:t>
            </a:r>
            <a:r>
              <a:rPr lang="en-US" altLang="zh-CN" sz="1400" i="1" kern="0" dirty="0" smtClean="0"/>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smtClean="0"/>
          </a:p>
          <a:p>
            <a:pPr marL="161925" lvl="1" indent="-233363" algn="just" defTabSz="685800" eaLnBrk="1" fontAlgn="auto" hangingPunct="1">
              <a:spcBef>
                <a:spcPts val="200"/>
              </a:spcBef>
              <a:spcAft>
                <a:spcPts val="600"/>
              </a:spcAft>
              <a:defRPr/>
            </a:pPr>
            <a:r>
              <a:rPr lang="en-US" altLang="zh-CN" sz="1400" kern="0" dirty="0" err="1" smtClean="0"/>
              <a:t>RevCom</a:t>
            </a:r>
            <a:r>
              <a:rPr lang="en-US" altLang="zh-CN" sz="1400" kern="0" dirty="0" smtClean="0"/>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p>
        </p:txBody>
      </p:sp>
      <p:sp>
        <p:nvSpPr>
          <p:cNvPr id="9" name="Rectangle 2"/>
          <p:cNvSpPr txBox="1">
            <a:spLocks noChangeArrowheads="1"/>
          </p:cNvSpPr>
          <p:nvPr/>
        </p:nvSpPr>
        <p:spPr bwMode="auto">
          <a:xfrm>
            <a:off x="6504782" y="861167"/>
            <a:ext cx="5534818" cy="41126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defTabSz="685800" eaLnBrk="1" fontAlgn="auto" hangingPunct="1">
              <a:spcAft>
                <a:spcPts val="0"/>
              </a:spcAft>
              <a:buNone/>
              <a:defRPr/>
            </a:pPr>
            <a:r>
              <a:rPr lang="en-US" altLang="zh-CN" kern="0" dirty="0">
                <a:solidFill>
                  <a:srgbClr val="000000"/>
                </a:solidFill>
              </a:rPr>
              <a:t>Timeline (Comment collection for </a:t>
            </a:r>
            <a:r>
              <a:rPr lang="en-US" altLang="zh-CN" kern="0" dirty="0" smtClean="0">
                <a:solidFill>
                  <a:srgbClr val="000000"/>
                </a:solidFill>
              </a:rPr>
              <a:t>D0.1)</a:t>
            </a:r>
            <a:endParaRPr lang="en-US" altLang="zh-CN" kern="0" dirty="0">
              <a:solidFill>
                <a:srgbClr val="000000"/>
              </a:solidFill>
            </a:endParaRPr>
          </a:p>
        </p:txBody>
      </p:sp>
      <p:sp>
        <p:nvSpPr>
          <p:cNvPr id="10" name="Rectangle 3"/>
          <p:cNvSpPr txBox="1">
            <a:spLocks noChangeArrowheads="1"/>
          </p:cNvSpPr>
          <p:nvPr/>
        </p:nvSpPr>
        <p:spPr bwMode="auto">
          <a:xfrm>
            <a:off x="6227762" y="1600200"/>
            <a:ext cx="5735638"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9056" tIns="34529" rIns="69056" bIns="34529"/>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0">
              <a:buFont typeface="Times New Roman" pitchFamily="16" charset="0"/>
              <a:buChar char="•"/>
            </a:pPr>
            <a:r>
              <a:rPr lang="en-US" altLang="zh-CN" sz="1800" kern="0" dirty="0">
                <a:solidFill>
                  <a:schemeClr val="bg1">
                    <a:lumMod val="50000"/>
                  </a:schemeClr>
                </a:solidFill>
                <a:latin typeface="Times New Roman"/>
              </a:rPr>
              <a:t>Early-mid May</a:t>
            </a:r>
          </a:p>
          <a:p>
            <a:pPr lvl="1">
              <a:buFont typeface="Times New Roman" pitchFamily="16" charset="0"/>
              <a:buChar char="•"/>
            </a:pPr>
            <a:r>
              <a:rPr lang="en-US" altLang="zh-CN" sz="1400" kern="0" dirty="0">
                <a:solidFill>
                  <a:schemeClr val="bg1">
                    <a:lumMod val="50000"/>
                  </a:schemeClr>
                </a:solidFill>
                <a:latin typeface="Times New Roman"/>
              </a:rPr>
              <a:t>Identify topics, </a:t>
            </a:r>
            <a:r>
              <a:rPr lang="en-US" altLang="zh-CN" sz="1400" kern="0" dirty="0" err="1">
                <a:solidFill>
                  <a:schemeClr val="bg1">
                    <a:lumMod val="50000"/>
                  </a:schemeClr>
                </a:solidFill>
                <a:latin typeface="Times New Roman"/>
              </a:rPr>
              <a:t>PoCs</a:t>
            </a:r>
            <a:r>
              <a:rPr lang="en-US" altLang="zh-CN" sz="1400" kern="0" dirty="0">
                <a:solidFill>
                  <a:schemeClr val="bg1">
                    <a:lumMod val="50000"/>
                  </a:schemeClr>
                </a:solidFill>
                <a:latin typeface="Times New Roman"/>
              </a:rPr>
              <a:t>, and volunteers</a:t>
            </a:r>
          </a:p>
          <a:p>
            <a:pPr lvl="0">
              <a:buFont typeface="Times New Roman" pitchFamily="16" charset="0"/>
              <a:buChar char="•"/>
            </a:pPr>
            <a:r>
              <a:rPr lang="en-US" altLang="zh-CN" sz="1800" kern="0" dirty="0">
                <a:solidFill>
                  <a:schemeClr val="bg1">
                    <a:lumMod val="50000"/>
                  </a:schemeClr>
                </a:solidFill>
                <a:latin typeface="Times New Roman"/>
              </a:rPr>
              <a:t>May 20</a:t>
            </a:r>
            <a:r>
              <a:rPr lang="en-US" altLang="zh-CN" sz="1800" kern="0" baseline="30000" dirty="0">
                <a:solidFill>
                  <a:schemeClr val="bg1">
                    <a:lumMod val="50000"/>
                  </a:schemeClr>
                </a:solidFill>
                <a:latin typeface="Times New Roman"/>
              </a:rPr>
              <a:t>th</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Comment collection closes</a:t>
            </a:r>
          </a:p>
          <a:p>
            <a:pPr lvl="0">
              <a:buFont typeface="Times New Roman" pitchFamily="16" charset="0"/>
              <a:buChar char="•"/>
            </a:pPr>
            <a:r>
              <a:rPr lang="en-US" altLang="zh-CN" sz="1800" kern="0" dirty="0">
                <a:solidFill>
                  <a:schemeClr val="bg1">
                    <a:lumMod val="50000"/>
                  </a:schemeClr>
                </a:solidFill>
                <a:latin typeface="Times New Roman"/>
              </a:rPr>
              <a:t>Week of May 23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Editor classifies comments and share them with TTTs</a:t>
            </a:r>
          </a:p>
          <a:p>
            <a:pPr lvl="0">
              <a:buFont typeface="Times New Roman" pitchFamily="16" charset="0"/>
              <a:buChar char="•"/>
            </a:pPr>
            <a:r>
              <a:rPr lang="en-US" altLang="zh-CN" sz="1800" kern="0" dirty="0">
                <a:solidFill>
                  <a:schemeClr val="bg1">
                    <a:lumMod val="50000"/>
                  </a:schemeClr>
                </a:solidFill>
                <a:latin typeface="Times New Roman"/>
              </a:rPr>
              <a:t>June 3</a:t>
            </a:r>
            <a:r>
              <a:rPr lang="en-US" altLang="zh-CN" sz="1800" kern="0" baseline="30000" dirty="0">
                <a:solidFill>
                  <a:schemeClr val="bg1">
                    <a:lumMod val="50000"/>
                  </a:schemeClr>
                </a:solidFill>
                <a:latin typeface="Times New Roman"/>
              </a:rPr>
              <a:t>rd</a:t>
            </a:r>
            <a:r>
              <a:rPr lang="en-US" altLang="zh-CN" sz="1800" kern="0" dirty="0">
                <a:solidFill>
                  <a:schemeClr val="bg1">
                    <a:lumMod val="50000"/>
                  </a:schemeClr>
                </a:solidFill>
                <a:latin typeface="Times New Roman"/>
              </a:rPr>
              <a:t> </a:t>
            </a:r>
          </a:p>
          <a:p>
            <a:pPr lvl="1">
              <a:buFont typeface="Times New Roman" pitchFamily="16" charset="0"/>
              <a:buChar char="•"/>
            </a:pPr>
            <a:r>
              <a:rPr lang="en-US" altLang="zh-CN" sz="1400" kern="0" dirty="0">
                <a:solidFill>
                  <a:schemeClr val="bg1">
                    <a:lumMod val="50000"/>
                  </a:schemeClr>
                </a:solidFill>
                <a:latin typeface="Times New Roman"/>
              </a:rPr>
              <a:t>Deadline for comment assignment</a:t>
            </a:r>
          </a:p>
          <a:p>
            <a:pPr>
              <a:buFont typeface="Times New Roman" pitchFamily="16" charset="0"/>
              <a:buChar char="•"/>
            </a:pPr>
            <a:r>
              <a:rPr lang="en-US" altLang="zh-CN" sz="1800" kern="0" dirty="0" smtClean="0">
                <a:solidFill>
                  <a:schemeClr val="bg1">
                    <a:lumMod val="50000"/>
                  </a:schemeClr>
                </a:solidFill>
                <a:latin typeface="Times New Roman"/>
              </a:rPr>
              <a:t>Sep </a:t>
            </a:r>
            <a:r>
              <a:rPr lang="en-US" altLang="zh-CN" sz="1800" kern="0" dirty="0">
                <a:solidFill>
                  <a:schemeClr val="bg1">
                    <a:lumMod val="50000"/>
                  </a:schemeClr>
                </a:solidFill>
                <a:latin typeface="Times New Roman"/>
              </a:rPr>
              <a:t>1, </a:t>
            </a:r>
            <a:r>
              <a:rPr lang="en-US" altLang="zh-CN" sz="1800" kern="0" dirty="0" smtClean="0">
                <a:solidFill>
                  <a:schemeClr val="bg1">
                    <a:lumMod val="50000"/>
                  </a:schemeClr>
                </a:solidFill>
                <a:latin typeface="Times New Roman"/>
              </a:rPr>
              <a:t>2022</a:t>
            </a:r>
          </a:p>
          <a:p>
            <a:pPr lvl="1">
              <a:buFont typeface="Times New Roman" pitchFamily="16" charset="0"/>
              <a:buChar char="•"/>
            </a:pPr>
            <a:r>
              <a:rPr lang="en-US" altLang="zh-CN" sz="1400" kern="0" dirty="0" err="1" smtClean="0">
                <a:solidFill>
                  <a:schemeClr val="bg1">
                    <a:lumMod val="50000"/>
                  </a:schemeClr>
                </a:solidFill>
                <a:latin typeface="Times New Roman"/>
              </a:rPr>
              <a:t>TGbf</a:t>
            </a:r>
            <a:r>
              <a:rPr lang="en-US" altLang="zh-CN" sz="1400" kern="0" dirty="0" smtClean="0">
                <a:solidFill>
                  <a:schemeClr val="bg1">
                    <a:lumMod val="50000"/>
                  </a:schemeClr>
                </a:solidFill>
                <a:latin typeface="Times New Roman"/>
              </a:rPr>
              <a:t> </a:t>
            </a:r>
            <a:r>
              <a:rPr lang="en-US" altLang="zh-CN" sz="1400" kern="0" dirty="0">
                <a:solidFill>
                  <a:schemeClr val="bg1">
                    <a:lumMod val="50000"/>
                  </a:schemeClr>
                </a:solidFill>
                <a:latin typeface="Times New Roman"/>
              </a:rPr>
              <a:t>decide to change the timeline for Initial Letter Ballot (D1.0) to November </a:t>
            </a:r>
            <a:r>
              <a:rPr lang="en-US" altLang="zh-CN" sz="1400" kern="0" dirty="0" smtClean="0">
                <a:solidFill>
                  <a:schemeClr val="bg1">
                    <a:lumMod val="50000"/>
                  </a:schemeClr>
                </a:solidFill>
                <a:latin typeface="Times New Roman"/>
              </a:rPr>
              <a:t>2022</a:t>
            </a:r>
          </a:p>
          <a:p>
            <a:pPr lvl="1">
              <a:buFont typeface="Times New Roman" pitchFamily="16" charset="0"/>
              <a:buChar char="•"/>
            </a:pPr>
            <a:r>
              <a:rPr lang="en-US" altLang="zh-CN" sz="1400" dirty="0" smtClean="0">
                <a:solidFill>
                  <a:schemeClr val="bg1">
                    <a:lumMod val="50000"/>
                  </a:schemeClr>
                </a:solidFill>
              </a:rPr>
              <a:t>SP </a:t>
            </a:r>
            <a:r>
              <a:rPr lang="en-US" altLang="zh-CN" sz="1400" dirty="0">
                <a:solidFill>
                  <a:schemeClr val="bg1">
                    <a:lumMod val="50000"/>
                  </a:schemeClr>
                </a:solidFill>
              </a:rPr>
              <a:t>Result: Unanimous </a:t>
            </a:r>
            <a:r>
              <a:rPr lang="en-US" altLang="zh-CN" sz="1400" dirty="0" smtClean="0">
                <a:solidFill>
                  <a:schemeClr val="bg1">
                    <a:lumMod val="50000"/>
                  </a:schemeClr>
                </a:solidFill>
              </a:rPr>
              <a:t>consent</a:t>
            </a:r>
          </a:p>
          <a:p>
            <a:pPr>
              <a:buFont typeface="Times New Roman" pitchFamily="16" charset="0"/>
              <a:buChar char="•"/>
            </a:pPr>
            <a:r>
              <a:rPr lang="en-US" altLang="zh-CN" sz="1800" kern="0" dirty="0" smtClean="0">
                <a:solidFill>
                  <a:srgbClr val="000000"/>
                </a:solidFill>
                <a:latin typeface="Times New Roman"/>
              </a:rPr>
              <a:t>Nov 8, </a:t>
            </a:r>
            <a:r>
              <a:rPr lang="en-US" altLang="zh-CN" sz="1800" kern="0" dirty="0">
                <a:solidFill>
                  <a:srgbClr val="000000"/>
                </a:solidFill>
                <a:latin typeface="Times New Roman"/>
              </a:rPr>
              <a:t>2022</a:t>
            </a:r>
          </a:p>
          <a:p>
            <a:pPr lvl="1">
              <a:buFont typeface="Times New Roman" pitchFamily="16" charset="0"/>
              <a:buChar char="•"/>
            </a:pPr>
            <a:r>
              <a:rPr lang="en-US" altLang="zh-CN" sz="1400" kern="0" dirty="0" err="1">
                <a:solidFill>
                  <a:srgbClr val="000000"/>
                </a:solidFill>
                <a:latin typeface="Times New Roman"/>
              </a:rPr>
              <a:t>TGbf</a:t>
            </a:r>
            <a:r>
              <a:rPr lang="en-US" altLang="zh-CN" sz="1400" kern="0" dirty="0">
                <a:solidFill>
                  <a:srgbClr val="000000"/>
                </a:solidFill>
                <a:latin typeface="Times New Roman"/>
              </a:rPr>
              <a:t> decide to change the timeline for Initial Letter Ballot (D1.0) to </a:t>
            </a:r>
            <a:r>
              <a:rPr lang="en-US" altLang="zh-CN" sz="1400" kern="0" dirty="0" smtClean="0">
                <a:solidFill>
                  <a:srgbClr val="000000"/>
                </a:solidFill>
                <a:latin typeface="Times New Roman"/>
              </a:rPr>
              <a:t>January 2023 (Hard deadline)</a:t>
            </a:r>
            <a:endParaRPr lang="en-US" altLang="zh-CN" sz="1400" kern="0" dirty="0">
              <a:solidFill>
                <a:srgbClr val="000000"/>
              </a:solidFill>
              <a:latin typeface="Times New Roman"/>
            </a:endParaRPr>
          </a:p>
          <a:p>
            <a:pPr lvl="1">
              <a:buFont typeface="Times New Roman" pitchFamily="16" charset="0"/>
              <a:buChar char="•"/>
            </a:pPr>
            <a:r>
              <a:rPr lang="en-US" altLang="zh-CN" sz="1400" dirty="0"/>
              <a:t>SP Result: Unanimous consent</a:t>
            </a:r>
            <a:endParaRPr lang="en-US" altLang="zh-CN" sz="1400" kern="0" dirty="0">
              <a:solidFill>
                <a:srgbClr val="000000"/>
              </a:solidFill>
              <a:latin typeface="Times New Roman"/>
            </a:endParaRPr>
          </a:p>
          <a:p>
            <a:pPr lvl="1">
              <a:buFont typeface="Times New Roman" pitchFamily="16" charset="0"/>
              <a:buChar char="•"/>
            </a:pPr>
            <a:endParaRPr lang="en-US" altLang="zh-CN" sz="1400" kern="0" dirty="0">
              <a:solidFill>
                <a:srgbClr val="000000"/>
              </a:solidFill>
              <a:latin typeface="Times New Roman"/>
            </a:endParaRPr>
          </a:p>
        </p:txBody>
      </p:sp>
      <p:sp>
        <p:nvSpPr>
          <p:cNvPr id="4" name="左大括号 3"/>
          <p:cNvSpPr/>
          <p:nvPr/>
        </p:nvSpPr>
        <p:spPr bwMode="auto">
          <a:xfrm>
            <a:off x="6019800" y="1600200"/>
            <a:ext cx="207962" cy="4572000"/>
          </a:xfrm>
          <a:prstGeom prst="leftBrace">
            <a:avLst>
              <a:gd name="adj1" fmla="val 8333"/>
              <a:gd name="adj2" fmla="val 41494"/>
            </a:avLst>
          </a:prstGeom>
          <a:noFill/>
          <a:ln w="34925" cap="flat" cmpd="sng" algn="ctr">
            <a:solidFill>
              <a:schemeClr val="tx1"/>
            </a:solidFill>
            <a:prstDash val="solid"/>
            <a:round/>
            <a:headEnd type="none" w="med" len="med"/>
            <a:tailEnd type="none" w="med" len="med"/>
          </a:ln>
          <a:effectLst/>
        </p:spPr>
        <p:txBody>
          <a:bodyPr vert="horz" wrap="square" lIns="68580" tIns="34290" rIns="68580" bIns="34290" numCol="1" rtlCol="0" anchor="t" anchorCtr="0" compatLnSpc="1">
            <a:prstTxWarp prst="textNoShape">
              <a:avLst/>
            </a:prstTxWarp>
          </a:bodyPr>
          <a:lstStyle/>
          <a:p>
            <a:pPr defTabSz="336947">
              <a:buClr>
                <a:srgbClr val="000000"/>
              </a:buClr>
              <a:buSzPct val="100000"/>
            </a:pPr>
            <a:endParaRPr lang="zh-CN" altLang="en-US" sz="1800">
              <a:solidFill>
                <a:schemeClr val="bg1"/>
              </a:solidFill>
              <a:latin typeface="Times New Roman" pitchFamily="16" charset="0"/>
              <a:ea typeface="MS Gothic" charset="-128"/>
            </a:endParaRPr>
          </a:p>
        </p:txBody>
      </p:sp>
    </p:spTree>
    <p:extLst>
      <p:ext uri="{BB962C8B-B14F-4D97-AF65-F5344CB8AC3E}">
        <p14:creationId xmlns:p14="http://schemas.microsoft.com/office/powerpoint/2010/main" val="2803536474"/>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4252454654"/>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Call for contribution </a:t>
            </a: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r>
              <a:rPr lang="en-US" altLang="zh-CN" sz="2800" dirty="0"/>
              <a:t>Call for submissions for the following topics</a:t>
            </a:r>
          </a:p>
          <a:p>
            <a:pPr lvl="1" algn="just"/>
            <a:r>
              <a:rPr lang="en-US" altLang="zh-CN" sz="2400" dirty="0"/>
              <a:t>Feedback type, general protocol and procedure, </a:t>
            </a:r>
            <a:r>
              <a:rPr lang="en-US" altLang="zh-CN" sz="2400" dirty="0" smtClean="0"/>
              <a:t>frame </a:t>
            </a:r>
            <a:r>
              <a:rPr lang="en-US" altLang="zh-CN" sz="2400" dirty="0"/>
              <a:t>format</a:t>
            </a:r>
          </a:p>
          <a:p>
            <a:pPr lvl="1" algn="just"/>
            <a:r>
              <a:rPr lang="en-US" altLang="zh-CN" sz="2400" dirty="0"/>
              <a:t>Technology and standardization gaps to support WLAN sensing</a:t>
            </a:r>
          </a:p>
          <a:p>
            <a:pPr lvl="1" algn="just"/>
            <a:r>
              <a:rPr lang="en-US" altLang="zh-CN" sz="2400" dirty="0">
                <a:solidFill>
                  <a:srgbClr val="FF0000"/>
                </a:solidFill>
              </a:rPr>
              <a:t>Proposed Draft </a:t>
            </a:r>
            <a:r>
              <a:rPr lang="en-US" altLang="zh-CN" sz="2400" dirty="0" smtClean="0">
                <a:solidFill>
                  <a:srgbClr val="FF0000"/>
                </a:solidFill>
              </a:rPr>
              <a:t>Text, comment resolution (</a:t>
            </a:r>
            <a:r>
              <a:rPr lang="en-US" altLang="zh-CN" sz="2400" dirty="0">
                <a:solidFill>
                  <a:srgbClr val="FF0000"/>
                </a:solidFill>
              </a:rPr>
              <a:t>or more detailed text documents contribution for SFD) </a:t>
            </a:r>
          </a:p>
          <a:p>
            <a:pPr lvl="1" algn="just"/>
            <a:r>
              <a:rPr lang="en-US" altLang="zh-CN" sz="2400" dirty="0"/>
              <a:t>Other?</a:t>
            </a:r>
          </a:p>
        </p:txBody>
      </p:sp>
    </p:spTree>
    <p:extLst>
      <p:ext uri="{BB962C8B-B14F-4D97-AF65-F5344CB8AC3E}">
        <p14:creationId xmlns:p14="http://schemas.microsoft.com/office/powerpoint/2010/main" val="4098415286"/>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21</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(Too close to November interim)</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22</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November 	</a:t>
            </a:r>
            <a:r>
              <a:rPr lang="en-US" altLang="zh-CN" sz="1100" strike="sngStrike" dirty="0" smtClean="0">
                <a:solidFill>
                  <a:schemeClr val="bg1">
                    <a:lumMod val="50000"/>
                  </a:schemeClr>
                </a:solidFill>
                <a:cs typeface="Times New Roman" panose="02020603050405020304" pitchFamily="18" charset="0"/>
              </a:rPr>
              <a:t>24</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Thanks giving</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28</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November 	</a:t>
            </a:r>
            <a:r>
              <a:rPr lang="en-US" altLang="zh-CN" sz="1100" dirty="0" smtClean="0">
                <a:solidFill>
                  <a:srgbClr val="00B050"/>
                </a:solidFill>
                <a:cs typeface="Times New Roman" panose="02020603050405020304" pitchFamily="18" charset="0"/>
              </a:rPr>
              <a:t>29</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December</a:t>
            </a:r>
            <a:r>
              <a:rPr lang="en-US" altLang="zh-CN" sz="1100" dirty="0">
                <a:solidFill>
                  <a:srgbClr val="00B0F0"/>
                </a:solidFill>
                <a:cs typeface="Times New Roman" panose="02020603050405020304" pitchFamily="18" charset="0"/>
              </a:rPr>
              <a:t>	</a:t>
            </a:r>
            <a:r>
              <a:rPr lang="en-US" altLang="zh-CN" sz="1100" dirty="0" smtClean="0">
                <a:solidFill>
                  <a:srgbClr val="00B0F0"/>
                </a:solidFill>
                <a:cs typeface="Times New Roman" panose="02020603050405020304" pitchFamily="18" charset="0"/>
              </a:rPr>
              <a:t>1</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5</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rgbClr val="00B050"/>
                </a:solidFill>
                <a:cs typeface="Times New Roman" panose="02020603050405020304" pitchFamily="18" charset="0"/>
              </a:rPr>
              <a:t>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6</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8</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12</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 </a:t>
            </a:r>
            <a:r>
              <a:rPr lang="en-US" altLang="zh-CN" sz="1100" dirty="0" smtClean="0">
                <a:solidFill>
                  <a:srgbClr val="FF0000"/>
                </a:solidFill>
                <a:cs typeface="Times New Roman" panose="02020603050405020304" pitchFamily="18" charset="0"/>
              </a:rPr>
              <a:t>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13</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15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- 1st </a:t>
            </a:r>
            <a:r>
              <a:rPr lang="en-US" altLang="zh-CN" sz="1100" dirty="0">
                <a:solidFill>
                  <a:schemeClr val="bg1">
                    <a:lumMod val="50000"/>
                  </a:schemeClr>
                </a:solidFill>
                <a:cs typeface="Times New Roman" panose="02020603050405020304" pitchFamily="18" charset="0"/>
              </a:rPr>
              <a:t>Workshop on Wi-Fi Sensing (</a:t>
            </a:r>
            <a:r>
              <a:rPr lang="en-US" altLang="zh-CN" sz="1100" dirty="0" err="1">
                <a:solidFill>
                  <a:schemeClr val="bg1">
                    <a:lumMod val="50000"/>
                  </a:schemeClr>
                </a:solidFill>
                <a:cs typeface="Times New Roman" panose="02020603050405020304" pitchFamily="18" charset="0"/>
              </a:rPr>
              <a:t>WiSe</a:t>
            </a:r>
            <a:r>
              <a:rPr lang="en-US" altLang="zh-CN" sz="1100" dirty="0">
                <a:solidFill>
                  <a:schemeClr val="bg1">
                    <a:lumMod val="50000"/>
                  </a:schemeClr>
                </a:solidFill>
                <a:cs typeface="Times New Roman" panose="02020603050405020304" pitchFamily="18" charset="0"/>
              </a:rPr>
              <a:t> 1)</a:t>
            </a: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19</a:t>
            </a:r>
            <a:r>
              <a:rPr lang="en-US" altLang="zh-CN" sz="1100" dirty="0">
                <a:solidFill>
                  <a:srgbClr val="00B050"/>
                </a:solidFill>
                <a:cs typeface="Times New Roman" panose="02020603050405020304" pitchFamily="18" charset="0"/>
              </a:rPr>
              <a:t>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a:t>
            </a:r>
            <a:r>
              <a:rPr lang="en-US" altLang="zh-CN" sz="1100" dirty="0" smtClean="0">
                <a:solidFill>
                  <a:srgbClr val="00B050"/>
                </a:solidFill>
                <a:cs typeface="Times New Roman" panose="02020603050405020304" pitchFamily="18" charset="0"/>
              </a:rPr>
              <a:t>ET---- Motion</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December 	</a:t>
            </a:r>
            <a:r>
              <a:rPr lang="en-US" altLang="zh-CN" sz="1100" dirty="0" smtClean="0">
                <a:solidFill>
                  <a:srgbClr val="00B050"/>
                </a:solidFill>
                <a:cs typeface="Times New Roman" panose="02020603050405020304" pitchFamily="18" charset="0"/>
              </a:rPr>
              <a:t>20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December	</a:t>
            </a:r>
            <a:r>
              <a:rPr lang="en-US" altLang="zh-CN" sz="1100" dirty="0" smtClean="0">
                <a:solidFill>
                  <a:srgbClr val="00B0F0"/>
                </a:solidFill>
                <a:cs typeface="Times New Roman" panose="02020603050405020304" pitchFamily="18" charset="0"/>
              </a:rPr>
              <a:t>22</a:t>
            </a:r>
            <a:r>
              <a:rPr lang="en-US" altLang="zh-CN" sz="1100" dirty="0">
                <a:solidFill>
                  <a:srgbClr val="00B0F0"/>
                </a:solidFill>
                <a:cs typeface="Times New Roman" panose="02020603050405020304" pitchFamily="18" charset="0"/>
              </a:rPr>
              <a:t>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a:t>
            </a:r>
            <a:r>
              <a:rPr lang="en-US" altLang="zh-CN" sz="1100" dirty="0" smtClean="0">
                <a:solidFill>
                  <a:srgbClr val="00B0F0"/>
                </a:solidFill>
                <a:cs typeface="Times New Roman" panose="02020603050405020304" pitchFamily="18" charset="0"/>
              </a:rPr>
              <a:t>ET</a:t>
            </a:r>
            <a:endParaRPr lang="en-US" altLang="zh-CN" sz="1100" dirty="0" smtClean="0">
              <a:solidFill>
                <a:srgbClr val="FF33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strike="sngStrike" dirty="0">
                <a:solidFill>
                  <a:schemeClr val="bg1">
                    <a:lumMod val="50000"/>
                  </a:schemeClr>
                </a:solidFill>
                <a:cs typeface="Times New Roman" panose="02020603050405020304" pitchFamily="18" charset="0"/>
              </a:rPr>
              <a:t>-- </a:t>
            </a:r>
            <a:r>
              <a:rPr lang="en-US" altLang="zh-CN" sz="1100" dirty="0" smtClean="0">
                <a:solidFill>
                  <a:schemeClr val="bg1">
                    <a:lumMod val="50000"/>
                  </a:schemeClr>
                </a:solidFill>
                <a:cs typeface="Times New Roman" panose="02020603050405020304" pitchFamily="18" charset="0"/>
              </a:rPr>
              <a:t>Holidays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27</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December	</a:t>
            </a:r>
            <a:r>
              <a:rPr lang="en-US" altLang="zh-CN" sz="1100" strike="sngStrike" dirty="0" smtClean="0">
                <a:solidFill>
                  <a:schemeClr val="bg1">
                    <a:lumMod val="50000"/>
                  </a:schemeClr>
                </a:solidFill>
                <a:cs typeface="Times New Roman" panose="02020603050405020304" pitchFamily="18" charset="0"/>
              </a:rPr>
              <a:t>29</a:t>
            </a:r>
            <a:r>
              <a:rPr lang="en-US" altLang="zh-CN" sz="1100" strike="sngStrike" dirty="0">
                <a:solidFill>
                  <a:schemeClr val="bg1">
                    <a:lumMod val="50000"/>
                  </a:schemeClr>
                </a:solidFill>
                <a:cs typeface="Times New Roman" panose="02020603050405020304" pitchFamily="18" charset="0"/>
              </a:rPr>
              <a:t>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3</a:t>
            </a:r>
            <a:r>
              <a:rPr lang="en-US" altLang="zh-CN" sz="1100" strike="sngStrike" dirty="0">
                <a:solidFill>
                  <a:schemeClr val="bg1">
                    <a:lumMod val="50000"/>
                  </a:schemeClr>
                </a:solidFill>
                <a:cs typeface="Times New Roman" panose="02020603050405020304" pitchFamily="18" charset="0"/>
              </a:rPr>
              <a:t>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 - </a:t>
            </a:r>
            <a:r>
              <a:rPr lang="en-US" altLang="zh-CN" sz="1100" strike="sngStrike" dirty="0">
                <a:solidFill>
                  <a:schemeClr val="bg1">
                    <a:lumMod val="50000"/>
                  </a:schemeClr>
                </a:solidFill>
                <a:cs typeface="Times New Roman" panose="02020603050405020304" pitchFamily="18" charset="0"/>
              </a:rPr>
              <a:t>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January 	5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 </a:t>
            </a:r>
            <a:r>
              <a:rPr lang="en-US" altLang="zh-CN" sz="1100" dirty="0">
                <a:solidFill>
                  <a:srgbClr val="00B050"/>
                </a:solidFill>
                <a:cs typeface="Times New Roman" panose="02020603050405020304" pitchFamily="18" charset="0"/>
              </a:rPr>
              <a:t>–  Motion</a:t>
            </a: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9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 CAC   Cancel?</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10</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 </a:t>
            </a:r>
            <a:r>
              <a:rPr lang="en-US" altLang="zh-CN" sz="1100" dirty="0" smtClean="0">
                <a:solidFill>
                  <a:srgbClr val="00B050"/>
                </a:solidFill>
                <a:cs typeface="Times New Roman" panose="02020603050405020304" pitchFamily="18" charset="0"/>
              </a:rPr>
              <a:t> Motion</a:t>
            </a:r>
            <a:endParaRPr lang="en-US" altLang="zh-CN" sz="11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12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 --- Travel  Cancel?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 </a:t>
            </a:r>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err="1"/>
              <a:t>TGbf</a:t>
            </a:r>
            <a:r>
              <a:rPr lang="en-US" altLang="zh-CN" sz="1600" b="1" dirty="0"/>
              <a:t> ad-hoc meeting </a:t>
            </a:r>
            <a:endParaRPr lang="en-US" altLang="zh-CN" sz="1600" b="1"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a:t>
            </a:r>
            <a:r>
              <a:rPr lang="en-US" altLang="zh-CN" dirty="0" smtClean="0">
                <a:solidFill>
                  <a:srgbClr val="00B050"/>
                </a:solidFill>
                <a:cs typeface="Times New Roman" panose="02020603050405020304" pitchFamily="18" charset="0"/>
              </a:rPr>
              <a:t>13-14	Baltimore Hilton, Baltimore</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t>January Interim </a:t>
            </a:r>
            <a:r>
              <a:rPr lang="en-US" altLang="zh-CN" sz="1600" b="1" dirty="0"/>
              <a:t>2023 (January 16-20</a:t>
            </a:r>
            <a:r>
              <a:rPr lang="en-US" altLang="zh-CN" sz="1600" b="1" dirty="0" smtClean="0"/>
              <a:t>)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16    (Monday EV 1),		19:30-21:30 Baltimore </a:t>
            </a:r>
            <a:r>
              <a:rPr lang="en-US" altLang="zh-CN" dirty="0" smtClean="0">
                <a:solidFill>
                  <a:srgbClr val="0070C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17    (Tuesday AM 1),		08:00-10:00 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January </a:t>
            </a:r>
            <a:r>
              <a:rPr lang="en-US" altLang="zh-CN" dirty="0">
                <a:solidFill>
                  <a:srgbClr val="0070C0"/>
                </a:solidFill>
                <a:cs typeface="Times New Roman" panose="02020603050405020304" pitchFamily="18" charset="0"/>
              </a:rPr>
              <a:t>17    (Tuesday EV 1),		19:30-21:30 Baltimore </a:t>
            </a:r>
            <a:r>
              <a:rPr lang="en-US" altLang="zh-CN" dirty="0" smtClean="0">
                <a:solidFill>
                  <a:srgbClr val="0070C0"/>
                </a:solidFill>
                <a:cs typeface="Times New Roman" panose="02020603050405020304" pitchFamily="18" charset="0"/>
              </a:rPr>
              <a:t>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B050"/>
                </a:solidFill>
                <a:cs typeface="Times New Roman" panose="02020603050405020304" pitchFamily="18" charset="0"/>
              </a:rPr>
              <a:t>January </a:t>
            </a:r>
            <a:r>
              <a:rPr lang="en-US" altLang="zh-CN" dirty="0">
                <a:solidFill>
                  <a:srgbClr val="00B050"/>
                </a:solidFill>
                <a:cs typeface="Times New Roman" panose="02020603050405020304" pitchFamily="18" charset="0"/>
              </a:rPr>
              <a:t>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a:t>
            </a:r>
            <a:r>
              <a:rPr lang="en-US" altLang="zh-CN" dirty="0" smtClean="0">
                <a:solidFill>
                  <a:srgbClr val="00B0F0"/>
                </a:solidFill>
                <a:cs typeface="Times New Roman" panose="02020603050405020304" pitchFamily="18" charset="0"/>
              </a:rPr>
              <a:t>19    </a:t>
            </a:r>
            <a:r>
              <a:rPr lang="en-US" altLang="zh-CN" dirty="0">
                <a:solidFill>
                  <a:srgbClr val="00B0F0"/>
                </a:solidFill>
                <a:cs typeface="Times New Roman" panose="02020603050405020304" pitchFamily="18" charset="0"/>
              </a:rPr>
              <a:t>(Thursday AM 2),		10:30-12:30 Baltimore </a:t>
            </a:r>
            <a:r>
              <a:rPr lang="en-US" altLang="zh-CN" dirty="0" smtClean="0">
                <a:solidFill>
                  <a:srgbClr val="00B0F0"/>
                </a:solidFill>
                <a:cs typeface="Times New Roman" panose="02020603050405020304" pitchFamily="18" charset="0"/>
              </a:rPr>
              <a:t>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smtClean="0">
                <a:cs typeface="Times New Roman" panose="02020603050405020304" pitchFamily="18" charset="0"/>
              </a:rPr>
              <a:t>** </a:t>
            </a:r>
            <a:r>
              <a:rPr lang="en-US" altLang="zh-CN" sz="900" dirty="0">
                <a:cs typeface="Times New Roman" panose="02020603050405020304" pitchFamily="18" charset="0"/>
              </a:rPr>
              <a:t>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a:t>
            </a:r>
            <a:r>
              <a:rPr lang="en-US" altLang="zh-CN" sz="900" dirty="0" smtClean="0">
                <a:cs typeface="Times New Roman" panose="02020603050405020304" pitchFamily="18" charset="0"/>
              </a:rPr>
              <a:t>may be </a:t>
            </a:r>
            <a:r>
              <a:rPr lang="en-US" altLang="zh-CN" sz="900" dirty="0">
                <a:cs typeface="Times New Roman" panose="02020603050405020304" pitchFamily="18" charset="0"/>
              </a:rPr>
              <a:t>changed </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(Nov </a:t>
            </a:r>
            <a:r>
              <a:rPr lang="en-US" altLang="zh-CN" sz="900" dirty="0" smtClean="0">
                <a:cs typeface="Times New Roman" panose="02020603050405020304" pitchFamily="18" charset="0"/>
              </a:rPr>
              <a:t>2022 - Jan2023 </a:t>
            </a:r>
            <a:r>
              <a:rPr lang="en-US" altLang="zh-CN" sz="900" dirty="0">
                <a:cs typeface="Times New Roman" panose="02020603050405020304" pitchFamily="18" charset="0"/>
              </a:rPr>
              <a:t>CAC calls: </a:t>
            </a:r>
            <a:r>
              <a:rPr lang="en-US" altLang="zh-CN" sz="900" dirty="0" smtClean="0">
                <a:solidFill>
                  <a:srgbClr val="FF0000"/>
                </a:solidFill>
                <a:cs typeface="Times New Roman" panose="02020603050405020304" pitchFamily="18" charset="0"/>
              </a:rPr>
              <a:t>December 12, Jan 9, </a:t>
            </a:r>
            <a:r>
              <a:rPr lang="en-US" altLang="zh-CN" sz="900" dirty="0">
                <a:solidFill>
                  <a:srgbClr val="FF0000"/>
                </a:solidFill>
                <a:cs typeface="Times New Roman" panose="02020603050405020304" pitchFamily="18" charset="0"/>
              </a:rPr>
              <a:t>09:00 </a:t>
            </a:r>
            <a:r>
              <a:rPr lang="en-US" altLang="zh-CN" sz="900" dirty="0" smtClean="0">
                <a:solidFill>
                  <a:srgbClr val="FF0000"/>
                </a:solidFill>
                <a:cs typeface="Times New Roman" panose="02020603050405020304" pitchFamily="18" charset="0"/>
              </a:rPr>
              <a:t>ET; Jan 15 </a:t>
            </a:r>
            <a:r>
              <a:rPr lang="en-US" altLang="zh-CN" sz="900" dirty="0">
                <a:solidFill>
                  <a:srgbClr val="FF0000"/>
                </a:solidFill>
                <a:cs typeface="Times New Roman" panose="02020603050405020304" pitchFamily="18" charset="0"/>
              </a:rPr>
              <a:t>06:00 </a:t>
            </a:r>
            <a:r>
              <a:rPr lang="en-US" altLang="zh-CN" sz="900" dirty="0" smtClean="0">
                <a:solidFill>
                  <a:srgbClr val="FF0000"/>
                </a:solidFill>
                <a:cs typeface="Times New Roman" panose="02020603050405020304" pitchFamily="18" charset="0"/>
              </a:rPr>
              <a:t>ET</a:t>
            </a:r>
            <a:r>
              <a:rPr lang="en-US" altLang="zh-CN" sz="900" dirty="0" smtClean="0">
                <a:cs typeface="Times New Roman" panose="02020603050405020304" pitchFamily="18" charset="0"/>
              </a:rPr>
              <a:t>)</a:t>
            </a:r>
            <a:endParaRPr lang="en-US" altLang="zh-CN" sz="900" dirty="0">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23:00 - 01:00am ET </a:t>
            </a:r>
            <a:r>
              <a:rPr lang="en-US" altLang="zh-CN" sz="900" dirty="0">
                <a:cs typeface="MS PGothic" charset="0"/>
              </a:rPr>
              <a:t>(Thursday 20</a:t>
            </a:r>
            <a:r>
              <a:rPr lang="zh-CN" altLang="en-US" sz="900" dirty="0">
                <a:cs typeface="MS PGothic" charset="0"/>
              </a:rPr>
              <a:t>：</a:t>
            </a:r>
            <a:r>
              <a:rPr lang="en-US" altLang="zh-CN" sz="900" dirty="0">
                <a:cs typeface="MS PGothic" charset="0"/>
              </a:rPr>
              <a:t>00  – 22:00 PT, Friday 11am-13:00 in China, Friday 6am-8am in Israel, Friday 5am – 7am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endParaRPr lang="zh-CN" altLang="en-US" sz="900" dirty="0"/>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p:txBody>
      </p:sp>
      <p:graphicFrame>
        <p:nvGraphicFramePr>
          <p:cNvPr id="8" name="表格 7"/>
          <p:cNvGraphicFramePr>
            <a:graphicFrameLocks noGrp="1"/>
          </p:cNvGraphicFramePr>
          <p:nvPr>
            <p:extLst/>
          </p:nvPr>
        </p:nvGraphicFramePr>
        <p:xfrm>
          <a:off x="6553200" y="41148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Baltimore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21:00-23:00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14:00-16:00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05:00-07:00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23:30-01:30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16:30-18:30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07:30-09:30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02:30-04:30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19:30-21:30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10:30-12:30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05:00-07:00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22:00-00:00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13:00-15:00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08:30-10:30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01:30-03:30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16:30-18:30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58268267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77724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a:t>Teleconference </a:t>
            </a:r>
            <a:r>
              <a:rPr lang="en-US" altLang="zh-CN" sz="3200" dirty="0" smtClean="0"/>
              <a:t>Times</a:t>
            </a:r>
            <a:endParaRPr lang="en-US" altLang="en-US" sz="3200" dirty="0">
              <a:solidFill>
                <a:schemeClr val="tx2"/>
              </a:solidFill>
            </a:endParaRPr>
          </a:p>
        </p:txBody>
      </p:sp>
      <p:sp>
        <p:nvSpPr>
          <p:cNvPr id="6" name="Rectangle 3"/>
          <p:cNvSpPr txBox="1">
            <a:spLocks noChangeArrowheads="1"/>
          </p:cNvSpPr>
          <p:nvPr/>
        </p:nvSpPr>
        <p:spPr bwMode="auto">
          <a:xfrm>
            <a:off x="228600" y="990600"/>
            <a:ext cx="6324600" cy="548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lvl="1" indent="-228600" algn="just">
              <a:spcBef>
                <a:spcPct val="0"/>
              </a:spcBef>
              <a:spcAft>
                <a:spcPts val="0"/>
              </a:spcAft>
              <a:buClr>
                <a:srgbClr val="000000"/>
              </a:buClr>
              <a:buFont typeface="Arial" panose="020B0604020202020204" pitchFamily="34" charset="0"/>
              <a:buChar char="•"/>
              <a:defRPr/>
            </a:pPr>
            <a:r>
              <a:rPr lang="en-US" altLang="zh-CN" sz="1600" b="1" dirty="0" smtClean="0">
                <a:cs typeface="Times New Roman" panose="02020603050405020304" pitchFamily="18" charset="0"/>
              </a:rPr>
              <a:t>Confirmed:</a:t>
            </a:r>
            <a:endParaRPr lang="en-US" altLang="zh-CN" sz="1200" dirty="0" smtClean="0">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smtClean="0">
                <a:solidFill>
                  <a:schemeClr val="bg1">
                    <a:lumMod val="50000"/>
                  </a:schemeClr>
                </a:solidFill>
                <a:cs typeface="Times New Roman" panose="02020603050405020304" pitchFamily="18" charset="0"/>
              </a:rPr>
              <a:t>January</a:t>
            </a:r>
            <a:r>
              <a:rPr lang="en-US" altLang="zh-CN" sz="1100" strike="sngStrike" dirty="0">
                <a:solidFill>
                  <a:schemeClr val="bg1">
                    <a:lumMod val="50000"/>
                  </a:schemeClr>
                </a:solidFill>
                <a:cs typeface="Times New Roman" panose="02020603050405020304" pitchFamily="18" charset="0"/>
              </a:rPr>
              <a:t>	</a:t>
            </a:r>
            <a:r>
              <a:rPr lang="en-US" altLang="zh-CN" sz="1100" strike="sngStrike" dirty="0" smtClean="0">
                <a:solidFill>
                  <a:schemeClr val="bg1">
                    <a:lumMod val="50000"/>
                  </a:schemeClr>
                </a:solidFill>
                <a:cs typeface="Times New Roman" panose="02020603050405020304" pitchFamily="18" charset="0"/>
              </a:rPr>
              <a:t>23</a:t>
            </a:r>
            <a:r>
              <a:rPr lang="en-US" altLang="zh-CN" sz="1100" strike="sngStrike" dirty="0">
                <a:solidFill>
                  <a:schemeClr val="bg1">
                    <a:lumMod val="50000"/>
                  </a:schemeClr>
                </a:solidFill>
                <a:cs typeface="Times New Roman" panose="02020603050405020304" pitchFamily="18" charset="0"/>
              </a:rPr>
              <a:t>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strike="sngStrike" dirty="0" smtClean="0">
                <a:solidFill>
                  <a:schemeClr val="bg1">
                    <a:lumMod val="50000"/>
                  </a:schemeClr>
                </a:solidFill>
                <a:cs typeface="Times New Roman" panose="02020603050405020304" pitchFamily="18" charset="0"/>
              </a:rPr>
              <a:t> </a:t>
            </a:r>
            <a:r>
              <a:rPr lang="en-US" altLang="zh-CN" sz="1100" dirty="0">
                <a:solidFill>
                  <a:schemeClr val="bg1">
                    <a:lumMod val="50000"/>
                  </a:schemeClr>
                </a:solidFill>
                <a:cs typeface="Times New Roman" panose="02020603050405020304" pitchFamily="18" charset="0"/>
              </a:rPr>
              <a:t>(Holidays)</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24	(Tuesday),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a:t>
            </a:r>
            <a:r>
              <a:rPr lang="en-US" altLang="zh-CN" sz="1100" strike="sngStrike" dirty="0" smtClean="0">
                <a:solidFill>
                  <a:schemeClr val="bg1">
                    <a:lumMod val="50000"/>
                  </a:schemeClr>
                </a:solidFill>
                <a:cs typeface="Times New Roman" panose="02020603050405020304" pitchFamily="18" charset="0"/>
              </a:rPr>
              <a:t>26</a:t>
            </a:r>
            <a:r>
              <a:rPr lang="en-US" altLang="zh-CN" sz="1100" strike="sngStrike" dirty="0">
                <a:solidFill>
                  <a:schemeClr val="bg1">
                    <a:lumMod val="50000"/>
                  </a:schemeClr>
                </a:solidFill>
                <a:cs typeface="Times New Roman" panose="02020603050405020304" pitchFamily="18" charset="0"/>
              </a:rPr>
              <a:t>	(Thursday),	</a:t>
            </a:r>
            <a:r>
              <a:rPr lang="en-US" altLang="zh-CN" sz="1100" strike="sngStrike" dirty="0" smtClean="0">
                <a:solidFill>
                  <a:schemeClr val="bg1">
                    <a:lumMod val="50000"/>
                  </a:schemeClr>
                </a:solidFill>
                <a:cs typeface="Times New Roman" panose="02020603050405020304" pitchFamily="18" charset="0"/>
              </a:rPr>
              <a:t>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a:t>
            </a:r>
            <a:r>
              <a:rPr lang="en-US" altLang="zh-CN" sz="1100" strike="sngStrike" dirty="0" smtClean="0">
                <a:solidFill>
                  <a:schemeClr val="bg1">
                    <a:lumMod val="50000"/>
                  </a:schemeClr>
                </a:solidFill>
                <a:cs typeface="Times New Roman" panose="02020603050405020304" pitchFamily="18" charset="0"/>
              </a:rPr>
              <a:t>ET – </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January	30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chemeClr val="bg1">
                    <a:lumMod val="50000"/>
                  </a:schemeClr>
                </a:solidFill>
                <a:cs typeface="Times New Roman" panose="02020603050405020304" pitchFamily="18" charset="0"/>
              </a:rPr>
              <a:t> (1 calls/week for the first 3 weeks)</a:t>
            </a:r>
            <a:endParaRPr lang="en-US" altLang="zh-CN" sz="1100"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January	</a:t>
            </a:r>
            <a:r>
              <a:rPr lang="en-US" altLang="zh-CN" sz="1100" dirty="0" smtClean="0">
                <a:solidFill>
                  <a:srgbClr val="00B050"/>
                </a:solidFill>
                <a:cs typeface="Times New Roman" panose="02020603050405020304" pitchFamily="18" charset="0"/>
              </a:rPr>
              <a:t>31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a:t>
            </a:r>
            <a:r>
              <a:rPr lang="en-US" altLang="zh-CN" sz="1100" strike="sngStrike" dirty="0" smtClean="0">
                <a:solidFill>
                  <a:schemeClr val="bg1">
                    <a:lumMod val="50000"/>
                  </a:schemeClr>
                </a:solidFill>
                <a:cs typeface="Times New Roman" panose="02020603050405020304" pitchFamily="18" charset="0"/>
              </a:rPr>
              <a:t>ET</a:t>
            </a:r>
            <a:r>
              <a:rPr lang="en-US" altLang="zh-CN" sz="1100" dirty="0" smtClean="0">
                <a:solidFill>
                  <a:srgbClr val="FF0000"/>
                </a:solidFill>
                <a:cs typeface="Times New Roman" panose="02020603050405020304" pitchFamily="18" charset="0"/>
              </a:rPr>
              <a:t> --CAC</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7</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9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13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r>
              <a:rPr lang="en-US" altLang="zh-CN" sz="1100" dirty="0" smtClean="0">
                <a:solidFill>
                  <a:schemeClr val="bg1">
                    <a:lumMod val="50000"/>
                  </a:schemeClr>
                </a:solidFill>
                <a:cs typeface="Times New Roman" panose="02020603050405020304" pitchFamily="18" charset="0"/>
              </a:rPr>
              <a:t>(2 </a:t>
            </a:r>
            <a:r>
              <a:rPr lang="en-US" altLang="zh-CN" sz="1100" dirty="0">
                <a:solidFill>
                  <a:schemeClr val="bg1">
                    <a:lumMod val="50000"/>
                  </a:schemeClr>
                </a:solidFill>
                <a:cs typeface="Times New Roman" panose="02020603050405020304" pitchFamily="18" charset="0"/>
              </a:rPr>
              <a:t>calls/week </a:t>
            </a:r>
            <a:r>
              <a:rPr lang="en-US" altLang="zh-CN" sz="1100" dirty="0" smtClean="0">
                <a:solidFill>
                  <a:schemeClr val="bg1">
                    <a:lumMod val="50000"/>
                  </a:schemeClr>
                </a:solidFill>
                <a:cs typeface="Times New Roman" panose="02020603050405020304" pitchFamily="18" charset="0"/>
              </a:rPr>
              <a:t>after the </a:t>
            </a:r>
            <a:r>
              <a:rPr lang="en-US" altLang="zh-CN" sz="1100" dirty="0">
                <a:solidFill>
                  <a:schemeClr val="bg1">
                    <a:lumMod val="50000"/>
                  </a:schemeClr>
                </a:solidFill>
                <a:cs typeface="Times New Roman" panose="02020603050405020304" pitchFamily="18" charset="0"/>
              </a:rPr>
              <a:t>first 3 weeks</a:t>
            </a:r>
            <a:r>
              <a:rPr lang="en-US" altLang="zh-CN" sz="1100" dirty="0" smtClean="0">
                <a:solidFill>
                  <a:schemeClr val="bg1">
                    <a:lumMod val="50000"/>
                  </a:schemeClr>
                </a:solidFill>
                <a:cs typeface="Times New Roman" panose="02020603050405020304" pitchFamily="18" charset="0"/>
              </a:rPr>
              <a:t>)</a:t>
            </a: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14</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16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20	(Monday),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February 	</a:t>
            </a:r>
            <a:r>
              <a:rPr lang="en-US" altLang="zh-CN" sz="1100" dirty="0" smtClean="0">
                <a:solidFill>
                  <a:srgbClr val="00B050"/>
                </a:solidFill>
                <a:cs typeface="Times New Roman" panose="02020603050405020304" pitchFamily="18" charset="0"/>
              </a:rPr>
              <a:t>21</a:t>
            </a:r>
            <a:r>
              <a:rPr lang="en-US" altLang="zh-CN" sz="1100" dirty="0">
                <a:solidFill>
                  <a:srgbClr val="00B050"/>
                </a:solidFill>
                <a:cs typeface="Times New Roman" panose="02020603050405020304" pitchFamily="18" charset="0"/>
              </a:rPr>
              <a:t>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23	(Thursday),	22</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February 	27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  </a:t>
            </a:r>
            <a:r>
              <a:rPr lang="en-US" altLang="zh-CN" sz="1100" dirty="0" smtClean="0">
                <a:solidFill>
                  <a:srgbClr val="FF0000"/>
                </a:solidFill>
                <a:cs typeface="Times New Roman" panose="02020603050405020304" pitchFamily="18" charset="0"/>
              </a:rPr>
              <a:t>-- CAC</a:t>
            </a:r>
            <a:endParaRPr lang="en-US" altLang="zh-CN" sz="11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50"/>
                </a:solidFill>
                <a:cs typeface="Times New Roman" panose="02020603050405020304" pitchFamily="18" charset="0"/>
              </a:rPr>
              <a:t>February </a:t>
            </a:r>
            <a:r>
              <a:rPr lang="en-US" altLang="zh-CN" sz="1100" dirty="0">
                <a:solidFill>
                  <a:srgbClr val="00B050"/>
                </a:solidFill>
                <a:cs typeface="Times New Roman" panose="02020603050405020304" pitchFamily="18" charset="0"/>
              </a:rPr>
              <a:t>	28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F0"/>
                </a:solidFill>
                <a:cs typeface="Times New Roman" panose="02020603050405020304" pitchFamily="18" charset="0"/>
              </a:rPr>
              <a:t>March	2	(Thursday),	22</a:t>
            </a:r>
            <a:r>
              <a:rPr lang="zh-CN" altLang="en-US" sz="1100" dirty="0">
                <a:solidFill>
                  <a:srgbClr val="00B0F0"/>
                </a:solidFill>
                <a:cs typeface="Times New Roman" panose="02020603050405020304" pitchFamily="18" charset="0"/>
              </a:rPr>
              <a:t>：</a:t>
            </a:r>
            <a:r>
              <a:rPr lang="en-US" altLang="zh-CN" sz="1100" dirty="0">
                <a:solidFill>
                  <a:srgbClr val="00B0F0"/>
                </a:solidFill>
                <a:cs typeface="Times New Roman" panose="02020603050405020304" pitchFamily="18" charset="0"/>
              </a:rPr>
              <a:t>00 - 00:00 ET</a:t>
            </a:r>
          </a:p>
          <a:p>
            <a:pPr marL="400050" lvl="2" indent="0" algn="just">
              <a:spcBef>
                <a:spcPct val="0"/>
              </a:spcBef>
              <a:spcAft>
                <a:spcPts val="0"/>
              </a:spcAft>
              <a:buClr>
                <a:srgbClr val="000000"/>
              </a:buClr>
              <a:buNone/>
              <a:defRPr/>
            </a:pPr>
            <a:endParaRPr lang="en-US" altLang="zh-CN" sz="1100" strike="sngStrike" dirty="0" smtClean="0">
              <a:solidFill>
                <a:schemeClr val="bg1">
                  <a:lumMod val="50000"/>
                </a:schemeClr>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strike="sngStrike" dirty="0">
                <a:solidFill>
                  <a:schemeClr val="bg1">
                    <a:lumMod val="50000"/>
                  </a:schemeClr>
                </a:solidFill>
                <a:cs typeface="Times New Roman" panose="02020603050405020304" pitchFamily="18" charset="0"/>
              </a:rPr>
              <a:t>March 	6	(Monday),	09</a:t>
            </a:r>
            <a:r>
              <a:rPr lang="zh-CN" altLang="en-US" sz="1100" strike="sngStrike" dirty="0">
                <a:solidFill>
                  <a:schemeClr val="bg1">
                    <a:lumMod val="50000"/>
                  </a:schemeClr>
                </a:solidFill>
                <a:cs typeface="Times New Roman" panose="02020603050405020304" pitchFamily="18" charset="0"/>
              </a:rPr>
              <a:t>：</a:t>
            </a:r>
            <a:r>
              <a:rPr lang="en-US" altLang="zh-CN" sz="1100" strike="sngStrike" dirty="0">
                <a:solidFill>
                  <a:schemeClr val="bg1">
                    <a:lumMod val="50000"/>
                  </a:schemeClr>
                </a:solidFill>
                <a:cs typeface="Times New Roman" panose="02020603050405020304" pitchFamily="18" charset="0"/>
              </a:rPr>
              <a:t>00 - 11:00 ET</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a:solidFill>
                  <a:srgbClr val="00B050"/>
                </a:solidFill>
                <a:cs typeface="Times New Roman" panose="02020603050405020304" pitchFamily="18" charset="0"/>
              </a:rPr>
              <a:t>March 	7	(Tuesday),	09</a:t>
            </a:r>
            <a:r>
              <a:rPr lang="zh-CN" altLang="en-US" sz="1100" dirty="0">
                <a:solidFill>
                  <a:srgbClr val="00B050"/>
                </a:solidFill>
                <a:cs typeface="Times New Roman" panose="02020603050405020304" pitchFamily="18" charset="0"/>
              </a:rPr>
              <a:t>：</a:t>
            </a:r>
            <a:r>
              <a:rPr lang="en-US" altLang="zh-CN" sz="1100" dirty="0">
                <a:solidFill>
                  <a:srgbClr val="00B050"/>
                </a:solidFill>
                <a:cs typeface="Times New Roman" panose="02020603050405020304" pitchFamily="18" charset="0"/>
              </a:rPr>
              <a:t>00 - 11:00 ET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00B0F0"/>
                </a:solidFill>
                <a:cs typeface="Times New Roman" panose="02020603050405020304" pitchFamily="18" charset="0"/>
              </a:rPr>
              <a:t>March	9	(Thursday),	22</a:t>
            </a:r>
            <a:r>
              <a:rPr lang="zh-CN" altLang="en-US" sz="1100" dirty="0" smtClean="0">
                <a:solidFill>
                  <a:srgbClr val="00B0F0"/>
                </a:solidFill>
                <a:cs typeface="Times New Roman" panose="02020603050405020304" pitchFamily="18" charset="0"/>
              </a:rPr>
              <a:t>：</a:t>
            </a:r>
            <a:r>
              <a:rPr lang="en-US" altLang="zh-CN" sz="1100" dirty="0" smtClean="0">
                <a:solidFill>
                  <a:srgbClr val="00B0F0"/>
                </a:solidFill>
                <a:cs typeface="Times New Roman" panose="02020603050405020304" pitchFamily="18" charset="0"/>
              </a:rPr>
              <a:t>00 - 00:00 ET</a:t>
            </a: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smtClean="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100" dirty="0" smtClean="0">
                <a:solidFill>
                  <a:srgbClr val="FF0000"/>
                </a:solidFill>
                <a:cs typeface="Times New Roman" panose="02020603050405020304" pitchFamily="18" charset="0"/>
              </a:rPr>
              <a:t>Avoid CAC for Monday</a:t>
            </a:r>
            <a:endParaRPr lang="en-US" altLang="zh-CN" sz="1100" dirty="0">
              <a:solidFill>
                <a:srgbClr val="FF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100" dirty="0">
              <a:solidFill>
                <a:srgbClr val="00B0F0"/>
              </a:solidFill>
              <a:cs typeface="Times New Roman" panose="02020603050405020304" pitchFamily="18" charset="0"/>
            </a:endParaRPr>
          </a:p>
        </p:txBody>
      </p:sp>
      <p:sp>
        <p:nvSpPr>
          <p:cNvPr id="7" name="Rectangle 3"/>
          <p:cNvSpPr txBox="1">
            <a:spLocks noChangeArrowheads="1"/>
          </p:cNvSpPr>
          <p:nvPr/>
        </p:nvSpPr>
        <p:spPr bwMode="auto">
          <a:xfrm>
            <a:off x="6400800" y="1069759"/>
            <a:ext cx="5791200" cy="5181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22860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smtClean="0">
                <a:solidFill>
                  <a:srgbClr val="FF0000"/>
                </a:solidFill>
                <a:cs typeface="Times New Roman" panose="02020603050405020304" pitchFamily="18" charset="0"/>
              </a:rPr>
              <a:t>To be Confirmed: </a:t>
            </a:r>
          </a:p>
          <a:p>
            <a:pPr marL="361950" lvl="1" indent="-361950" algn="just">
              <a:spcBef>
                <a:spcPct val="0"/>
              </a:spcBef>
              <a:spcAft>
                <a:spcPts val="0"/>
              </a:spcAft>
              <a:buClr>
                <a:srgbClr val="000000"/>
              </a:buClr>
              <a:buFont typeface="Arial" panose="020B0604020202020204" pitchFamily="34" charset="0"/>
              <a:buChar char="•"/>
              <a:defRPr/>
            </a:pPr>
            <a:endParaRPr lang="en-US" altLang="zh-CN" sz="1200" b="1" dirty="0"/>
          </a:p>
          <a:p>
            <a:pPr marL="361950" lvl="1" indent="-361950" algn="just">
              <a:spcBef>
                <a:spcPct val="0"/>
              </a:spcBef>
              <a:spcAft>
                <a:spcPts val="0"/>
              </a:spcAft>
              <a:buClr>
                <a:srgbClr val="000000"/>
              </a:buClr>
              <a:buFont typeface="Arial" panose="020B0604020202020204" pitchFamily="34" charset="0"/>
              <a:buChar char="•"/>
              <a:defRPr/>
            </a:pPr>
            <a:r>
              <a:rPr lang="en-US" altLang="zh-CN" sz="1600" b="1" dirty="0"/>
              <a:t>March </a:t>
            </a:r>
            <a:r>
              <a:rPr lang="en-US" altLang="zh-CN" sz="1600" b="1" dirty="0" smtClean="0"/>
              <a:t>Plenary 2023 </a:t>
            </a:r>
            <a:r>
              <a:rPr lang="en-US" altLang="zh-CN" sz="1600" b="1" dirty="0"/>
              <a:t>(March </a:t>
            </a:r>
            <a:r>
              <a:rPr lang="en-US" altLang="zh-CN" sz="1600" b="1" dirty="0" smtClean="0"/>
              <a:t>12-17) </a:t>
            </a:r>
            <a:r>
              <a:rPr lang="en-US" altLang="zh-CN" sz="1600" dirty="0"/>
              <a:t>	</a:t>
            </a:r>
            <a:endParaRPr lang="en-US" altLang="zh-CN" sz="1200" dirty="0" smtClean="0"/>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smtClean="0">
                <a:solidFill>
                  <a:srgbClr val="0070C0"/>
                </a:solidFill>
                <a:cs typeface="Times New Roman" panose="02020603050405020304" pitchFamily="18" charset="0"/>
              </a:rPr>
              <a:t>March 13    </a:t>
            </a:r>
            <a:r>
              <a:rPr lang="en-US" altLang="zh-CN" dirty="0">
                <a:solidFill>
                  <a:srgbClr val="0070C0"/>
                </a:solidFill>
                <a:cs typeface="Times New Roman" panose="02020603050405020304" pitchFamily="18" charset="0"/>
              </a:rPr>
              <a:t>(Monday EV 1),		19:30-21:30 Atlanta </a:t>
            </a:r>
            <a:r>
              <a:rPr lang="en-US" altLang="zh-CN" dirty="0" smtClean="0">
                <a:solidFill>
                  <a:srgbClr val="0070C0"/>
                </a:solidFill>
                <a:cs typeface="Times New Roman" panose="02020603050405020304" pitchFamily="18" charset="0"/>
              </a:rPr>
              <a:t>time –Tutorial</a:t>
            </a:r>
            <a:r>
              <a:rPr lang="en-US" altLang="zh-CN" dirty="0">
                <a:solidFill>
                  <a:srgbClr val="0070C0"/>
                </a:solidFill>
                <a:cs typeface="Times New Roman" panose="02020603050405020304" pitchFamily="18" charset="0"/>
              </a:rPr>
              <a:t>?</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14    (Tuesday AM 1),		08:00-10:00 </a:t>
            </a:r>
            <a:r>
              <a:rPr lang="en-US" altLang="zh-CN" dirty="0">
                <a:solidFill>
                  <a:srgbClr val="00B050"/>
                </a:solidFill>
                <a:cs typeface="Times New Roman" panose="02020603050405020304" pitchFamily="18" charset="0"/>
              </a:rPr>
              <a:t>Atlanta time</a:t>
            </a: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March </a:t>
            </a:r>
            <a:r>
              <a:rPr lang="en-US" altLang="zh-CN" dirty="0" smtClean="0">
                <a:solidFill>
                  <a:srgbClr val="0070C0"/>
                </a:solidFill>
                <a:cs typeface="Times New Roman" panose="02020603050405020304" pitchFamily="18" charset="0"/>
              </a:rPr>
              <a:t>14    </a:t>
            </a:r>
            <a:r>
              <a:rPr lang="en-US" altLang="zh-CN" dirty="0">
                <a:solidFill>
                  <a:srgbClr val="0070C0"/>
                </a:solidFill>
                <a:cs typeface="Times New Roman" panose="02020603050405020304" pitchFamily="18" charset="0"/>
              </a:rPr>
              <a:t>(Tuesday EV 1),		19:30-21:30 Atlanta time </a:t>
            </a:r>
            <a:endParaRPr lang="en-US" altLang="zh-CN" dirty="0" smtClean="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15    </a:t>
            </a:r>
            <a:r>
              <a:rPr lang="en-US" altLang="zh-CN" dirty="0">
                <a:solidFill>
                  <a:srgbClr val="00B050"/>
                </a:solidFill>
                <a:cs typeface="Times New Roman" panose="02020603050405020304" pitchFamily="18" charset="0"/>
              </a:rPr>
              <a:t>(Wednesday AM 1),	</a:t>
            </a:r>
            <a:r>
              <a:rPr lang="en-US" altLang="zh-CN" dirty="0" smtClean="0">
                <a:solidFill>
                  <a:srgbClr val="00B050"/>
                </a:solidFill>
                <a:cs typeface="Times New Roman" panose="02020603050405020304" pitchFamily="18" charset="0"/>
              </a:rPr>
              <a:t>	08:00-10:00 </a:t>
            </a:r>
            <a:r>
              <a:rPr lang="en-US" altLang="zh-CN" dirty="0">
                <a:solidFill>
                  <a:srgbClr val="00B050"/>
                </a:solidFill>
                <a:cs typeface="Times New Roman" panose="02020603050405020304" pitchFamily="18" charset="0"/>
              </a:rPr>
              <a:t>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March </a:t>
            </a:r>
            <a:r>
              <a:rPr lang="en-US" altLang="zh-CN" dirty="0" smtClean="0">
                <a:solidFill>
                  <a:srgbClr val="00B0F0"/>
                </a:solidFill>
                <a:ea typeface="宋体" panose="02010600030101010101" pitchFamily="2" charset="-122"/>
              </a:rPr>
              <a:t>15    </a:t>
            </a:r>
            <a:r>
              <a:rPr lang="en-US" altLang="zh-CN" dirty="0">
                <a:solidFill>
                  <a:srgbClr val="00B0F0"/>
                </a:solidFill>
                <a:ea typeface="宋体" panose="02010600030101010101" pitchFamily="2" charset="-122"/>
              </a:rPr>
              <a:t>(Wednesday AM 2),	</a:t>
            </a:r>
            <a:r>
              <a:rPr lang="en-US" altLang="zh-CN" dirty="0" smtClean="0">
                <a:solidFill>
                  <a:srgbClr val="00B0F0"/>
                </a:solidFill>
                <a:ea typeface="宋体" panose="02010600030101010101" pitchFamily="2" charset="-122"/>
              </a:rPr>
              <a:t>	10:30-12:30 </a:t>
            </a:r>
            <a:r>
              <a:rPr lang="en-US" altLang="zh-CN" dirty="0">
                <a:solidFill>
                  <a:srgbClr val="00B0F0"/>
                </a:solidFill>
                <a:ea typeface="宋体" panose="02010600030101010101" pitchFamily="2" charset="-122"/>
              </a:rPr>
              <a:t>Atlanta </a:t>
            </a:r>
            <a:r>
              <a:rPr lang="en-US" altLang="zh-CN" dirty="0" smtClean="0">
                <a:solidFill>
                  <a:srgbClr val="00B0F0"/>
                </a:solidFill>
                <a:ea typeface="宋体" panose="02010600030101010101" pitchFamily="2" charset="-122"/>
              </a:rPr>
              <a:t>time – Mid?</a:t>
            </a:r>
            <a:endParaRPr lang="en-US" altLang="zh-CN" dirty="0">
              <a:solidFill>
                <a:srgbClr val="00B0F0"/>
              </a:solidFill>
              <a:ea typeface="宋体" panose="02010600030101010101" pitchFamily="2" charset="-122"/>
            </a:endParaRP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March </a:t>
            </a:r>
            <a:r>
              <a:rPr lang="en-US" altLang="zh-CN" dirty="0" smtClean="0">
                <a:solidFill>
                  <a:srgbClr val="00B050"/>
                </a:solidFill>
                <a:cs typeface="Times New Roman" panose="02020603050405020304" pitchFamily="18" charset="0"/>
              </a:rPr>
              <a:t>16    </a:t>
            </a:r>
            <a:r>
              <a:rPr lang="en-US" altLang="zh-CN" dirty="0">
                <a:solidFill>
                  <a:srgbClr val="00B050"/>
                </a:solidFill>
                <a:cs typeface="Times New Roman" panose="02020603050405020304" pitchFamily="18" charset="0"/>
              </a:rPr>
              <a:t>(Thursday AM 1),		08:00-10:00 Atlanta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March </a:t>
            </a:r>
            <a:r>
              <a:rPr lang="en-US" altLang="zh-CN" dirty="0" smtClean="0">
                <a:solidFill>
                  <a:srgbClr val="00B0F0"/>
                </a:solidFill>
                <a:cs typeface="Times New Roman" panose="02020603050405020304" pitchFamily="18" charset="0"/>
              </a:rPr>
              <a:t>16    </a:t>
            </a:r>
            <a:r>
              <a:rPr lang="en-US" altLang="zh-CN" dirty="0">
                <a:solidFill>
                  <a:srgbClr val="00B0F0"/>
                </a:solidFill>
                <a:cs typeface="Times New Roman" panose="02020603050405020304" pitchFamily="18" charset="0"/>
              </a:rPr>
              <a:t>(Thursday AM 2),		10:30-12:30 Atlanta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dirty="0">
              <a:solidFill>
                <a:srgbClr val="1F497D"/>
              </a:solidFill>
              <a:latin typeface="+mn-lt"/>
              <a:ea typeface="宋体" panose="02010600030101010101" pitchFamily="2" charset="-122"/>
            </a:endParaRPr>
          </a:p>
          <a:p>
            <a:pPr marL="685800" lvl="2" indent="-285750" algn="just">
              <a:spcBef>
                <a:spcPct val="0"/>
              </a:spcBef>
              <a:spcAft>
                <a:spcPts val="0"/>
              </a:spcAft>
              <a:buFont typeface="Times New Roman" panose="02020603050405020304" pitchFamily="18" charset="0"/>
              <a:buChar char="―"/>
              <a:defRPr/>
            </a:pPr>
            <a:endParaRPr lang="en-US" altLang="zh-CN" sz="1200" dirty="0" smtClean="0">
              <a:solidFill>
                <a:srgbClr val="1F497D"/>
              </a:solidFill>
              <a:latin typeface="+mn-lt"/>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sz="1200"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smtClean="0">
              <a:solidFill>
                <a:srgbClr val="00B050"/>
              </a:solidFill>
              <a:cs typeface="Times New Roman" panose="02020603050405020304" pitchFamily="18" charset="0"/>
            </a:endParaRP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 Note: </a:t>
            </a:r>
          </a:p>
          <a:p>
            <a:pPr lvl="1" indent="-228600" algn="just">
              <a:spcBef>
                <a:spcPct val="0"/>
              </a:spcBef>
              <a:spcAft>
                <a:spcPts val="300"/>
              </a:spcAft>
              <a:buClr>
                <a:srgbClr val="000000"/>
              </a:buClr>
              <a:buAutoNum type="arabicPeriod"/>
              <a:defRPr/>
            </a:pPr>
            <a:r>
              <a:rPr lang="en-US" altLang="zh-CN" sz="900" dirty="0">
                <a:cs typeface="Times New Roman" panose="02020603050405020304" pitchFamily="18" charset="0"/>
              </a:rPr>
              <a:t>when conflict with CAC, the call may be changed </a:t>
            </a:r>
          </a:p>
          <a:p>
            <a:pPr marL="0" lvl="1" indent="0" algn="just">
              <a:spcBef>
                <a:spcPct val="0"/>
              </a:spcBef>
              <a:spcAft>
                <a:spcPts val="300"/>
              </a:spcAft>
              <a:buNone/>
              <a:defRPr/>
            </a:pPr>
            <a:r>
              <a:rPr lang="en-US" altLang="zh-CN" sz="900" dirty="0">
                <a:cs typeface="Times New Roman" panose="02020603050405020304" pitchFamily="18" charset="0"/>
              </a:rPr>
              <a:t>(Jan2023 – Mar 2023 CAC calls: </a:t>
            </a:r>
            <a:r>
              <a:rPr lang="en-US" altLang="zh-CN" sz="900" dirty="0">
                <a:solidFill>
                  <a:srgbClr val="0000FF"/>
                </a:solidFill>
                <a:cs typeface="Times New Roman" panose="02020603050405020304" pitchFamily="18" charset="0"/>
              </a:rPr>
              <a:t>February 6, 27</a:t>
            </a:r>
            <a:r>
              <a:rPr lang="en-US" altLang="zh-CN" sz="900" dirty="0">
                <a:cs typeface="Times New Roman" panose="02020603050405020304" pitchFamily="18" charset="0"/>
              </a:rPr>
              <a:t>)</a:t>
            </a:r>
          </a:p>
          <a:p>
            <a:pPr marL="0" lvl="1" indent="0" algn="just">
              <a:spcBef>
                <a:spcPct val="0"/>
              </a:spcBef>
              <a:spcAft>
                <a:spcPts val="300"/>
              </a:spcAft>
              <a:buClr>
                <a:srgbClr val="000000"/>
              </a:buClr>
              <a:buNone/>
              <a:defRPr/>
            </a:pPr>
            <a:r>
              <a:rPr lang="en-US" altLang="zh-CN" sz="900" dirty="0">
                <a:cs typeface="Times New Roman" panose="02020603050405020304" pitchFamily="18" charset="0"/>
              </a:rPr>
              <a:t>2. </a:t>
            </a:r>
            <a:r>
              <a:rPr lang="en-US" altLang="zh-CN" sz="900" dirty="0">
                <a:cs typeface="MS PGothic" charset="0"/>
              </a:rPr>
              <a:t>Thursday </a:t>
            </a:r>
            <a:r>
              <a:rPr lang="en-US" altLang="zh-CN" sz="900" dirty="0">
                <a:solidFill>
                  <a:srgbClr val="00B0F0"/>
                </a:solidFill>
                <a:cs typeface="Times New Roman" panose="02020603050405020304" pitchFamily="18" charset="0"/>
              </a:rPr>
              <a:t>22:00 - 00:00am ET </a:t>
            </a:r>
            <a:r>
              <a:rPr lang="en-US" altLang="zh-CN" sz="900" dirty="0">
                <a:cs typeface="MS PGothic" charset="0"/>
              </a:rPr>
              <a:t>(Thursday 19</a:t>
            </a:r>
            <a:r>
              <a:rPr lang="zh-CN" altLang="en-US" sz="900" dirty="0">
                <a:cs typeface="MS PGothic" charset="0"/>
              </a:rPr>
              <a:t>：</a:t>
            </a:r>
            <a:r>
              <a:rPr lang="en-US" altLang="zh-CN" sz="900" dirty="0">
                <a:cs typeface="MS PGothic" charset="0"/>
              </a:rPr>
              <a:t>00  – 21:00 PT, Friday 11am-13:00 in China, Friday 5am-7am in Israel, Friday 4am – 6am in Central Europe), and </a:t>
            </a:r>
            <a:r>
              <a:rPr lang="en-US" altLang="zh-CN" sz="900" dirty="0">
                <a:solidFill>
                  <a:srgbClr val="0000FF"/>
                </a:solidFill>
                <a:cs typeface="MS PGothic" charset="0"/>
              </a:rPr>
              <a:t>Sang Kim </a:t>
            </a:r>
            <a:r>
              <a:rPr lang="en-US" altLang="zh-CN" sz="900" dirty="0">
                <a:cs typeface="MS PGothic" charset="0"/>
              </a:rPr>
              <a:t>will help to take the minutes for these slots</a:t>
            </a:r>
            <a:r>
              <a:rPr lang="en-US" altLang="zh-CN" sz="900" dirty="0" smtClean="0">
                <a:cs typeface="MS PGothic" charset="0"/>
              </a:rPr>
              <a:t>.</a:t>
            </a:r>
            <a:endParaRPr lang="zh-CN" altLang="en-US" sz="900" dirty="0"/>
          </a:p>
        </p:txBody>
      </p:sp>
      <p:graphicFrame>
        <p:nvGraphicFramePr>
          <p:cNvPr id="8" name="表格 7"/>
          <p:cNvGraphicFramePr>
            <a:graphicFrameLocks noGrp="1"/>
          </p:cNvGraphicFramePr>
          <p:nvPr>
            <p:extLst/>
          </p:nvPr>
        </p:nvGraphicFramePr>
        <p:xfrm>
          <a:off x="6553200" y="3962400"/>
          <a:ext cx="5486400" cy="1505585"/>
        </p:xfrm>
        <a:graphic>
          <a:graphicData uri="http://schemas.openxmlformats.org/drawingml/2006/table">
            <a:tbl>
              <a:tblPr firstRow="1" firstCol="1" bandRow="1"/>
              <a:tblGrid>
                <a:gridCol w="609600"/>
                <a:gridCol w="762000"/>
                <a:gridCol w="762000"/>
                <a:gridCol w="914400"/>
                <a:gridCol w="762000"/>
                <a:gridCol w="838200"/>
                <a:gridCol w="838200"/>
              </a:tblGrid>
              <a:tr h="262890">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 </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Atlanta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Beijing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dirty="0" smtClean="0">
                          <a:solidFill>
                            <a:srgbClr val="1F497D"/>
                          </a:solidFill>
                          <a:effectLst/>
                          <a:highlight>
                            <a:srgbClr val="00FF00"/>
                          </a:highlight>
                          <a:latin typeface="Calibri" panose="020F0502020204030204" pitchFamily="34" charset="0"/>
                          <a:ea typeface="宋体" panose="02010600030101010101" pitchFamily="2" charset="-122"/>
                        </a:rPr>
                        <a:t>Time Central  Europe</a:t>
                      </a:r>
                      <a:endParaRPr lang="zh-CN" altLang="zh-CN" sz="1050" dirty="0" smtClean="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rPr>
                        <a:t>Israel</a:t>
                      </a:r>
                      <a:endParaRPr lang="zh-CN" altLang="zh-CN" sz="1050" kern="1200" dirty="0" smtClean="0">
                        <a:solidFill>
                          <a:srgbClr val="1F497D"/>
                        </a:solidFill>
                        <a:effectLst/>
                        <a:highlight>
                          <a:srgbClr val="00FF00"/>
                        </a:highligh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Eastern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1050" dirty="0">
                          <a:solidFill>
                            <a:srgbClr val="1F497D"/>
                          </a:solidFill>
                          <a:effectLst/>
                          <a:highlight>
                            <a:srgbClr val="00FF00"/>
                          </a:highlight>
                          <a:latin typeface="Calibri" panose="020F0502020204030204" pitchFamily="34" charset="0"/>
                          <a:ea typeface="宋体" panose="02010600030101010101" pitchFamily="2" charset="-122"/>
                        </a:rPr>
                        <a:t>Pacific time</a:t>
                      </a:r>
                      <a:endParaRPr lang="zh-CN" sz="105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800">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AM1</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50"/>
                          </a:solidFill>
                          <a:effectLst/>
                          <a:latin typeface="Calibri" panose="020F0502020204030204" pitchFamily="34" charset="0"/>
                          <a:ea typeface="宋体" panose="02010600030101010101" pitchFamily="2" charset="-122"/>
                        </a:rPr>
                        <a:t>08:00-10:00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22:00-00:00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15:00-17:00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16:00-18:00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09:00-11:00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50"/>
                          </a:solidFill>
                          <a:effectLst/>
                          <a:latin typeface="Calibri" panose="020F0502020204030204" pitchFamily="34" charset="0"/>
                          <a:ea typeface="宋体" panose="02010600030101010101" pitchFamily="2" charset="-122"/>
                        </a:rPr>
                        <a:t>06:00-08:00</a:t>
                      </a:r>
                      <a:endParaRPr lang="zh-CN" sz="900" dirty="0">
                        <a:solidFill>
                          <a:srgbClr val="00B05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0815">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AM2</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00B0F0"/>
                          </a:solidFill>
                          <a:effectLst/>
                          <a:latin typeface="Calibri" panose="020F0502020204030204" pitchFamily="34" charset="0"/>
                          <a:ea typeface="宋体" panose="02010600030101010101" pitchFamily="2" charset="-122"/>
                        </a:rPr>
                        <a:t>10:30-12:30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00:30-02:30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17:30-19:30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18:30-20:30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11:30-13:30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00B0F0"/>
                          </a:solidFill>
                          <a:effectLst/>
                          <a:latin typeface="Calibri" panose="020F0502020204030204" pitchFamily="34" charset="0"/>
                          <a:ea typeface="宋体" panose="02010600030101010101" pitchFamily="2" charset="-122"/>
                        </a:rPr>
                        <a:t>08:30-10:30</a:t>
                      </a:r>
                      <a:endParaRPr lang="zh-CN" sz="900" dirty="0">
                        <a:solidFill>
                          <a:srgbClr val="00B0F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65100">
                <a:tc>
                  <a:txBody>
                    <a:bodyPr/>
                    <a:lstStyle/>
                    <a:p>
                      <a:pPr>
                        <a:spcAft>
                          <a:spcPts val="0"/>
                        </a:spcAft>
                      </a:pPr>
                      <a:r>
                        <a:rPr lang="en-US" sz="900" dirty="0">
                          <a:solidFill>
                            <a:srgbClr val="1F497D"/>
                          </a:solidFill>
                          <a:effectLst/>
                          <a:latin typeface="Calibri" panose="020F0502020204030204" pitchFamily="34" charset="0"/>
                          <a:ea typeface="宋体" panose="02010600030101010101" pitchFamily="2"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zh-CN" sz="900" dirty="0">
                          <a:solidFill>
                            <a:srgbClr val="1F497D"/>
                          </a:solidFill>
                          <a:effectLst/>
                          <a:latin typeface="Calibri" panose="020F0502020204030204" pitchFamily="34" charset="0"/>
                          <a:ea typeface="微软雅黑" panose="020B0503020204020204" pitchFamily="34" charset="-122"/>
                        </a:rPr>
                        <a:t>　</a:t>
                      </a:r>
                      <a:endParaRPr lang="zh-CN" sz="900" dirty="0">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endParaRPr lang="zh-CN" sz="700" dirty="0">
                        <a:effectLst/>
                        <a:latin typeface="Times New Roman" panose="02020603050405020304" pitchFamily="18" charset="0"/>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7165">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PM1</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a:solidFill>
                            <a:srgbClr val="FFC000"/>
                          </a:solidFill>
                          <a:effectLst/>
                          <a:latin typeface="Calibri" panose="020F0502020204030204" pitchFamily="34" charset="0"/>
                          <a:ea typeface="宋体" panose="02010600030101010101" pitchFamily="2" charset="-122"/>
                        </a:rPr>
                        <a:t>13:30-15:30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03:30-05:30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20:30-22:30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21:30-23:30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14:30-16:30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spcAft>
                          <a:spcPts val="0"/>
                        </a:spcAft>
                      </a:pPr>
                      <a:r>
                        <a:rPr lang="en-US" sz="900" dirty="0" smtClean="0">
                          <a:solidFill>
                            <a:srgbClr val="FFC000"/>
                          </a:solidFill>
                          <a:effectLst/>
                          <a:latin typeface="Calibri" panose="020F0502020204030204" pitchFamily="34" charset="0"/>
                          <a:ea typeface="宋体" panose="02010600030101010101" pitchFamily="2" charset="-122"/>
                        </a:rPr>
                        <a:t>11:30-13:30</a:t>
                      </a:r>
                      <a:endParaRPr lang="zh-CN" sz="900" dirty="0">
                        <a:solidFill>
                          <a:srgbClr val="FFC000"/>
                        </a:solidFill>
                        <a:effectLst/>
                        <a:latin typeface="Calibri" panose="020F0502020204030204" pitchFamily="34" charset="0"/>
                        <a:ea typeface="宋体" panose="02010600030101010101" pitchFamily="2" charset="-122"/>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71450">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PM2</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16:00-18:00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06:00-08:00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23:00-01:00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00:00-02:00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17:00-19:00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14:00-16:00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3820">
                <a:tc>
                  <a:txBody>
                    <a:bodyPr/>
                    <a:lstStyle/>
                    <a:p>
                      <a:pPr marL="0" algn="l" defTabSz="914400" rtl="0" eaLnBrk="1" latinLnBrk="0" hangingPunct="1">
                        <a:spcAft>
                          <a:spcPts val="0"/>
                        </a:spcAft>
                      </a:pPr>
                      <a:r>
                        <a:rPr lang="en-US" sz="900" kern="1200">
                          <a:solidFill>
                            <a:srgbClr val="1F497D"/>
                          </a:solidFill>
                          <a:effectLst/>
                          <a:latin typeface="Calibri" panose="020F0502020204030204" pitchFamily="34" charset="0"/>
                          <a:ea typeface="宋体" panose="02010600030101010101" pitchFamily="2" charset="-122"/>
                          <a:cs typeface="+mn-cs"/>
                        </a:rPr>
                        <a:t> </a:t>
                      </a:r>
                      <a:endParaRPr lang="zh-CN" sz="900" kern="120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zh-CN" sz="900" kern="1200" dirty="0">
                          <a:solidFill>
                            <a:srgbClr val="1F497D"/>
                          </a:solidFill>
                          <a:effectLst/>
                          <a:latin typeface="Calibri" panose="020F0502020204030204" pitchFamily="34" charset="0"/>
                          <a:ea typeface="宋体" panose="02010600030101010101" pitchFamily="2" charset="-122"/>
                          <a:cs typeface="+mn-cs"/>
                        </a:rPr>
                        <a:t>　</a:t>
                      </a: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186055">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Evening 1</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a:solidFill>
                            <a:srgbClr val="1F497D"/>
                          </a:solidFill>
                          <a:effectLst/>
                          <a:latin typeface="Calibri" panose="020F0502020204030204" pitchFamily="34" charset="0"/>
                          <a:ea typeface="宋体" panose="02010600030101010101" pitchFamily="2" charset="-122"/>
                          <a:cs typeface="+mn-cs"/>
                        </a:rPr>
                        <a:t>19:30-21:30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09:30-11:30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02:30-04:30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03:30-05:30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20:30-22:30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marL="0" algn="l" defTabSz="914400" rtl="0" eaLnBrk="1" latinLnBrk="0" hangingPunct="1">
                        <a:spcAft>
                          <a:spcPts val="0"/>
                        </a:spcAft>
                      </a:pPr>
                      <a:r>
                        <a:rPr lang="en-US" sz="900" kern="1200" dirty="0" smtClean="0">
                          <a:solidFill>
                            <a:srgbClr val="1F497D"/>
                          </a:solidFill>
                          <a:effectLst/>
                          <a:latin typeface="Calibri" panose="020F0502020204030204" pitchFamily="34" charset="0"/>
                          <a:ea typeface="宋体" panose="02010600030101010101" pitchFamily="2" charset="-122"/>
                          <a:cs typeface="+mn-cs"/>
                        </a:rPr>
                        <a:t>17:30-19:30</a:t>
                      </a:r>
                      <a:endParaRPr lang="zh-CN" sz="900" kern="1200" dirty="0">
                        <a:solidFill>
                          <a:srgbClr val="1F497D"/>
                        </a:solidFill>
                        <a:effectLst/>
                        <a:latin typeface="Calibri" panose="020F0502020204030204" pitchFamily="34" charset="0"/>
                        <a:ea typeface="宋体" panose="02010600030101010101" pitchFamily="2" charset="-122"/>
                        <a:cs typeface="+mn-cs"/>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081034618"/>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838200"/>
            <a:ext cx="112776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3200" dirty="0"/>
              <a:t>Guidance for Mix mode </a:t>
            </a:r>
            <a:r>
              <a:rPr lang="en-US" altLang="en-US" sz="3200" dirty="0" smtClean="0">
                <a:solidFill>
                  <a:srgbClr val="0000FF"/>
                </a:solidFill>
              </a:rPr>
              <a:t>January Interim</a:t>
            </a:r>
            <a:endParaRPr lang="en-US" altLang="zh-CN" sz="3200" dirty="0"/>
          </a:p>
        </p:txBody>
      </p:sp>
      <p:sp>
        <p:nvSpPr>
          <p:cNvPr id="5" name="Rectangle 3"/>
          <p:cNvSpPr txBox="1">
            <a:spLocks noChangeArrowheads="1"/>
          </p:cNvSpPr>
          <p:nvPr/>
        </p:nvSpPr>
        <p:spPr bwMode="auto">
          <a:xfrm>
            <a:off x="457200" y="1295400"/>
            <a:ext cx="11506200" cy="525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800" kern="0"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Host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Chair (Tony) will </a:t>
            </a:r>
            <a:r>
              <a:rPr lang="en-US" altLang="zh-CN" sz="1400" dirty="0" smtClean="0">
                <a:solidFill>
                  <a:srgbClr val="0000FF"/>
                </a:solidFill>
                <a:latin typeface="Arial" panose="020B0604020202020204" pitchFamily="34" charset="0"/>
                <a:cs typeface="Arial" panose="020B0604020202020204" pitchFamily="34" charset="0"/>
              </a:rPr>
              <a:t>host</a:t>
            </a:r>
            <a:r>
              <a:rPr lang="en-US" altLang="zh-CN" sz="1400" dirty="0" smtClean="0">
                <a:latin typeface="Arial" panose="020B0604020202020204" pitchFamily="34" charset="0"/>
                <a:cs typeface="Arial" panose="020B0604020202020204" pitchFamily="34" charset="0"/>
              </a:rPr>
              <a:t> the meeting online</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One Vice chair will handle </a:t>
            </a:r>
            <a:r>
              <a:rPr lang="en-US" altLang="zh-CN" sz="1400" dirty="0">
                <a:latin typeface="Arial" panose="020B0604020202020204" pitchFamily="34" charset="0"/>
                <a:cs typeface="Arial" panose="020B0604020202020204" pitchFamily="34" charset="0"/>
              </a:rPr>
              <a:t>the </a:t>
            </a:r>
            <a:r>
              <a:rPr lang="en-US" altLang="zh-CN" sz="1400" dirty="0" smtClean="0">
                <a:solidFill>
                  <a:srgbClr val="0000FF"/>
                </a:solidFill>
                <a:latin typeface="Arial" panose="020B0604020202020204" pitchFamily="34" charset="0"/>
                <a:cs typeface="Arial" panose="020B0604020202020204" pitchFamily="34" charset="0"/>
              </a:rPr>
              <a:t>audio/video</a:t>
            </a:r>
            <a:r>
              <a:rPr lang="en-US" altLang="zh-CN" sz="1400" dirty="0" smtClean="0">
                <a:latin typeface="Arial" panose="020B0604020202020204" pitchFamily="34" charset="0"/>
                <a:cs typeface="Arial" panose="020B0604020202020204" pitchFamily="34" charset="0"/>
              </a:rPr>
              <a:t>, the other Vice chair will keep </a:t>
            </a:r>
            <a:r>
              <a:rPr lang="en-US" altLang="zh-CN" sz="1400" dirty="0">
                <a:solidFill>
                  <a:srgbClr val="0000FF"/>
                </a:solidFill>
                <a:latin typeface="Arial" panose="020B0604020202020204" pitchFamily="34" charset="0"/>
                <a:cs typeface="Arial" panose="020B0604020202020204" pitchFamily="34" charset="0"/>
              </a:rPr>
              <a:t>things in </a:t>
            </a:r>
            <a:r>
              <a:rPr lang="en-US" altLang="zh-CN" sz="1400" dirty="0" smtClean="0">
                <a:solidFill>
                  <a:srgbClr val="0000FF"/>
                </a:solidFill>
                <a:latin typeface="Arial" panose="020B0604020202020204" pitchFamily="34" charset="0"/>
                <a:cs typeface="Arial" panose="020B0604020202020204" pitchFamily="34" charset="0"/>
              </a:rPr>
              <a:t>order</a:t>
            </a:r>
            <a:r>
              <a:rPr lang="en-US" altLang="zh-CN" sz="1400" dirty="0" smtClean="0">
                <a:latin typeface="Arial" panose="020B0604020202020204" pitchFamily="34" charset="0"/>
                <a:cs typeface="Arial" panose="020B0604020202020204" pitchFamily="34" charset="0"/>
              </a:rPr>
              <a:t>, e.g., the queue</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Suggest to go to the meeting room to </a:t>
            </a:r>
            <a:r>
              <a:rPr lang="en-US" altLang="zh-CN" dirty="0">
                <a:solidFill>
                  <a:srgbClr val="0000FF"/>
                </a:solidFill>
                <a:latin typeface="Arial" panose="020B0604020202020204" pitchFamily="34" charset="0"/>
                <a:cs typeface="Arial" panose="020B0604020202020204" pitchFamily="34" charset="0"/>
              </a:rPr>
              <a:t>test</a:t>
            </a:r>
            <a:r>
              <a:rPr lang="en-US" altLang="zh-CN" dirty="0">
                <a:latin typeface="Arial" panose="020B0604020202020204" pitchFamily="34" charset="0"/>
                <a:cs typeface="Arial" panose="020B0604020202020204" pitchFamily="34" charset="0"/>
              </a:rPr>
              <a:t> all the </a:t>
            </a:r>
            <a:r>
              <a:rPr lang="en-US" altLang="zh-CN" dirty="0" smtClean="0">
                <a:latin typeface="Arial" panose="020B0604020202020204" pitchFamily="34" charset="0"/>
                <a:cs typeface="Arial" panose="020B0604020202020204" pitchFamily="34" charset="0"/>
              </a:rPr>
              <a:t>things (e.g., audio, confirm the computer and connection to projector), </a:t>
            </a:r>
            <a:r>
              <a:rPr lang="en-US" altLang="zh-CN" dirty="0">
                <a:latin typeface="Arial" panose="020B0604020202020204" pitchFamily="34" charset="0"/>
                <a:cs typeface="Arial" panose="020B0604020202020204" pitchFamily="34" charset="0"/>
              </a:rPr>
              <a:t>before the first session, e.g., Sunday night.</a:t>
            </a:r>
          </a:p>
          <a:p>
            <a:pPr lvl="1" algn="just">
              <a:buFont typeface="Arial" panose="020B0604020202020204" pitchFamily="34" charset="0"/>
              <a:buChar char="–"/>
              <a:defRPr/>
            </a:pPr>
            <a:r>
              <a:rPr lang="en-US" altLang="zh-CN" sz="1400" dirty="0" smtClean="0">
                <a:latin typeface="Arial" panose="020B0604020202020204" pitchFamily="34" charset="0"/>
                <a:cs typeface="Arial" panose="020B0604020202020204" pitchFamily="34" charset="0"/>
              </a:rPr>
              <a:t>Secretary (Leif) </a:t>
            </a:r>
            <a:r>
              <a:rPr lang="en-US" altLang="zh-CN" sz="1400" dirty="0">
                <a:latin typeface="Arial" panose="020B0604020202020204" pitchFamily="34" charset="0"/>
                <a:cs typeface="Arial" panose="020B0604020202020204" pitchFamily="34" charset="0"/>
              </a:rPr>
              <a:t>could focus on the </a:t>
            </a:r>
            <a:r>
              <a:rPr lang="en-US" altLang="zh-CN" sz="1400" dirty="0" smtClean="0">
                <a:solidFill>
                  <a:srgbClr val="0000FF"/>
                </a:solidFill>
                <a:latin typeface="Arial" panose="020B0604020202020204" pitchFamily="34" charset="0"/>
                <a:cs typeface="Arial" panose="020B0604020202020204" pitchFamily="34" charset="0"/>
              </a:rPr>
              <a:t>minutes</a:t>
            </a:r>
          </a:p>
          <a:p>
            <a:pPr lvl="1" algn="just">
              <a:buFont typeface="Arial" panose="020B0604020202020204" pitchFamily="34" charset="0"/>
              <a:buChar char="–"/>
              <a:defRPr/>
            </a:pPr>
            <a:r>
              <a:rPr lang="en-US" altLang="zh-CN" sz="1400" dirty="0">
                <a:latin typeface="Arial" panose="020B0604020202020204" pitchFamily="34" charset="0"/>
                <a:cs typeface="Arial" panose="020B0604020202020204" pitchFamily="34" charset="0"/>
              </a:rPr>
              <a:t>Editor (Claudio) could focus on keeping track of </a:t>
            </a:r>
            <a:r>
              <a:rPr lang="en-US" altLang="zh-CN" sz="1400" dirty="0" smtClean="0">
                <a:solidFill>
                  <a:srgbClr val="0000FF"/>
                </a:solidFill>
                <a:latin typeface="Arial" panose="020B0604020202020204" pitchFamily="34" charset="0"/>
                <a:cs typeface="Arial" panose="020B0604020202020204" pitchFamily="34" charset="0"/>
              </a:rPr>
              <a:t>CID</a:t>
            </a:r>
            <a:endParaRPr lang="en-US" altLang="zh-CN" sz="1400" dirty="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endParaRPr lang="en-US" altLang="zh-CN" sz="1400" dirty="0">
              <a:solidFill>
                <a:srgbClr val="0000FF"/>
              </a:solidFill>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800" b="1" kern="0" dirty="0" smtClean="0">
                <a:latin typeface="Arial" panose="020B0604020202020204" pitchFamily="34" charset="0"/>
                <a:cs typeface="Arial" panose="020B0604020202020204" pitchFamily="34" charset="0"/>
              </a:rPr>
              <a:t>Participant</a:t>
            </a:r>
            <a:endParaRPr lang="en-US" altLang="zh-CN" sz="1800" b="1" kern="0" dirty="0">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Join</a:t>
            </a:r>
            <a:r>
              <a:rPr lang="en-US" altLang="zh-CN" sz="1400" dirty="0" smtClean="0">
                <a:latin typeface="Arial" panose="020B0604020202020204" pitchFamily="34" charset="0"/>
                <a:cs typeface="Arial" panose="020B0604020202020204" pitchFamily="34" charset="0"/>
              </a:rPr>
              <a:t>: All the “</a:t>
            </a:r>
            <a:r>
              <a:rPr lang="en-US" altLang="zh-CN" sz="1400" dirty="0" smtClean="0">
                <a:solidFill>
                  <a:srgbClr val="0000FF"/>
                </a:solidFill>
                <a:latin typeface="Arial" panose="020B0604020202020204" pitchFamily="34" charset="0"/>
                <a:cs typeface="Arial" panose="020B0604020202020204" pitchFamily="34" charset="0"/>
              </a:rPr>
              <a:t>in person</a:t>
            </a:r>
            <a:r>
              <a:rPr lang="en-US" altLang="zh-CN" sz="1400" dirty="0" smtClean="0">
                <a:latin typeface="Arial" panose="020B0604020202020204" pitchFamily="34" charset="0"/>
                <a:cs typeface="Arial" panose="020B0604020202020204" pitchFamily="34" charset="0"/>
              </a:rPr>
              <a:t>” member shall select “</a:t>
            </a:r>
            <a:r>
              <a:rPr lang="en-US" altLang="zh-CN" sz="1400" dirty="0" smtClean="0">
                <a:solidFill>
                  <a:srgbClr val="0000FF"/>
                </a:solidFill>
                <a:latin typeface="Arial" panose="020B0604020202020204" pitchFamily="34" charset="0"/>
                <a:cs typeface="Arial" panose="020B0604020202020204" pitchFamily="34" charset="0"/>
              </a:rPr>
              <a:t>no audio</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option on </a:t>
            </a:r>
            <a:r>
              <a:rPr lang="en-US" altLang="zh-CN" sz="1400" dirty="0" smtClean="0">
                <a:latin typeface="Arial" panose="020B0604020202020204" pitchFamily="34" charset="0"/>
                <a:cs typeface="Arial" panose="020B0604020202020204" pitchFamily="34" charset="0"/>
              </a:rPr>
              <a:t>joining </a:t>
            </a:r>
            <a:r>
              <a:rPr lang="en-US" altLang="zh-CN" sz="1400" dirty="0" err="1" smtClean="0">
                <a:latin typeface="Arial" panose="020B0604020202020204" pitchFamily="34" charset="0"/>
                <a:cs typeface="Arial" panose="020B0604020202020204" pitchFamily="34" charset="0"/>
              </a:rPr>
              <a:t>Webex</a:t>
            </a:r>
            <a:r>
              <a:rPr lang="en-US" altLang="zh-CN" sz="1400" dirty="0" smtClean="0">
                <a:latin typeface="Arial" panose="020B0604020202020204" pitchFamily="34" charset="0"/>
                <a:cs typeface="Arial" panose="020B0604020202020204" pitchFamily="34" charset="0"/>
              </a:rPr>
              <a:t>, in order to </a:t>
            </a:r>
            <a:r>
              <a:rPr lang="en-US" altLang="zh-CN" sz="1400" dirty="0">
                <a:latin typeface="Arial" panose="020B0604020202020204" pitchFamily="34" charset="0"/>
                <a:cs typeface="Arial" panose="020B0604020202020204" pitchFamily="34" charset="0"/>
              </a:rPr>
              <a:t>avoid audio problems (feedback</a:t>
            </a:r>
            <a:r>
              <a:rPr lang="en-US" altLang="zh-CN" sz="1400" dirty="0" smtClean="0">
                <a:latin typeface="Arial" panose="020B0604020202020204" pitchFamily="34" charset="0"/>
                <a:cs typeface="Arial" panose="020B0604020202020204" pitchFamily="34" charset="0"/>
              </a:rPr>
              <a:t>)</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All “</a:t>
            </a:r>
            <a:r>
              <a:rPr lang="en-US" altLang="zh-CN" sz="1400" dirty="0" smtClean="0">
                <a:solidFill>
                  <a:srgbClr val="0000FF"/>
                </a:solidFill>
                <a:latin typeface="Arial" panose="020B0604020202020204" pitchFamily="34" charset="0"/>
                <a:cs typeface="Arial" panose="020B0604020202020204" pitchFamily="34" charset="0"/>
              </a:rPr>
              <a:t>Queue</a:t>
            </a:r>
            <a:r>
              <a:rPr lang="en-US" altLang="zh-CN" sz="1400" dirty="0" smtClean="0">
                <a:latin typeface="Arial" panose="020B0604020202020204" pitchFamily="34" charset="0"/>
                <a:cs typeface="Arial" panose="020B0604020202020204" pitchFamily="34" charset="0"/>
              </a:rPr>
              <a:t>” should be requested </a:t>
            </a:r>
            <a:r>
              <a:rPr lang="en-US" altLang="zh-CN" sz="1400" dirty="0" smtClean="0">
                <a:solidFill>
                  <a:srgbClr val="0000FF"/>
                </a:solidFill>
                <a:latin typeface="Arial" panose="020B0604020202020204" pitchFamily="34" charset="0"/>
                <a:cs typeface="Arial" panose="020B0604020202020204" pitchFamily="34" charset="0"/>
              </a:rPr>
              <a:t>online</a:t>
            </a:r>
            <a:r>
              <a:rPr lang="en-US" altLang="zh-CN" sz="1400" dirty="0" smtClean="0">
                <a:latin typeface="Arial" panose="020B0604020202020204" pitchFamily="34" charset="0"/>
                <a:cs typeface="Arial" panose="020B0604020202020204" pitchFamily="34" charset="0"/>
              </a:rPr>
              <a:t>, in order to track the order easier</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“In </a:t>
            </a:r>
            <a:r>
              <a:rPr lang="en-US" altLang="zh-CN" dirty="0">
                <a:latin typeface="Arial" panose="020B0604020202020204" pitchFamily="34" charset="0"/>
                <a:cs typeface="Arial" panose="020B0604020202020204" pitchFamily="34" charset="0"/>
              </a:rPr>
              <a:t>person” </a:t>
            </a:r>
            <a:r>
              <a:rPr lang="en-US" altLang="zh-CN" dirty="0" smtClean="0">
                <a:latin typeface="Arial" panose="020B0604020202020204" pitchFamily="34" charset="0"/>
                <a:cs typeface="Arial" panose="020B0604020202020204" pitchFamily="34" charset="0"/>
              </a:rPr>
              <a:t>member </a:t>
            </a:r>
            <a:r>
              <a:rPr lang="en-US" altLang="zh-CN" dirty="0">
                <a:latin typeface="Arial" panose="020B0604020202020204" pitchFamily="34" charset="0"/>
                <a:cs typeface="Arial" panose="020B0604020202020204" pitchFamily="34" charset="0"/>
              </a:rPr>
              <a:t>should </a:t>
            </a:r>
            <a:r>
              <a:rPr lang="en-US" altLang="zh-CN" dirty="0" smtClean="0">
                <a:latin typeface="Arial" panose="020B0604020202020204" pitchFamily="34" charset="0"/>
                <a:cs typeface="Arial" panose="020B0604020202020204" pitchFamily="34" charset="0"/>
              </a:rPr>
              <a:t>request the “Queue” </a:t>
            </a:r>
            <a:r>
              <a:rPr lang="en-US" altLang="zh-CN" dirty="0">
                <a:solidFill>
                  <a:srgbClr val="0000FF"/>
                </a:solidFill>
                <a:latin typeface="Arial" panose="020B0604020202020204" pitchFamily="34" charset="0"/>
                <a:cs typeface="Arial" panose="020B0604020202020204" pitchFamily="34" charset="0"/>
              </a:rPr>
              <a:t>online</a:t>
            </a:r>
            <a:r>
              <a:rPr lang="en-US" altLang="zh-CN" dirty="0" smtClean="0">
                <a:latin typeface="Arial" panose="020B0604020202020204" pitchFamily="34" charset="0"/>
                <a:cs typeface="Arial" panose="020B0604020202020204" pitchFamily="34" charset="0"/>
              </a:rPr>
              <a:t>, and then go to the microphone</a:t>
            </a: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Vote</a:t>
            </a:r>
            <a:r>
              <a:rPr lang="en-US" altLang="zh-CN" sz="1400" dirty="0" smtClean="0">
                <a:latin typeface="Arial" panose="020B0604020202020204" pitchFamily="34" charset="0"/>
                <a:cs typeface="Arial" panose="020B0604020202020204" pitchFamily="34" charset="0"/>
              </a:rPr>
              <a:t>: All </a:t>
            </a:r>
            <a:r>
              <a:rPr lang="en-US" altLang="zh-CN" sz="1400" dirty="0">
                <a:solidFill>
                  <a:srgbClr val="0000FF"/>
                </a:solidFill>
                <a:latin typeface="Arial" panose="020B0604020202020204" pitchFamily="34" charset="0"/>
                <a:cs typeface="Arial" panose="020B0604020202020204" pitchFamily="34" charset="0"/>
              </a:rPr>
              <a:t>V</a:t>
            </a:r>
            <a:r>
              <a:rPr lang="en-US" altLang="zh-CN" sz="1400" dirty="0" smtClean="0">
                <a:solidFill>
                  <a:srgbClr val="0000FF"/>
                </a:solidFill>
                <a:latin typeface="Arial" panose="020B0604020202020204" pitchFamily="34" charset="0"/>
                <a:cs typeface="Arial" panose="020B0604020202020204" pitchFamily="34" charset="0"/>
              </a:rPr>
              <a:t>otes</a:t>
            </a:r>
            <a:r>
              <a:rPr lang="en-US" altLang="zh-CN" sz="1400" dirty="0" smtClean="0">
                <a:latin typeface="Arial" panose="020B0604020202020204" pitchFamily="34" charset="0"/>
                <a:cs typeface="Arial" panose="020B0604020202020204" pitchFamily="34" charset="0"/>
              </a:rPr>
              <a:t> (SP/Motion) will be conducted on </a:t>
            </a:r>
            <a:r>
              <a:rPr lang="en-US" altLang="zh-CN" sz="1400" dirty="0" err="1" smtClean="0">
                <a:solidFill>
                  <a:srgbClr val="0000FF"/>
                </a:solidFill>
                <a:latin typeface="Arial" panose="020B0604020202020204" pitchFamily="34" charset="0"/>
                <a:cs typeface="Arial" panose="020B0604020202020204" pitchFamily="34" charset="0"/>
              </a:rPr>
              <a:t>Webex</a:t>
            </a:r>
            <a:endParaRPr lang="en-US" altLang="zh-CN" sz="1400" dirty="0" smtClean="0">
              <a:solidFill>
                <a:srgbClr val="0000FF"/>
              </a:solidFill>
              <a:latin typeface="Arial" panose="020B0604020202020204" pitchFamily="34" charset="0"/>
              <a:cs typeface="Arial" panose="020B0604020202020204" pitchFamily="34" charset="0"/>
            </a:endParaRPr>
          </a:p>
          <a:p>
            <a:pPr lvl="1" algn="just">
              <a:buFont typeface="Arial" panose="020B0604020202020204" pitchFamily="34" charset="0"/>
              <a:buChar char="–"/>
              <a:defRPr/>
            </a:pPr>
            <a:r>
              <a:rPr lang="en-US" altLang="zh-CN" sz="1400" b="1" dirty="0" smtClean="0">
                <a:latin typeface="Arial" panose="020B0604020202020204" pitchFamily="34" charset="0"/>
                <a:cs typeface="Arial" panose="020B0604020202020204" pitchFamily="34" charset="0"/>
              </a:rPr>
              <a:t>Present</a:t>
            </a:r>
            <a:r>
              <a:rPr lang="en-US" altLang="zh-CN" sz="1400" dirty="0" smtClean="0">
                <a:latin typeface="Arial" panose="020B0604020202020204" pitchFamily="34" charset="0"/>
                <a:cs typeface="Arial" panose="020B0604020202020204" pitchFamily="34" charset="0"/>
              </a:rPr>
              <a:t>: Presenter shall go </a:t>
            </a:r>
            <a:r>
              <a:rPr lang="en-US" altLang="zh-CN" sz="1400" dirty="0">
                <a:latin typeface="Arial" panose="020B0604020202020204" pitchFamily="34" charset="0"/>
                <a:cs typeface="Arial" panose="020B0604020202020204" pitchFamily="34" charset="0"/>
              </a:rPr>
              <a:t>to the </a:t>
            </a:r>
            <a:r>
              <a:rPr lang="en-US" altLang="zh-CN" sz="1400" dirty="0" smtClean="0">
                <a:solidFill>
                  <a:srgbClr val="0000FF"/>
                </a:solidFill>
                <a:latin typeface="Arial" panose="020B0604020202020204" pitchFamily="34" charset="0"/>
                <a:cs typeface="Arial" panose="020B0604020202020204" pitchFamily="34" charset="0"/>
              </a:rPr>
              <a:t>platform</a:t>
            </a:r>
            <a:r>
              <a:rPr lang="en-US" altLang="zh-CN" sz="1400" dirty="0" smtClean="0">
                <a:latin typeface="Arial" panose="020B0604020202020204" pitchFamily="34" charset="0"/>
                <a:cs typeface="Arial" panose="020B0604020202020204" pitchFamily="34" charset="0"/>
              </a:rPr>
              <a:t>, </a:t>
            </a:r>
            <a:r>
              <a:rPr lang="en-US" altLang="zh-CN" sz="1400" dirty="0">
                <a:latin typeface="Arial" panose="020B0604020202020204" pitchFamily="34" charset="0"/>
                <a:cs typeface="Arial" panose="020B0604020202020204" pitchFamily="34" charset="0"/>
              </a:rPr>
              <a:t>talk into </a:t>
            </a:r>
            <a:r>
              <a:rPr lang="en-US" altLang="zh-CN" sz="1400" dirty="0">
                <a:solidFill>
                  <a:srgbClr val="0000FF"/>
                </a:solidFill>
                <a:latin typeface="Arial" panose="020B0604020202020204" pitchFamily="34" charset="0"/>
                <a:cs typeface="Arial" panose="020B0604020202020204" pitchFamily="34" charset="0"/>
              </a:rPr>
              <a:t>microphone</a:t>
            </a:r>
            <a:r>
              <a:rPr lang="en-US" altLang="zh-CN" sz="1400" dirty="0">
                <a:latin typeface="Arial" panose="020B0604020202020204" pitchFamily="34" charset="0"/>
                <a:cs typeface="Arial" panose="020B0604020202020204" pitchFamily="34" charset="0"/>
              </a:rPr>
              <a:t> on the </a:t>
            </a:r>
            <a:r>
              <a:rPr lang="en-US" altLang="zh-CN" sz="1400" dirty="0" smtClean="0">
                <a:latin typeface="Arial" panose="020B0604020202020204" pitchFamily="34" charset="0"/>
                <a:cs typeface="Arial" panose="020B0604020202020204" pitchFamily="34" charset="0"/>
              </a:rPr>
              <a:t>platform</a:t>
            </a:r>
          </a:p>
          <a:p>
            <a:pPr lvl="2" algn="just">
              <a:buSzPct val="50000"/>
              <a:buFont typeface="Wingdings" panose="05000000000000000000" pitchFamily="2" charset="2"/>
              <a:buChar char="n"/>
              <a:defRPr/>
            </a:pPr>
            <a:r>
              <a:rPr lang="en-US" altLang="zh-CN" dirty="0" smtClean="0">
                <a:latin typeface="Arial" panose="020B0604020202020204" pitchFamily="34" charset="0"/>
                <a:cs typeface="Arial" panose="020B0604020202020204" pitchFamily="34" charset="0"/>
              </a:rPr>
              <a:t>Option 1: Use </a:t>
            </a:r>
            <a:r>
              <a:rPr lang="en-US" altLang="zh-CN" dirty="0">
                <a:latin typeface="Arial" panose="020B0604020202020204" pitchFamily="34" charset="0"/>
                <a:cs typeface="Arial" panose="020B0604020202020204" pitchFamily="34" charset="0"/>
              </a:rPr>
              <a:t>his/her </a:t>
            </a:r>
            <a:r>
              <a:rPr lang="en-US" altLang="zh-CN" dirty="0">
                <a:solidFill>
                  <a:srgbClr val="0000FF"/>
                </a:solidFill>
                <a:latin typeface="Arial" panose="020B0604020202020204" pitchFamily="34" charset="0"/>
                <a:cs typeface="Arial" panose="020B0604020202020204" pitchFamily="34" charset="0"/>
              </a:rPr>
              <a:t>own computer</a:t>
            </a:r>
            <a:r>
              <a:rPr lang="en-US" altLang="zh-CN" dirty="0">
                <a:latin typeface="Arial" panose="020B0604020202020204" pitchFamily="34" charset="0"/>
                <a:cs typeface="Arial" panose="020B0604020202020204" pitchFamily="34" charset="0"/>
              </a:rPr>
              <a:t>, share the screen over </a:t>
            </a:r>
            <a:r>
              <a:rPr lang="en-US" altLang="zh-CN" dirty="0" err="1">
                <a:latin typeface="Arial" panose="020B0604020202020204" pitchFamily="34" charset="0"/>
                <a:cs typeface="Arial" panose="020B0604020202020204" pitchFamily="34" charset="0"/>
              </a:rPr>
              <a:t>Webex</a:t>
            </a:r>
            <a:r>
              <a:rPr lang="en-US" altLang="zh-CN" dirty="0">
                <a:latin typeface="Arial" panose="020B0604020202020204" pitchFamily="34" charset="0"/>
                <a:cs typeface="Arial" panose="020B0604020202020204" pitchFamily="34" charset="0"/>
              </a:rPr>
              <a:t> (but not directly connect to the projector</a:t>
            </a:r>
            <a:r>
              <a:rPr lang="en-US" altLang="zh-CN" dirty="0" smtClean="0">
                <a:latin typeface="Arial" panose="020B0604020202020204" pitchFamily="34" charset="0"/>
                <a:cs typeface="Arial" panose="020B0604020202020204" pitchFamily="34" charset="0"/>
              </a:rPr>
              <a:t>)</a:t>
            </a:r>
          </a:p>
          <a:p>
            <a:pPr lvl="2" algn="just">
              <a:buSzPct val="50000"/>
              <a:buFont typeface="Wingdings" panose="05000000000000000000" pitchFamily="2" charset="2"/>
              <a:buChar char="n"/>
              <a:defRPr/>
            </a:pPr>
            <a:r>
              <a:rPr lang="en-US" altLang="zh-CN" dirty="0">
                <a:latin typeface="Arial" panose="020B0604020202020204" pitchFamily="34" charset="0"/>
                <a:cs typeface="Arial" panose="020B0604020202020204" pitchFamily="34" charset="0"/>
              </a:rPr>
              <a:t>Option </a:t>
            </a:r>
            <a:r>
              <a:rPr lang="en-US" altLang="zh-CN" dirty="0" smtClean="0">
                <a:latin typeface="Arial" panose="020B0604020202020204" pitchFamily="34" charset="0"/>
                <a:cs typeface="Arial" panose="020B0604020202020204" pitchFamily="34" charset="0"/>
              </a:rPr>
              <a:t>2: Use the </a:t>
            </a:r>
            <a:r>
              <a:rPr lang="en-US" altLang="zh-CN" dirty="0" smtClean="0">
                <a:solidFill>
                  <a:srgbClr val="0000FF"/>
                </a:solidFill>
                <a:latin typeface="Arial" panose="020B0604020202020204" pitchFamily="34" charset="0"/>
                <a:cs typeface="Arial" panose="020B0604020202020204" pitchFamily="34" charset="0"/>
              </a:rPr>
              <a:t>computer on the platform </a:t>
            </a:r>
            <a:r>
              <a:rPr lang="en-US" altLang="zh-CN" dirty="0" smtClean="0">
                <a:latin typeface="Arial" panose="020B0604020202020204" pitchFamily="34" charset="0"/>
                <a:cs typeface="Arial" panose="020B0604020202020204" pitchFamily="34" charset="0"/>
              </a:rPr>
              <a:t>(Need to let Vice chairs know and download the slides before)</a:t>
            </a:r>
            <a:endParaRPr lang="en-US" altLang="zh-CN" dirty="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endParaRPr lang="en-US" altLang="zh-CN" sz="1600" b="1" kern="0" dirty="0" smtClean="0">
              <a:latin typeface="Arial" panose="020B0604020202020204" pitchFamily="34" charset="0"/>
              <a:cs typeface="Arial" panose="020B0604020202020204" pitchFamily="34" charset="0"/>
            </a:endParaRPr>
          </a:p>
          <a:p>
            <a:pPr marL="342900" lvl="1" indent="-342900" algn="just">
              <a:buFont typeface="Arial" panose="020B0604020202020204" pitchFamily="34" charset="0"/>
              <a:buChar char="•"/>
              <a:defRPr/>
            </a:pPr>
            <a:r>
              <a:rPr lang="en-US" altLang="zh-CN" sz="1600" kern="0" dirty="0" smtClean="0">
                <a:latin typeface="Arial" panose="020B0604020202020204" pitchFamily="34" charset="0"/>
                <a:cs typeface="Arial" panose="020B0604020202020204" pitchFamily="34" charset="0"/>
              </a:rPr>
              <a:t>Note: For more details</a:t>
            </a:r>
            <a:r>
              <a:rPr lang="en-US" altLang="zh-CN" sz="1600" kern="0" dirty="0">
                <a:latin typeface="Arial" panose="020B0604020202020204" pitchFamily="34" charset="0"/>
                <a:cs typeface="Arial" panose="020B0604020202020204" pitchFamily="34" charset="0"/>
              </a:rPr>
              <a:t>, please refer to tutorial EC-22/118</a:t>
            </a:r>
          </a:p>
        </p:txBody>
      </p:sp>
    </p:spTree>
    <p:extLst>
      <p:ext uri="{BB962C8B-B14F-4D97-AF65-F5344CB8AC3E}">
        <p14:creationId xmlns:p14="http://schemas.microsoft.com/office/powerpoint/2010/main" val="387138276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buFontTx/>
              <a:buNone/>
            </a:pPr>
            <a:r>
              <a:rPr lang="en-US" altLang="en-US" dirty="0" smtClean="0"/>
              <a:t>    This </a:t>
            </a:r>
            <a:r>
              <a:rPr lang="en-US" altLang="en-US" dirty="0"/>
              <a:t>presentation contains the IEEE 802.11 Task Group bf agenda items for the teleconference calls 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FFC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17    (Tuesday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17    (Tuesday EV 1),	</a:t>
            </a:r>
            <a:r>
              <a:rPr lang="en-US" altLang="zh-CN" dirty="0" smtClean="0">
                <a:solidFill>
                  <a:srgbClr val="0070C0"/>
                </a:solidFill>
                <a:cs typeface="Times New Roman" panose="02020603050405020304" pitchFamily="18" charset="0"/>
              </a:rPr>
              <a:t>19:30-21:30 </a:t>
            </a:r>
            <a:r>
              <a:rPr lang="en-US" altLang="zh-CN" dirty="0">
                <a:solidFill>
                  <a:srgbClr val="0070C0"/>
                </a:solidFill>
                <a:cs typeface="Times New Roman" panose="02020603050405020304" pitchFamily="18" charset="0"/>
              </a:rPr>
              <a:t>Baltimore time </a:t>
            </a:r>
            <a:endParaRPr lang="en-US" altLang="zh-CN" dirty="0">
              <a:solidFill>
                <a:srgbClr val="C0000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endParaRPr lang="en-US" altLang="zh-CN" dirty="0">
              <a:solidFill>
                <a:srgbClr val="0070C0"/>
              </a:solidFill>
              <a:cs typeface="Times New Roman" panose="02020603050405020304" pitchFamily="18" charset="0"/>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18    (Wednesday AM 1),	08:00-10:00 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ea typeface="宋体" panose="02010600030101010101" pitchFamily="2" charset="-122"/>
              </a:rPr>
              <a:t>January 18    (Wednesday AM 2),	10:30-12:30 Baltimore time</a:t>
            </a:r>
          </a:p>
          <a:p>
            <a:pPr marL="400050" lvl="2" indent="0" algn="just">
              <a:spcBef>
                <a:spcPct val="0"/>
              </a:spcBef>
              <a:spcAft>
                <a:spcPts val="0"/>
              </a:spcAft>
              <a:buNone/>
              <a:defRPr/>
            </a:pPr>
            <a:endParaRPr lang="en-US" altLang="zh-CN" strike="sngStrike" dirty="0">
              <a:solidFill>
                <a:srgbClr val="1F497D"/>
              </a:solidFill>
              <a:ea typeface="宋体" panose="02010600030101010101" pitchFamily="2" charset="-122"/>
            </a:endParaRPr>
          </a:p>
          <a:p>
            <a:pPr marL="685800" lvl="2"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B050"/>
                </a:solidFill>
                <a:cs typeface="Times New Roman" panose="02020603050405020304" pitchFamily="18" charset="0"/>
              </a:rPr>
              <a:t>January 19    (Thursday AM 1),	</a:t>
            </a:r>
            <a:r>
              <a:rPr lang="en-US" altLang="zh-CN" dirty="0" smtClean="0">
                <a:solidFill>
                  <a:srgbClr val="00B050"/>
                </a:solidFill>
                <a:cs typeface="Times New Roman" panose="02020603050405020304" pitchFamily="18" charset="0"/>
              </a:rPr>
              <a:t>08:00-10:00 </a:t>
            </a:r>
            <a:r>
              <a:rPr lang="en-US" altLang="zh-CN" dirty="0">
                <a:solidFill>
                  <a:srgbClr val="00B050"/>
                </a:solidFill>
                <a:cs typeface="Times New Roman" panose="02020603050405020304" pitchFamily="18" charset="0"/>
              </a:rPr>
              <a:t>Baltimore time</a:t>
            </a:r>
          </a:p>
          <a:p>
            <a:pPr marL="685800" lvl="2" indent="-285750" algn="just">
              <a:spcBef>
                <a:spcPct val="0"/>
              </a:spcBef>
              <a:spcAft>
                <a:spcPts val="0"/>
              </a:spcAft>
              <a:buFont typeface="Times New Roman" panose="02020603050405020304" pitchFamily="18" charset="0"/>
              <a:buChar char="―"/>
              <a:defRPr/>
            </a:pPr>
            <a:r>
              <a:rPr lang="en-US" altLang="zh-CN" dirty="0">
                <a:solidFill>
                  <a:srgbClr val="00B0F0"/>
                </a:solidFill>
                <a:cs typeface="Times New Roman" panose="02020603050405020304" pitchFamily="18" charset="0"/>
              </a:rPr>
              <a:t>January 19    (Thursday AM 2),	</a:t>
            </a:r>
            <a:r>
              <a:rPr lang="en-US" altLang="zh-CN" dirty="0" smtClean="0">
                <a:solidFill>
                  <a:srgbClr val="00B0F0"/>
                </a:solidFill>
                <a:cs typeface="Times New Roman" panose="02020603050405020304" pitchFamily="18" charset="0"/>
              </a:rPr>
              <a:t>10:30-12:30 </a:t>
            </a:r>
            <a:r>
              <a:rPr lang="en-US" altLang="zh-CN" dirty="0">
                <a:solidFill>
                  <a:srgbClr val="00B0F0"/>
                </a:solidFill>
                <a:cs typeface="Times New Roman" panose="02020603050405020304" pitchFamily="18" charset="0"/>
              </a:rPr>
              <a:t>Baltimore time</a:t>
            </a:r>
            <a:endParaRPr lang="en-US" altLang="zh-CN" dirty="0">
              <a:solidFill>
                <a:srgbClr val="C00000"/>
              </a:solidFill>
              <a:cs typeface="Times New Roman" panose="02020603050405020304" pitchFamily="18" charset="0"/>
            </a:endParaRPr>
          </a:p>
          <a:p>
            <a:pPr lvl="1"/>
            <a:endParaRPr lang="en-US" altLang="en-US" dirty="0"/>
          </a:p>
          <a:p>
            <a:pPr lvl="1"/>
            <a:endParaRPr lang="en-US" altLang="en-US" dirty="0"/>
          </a:p>
        </p:txBody>
      </p:sp>
      <p:sp>
        <p:nvSpPr>
          <p:cNvPr id="717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a:solidFill>
                  <a:schemeClr val="tx2"/>
                </a:solidFill>
              </a:rPr>
              <a:t>Abstract</a:t>
            </a: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zh-CN" dirty="0"/>
              <a:t>D0.1 CR </a:t>
            </a:r>
            <a:r>
              <a:rPr lang="en-US" altLang="zh-CN" dirty="0" smtClean="0"/>
              <a:t>Status (</a:t>
            </a:r>
            <a:r>
              <a:rPr lang="en-US" altLang="zh-CN" dirty="0"/>
              <a:t>U</a:t>
            </a:r>
            <a:r>
              <a:rPr lang="en-US" altLang="zh-CN" dirty="0" smtClean="0"/>
              <a:t>ntil September Interim)</a:t>
            </a:r>
            <a:endParaRPr lang="en-GB" dirty="0"/>
          </a:p>
        </p:txBody>
      </p:sp>
      <p:sp>
        <p:nvSpPr>
          <p:cNvPr id="9218" name="Rectangle 2"/>
          <p:cNvSpPr>
            <a:spLocks noGrp="1" noChangeArrowheads="1"/>
          </p:cNvSpPr>
          <p:nvPr>
            <p:ph idx="1"/>
          </p:nvPr>
        </p:nvSpPr>
        <p:spPr>
          <a:xfrm>
            <a:off x="533401" y="1752600"/>
            <a:ext cx="5334000" cy="4419600"/>
          </a:xfrm>
          <a:ln/>
        </p:spPr>
        <p:txBody>
          <a:bodyPr/>
          <a:lstStyle/>
          <a:p>
            <a:pPr algn="just">
              <a:spcBef>
                <a:spcPts val="0"/>
              </a:spcBef>
              <a:spcAft>
                <a:spcPts val="600"/>
              </a:spcAft>
              <a:buFont typeface="Arial" panose="020B0604020202020204" pitchFamily="34" charset="0"/>
              <a:buChar char="•"/>
            </a:pPr>
            <a:r>
              <a:rPr lang="en-US" dirty="0" smtClean="0"/>
              <a:t>Comment </a:t>
            </a:r>
            <a:r>
              <a:rPr lang="en-US" dirty="0"/>
              <a:t>resolution for D0.1 (802.11bf CC40 comments)</a:t>
            </a:r>
          </a:p>
          <a:p>
            <a:pPr lvl="1" algn="just">
              <a:spcBef>
                <a:spcPts val="0"/>
              </a:spcBef>
              <a:spcAft>
                <a:spcPts val="600"/>
              </a:spcAft>
              <a:buFont typeface="Arial" panose="020B0604020202020204" pitchFamily="34" charset="0"/>
              <a:buChar char="•"/>
            </a:pPr>
            <a:r>
              <a:rPr lang="en-US" altLang="zh-CN" sz="1800" dirty="0" smtClean="0">
                <a:solidFill>
                  <a:srgbClr val="FF0000"/>
                </a:solidFill>
              </a:rPr>
              <a:t>~99.34% </a:t>
            </a:r>
            <a:r>
              <a:rPr lang="en-US" altLang="zh-CN" sz="1800" dirty="0"/>
              <a:t>of all CC40 comments are now resolved or marked as “ready for motion” ”  (Only </a:t>
            </a:r>
            <a:r>
              <a:rPr lang="en-US" altLang="zh-CN" sz="1800" dirty="0">
                <a:solidFill>
                  <a:srgbClr val="0000FF"/>
                </a:solidFill>
              </a:rPr>
              <a:t>6</a:t>
            </a:r>
            <a:r>
              <a:rPr lang="en-US" altLang="zh-CN" sz="1800" dirty="0"/>
              <a:t> technical CIDs are left</a:t>
            </a:r>
            <a:r>
              <a:rPr lang="en-US" altLang="zh-CN" sz="1800" dirty="0" smtClean="0"/>
              <a:t>)</a:t>
            </a:r>
          </a:p>
          <a:p>
            <a:pPr marL="457200" lvl="1" indent="0" algn="just">
              <a:spcBef>
                <a:spcPts val="0"/>
              </a:spcBef>
              <a:spcAft>
                <a:spcPts val="600"/>
              </a:spcAft>
              <a:buNone/>
            </a:pPr>
            <a:r>
              <a:rPr lang="en-US" altLang="zh-CN" sz="1800" dirty="0" smtClean="0"/>
              <a:t>  (</a:t>
            </a:r>
            <a:r>
              <a:rPr lang="en-US" altLang="zh-CN" sz="1800" dirty="0" smtClean="0">
                <a:solidFill>
                  <a:srgbClr val="FF0000"/>
                </a:solidFill>
              </a:rPr>
              <a:t>906/912</a:t>
            </a:r>
            <a:r>
              <a:rPr lang="en-US" altLang="zh-CN" sz="1800" dirty="0">
                <a:solidFill>
                  <a:srgbClr val="FF0000"/>
                </a:solidFill>
              </a:rPr>
              <a:t>,</a:t>
            </a:r>
            <a:r>
              <a:rPr lang="en-US" altLang="zh-CN" sz="1800" dirty="0"/>
              <a:t> Please refer to the figure)</a:t>
            </a:r>
          </a:p>
          <a:p>
            <a:pPr marL="361950" lvl="1" indent="0" algn="just">
              <a:spcBef>
                <a:spcPts val="0"/>
              </a:spcBef>
              <a:spcAft>
                <a:spcPts val="600"/>
              </a:spcAft>
              <a:buNone/>
            </a:pPr>
            <a:endParaRPr lang="en-US" altLang="zh-CN" sz="1800"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dirty="0" smtClean="0"/>
              <a:t>Tony Xiao Han (Huawei)</a:t>
            </a:r>
            <a:endParaRPr lang="en-GB" dirty="0"/>
          </a:p>
        </p:txBody>
      </p:sp>
      <p:graphicFrame>
        <p:nvGraphicFramePr>
          <p:cNvPr id="6" name="Chart 6">
            <a:extLst>
              <a:ext uri="{FF2B5EF4-FFF2-40B4-BE49-F238E27FC236}">
                <a16:creationId xmlns:a16="http://schemas.microsoft.com/office/drawing/2014/main" xmlns="" id="{C0807CB6-20C1-45B5-8F67-26150D548148}"/>
              </a:ext>
            </a:extLst>
          </p:cNvPr>
          <p:cNvGraphicFramePr/>
          <p:nvPr>
            <p:extLst>
              <p:ext uri="{D42A27DB-BD31-4B8C-83A1-F6EECF244321}">
                <p14:modId xmlns:p14="http://schemas.microsoft.com/office/powerpoint/2010/main" val="1473886418"/>
              </p:ext>
            </p:extLst>
          </p:nvPr>
        </p:nvGraphicFramePr>
        <p:xfrm>
          <a:off x="8001000" y="1981200"/>
          <a:ext cx="4007768" cy="3441085"/>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3189887888"/>
      </p:ext>
    </p:extLst>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表格 3"/>
          <p:cNvGraphicFramePr>
            <a:graphicFrameLocks noGrp="1"/>
          </p:cNvGraphicFramePr>
          <p:nvPr>
            <p:extLst>
              <p:ext uri="{D42A27DB-BD31-4B8C-83A1-F6EECF244321}">
                <p14:modId xmlns:p14="http://schemas.microsoft.com/office/powerpoint/2010/main" val="1119193960"/>
              </p:ext>
            </p:extLst>
          </p:nvPr>
        </p:nvGraphicFramePr>
        <p:xfrm>
          <a:off x="8991600" y="1963093"/>
          <a:ext cx="2997987" cy="4114816"/>
        </p:xfrm>
        <a:graphic>
          <a:graphicData uri="http://schemas.openxmlformats.org/drawingml/2006/table">
            <a:tbl>
              <a:tblPr/>
              <a:tblGrid>
                <a:gridCol w="585180"/>
                <a:gridCol w="578819"/>
                <a:gridCol w="873529"/>
                <a:gridCol w="502492"/>
                <a:gridCol w="457967"/>
              </a:tblGrid>
              <a:tr h="121024">
                <a:tc>
                  <a:txBody>
                    <a:bodyPr/>
                    <a:lstStyle/>
                    <a:p>
                      <a:pPr algn="l" fontAlgn="b"/>
                      <a:endParaRPr lang="zh-CN" altLang="en-US" sz="700" b="0" i="0" u="none" strike="noStrike" dirty="0">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Assigned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Ready for Motion</a:t>
                      </a:r>
                    </a:p>
                  </a:txBody>
                  <a:tcPr marL="6370" marR="6370" marT="6370" marB="0" anchor="b">
                    <a:lnL>
                      <a:noFill/>
                    </a:lnL>
                    <a:lnR>
                      <a:noFill/>
                    </a:lnR>
                    <a:lnT>
                      <a:noFill/>
                    </a:lnT>
                    <a:lnB>
                      <a:noFill/>
                    </a:lnB>
                  </a:tcPr>
                </a:tc>
                <a:tc>
                  <a:txBody>
                    <a:bodyPr/>
                    <a:lstStyle/>
                    <a:p>
                      <a:pPr algn="ctr" fontAlgn="b"/>
                      <a:r>
                        <a:rPr lang="en-US" sz="700" b="1" i="0" u="none" strike="noStrike" dirty="0">
                          <a:solidFill>
                            <a:srgbClr val="000000"/>
                          </a:solidFill>
                          <a:effectLst/>
                          <a:latin typeface="等线" panose="02010600030101010101" pitchFamily="2" charset="-122"/>
                          <a:ea typeface="等线" panose="02010600030101010101" pitchFamily="2" charset="-122"/>
                        </a:rPr>
                        <a:t>Approved</a:t>
                      </a:r>
                    </a:p>
                  </a:txBody>
                  <a:tcPr marL="6370" marR="6370" marT="6370" marB="0" anchor="b">
                    <a:lnL>
                      <a:noFill/>
                    </a:lnL>
                    <a:lnR>
                      <a:noFill/>
                    </a:lnR>
                    <a:lnT>
                      <a:noFill/>
                    </a:lnT>
                    <a:lnB>
                      <a:noFill/>
                    </a:lnB>
                  </a:tcPr>
                </a:tc>
                <a:tc>
                  <a:txBody>
                    <a:bodyPr/>
                    <a:lstStyle/>
                    <a:p>
                      <a:pPr algn="ctr" fontAlgn="b"/>
                      <a:r>
                        <a:rPr lang="en-US" sz="700" b="1" i="0" u="none" strike="noStrike">
                          <a:solidFill>
                            <a:srgbClr val="000000"/>
                          </a:solidFill>
                          <a:effectLst/>
                          <a:latin typeface="等线" panose="02010600030101010101" pitchFamily="2" charset="-122"/>
                          <a:ea typeface="等线" panose="02010600030101010101" pitchFamily="2" charset="-122"/>
                        </a:rPr>
                        <a:t>RfM+A</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Alecs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Anirud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Assaf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Chaoming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Cheng</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Chris</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(E)</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Claudio (T)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Dibakar</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30</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Dongguk</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Dong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Insun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28</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23</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27</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Jiayi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Junghoon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Leif</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Mahmoud</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Mengshi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Mike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Naren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55</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56</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Ning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Osama </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Pei </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32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Rajat</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Rojan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Rui</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7</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Solomon</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c>
                  <a:txBody>
                    <a:bodyPr/>
                    <a:lstStyle/>
                    <a:p>
                      <a:pPr algn="r" fontAlgn="b"/>
                      <a:r>
                        <a:rPr lang="en-US" altLang="zh-CN" sz="700" b="0" i="0" u="none" strike="noStrike" dirty="0">
                          <a:solidFill>
                            <a:srgbClr val="000000"/>
                          </a:solidFill>
                          <a:effectLst/>
                          <a:latin typeface="等线" panose="02010600030101010101" pitchFamily="2" charset="-122"/>
                          <a:ea typeface="等线" panose="02010600030101010101" pitchFamily="2" charset="-122"/>
                        </a:rPr>
                        <a:t>40</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Stephen M.</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Steve S.</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21</a:t>
                      </a:r>
                    </a:p>
                  </a:txBody>
                  <a:tcPr marL="6370" marR="6370" marT="6370" marB="0" anchor="b">
                    <a:lnL>
                      <a:noFill/>
                    </a:lnL>
                    <a:lnR>
                      <a:noFill/>
                    </a:lnR>
                    <a:lnT>
                      <a:noFill/>
                    </a:lnT>
                    <a:lnB>
                      <a:noFill/>
                    </a:lnB>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Yan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a:t>
                      </a:r>
                    </a:p>
                  </a:txBody>
                  <a:tcPr marL="6370" marR="6370" marT="6370" marB="0" anchor="b">
                    <a:lnL>
                      <a:noFill/>
                    </a:lnL>
                    <a:lnR>
                      <a:noFill/>
                    </a:lnR>
                    <a:lnT>
                      <a:noFill/>
                    </a:lnT>
                    <a:lnB>
                      <a:noFill/>
                    </a:lnB>
                    <a:solidFill>
                      <a:srgbClr val="DDEBF7"/>
                    </a:solidFill>
                  </a:tcPr>
                </a:tc>
              </a:tr>
              <a:tr h="121024">
                <a:tc>
                  <a:txBody>
                    <a:bodyPr/>
                    <a:lstStyle/>
                    <a:p>
                      <a:pPr algn="l" fontAlgn="b"/>
                      <a:r>
                        <a:rPr lang="en-US" sz="700" b="0" i="0" u="none" strike="noStrike">
                          <a:solidFill>
                            <a:srgbClr val="000000"/>
                          </a:solidFill>
                          <a:effectLst/>
                          <a:latin typeface="等线" panose="02010600030101010101" pitchFamily="2" charset="-122"/>
                          <a:ea typeface="等线" panose="02010600030101010101" pitchFamily="2" charset="-122"/>
                        </a:rPr>
                        <a:t>Zinan</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0</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18</a:t>
                      </a:r>
                    </a:p>
                  </a:txBody>
                  <a:tcPr marL="6370" marR="6370" marT="6370" marB="0" anchor="b">
                    <a:lnL>
                      <a:noFill/>
                    </a:lnL>
                    <a:lnR>
                      <a:noFill/>
                    </a:lnR>
                    <a:lnT>
                      <a:noFill/>
                    </a:lnT>
                    <a:lnB>
                      <a:noFill/>
                    </a:lnB>
                    <a:solidFill>
                      <a:srgbClr val="DDEBF7"/>
                    </a:solidFill>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r>
              <a:tr h="121024">
                <a:tc>
                  <a:txBody>
                    <a:bodyPr/>
                    <a:lstStyle/>
                    <a:p>
                      <a:pPr algn="l" fontAlgn="b"/>
                      <a:r>
                        <a:rPr lang="en-US" sz="700" b="1" i="0" u="none" strike="noStrike">
                          <a:solidFill>
                            <a:srgbClr val="000000"/>
                          </a:solidFill>
                          <a:effectLst/>
                          <a:latin typeface="等线" panose="02010600030101010101" pitchFamily="2" charset="-122"/>
                          <a:ea typeface="等线" panose="02010600030101010101" pitchFamily="2" charset="-122"/>
                        </a:rPr>
                        <a:t>All</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912</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49</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857</a:t>
                      </a:r>
                    </a:p>
                  </a:txBody>
                  <a:tcPr marL="6370" marR="6370" marT="6370" marB="0" anchor="b">
                    <a:lnL>
                      <a:noFill/>
                    </a:lnL>
                    <a:lnR>
                      <a:noFill/>
                    </a:lnR>
                    <a:lnT>
                      <a:noFill/>
                    </a:lnT>
                    <a:lnB>
                      <a:noFill/>
                    </a:lnB>
                  </a:tcPr>
                </a:tc>
                <a:tc>
                  <a:txBody>
                    <a:bodyPr/>
                    <a:lstStyle/>
                    <a:p>
                      <a:pPr algn="r" fontAlgn="b"/>
                      <a:r>
                        <a:rPr lang="en-US" altLang="zh-CN" sz="700" b="0" i="0" u="none" strike="noStrike">
                          <a:solidFill>
                            <a:srgbClr val="000000"/>
                          </a:solidFill>
                          <a:effectLst/>
                          <a:latin typeface="等线" panose="02010600030101010101" pitchFamily="2" charset="-122"/>
                          <a:ea typeface="等线" panose="02010600030101010101" pitchFamily="2" charset="-122"/>
                        </a:rPr>
                        <a:t>906</a:t>
                      </a:r>
                    </a:p>
                  </a:txBody>
                  <a:tcPr marL="6370" marR="6370" marT="6370" marB="0" anchor="b">
                    <a:lnL>
                      <a:noFill/>
                    </a:lnL>
                    <a:lnR>
                      <a:noFill/>
                    </a:lnR>
                    <a:lnT>
                      <a:noFill/>
                    </a:lnT>
                    <a:lnB>
                      <a:noFill/>
                    </a:lnB>
                  </a:tcPr>
                </a:tc>
              </a:tr>
              <a:tr h="121024">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l" fontAlgn="b"/>
                      <a:endParaRPr lang="zh-CN" altLang="en-US" sz="700" b="0" i="0" u="none" strike="noStrike">
                        <a:solidFill>
                          <a:srgbClr val="000000"/>
                        </a:solidFill>
                        <a:effectLst/>
                        <a:latin typeface="等线" panose="02010600030101010101" pitchFamily="2" charset="-122"/>
                        <a:ea typeface="等线" panose="02010600030101010101" pitchFamily="2" charset="-122"/>
                      </a:endParaRP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0.05372807</a:t>
                      </a:r>
                    </a:p>
                  </a:txBody>
                  <a:tcPr marL="6370" marR="6370" marT="6370" marB="0" anchor="b">
                    <a:lnL>
                      <a:noFill/>
                    </a:lnL>
                    <a:lnR>
                      <a:noFill/>
                    </a:lnR>
                    <a:lnT>
                      <a:noFill/>
                    </a:lnT>
                    <a:lnB>
                      <a:noFill/>
                    </a:lnB>
                  </a:tcPr>
                </a:tc>
                <a:tc>
                  <a:txBody>
                    <a:bodyPr/>
                    <a:lstStyle/>
                    <a:p>
                      <a:pPr algn="r" fontAlgn="b"/>
                      <a:r>
                        <a:rPr lang="en-US" altLang="zh-CN" sz="700" b="1" i="0" u="none" strike="noStrike">
                          <a:solidFill>
                            <a:srgbClr val="FF0000"/>
                          </a:solidFill>
                          <a:effectLst/>
                          <a:latin typeface="等线" panose="02010600030101010101" pitchFamily="2" charset="-122"/>
                          <a:ea typeface="等线" panose="02010600030101010101" pitchFamily="2" charset="-122"/>
                        </a:rPr>
                        <a:t>0.939693</a:t>
                      </a:r>
                    </a:p>
                  </a:txBody>
                  <a:tcPr marL="6370" marR="6370" marT="6370" marB="0" anchor="b">
                    <a:lnL>
                      <a:noFill/>
                    </a:lnL>
                    <a:lnR>
                      <a:noFill/>
                    </a:lnR>
                    <a:lnT>
                      <a:noFill/>
                    </a:lnT>
                    <a:lnB>
                      <a:noFill/>
                    </a:lnB>
                  </a:tcPr>
                </a:tc>
                <a:tc>
                  <a:txBody>
                    <a:bodyPr/>
                    <a:lstStyle/>
                    <a:p>
                      <a:pPr algn="r" fontAlgn="b"/>
                      <a:r>
                        <a:rPr lang="en-US" altLang="zh-CN" sz="700" b="1" i="0" u="none" strike="noStrike" dirty="0">
                          <a:solidFill>
                            <a:srgbClr val="FF0000"/>
                          </a:solidFill>
                          <a:effectLst/>
                          <a:latin typeface="等线" panose="02010600030101010101" pitchFamily="2" charset="-122"/>
                          <a:ea typeface="等线" panose="02010600030101010101" pitchFamily="2" charset="-122"/>
                        </a:rPr>
                        <a:t>0.993421</a:t>
                      </a:r>
                    </a:p>
                  </a:txBody>
                  <a:tcPr marL="6370" marR="6370" marT="6370" marB="0" anchor="b">
                    <a:lnL>
                      <a:noFill/>
                    </a:lnL>
                    <a:lnR>
                      <a:noFill/>
                    </a:lnR>
                    <a:lnT>
                      <a:noFill/>
                    </a:lnT>
                    <a:lnB>
                      <a:noFill/>
                    </a:lnB>
                  </a:tcPr>
                </a:tc>
              </a:tr>
            </a:tbl>
          </a:graphicData>
        </a:graphic>
      </p:graphicFrame>
      <p:sp>
        <p:nvSpPr>
          <p:cNvPr id="7171" name="Rectangle 3"/>
          <p:cNvSpPr txBox="1">
            <a:spLocks noChangeArrowheads="1"/>
          </p:cNvSpPr>
          <p:nvPr/>
        </p:nvSpPr>
        <p:spPr bwMode="auto">
          <a:xfrm>
            <a:off x="457200" y="685800"/>
            <a:ext cx="92964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a:t>Some further guideline </a:t>
            </a:r>
            <a:r>
              <a:rPr lang="en-US" altLang="zh-CN" sz="4000" kern="0" dirty="0" smtClean="0"/>
              <a:t>for speeding up</a:t>
            </a:r>
            <a:endParaRPr lang="en-US" altLang="zh-CN" sz="4000" dirty="0"/>
          </a:p>
        </p:txBody>
      </p:sp>
      <p:sp>
        <p:nvSpPr>
          <p:cNvPr id="5" name="Rectangle 3"/>
          <p:cNvSpPr txBox="1">
            <a:spLocks noChangeArrowheads="1"/>
          </p:cNvSpPr>
          <p:nvPr/>
        </p:nvSpPr>
        <p:spPr bwMode="auto">
          <a:xfrm>
            <a:off x="457200" y="1524000"/>
            <a:ext cx="80010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sz="1600" b="1" kern="0" dirty="0" err="1" smtClean="0"/>
              <a:t>PoC</a:t>
            </a:r>
            <a:r>
              <a:rPr lang="en-US" altLang="zh-CN" sz="1600" b="1" kern="0" dirty="0" smtClean="0"/>
              <a:t> </a:t>
            </a:r>
            <a:r>
              <a:rPr lang="en-US" altLang="zh-CN" sz="1600" b="1" kern="0" dirty="0"/>
              <a:t>regularly </a:t>
            </a:r>
            <a:r>
              <a:rPr lang="en-US" altLang="zh-CN" sz="1600" b="1" kern="0" dirty="0">
                <a:solidFill>
                  <a:srgbClr val="0000FF"/>
                </a:solidFill>
              </a:rPr>
              <a:t>checks</a:t>
            </a:r>
            <a:r>
              <a:rPr lang="en-US" altLang="zh-CN" sz="1600" b="1" kern="0" dirty="0"/>
              <a:t> the remaining CIDs for each assignee (as shown in the table</a:t>
            </a:r>
            <a:r>
              <a:rPr lang="en-US" altLang="zh-CN" sz="1600" b="1" kern="0" dirty="0" smtClean="0"/>
              <a:t>)</a:t>
            </a:r>
          </a:p>
          <a:p>
            <a:pPr lvl="1" algn="just">
              <a:buFont typeface="Arial" panose="020B0604020202020204" pitchFamily="34" charset="0"/>
              <a:buChar char="–"/>
              <a:defRPr/>
            </a:pPr>
            <a:r>
              <a:rPr lang="en-US" altLang="zh-CN" sz="1400" dirty="0" smtClean="0"/>
              <a:t>Ask </a:t>
            </a:r>
            <a:r>
              <a:rPr lang="en-US" altLang="zh-CN" sz="1400" dirty="0"/>
              <a:t>if extra </a:t>
            </a:r>
            <a:r>
              <a:rPr lang="en-US" altLang="zh-CN" sz="1400" dirty="0">
                <a:solidFill>
                  <a:srgbClr val="0000FF"/>
                </a:solidFill>
              </a:rPr>
              <a:t>help</a:t>
            </a:r>
            <a:r>
              <a:rPr lang="en-US" altLang="zh-CN" sz="1400" dirty="0"/>
              <a:t> is needed (e.g., </a:t>
            </a:r>
            <a:r>
              <a:rPr lang="en-US" altLang="zh-CN" sz="1400" dirty="0">
                <a:solidFill>
                  <a:srgbClr val="0000FF"/>
                </a:solidFill>
              </a:rPr>
              <a:t>re-assign</a:t>
            </a:r>
            <a:r>
              <a:rPr lang="en-US" altLang="zh-CN" sz="1400" dirty="0"/>
              <a:t> a CID to others</a:t>
            </a:r>
            <a:r>
              <a:rPr lang="en-US" altLang="zh-CN" sz="1400" dirty="0" smtClean="0"/>
              <a:t>)</a:t>
            </a:r>
          </a:p>
          <a:p>
            <a:pPr lvl="1" algn="just">
              <a:buFont typeface="Arial" panose="020B0604020202020204" pitchFamily="34" charset="0"/>
              <a:buChar char="–"/>
              <a:defRPr/>
            </a:pPr>
            <a:r>
              <a:rPr lang="en-US" altLang="zh-CN" sz="1400" dirty="0" smtClean="0"/>
              <a:t>Marked out in </a:t>
            </a:r>
            <a:r>
              <a:rPr lang="en-US" altLang="zh-CN" sz="1400" dirty="0">
                <a:solidFill>
                  <a:srgbClr val="FF0000"/>
                </a:solidFill>
              </a:rPr>
              <a:t>red</a:t>
            </a:r>
            <a:r>
              <a:rPr lang="en-US" altLang="zh-CN" sz="1400" dirty="0"/>
              <a:t> box (more than 10 CIDs), </a:t>
            </a:r>
            <a:r>
              <a:rPr lang="en-US" altLang="zh-CN" sz="1400" dirty="0">
                <a:solidFill>
                  <a:srgbClr val="0000FF"/>
                </a:solidFill>
              </a:rPr>
              <a:t>blue</a:t>
            </a:r>
            <a:r>
              <a:rPr lang="en-US" altLang="zh-CN" sz="1400" dirty="0"/>
              <a:t> box (no action until now)</a:t>
            </a:r>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Control the presentation/discussion </a:t>
            </a:r>
            <a:r>
              <a:rPr lang="en-US" altLang="zh-CN" sz="1600" b="1" kern="0" dirty="0" smtClean="0">
                <a:solidFill>
                  <a:srgbClr val="0000FF"/>
                </a:solidFill>
              </a:rPr>
              <a:t>time</a:t>
            </a:r>
          </a:p>
          <a:p>
            <a:pPr lvl="1" algn="just">
              <a:buFont typeface="Arial" panose="020B0604020202020204" pitchFamily="34" charset="0"/>
              <a:buChar char="–"/>
              <a:defRPr/>
            </a:pPr>
            <a:r>
              <a:rPr lang="en-US" altLang="zh-CN" sz="1400" dirty="0" smtClean="0"/>
              <a:t>Strongly </a:t>
            </a:r>
            <a:r>
              <a:rPr lang="en-US" altLang="zh-CN" sz="1400" dirty="0"/>
              <a:t>suggest to have sufficient </a:t>
            </a:r>
            <a:r>
              <a:rPr lang="en-US" altLang="zh-CN" sz="1400" dirty="0">
                <a:solidFill>
                  <a:srgbClr val="0000FF"/>
                </a:solidFill>
              </a:rPr>
              <a:t>offline</a:t>
            </a:r>
            <a:r>
              <a:rPr lang="en-US" altLang="zh-CN" sz="1400" dirty="0"/>
              <a:t> discussion (especially via the email reflector), before presenting in a </a:t>
            </a:r>
            <a:r>
              <a:rPr lang="en-US" altLang="zh-CN" sz="1400" dirty="0" err="1"/>
              <a:t>TGbf</a:t>
            </a:r>
            <a:r>
              <a:rPr lang="en-US" altLang="zh-CN" sz="1400" dirty="0"/>
              <a:t> </a:t>
            </a:r>
            <a:r>
              <a:rPr lang="en-US" altLang="zh-CN" sz="1400" dirty="0" smtClean="0"/>
              <a:t>meeting</a:t>
            </a:r>
          </a:p>
          <a:p>
            <a:pPr lvl="1" algn="just">
              <a:buFont typeface="Arial" panose="020B0604020202020204" pitchFamily="34" charset="0"/>
              <a:buChar char="–"/>
              <a:defRPr/>
            </a:pPr>
            <a:endParaRPr lang="en-US" altLang="zh-CN" sz="1100" b="1" kern="0" dirty="0" smtClean="0"/>
          </a:p>
          <a:p>
            <a:pPr marL="342900" lvl="1" indent="-342900" algn="just">
              <a:buFont typeface="Arial" panose="020B0604020202020204" pitchFamily="34" charset="0"/>
              <a:buChar char="•"/>
              <a:defRPr/>
            </a:pPr>
            <a:r>
              <a:rPr lang="en-US" altLang="zh-CN" sz="1600" b="1" kern="0" dirty="0" smtClean="0">
                <a:solidFill>
                  <a:srgbClr val="0000FF"/>
                </a:solidFill>
              </a:rPr>
              <a:t>Identify</a:t>
            </a:r>
            <a:r>
              <a:rPr lang="en-US" altLang="zh-CN" sz="1600" b="1" kern="0" dirty="0" smtClean="0"/>
              <a:t> key topics,  arrange </a:t>
            </a:r>
            <a:r>
              <a:rPr lang="en-US" altLang="zh-CN" sz="1600" b="1" kern="0" dirty="0" smtClean="0">
                <a:solidFill>
                  <a:srgbClr val="0000FF"/>
                </a:solidFill>
              </a:rPr>
              <a:t>aggregated discussion </a:t>
            </a:r>
          </a:p>
          <a:p>
            <a:pPr lvl="1" algn="just">
              <a:buFont typeface="Arial" panose="020B0604020202020204" pitchFamily="34" charset="0"/>
              <a:buChar char="–"/>
              <a:defRPr/>
            </a:pPr>
            <a:r>
              <a:rPr lang="en-US" altLang="zh-CN" sz="1400" dirty="0" smtClean="0"/>
              <a:t>Add </a:t>
            </a:r>
            <a:r>
              <a:rPr lang="en-US" altLang="zh-CN" sz="1400" dirty="0" smtClean="0">
                <a:solidFill>
                  <a:srgbClr val="0000FF"/>
                </a:solidFill>
              </a:rPr>
              <a:t>table 1</a:t>
            </a:r>
            <a:r>
              <a:rPr lang="en-US" altLang="zh-CN" sz="1400" dirty="0" smtClean="0"/>
              <a:t> </a:t>
            </a:r>
            <a:r>
              <a:rPr lang="en-US" altLang="zh-CN" sz="1400" dirty="0"/>
              <a:t>with highest </a:t>
            </a:r>
            <a:r>
              <a:rPr lang="en-US" altLang="zh-CN" sz="1400" dirty="0" smtClean="0"/>
              <a:t>priority for key topics, </a:t>
            </a:r>
            <a:r>
              <a:rPr lang="en-US" altLang="zh-CN" sz="1400" dirty="0"/>
              <a:t>and stop discussion of the </a:t>
            </a:r>
            <a:r>
              <a:rPr lang="en-US" altLang="zh-CN" sz="1400" dirty="0" smtClean="0"/>
              <a:t>table 3</a:t>
            </a:r>
            <a:endParaRPr lang="en-US" altLang="zh-CN" sz="1400" dirty="0"/>
          </a:p>
          <a:p>
            <a:pPr lvl="1" algn="just">
              <a:buFont typeface="Arial" panose="020B0604020202020204" pitchFamily="34" charset="0"/>
              <a:buChar char="–"/>
              <a:defRPr/>
            </a:pPr>
            <a:r>
              <a:rPr lang="en-US" altLang="zh-CN" sz="1400" dirty="0"/>
              <a:t>Allow discussion for </a:t>
            </a:r>
            <a:r>
              <a:rPr lang="en-US" altLang="zh-CN" sz="1400" dirty="0">
                <a:solidFill>
                  <a:srgbClr val="0000FF"/>
                </a:solidFill>
              </a:rPr>
              <a:t>key </a:t>
            </a:r>
            <a:r>
              <a:rPr lang="en-US" altLang="zh-CN" sz="1400" dirty="0" smtClean="0">
                <a:solidFill>
                  <a:srgbClr val="0000FF"/>
                </a:solidFill>
              </a:rPr>
              <a:t>topics</a:t>
            </a:r>
            <a:r>
              <a:rPr lang="en-US" altLang="zh-CN" sz="1400" dirty="0"/>
              <a:t>, even without </a:t>
            </a:r>
            <a:r>
              <a:rPr lang="en-US" altLang="zh-CN" sz="1400" dirty="0" smtClean="0"/>
              <a:t>resolution/consensus</a:t>
            </a:r>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lvl="1" algn="just">
              <a:buFont typeface="Arial" panose="020B0604020202020204" pitchFamily="34" charset="0"/>
              <a:buChar char="–"/>
              <a:defRPr/>
            </a:pPr>
            <a:endParaRPr lang="en-US" altLang="zh-CN" sz="1100" dirty="0"/>
          </a:p>
          <a:p>
            <a:pPr lvl="1" algn="just">
              <a:buFont typeface="Arial" panose="020B0604020202020204" pitchFamily="34" charset="0"/>
              <a:buChar char="–"/>
              <a:defRPr/>
            </a:pPr>
            <a:endParaRPr lang="en-US" altLang="zh-CN" sz="1100" dirty="0" smtClean="0"/>
          </a:p>
          <a:p>
            <a:pPr marL="342900" lvl="1" indent="-342900" algn="just">
              <a:buFont typeface="Arial" panose="020B0604020202020204" pitchFamily="34" charset="0"/>
              <a:buChar char="•"/>
              <a:defRPr/>
            </a:pPr>
            <a:r>
              <a:rPr lang="en-US" altLang="zh-CN" sz="1600" b="1" kern="0" dirty="0" smtClean="0"/>
              <a:t>Any other suggestion?</a:t>
            </a:r>
            <a:endParaRPr lang="en-US" altLang="zh-CN" sz="1600" b="1" kern="0" dirty="0"/>
          </a:p>
        </p:txBody>
      </p:sp>
      <p:sp>
        <p:nvSpPr>
          <p:cNvPr id="6" name="Rectangle 3"/>
          <p:cNvSpPr txBox="1">
            <a:spLocks noChangeArrowheads="1"/>
          </p:cNvSpPr>
          <p:nvPr/>
        </p:nvSpPr>
        <p:spPr bwMode="auto">
          <a:xfrm>
            <a:off x="8915400" y="6270893"/>
            <a:ext cx="3200399" cy="206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1200" b="0" kern="0" dirty="0" smtClean="0"/>
              <a:t>Until 2023.01.14</a:t>
            </a:r>
            <a:endParaRPr lang="en-US" altLang="zh-CN" sz="1200" b="0" dirty="0"/>
          </a:p>
        </p:txBody>
      </p:sp>
      <p:sp>
        <p:nvSpPr>
          <p:cNvPr id="18" name="TextBox 7"/>
          <p:cNvSpPr txBox="1"/>
          <p:nvPr/>
        </p:nvSpPr>
        <p:spPr>
          <a:xfrm>
            <a:off x="10501912" y="990600"/>
            <a:ext cx="1690088" cy="505079"/>
          </a:xfrm>
          <a:prstGeom prst="rect">
            <a:avLst/>
          </a:prstGeom>
          <a:noFill/>
        </p:spPr>
        <p:txBody>
          <a:bodyPr>
            <a:noAutofit/>
          </a:bodyPr>
          <a:lstStyle/>
          <a:p>
            <a:pPr algn="just">
              <a:defRPr/>
            </a:pPr>
            <a:r>
              <a:rPr lang="en-US" sz="1050" b="1" dirty="0"/>
              <a:t>Notes:  </a:t>
            </a:r>
          </a:p>
          <a:p>
            <a:pPr marL="90488" lvl="1" indent="-90488" algn="just">
              <a:buFont typeface="Arial" panose="020B0604020202020204" pitchFamily="34" charset="0"/>
              <a:buChar char="•"/>
              <a:defRPr/>
            </a:pPr>
            <a:r>
              <a:rPr lang="en-US" sz="900" dirty="0" smtClean="0">
                <a:solidFill>
                  <a:srgbClr val="FF0000"/>
                </a:solidFill>
              </a:rPr>
              <a:t>Red box: more than 10 CIDs.</a:t>
            </a:r>
            <a:endParaRPr lang="en-US" sz="900" dirty="0">
              <a:solidFill>
                <a:srgbClr val="FF0000"/>
              </a:solidFill>
            </a:endParaRPr>
          </a:p>
          <a:p>
            <a:pPr marL="90488" lvl="1" indent="-90488" algn="just">
              <a:buFont typeface="Arial" panose="020B0604020202020204" pitchFamily="34" charset="0"/>
              <a:buChar char="•"/>
              <a:defRPr/>
            </a:pPr>
            <a:r>
              <a:rPr lang="en-US" altLang="zh-CN" sz="900" dirty="0" smtClean="0">
                <a:solidFill>
                  <a:srgbClr val="0000FF"/>
                </a:solidFill>
              </a:rPr>
              <a:t>Blue box: no action until now</a:t>
            </a:r>
            <a:endParaRPr lang="en-US" altLang="zh-CN" sz="900" dirty="0">
              <a:solidFill>
                <a:srgbClr val="0000FF"/>
              </a:solidFill>
            </a:endParaRPr>
          </a:p>
        </p:txBody>
      </p:sp>
      <p:sp>
        <p:nvSpPr>
          <p:cNvPr id="3" name="矩形 2"/>
          <p:cNvSpPr/>
          <p:nvPr/>
        </p:nvSpPr>
        <p:spPr>
          <a:xfrm>
            <a:off x="4648200" y="4380264"/>
            <a:ext cx="3810000" cy="2000548"/>
          </a:xfrm>
          <a:prstGeom prst="rect">
            <a:avLst/>
          </a:prstGeom>
          <a:ln>
            <a:solidFill>
              <a:srgbClr val="0070C0"/>
            </a:solidFill>
          </a:ln>
        </p:spPr>
        <p:txBody>
          <a:bodyPr wrap="square">
            <a:spAutoFit/>
          </a:bodyPr>
          <a:lstStyle/>
          <a:p>
            <a:pPr lvl="0" algn="ctr">
              <a:spcAft>
                <a:spcPts val="0"/>
              </a:spcAft>
            </a:pPr>
            <a:r>
              <a:rPr lang="en-US" altLang="zh-CN" sz="1400" b="1" dirty="0" smtClean="0">
                <a:solidFill>
                  <a:srgbClr val="0000FF"/>
                </a:solidFill>
                <a:ea typeface="Times New Roman" panose="02020603050405020304" pitchFamily="18" charset="0"/>
              </a:rPr>
              <a:t>Key topics</a:t>
            </a:r>
          </a:p>
          <a:p>
            <a:pPr marL="180975" lvl="0" indent="-180975">
              <a:spcAft>
                <a:spcPts val="0"/>
              </a:spcAft>
              <a:buFont typeface="+mj-lt"/>
              <a:buAutoNum type="arabicPeriod"/>
            </a:pPr>
            <a:r>
              <a:rPr lang="en-US" altLang="zh-CN" sz="1100" dirty="0">
                <a:ea typeface="Times New Roman" panose="02020603050405020304" pitchFamily="18" charset="0"/>
              </a:rPr>
              <a:t>TBDs and bug fixes</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NPDA (Clause 11 text for NDPA and Trigger)</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behavior (antenna selection, power control, timestamp)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PHY capabilities and parameter setup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SR2SR (setup parameters and negotiation)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(reporting, monostatic)</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DMG SBP</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Annex B, G</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SBP (termination)</a:t>
            </a:r>
            <a:endParaRPr lang="zh-CN" altLang="zh-CN" sz="1100" dirty="0"/>
          </a:p>
          <a:p>
            <a:pPr marL="180975" lvl="0" indent="-180975">
              <a:spcAft>
                <a:spcPts val="0"/>
              </a:spcAft>
              <a:buFont typeface="+mj-lt"/>
              <a:buAutoNum type="arabicPeriod"/>
            </a:pPr>
            <a:r>
              <a:rPr lang="en-US" altLang="zh-CN" sz="1100" dirty="0">
                <a:ea typeface="Times New Roman" panose="02020603050405020304" pitchFamily="18" charset="0"/>
              </a:rPr>
              <a:t>PASN setting</a:t>
            </a:r>
            <a:endParaRPr lang="zh-CN" altLang="zh-CN" sz="1100" dirty="0">
              <a:effectLst/>
            </a:endParaRPr>
          </a:p>
        </p:txBody>
      </p:sp>
    </p:spTree>
    <p:extLst>
      <p:ext uri="{BB962C8B-B14F-4D97-AF65-F5344CB8AC3E}">
        <p14:creationId xmlns:p14="http://schemas.microsoft.com/office/powerpoint/2010/main" val="1724458537"/>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457200" y="685800"/>
            <a:ext cx="11277600" cy="685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kern="0" dirty="0" smtClean="0"/>
              <a:t>Discussion and plan for the remaining CIDs</a:t>
            </a:r>
            <a:endParaRPr lang="en-US" altLang="zh-CN" sz="4000" dirty="0"/>
          </a:p>
        </p:txBody>
      </p:sp>
      <p:sp>
        <p:nvSpPr>
          <p:cNvPr id="5" name="Rectangle 3"/>
          <p:cNvSpPr txBox="1">
            <a:spLocks noChangeArrowheads="1"/>
          </p:cNvSpPr>
          <p:nvPr/>
        </p:nvSpPr>
        <p:spPr bwMode="auto">
          <a:xfrm>
            <a:off x="457200" y="1524000"/>
            <a:ext cx="11277600" cy="4829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342900" lvl="1" indent="-342900" algn="just">
              <a:buFont typeface="Arial" panose="020B0604020202020204" pitchFamily="34" charset="0"/>
              <a:buChar char="•"/>
              <a:defRPr/>
            </a:pPr>
            <a:r>
              <a:rPr lang="en-US" altLang="zh-CN" b="1" kern="0" dirty="0" smtClean="0"/>
              <a:t>Deadline </a:t>
            </a:r>
            <a:r>
              <a:rPr lang="en-US" altLang="zh-CN" b="1" kern="0" dirty="0"/>
              <a:t>for comment </a:t>
            </a:r>
            <a:r>
              <a:rPr lang="en-US" altLang="zh-CN" b="1" kern="0" dirty="0" smtClean="0"/>
              <a:t>resolution </a:t>
            </a:r>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a:t>
            </a:r>
            <a:r>
              <a:rPr lang="en-US" altLang="zh-CN" sz="1600" dirty="0" smtClean="0">
                <a:solidFill>
                  <a:srgbClr val="00B050"/>
                </a:solidFill>
                <a:latin typeface="Times New Roman" panose="02020603050405020304" pitchFamily="18" charset="0"/>
                <a:cs typeface="Times New Roman" panose="02020603050405020304" pitchFamily="18" charset="0"/>
              </a:rPr>
              <a:t>08:00-10:00 </a:t>
            </a:r>
            <a:r>
              <a:rPr lang="en-US" altLang="zh-CN" sz="1600" dirty="0">
                <a:solidFill>
                  <a:srgbClr val="00B050"/>
                </a:solidFill>
                <a:latin typeface="Times New Roman" panose="02020603050405020304" pitchFamily="18" charset="0"/>
                <a:cs typeface="Times New Roman" panose="02020603050405020304" pitchFamily="18" charset="0"/>
              </a:rPr>
              <a:t>Baltimore </a:t>
            </a:r>
            <a:r>
              <a:rPr lang="en-US" altLang="zh-CN" sz="1600" dirty="0" smtClean="0">
                <a:solidFill>
                  <a:srgbClr val="00B050"/>
                </a:solidFill>
                <a:latin typeface="Times New Roman" panose="02020603050405020304" pitchFamily="18" charset="0"/>
                <a:cs typeface="Times New Roman" panose="02020603050405020304" pitchFamily="18" charset="0"/>
              </a:rPr>
              <a:t>time ??  </a:t>
            </a:r>
            <a:endParaRPr lang="en-US" altLang="zh-CN" sz="1600" dirty="0">
              <a:solidFill>
                <a:srgbClr val="00B050"/>
              </a:solidFill>
              <a:latin typeface="Times New Roman" panose="02020603050405020304" pitchFamily="18" charset="0"/>
              <a:cs typeface="Times New Roman" panose="02020603050405020304" pitchFamily="18" charset="0"/>
            </a:endParaRPr>
          </a:p>
          <a:p>
            <a:pPr marL="342900" lvl="1" indent="-342900" algn="just">
              <a:buFont typeface="Arial" panose="020B0604020202020204" pitchFamily="34" charset="0"/>
              <a:buChar char="•"/>
              <a:defRPr/>
            </a:pPr>
            <a:endParaRPr lang="en-US" altLang="zh-CN" b="1" kern="0" dirty="0" smtClean="0"/>
          </a:p>
          <a:p>
            <a:pPr marL="342900" lvl="1" indent="-342900" algn="just">
              <a:buFont typeface="Arial" panose="020B0604020202020204" pitchFamily="34" charset="0"/>
              <a:buChar char="•"/>
              <a:defRPr/>
            </a:pPr>
            <a:r>
              <a:rPr lang="en-US" altLang="zh-CN" b="1" kern="0" dirty="0" smtClean="0"/>
              <a:t>Motion for closing the remaining CIDs </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latin typeface="Times New Roman" panose="02020603050405020304" pitchFamily="18" charset="0"/>
                <a:cs typeface="Times New Roman" panose="02020603050405020304" pitchFamily="18" charset="0"/>
              </a:rPr>
              <a:t>January 19    (Thursday AM 1),	08:00-10:00 Baltimore time ??  </a:t>
            </a:r>
          </a:p>
          <a:p>
            <a:pPr marL="685800" lvl="2" indent="-342900" algn="just">
              <a:buFont typeface="Arial" panose="020B0604020202020204" pitchFamily="34" charset="0"/>
              <a:buChar char="•"/>
              <a:defRPr/>
            </a:pPr>
            <a:endParaRPr lang="en-US" altLang="zh-CN" sz="1400" b="1" dirty="0" smtClean="0"/>
          </a:p>
          <a:p>
            <a:pPr marL="685800" lvl="2" indent="-342900" algn="just">
              <a:buFont typeface="Arial" panose="020B0604020202020204" pitchFamily="34" charset="0"/>
              <a:buChar char="•"/>
              <a:defRPr/>
            </a:pPr>
            <a:r>
              <a:rPr lang="en-US" altLang="zh-CN" sz="1400" b="1" dirty="0" smtClean="0">
                <a:solidFill>
                  <a:srgbClr val="FF0000"/>
                </a:solidFill>
              </a:rPr>
              <a:t>Move </a:t>
            </a:r>
            <a:r>
              <a:rPr lang="en-US" altLang="zh-CN" sz="1400" b="1" dirty="0">
                <a:solidFill>
                  <a:srgbClr val="FF0000"/>
                </a:solidFill>
              </a:rPr>
              <a:t>to approve “Rejected” resolutions to the CIDs:</a:t>
            </a:r>
            <a:endParaRPr lang="en-US" altLang="zh-CN" sz="1400" b="1" kern="0" dirty="0">
              <a:solidFill>
                <a:srgbClr val="FF0000"/>
              </a:solidFill>
            </a:endParaRPr>
          </a:p>
          <a:p>
            <a:pPr lvl="2" algn="just">
              <a:buFont typeface="Arial" panose="020B0604020202020204" pitchFamily="34" charset="0"/>
              <a:buChar char="–"/>
              <a:defRPr/>
            </a:pPr>
            <a:r>
              <a:rPr lang="en-US" altLang="zh-CN" sz="1100" dirty="0">
                <a:solidFill>
                  <a:srgbClr val="FF0000"/>
                </a:solidFill>
              </a:rPr>
              <a:t>CID: </a:t>
            </a:r>
            <a:r>
              <a:rPr lang="en-GB" altLang="zh-CN" sz="1100" dirty="0" smtClean="0">
                <a:solidFill>
                  <a:srgbClr val="FF0000"/>
                </a:solidFill>
              </a:rPr>
              <a:t>XXX</a:t>
            </a:r>
            <a:endParaRPr lang="zh-CN" altLang="zh-CN" sz="1100" dirty="0">
              <a:solidFill>
                <a:srgbClr val="FF0000"/>
              </a:solidFill>
            </a:endParaRPr>
          </a:p>
          <a:p>
            <a:pPr marL="685800" lvl="2" indent="-342900" algn="just">
              <a:buFont typeface="Arial" panose="020B0604020202020204" pitchFamily="34" charset="0"/>
              <a:buChar char="•"/>
              <a:defRPr/>
            </a:pPr>
            <a:r>
              <a:rPr lang="en-US" altLang="zh-CN" sz="1400" b="1" dirty="0">
                <a:solidFill>
                  <a:srgbClr val="FF0000"/>
                </a:solidFill>
              </a:rPr>
              <a:t>With the following rejection reason: </a:t>
            </a:r>
            <a:r>
              <a:rPr lang="en-US" altLang="zh-CN" sz="1400" b="1" dirty="0" smtClean="0">
                <a:solidFill>
                  <a:srgbClr val="FF0000"/>
                </a:solidFill>
              </a:rPr>
              <a:t>“Lack </a:t>
            </a:r>
            <a:r>
              <a:rPr lang="en-US" altLang="zh-CN" sz="1400" b="1" dirty="0">
                <a:solidFill>
                  <a:srgbClr val="FF0000"/>
                </a:solidFill>
              </a:rPr>
              <a:t>of </a:t>
            </a:r>
            <a:r>
              <a:rPr lang="en-US" altLang="zh-CN" sz="1400" b="1" dirty="0" smtClean="0">
                <a:solidFill>
                  <a:srgbClr val="FF0000"/>
                </a:solidFill>
              </a:rPr>
              <a:t>technical contribution/consensus</a:t>
            </a:r>
            <a:r>
              <a:rPr lang="en-US" altLang="zh-CN" sz="1400" b="1" dirty="0">
                <a:solidFill>
                  <a:srgbClr val="FF0000"/>
                </a:solidFill>
              </a:rPr>
              <a:t>”.</a:t>
            </a:r>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a:t>TG Motion: Initial </a:t>
            </a:r>
            <a:r>
              <a:rPr lang="en-US" altLang="zh-CN" b="1" kern="0" dirty="0" smtClean="0"/>
              <a:t>LB (</a:t>
            </a:r>
            <a:r>
              <a:rPr lang="en-US" altLang="zh-CN" kern="0" dirty="0" smtClean="0"/>
              <a:t>Then</a:t>
            </a:r>
            <a:r>
              <a:rPr lang="en-US" altLang="zh-CN" b="1" kern="0" dirty="0" smtClean="0"/>
              <a:t> </a:t>
            </a:r>
            <a:r>
              <a:rPr lang="en-US" altLang="en-US" dirty="0">
                <a:solidFill>
                  <a:schemeClr val="tx2"/>
                </a:solidFill>
              </a:rPr>
              <a:t>SP for Timeline </a:t>
            </a:r>
            <a:r>
              <a:rPr lang="en-US" altLang="en-US" dirty="0" smtClean="0">
                <a:solidFill>
                  <a:schemeClr val="tx2"/>
                </a:solidFill>
              </a:rPr>
              <a:t>change of D2.0 and …</a:t>
            </a:r>
            <a:r>
              <a:rPr lang="en-US" altLang="zh-CN" b="1" kern="0" dirty="0" smtClean="0"/>
              <a:t>)</a:t>
            </a:r>
            <a:endParaRPr lang="en-US" altLang="zh-CN" b="1" kern="0" dirty="0"/>
          </a:p>
          <a:p>
            <a:pPr marL="685800" lvl="2" indent="-285750" algn="just">
              <a:spcBef>
                <a:spcPct val="0"/>
              </a:spcBef>
              <a:spcAft>
                <a:spcPts val="0"/>
              </a:spcAft>
              <a:buClr>
                <a:srgbClr val="000000"/>
              </a:buClr>
              <a:buFont typeface="Times New Roman" panose="02020603050405020304" pitchFamily="18" charset="0"/>
              <a:buChar char="―"/>
              <a:defRPr/>
            </a:pPr>
            <a:r>
              <a:rPr lang="en-US" altLang="zh-CN" sz="1600" dirty="0">
                <a:solidFill>
                  <a:srgbClr val="00B050"/>
                </a:solidFill>
                <a:cs typeface="Times New Roman" panose="02020603050405020304" pitchFamily="18" charset="0"/>
              </a:rPr>
              <a:t>January 19    (Thursday AM 1),	</a:t>
            </a:r>
            <a:r>
              <a:rPr lang="en-US" altLang="zh-CN" sz="1600" dirty="0" smtClean="0">
                <a:solidFill>
                  <a:srgbClr val="00B050"/>
                </a:solidFill>
                <a:cs typeface="Times New Roman" panose="02020603050405020304" pitchFamily="18" charset="0"/>
              </a:rPr>
              <a:t>08:00-10:00 </a:t>
            </a:r>
            <a:r>
              <a:rPr lang="en-US" altLang="zh-CN" sz="1600" dirty="0">
                <a:solidFill>
                  <a:srgbClr val="00B050"/>
                </a:solidFill>
                <a:cs typeface="Times New Roman" panose="02020603050405020304" pitchFamily="18" charset="0"/>
              </a:rPr>
              <a:t>Baltimore </a:t>
            </a:r>
            <a:r>
              <a:rPr lang="en-US" altLang="zh-CN" sz="1600" dirty="0" smtClean="0">
                <a:solidFill>
                  <a:srgbClr val="00B050"/>
                </a:solidFill>
                <a:cs typeface="Times New Roman" panose="02020603050405020304" pitchFamily="18" charset="0"/>
              </a:rPr>
              <a:t>time ??</a:t>
            </a:r>
            <a:endParaRPr lang="en-US" altLang="zh-CN" sz="1600" dirty="0">
              <a:solidFill>
                <a:srgbClr val="00B050"/>
              </a:solidFill>
              <a:cs typeface="Times New Roman" panose="02020603050405020304" pitchFamily="18" charset="0"/>
            </a:endParaRPr>
          </a:p>
          <a:p>
            <a:pPr marL="685800" lvl="2" indent="-285750" algn="just">
              <a:spcBef>
                <a:spcPct val="0"/>
              </a:spcBef>
              <a:spcAft>
                <a:spcPts val="0"/>
              </a:spcAft>
              <a:buFont typeface="Times New Roman" panose="02020603050405020304" pitchFamily="18" charset="0"/>
              <a:buChar char="―"/>
              <a:defRPr/>
            </a:pPr>
            <a:r>
              <a:rPr lang="en-US" altLang="zh-CN" sz="1600" dirty="0">
                <a:solidFill>
                  <a:srgbClr val="00B0F0"/>
                </a:solidFill>
                <a:cs typeface="Times New Roman" panose="02020603050405020304" pitchFamily="18" charset="0"/>
              </a:rPr>
              <a:t>January 19    (Thursday AM 2),	</a:t>
            </a:r>
            <a:r>
              <a:rPr lang="en-US" altLang="zh-CN" sz="1600" dirty="0" smtClean="0">
                <a:solidFill>
                  <a:srgbClr val="00B0F0"/>
                </a:solidFill>
                <a:cs typeface="Times New Roman" panose="02020603050405020304" pitchFamily="18" charset="0"/>
              </a:rPr>
              <a:t>10:30-12:30 </a:t>
            </a:r>
            <a:r>
              <a:rPr lang="en-US" altLang="zh-CN" sz="1600" dirty="0">
                <a:solidFill>
                  <a:srgbClr val="00B0F0"/>
                </a:solidFill>
                <a:cs typeface="Times New Roman" panose="02020603050405020304" pitchFamily="18" charset="0"/>
              </a:rPr>
              <a:t>Baltimore time</a:t>
            </a:r>
            <a:endParaRPr lang="en-US" altLang="zh-CN" sz="1600" dirty="0">
              <a:solidFill>
                <a:srgbClr val="C00000"/>
              </a:solidFill>
              <a:cs typeface="Times New Roman" panose="02020603050405020304" pitchFamily="18" charset="0"/>
            </a:endParaRPr>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lvl="1" algn="just">
              <a:buFont typeface="Arial" panose="020B0604020202020204" pitchFamily="34" charset="0"/>
              <a:buChar char="–"/>
              <a:defRPr/>
            </a:pPr>
            <a:endParaRPr lang="en-US" altLang="zh-CN" sz="1400" dirty="0" smtClean="0"/>
          </a:p>
          <a:p>
            <a:pPr marL="342900" lvl="1" indent="-342900" algn="just">
              <a:buFont typeface="Arial" panose="020B0604020202020204" pitchFamily="34" charset="0"/>
              <a:buChar char="•"/>
              <a:defRPr/>
            </a:pPr>
            <a:r>
              <a:rPr lang="en-US" altLang="zh-CN" b="1" kern="0" dirty="0" smtClean="0"/>
              <a:t>Any other suggestion?</a:t>
            </a:r>
            <a:endParaRPr lang="en-US" altLang="zh-CN" b="1" kern="0" dirty="0"/>
          </a:p>
        </p:txBody>
      </p:sp>
    </p:spTree>
    <p:extLst>
      <p:ext uri="{BB962C8B-B14F-4D97-AF65-F5344CB8AC3E}">
        <p14:creationId xmlns:p14="http://schemas.microsoft.com/office/powerpoint/2010/main" val="3730354294"/>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Title 1"/>
          <p:cNvSpPr>
            <a:spLocks noGrp="1"/>
          </p:cNvSpPr>
          <p:nvPr>
            <p:ph type="title"/>
          </p:nvPr>
        </p:nvSpPr>
        <p:spPr>
          <a:xfrm>
            <a:off x="914400" y="685800"/>
            <a:ext cx="10363200" cy="533400"/>
          </a:xfrm>
        </p:spPr>
        <p:txBody>
          <a:bodyPr/>
          <a:lstStyle/>
          <a:p>
            <a:r>
              <a:rPr lang="en-US" altLang="zh-CN" sz="3600" dirty="0" smtClean="0"/>
              <a:t>1st </a:t>
            </a:r>
            <a:r>
              <a:rPr lang="en-US" altLang="zh-CN" sz="3600" dirty="0"/>
              <a:t>Workshop on Wi-Fi Sensing (</a:t>
            </a:r>
            <a:r>
              <a:rPr lang="en-US" altLang="zh-CN" sz="3600" dirty="0" err="1"/>
              <a:t>WiSe</a:t>
            </a:r>
            <a:r>
              <a:rPr lang="en-US" altLang="zh-CN" sz="3600" dirty="0"/>
              <a:t> 1</a:t>
            </a:r>
            <a:r>
              <a:rPr lang="en-US" altLang="zh-CN" sz="3600" dirty="0" smtClean="0"/>
              <a:t>)</a:t>
            </a:r>
            <a:endParaRPr lang="en-GB" altLang="en-US" sz="3600" dirty="0" smtClean="0"/>
          </a:p>
        </p:txBody>
      </p:sp>
      <p:sp>
        <p:nvSpPr>
          <p:cNvPr id="8" name="Rectangle 2"/>
          <p:cNvSpPr>
            <a:spLocks noGrp="1" noChangeArrowheads="1"/>
          </p:cNvSpPr>
          <p:nvPr>
            <p:ph idx="1"/>
          </p:nvPr>
        </p:nvSpPr>
        <p:spPr>
          <a:xfrm>
            <a:off x="914400" y="3581400"/>
            <a:ext cx="6345976" cy="2819400"/>
          </a:xfrm>
          <a:ln/>
        </p:spPr>
        <p:txBody>
          <a:bodyPr/>
          <a:lstStyle/>
          <a:p>
            <a:pPr algn="just">
              <a:spcBef>
                <a:spcPts val="0"/>
              </a:spcBef>
              <a:spcAft>
                <a:spcPts val="600"/>
              </a:spcAft>
              <a:buFont typeface="Arial" panose="020B0604020202020204" pitchFamily="34" charset="0"/>
              <a:buChar char="•"/>
            </a:pPr>
            <a:r>
              <a:rPr lang="en-US" altLang="zh-CN" dirty="0" smtClean="0">
                <a:solidFill>
                  <a:srgbClr val="0000FF"/>
                </a:solidFill>
              </a:rPr>
              <a:t>Recorded video and more information</a:t>
            </a:r>
            <a:r>
              <a:rPr lang="en-US" altLang="zh-CN" dirty="0">
                <a:solidFill>
                  <a:srgbClr val="0000FF"/>
                </a:solidFill>
              </a:rPr>
              <a:t>:</a:t>
            </a:r>
            <a:endParaRPr lang="en-US" altLang="zh-CN" dirty="0" smtClean="0">
              <a:solidFill>
                <a:srgbClr val="0000FF"/>
              </a:solidFill>
            </a:endParaRPr>
          </a:p>
          <a:p>
            <a:pPr marL="720725" lvl="1" indent="-342900" algn="just">
              <a:spcBef>
                <a:spcPts val="0"/>
              </a:spcBef>
              <a:spcAft>
                <a:spcPts val="600"/>
              </a:spcAft>
              <a:buFont typeface="Times New Roman" panose="02020603050405020304" pitchFamily="18" charset="0"/>
              <a:buChar char="−"/>
            </a:pPr>
            <a:r>
              <a:rPr lang="en-US" altLang="zh-CN" sz="1600" dirty="0">
                <a:hlinkClick r:id="rId3"/>
              </a:rPr>
              <a:t>https://www.chaspark.net/#/</a:t>
            </a:r>
            <a:r>
              <a:rPr lang="en-US" altLang="zh-CN" sz="1600" dirty="0" smtClean="0">
                <a:hlinkClick r:id="rId3"/>
              </a:rPr>
              <a:t>hotspots/824040781151260672</a:t>
            </a:r>
            <a:endParaRPr lang="en-US" altLang="zh-CN" sz="1600" dirty="0" smtClean="0"/>
          </a:p>
        </p:txBody>
      </p:sp>
      <p:pic>
        <p:nvPicPr>
          <p:cNvPr id="1026" name="Picture 2" descr="C:\Users\h00316112\AppData\Roaming\eSpace_Desktop\UserData\h00316112\imagefiles\originalImgfiles\6E367637-AD6C-4376-A9BA-E7B3A5AC5F4C.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260376" y="2514600"/>
            <a:ext cx="4960306" cy="3960811"/>
          </a:xfrm>
          <a:prstGeom prst="rect">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7" name="Rectangle 2"/>
          <p:cNvSpPr txBox="1">
            <a:spLocks noChangeArrowheads="1"/>
          </p:cNvSpPr>
          <p:nvPr/>
        </p:nvSpPr>
        <p:spPr bwMode="auto">
          <a:xfrm>
            <a:off x="914400" y="1295399"/>
            <a:ext cx="11201400" cy="16017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2075" tIns="46038" rIns="92075" bIns="46038" numCol="1" anchor="t" anchorCtr="0" compatLnSpc="1">
            <a:prstTxWarp prst="textNoShape">
              <a:avLst/>
            </a:prstTxWarp>
          </a:bodyPr>
          <a:lstStyle>
            <a:lvl1pPr marL="342900" indent="-342900" algn="l" rtl="0" eaLnBrk="0" fontAlgn="base" hangingPunct="0">
              <a:spcBef>
                <a:spcPct val="20000"/>
              </a:spcBef>
              <a:spcAft>
                <a:spcPct val="0"/>
              </a:spcAft>
              <a:buChar char="•"/>
              <a:defRPr sz="24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000">
                <a:solidFill>
                  <a:schemeClr val="tx1"/>
                </a:solidFill>
                <a:latin typeface="+mn-lt"/>
              </a:defRPr>
            </a:lvl2pPr>
            <a:lvl3pPr marL="1085850" indent="-228600" algn="l" rtl="0" eaLnBrk="0" fontAlgn="base" hangingPunct="0">
              <a:spcBef>
                <a:spcPct val="20000"/>
              </a:spcBef>
              <a:spcAft>
                <a:spcPct val="0"/>
              </a:spcAft>
              <a:buChar char="•"/>
              <a:defRPr>
                <a:solidFill>
                  <a:schemeClr val="tx1"/>
                </a:solidFill>
                <a:latin typeface="+mn-lt"/>
              </a:defRPr>
            </a:lvl3pPr>
            <a:lvl4pPr marL="1428750" indent="-228600" algn="l" rtl="0" eaLnBrk="0" fontAlgn="base" hangingPunct="0">
              <a:spcBef>
                <a:spcPct val="20000"/>
              </a:spcBef>
              <a:spcAft>
                <a:spcPct val="0"/>
              </a:spcAft>
              <a:buChar char="–"/>
              <a:defRPr sz="1600">
                <a:solidFill>
                  <a:schemeClr val="tx1"/>
                </a:solidFill>
                <a:latin typeface="+mn-lt"/>
              </a:defRPr>
            </a:lvl4pPr>
            <a:lvl5pPr marL="1771650" indent="-228600" algn="l" rtl="0" eaLnBrk="0" fontAlgn="base" hangingPunct="0">
              <a:spcBef>
                <a:spcPct val="20000"/>
              </a:spcBef>
              <a:spcAft>
                <a:spcPct val="0"/>
              </a:spcAft>
              <a:buChar char="•"/>
              <a:defRPr sz="1600">
                <a:solidFill>
                  <a:schemeClr val="tx1"/>
                </a:solidFill>
                <a:latin typeface="+mn-lt"/>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algn="just">
              <a:spcBef>
                <a:spcPts val="0"/>
              </a:spcBef>
              <a:spcAft>
                <a:spcPts val="600"/>
              </a:spcAft>
              <a:buFont typeface="Arial" panose="020B0604020202020204" pitchFamily="34" charset="0"/>
              <a:buChar char="•"/>
            </a:pPr>
            <a:r>
              <a:rPr lang="en-US" altLang="zh-CN" kern="0" dirty="0"/>
              <a:t>To further promote academic research, standard implementation, industry development and innovation, and international exchanges and cooperation in the field of Wi-Fi sensing, the first workshop on Wi-Fi Sensing in Shenzhen, China, was held on Dec 16, 2022.</a:t>
            </a:r>
            <a:endParaRPr lang="en-US" kern="0" dirty="0"/>
          </a:p>
        </p:txBody>
      </p:sp>
    </p:spTree>
    <p:extLst>
      <p:ext uri="{BB962C8B-B14F-4D97-AF65-F5344CB8AC3E}">
        <p14:creationId xmlns:p14="http://schemas.microsoft.com/office/powerpoint/2010/main" val="4214307210"/>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dirty="0">
                <a:solidFill>
                  <a:srgbClr val="0070C0"/>
                </a:solidFill>
                <a:cs typeface="Times New Roman" panose="02020603050405020304" pitchFamily="18" charset="0"/>
              </a:rPr>
              <a:t>January 16    (Monday EV 1),		19:30-21:30 Baltimore time</a:t>
            </a:r>
            <a:endParaRPr lang="en-US" altLang="zh-CN"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4245314227"/>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GB" altLang="zh-CN" sz="1600" dirty="0"/>
              <a:t>241</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Narengerile</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err="1"/>
              <a:t>Alecsander</a:t>
            </a:r>
            <a:r>
              <a:rPr lang="en-US" altLang="zh-CN" sz="1800" b="1" kern="0" dirty="0"/>
              <a:t> </a:t>
            </a:r>
            <a:r>
              <a:rPr lang="en-US" altLang="zh-CN" sz="1800" b="1" kern="0" dirty="0" err="1"/>
              <a:t>Eitan</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721547984"/>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Document 22/2187r1, “PDT Update on Ng Values”</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Claudio da Silva</a:t>
            </a:r>
            <a:r>
              <a:rPr lang="en-US" altLang="zh-CN" sz="1800" b="1" kern="0" dirty="0"/>
              <a:t>	</a:t>
            </a:r>
            <a:r>
              <a:rPr lang="en-US" altLang="zh-CN" sz="1800" b="1" dirty="0"/>
              <a:t>	</a:t>
            </a:r>
            <a:r>
              <a:rPr lang="en-US" altLang="zh-CN" sz="1800" b="1" kern="0" dirty="0"/>
              <a:t>Second: </a:t>
            </a:r>
            <a:r>
              <a:rPr lang="en-US" altLang="zh-CN" sz="1800" b="1" kern="0" dirty="0" err="1"/>
              <a:t>Alecsander</a:t>
            </a:r>
            <a:r>
              <a:rPr lang="en-US" altLang="zh-CN" sz="1800" b="1" kern="0" dirty="0"/>
              <a:t> </a:t>
            </a:r>
            <a:r>
              <a:rPr lang="en-US" altLang="zh-CN" sz="1800" b="1" kern="0" dirty="0" err="1"/>
              <a:t>Eitan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22/2187r1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88510697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smtClean="0"/>
              <a:t>Document </a:t>
            </a:r>
            <a:r>
              <a:rPr lang="en-US" altLang="zh-CN" sz="1600" dirty="0"/>
              <a:t>23/0007r0, “PDT CSI 320 MHz Puncturing”</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764137667"/>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239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23/0021r1 Proposed Modifications to </a:t>
            </a:r>
            <a:r>
              <a:rPr lang="en-US" altLang="zh-CN" sz="1600" dirty="0" err="1"/>
              <a:t>Subclause</a:t>
            </a:r>
            <a:r>
              <a:rPr lang="en-US" altLang="zh-CN" sz="1600" dirty="0"/>
              <a:t> 3.2</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Anirud</a:t>
            </a:r>
            <a:r>
              <a:rPr lang="en-US" altLang="zh-CN" sz="1800" b="1" kern="0" dirty="0"/>
              <a:t> </a:t>
            </a:r>
            <a:r>
              <a:rPr lang="en-US" altLang="zh-CN" sz="1800" b="1" kern="0" dirty="0" err="1"/>
              <a:t>Sahoo</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23/0021r1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15971032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23/0020r1 "Updated Trigger Frame format"</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Claudio da Silva</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23/0020r1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855144131"/>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5" name="Rectangle 3"/>
          <p:cNvSpPr>
            <a:spLocks noGrp="1" noChangeArrowheads="1"/>
          </p:cNvSpPr>
          <p:nvPr>
            <p:ph type="body" idx="4294967295"/>
          </p:nvPr>
        </p:nvSpPr>
        <p:spPr>
          <a:xfrm>
            <a:off x="457200" y="1524000"/>
            <a:ext cx="11277600" cy="4114800"/>
          </a:xfrm>
        </p:spPr>
        <p:txBody>
          <a:bodyPr/>
          <a:lstStyle/>
          <a:p>
            <a:r>
              <a:rPr lang="en-US" altLang="en-US" sz="2000" dirty="0"/>
              <a:t>Please announce your affiliation when you first address the group during a meeting slot</a:t>
            </a:r>
          </a:p>
          <a:p>
            <a:r>
              <a:rPr lang="en-US" altLang="en-US" sz="2000" dirty="0"/>
              <a:t>Cell Phones to be silent or Off</a:t>
            </a:r>
          </a:p>
          <a:p>
            <a:r>
              <a:rPr lang="en-US" altLang="en-US" sz="2000" dirty="0"/>
              <a:t>Attendance recording procedures</a:t>
            </a:r>
          </a:p>
          <a:p>
            <a:pPr lvl="1"/>
            <a:r>
              <a:rPr lang="en-US" altLang="zh-CN" sz="1800" u="sng" dirty="0">
                <a:hlinkClick r:id="rId3"/>
              </a:rPr>
              <a:t>https://imat.ieee.org/attendance</a:t>
            </a:r>
            <a:r>
              <a:rPr lang="en-US" altLang="zh-CN" sz="1800" dirty="0"/>
              <a:t> </a:t>
            </a:r>
            <a:endParaRPr lang="en-US" altLang="en-US" sz="1800" dirty="0"/>
          </a:p>
          <a:p>
            <a:r>
              <a:rPr lang="en-US" altLang="en-US" sz="2000" dirty="0"/>
              <a:t>Documentation</a:t>
            </a:r>
          </a:p>
          <a:p>
            <a:pPr lvl="1" algn="just"/>
            <a:r>
              <a:rPr lang="en-US" altLang="en-US" sz="1800" dirty="0">
                <a:hlinkClick r:id="rId4"/>
              </a:rPr>
              <a:t>http://mentor.ieee.org</a:t>
            </a:r>
            <a:endParaRPr lang="en-US" altLang="en-US" sz="1800" dirty="0"/>
          </a:p>
          <a:p>
            <a:pPr lvl="1" algn="just"/>
            <a:r>
              <a:rPr lang="en-US" altLang="en-US" sz="1800" dirty="0"/>
              <a:t>Use “</a:t>
            </a:r>
            <a:r>
              <a:rPr lang="en-US" altLang="ja-JP" sz="1800" dirty="0" err="1">
                <a:solidFill>
                  <a:srgbClr val="0000FF"/>
                </a:solidFill>
              </a:rPr>
              <a:t>TGbf</a:t>
            </a:r>
            <a:r>
              <a:rPr lang="en-US" altLang="en-US" sz="1800" dirty="0"/>
              <a:t>”</a:t>
            </a:r>
            <a:r>
              <a:rPr lang="en-US" altLang="ja-JP" sz="1800" dirty="0"/>
              <a:t> for submission</a:t>
            </a:r>
          </a:p>
          <a:p>
            <a:pPr lvl="1" algn="just"/>
            <a:r>
              <a:rPr lang="en-US" altLang="en-US" sz="1800" dirty="0"/>
              <a:t>If you plan to make a submission, be sure it does not contain company logos or advertising</a:t>
            </a:r>
          </a:p>
          <a:p>
            <a:pPr lvl="1" algn="just"/>
            <a:r>
              <a:rPr lang="en-US" altLang="en-US" sz="1800" b="1" dirty="0">
                <a:solidFill>
                  <a:srgbClr val="FF0000"/>
                </a:solidFill>
              </a:rPr>
              <a:t>Documents are prepared by individuals, not companies</a:t>
            </a:r>
          </a:p>
          <a:p>
            <a:r>
              <a:rPr lang="en-US" altLang="en-US" sz="2000" dirty="0"/>
              <a:t>Questions on Voting status, Ballot pool, Access to Reflector, Documentation,  Member</a:t>
            </a:r>
            <a:r>
              <a:rPr lang="en-US" altLang="ja-JP" sz="2000" dirty="0"/>
              <a:t>’s Area</a:t>
            </a:r>
          </a:p>
          <a:p>
            <a:pPr lvl="1"/>
            <a:r>
              <a:rPr lang="en-US" altLang="en-US" sz="1800" dirty="0"/>
              <a:t>Contact Jon Rosdahl –  </a:t>
            </a:r>
            <a:r>
              <a:rPr lang="en-US" altLang="en-US" sz="1800" dirty="0">
                <a:hlinkClick r:id="rId5"/>
              </a:rPr>
              <a:t>jrosdahl@ieee.org</a:t>
            </a:r>
            <a:endParaRPr lang="zh-CN" altLang="en-US" dirty="0"/>
          </a:p>
        </p:txBody>
      </p:sp>
      <p:sp>
        <p:nvSpPr>
          <p:cNvPr id="8196"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t>Meeting Protocol, Attendance, Voting &amp; Document Status</a:t>
            </a:r>
            <a:endParaRPr lang="en-US" altLang="en-US" sz="3200" dirty="0">
              <a:solidFill>
                <a:schemeClr val="tx2"/>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121, 906, 264, </a:t>
            </a:r>
            <a:r>
              <a:rPr lang="en-US" altLang="zh-CN" sz="1600" dirty="0" smtClean="0"/>
              <a:t>238</a:t>
            </a:r>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11-22/2197r0 ‘CC40 CR for Misc. CIDs for Sensing Measurement Setup’</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a:t>Insun</a:t>
            </a:r>
            <a:r>
              <a:rPr lang="en-US" altLang="zh-CN" sz="1800" b="1" kern="0" dirty="0"/>
              <a:t> Jang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22/2197r0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04530970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385, 663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11-22/2200r0 ‘Resolutions for Open Technical Comments’</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a:t>
            </a:r>
            <a:r>
              <a:rPr lang="en-US" altLang="zh-CN" sz="1800" b="1" kern="0" dirty="0" err="1"/>
              <a:t>Dongguk</a:t>
            </a:r>
            <a:r>
              <a:rPr lang="en-US" altLang="zh-CN" sz="1800" b="1" kern="0" dirty="0"/>
              <a:t> Lim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22/2200r0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87708153"/>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287 and 483</a:t>
            </a:r>
            <a:endParaRPr lang="en-US" altLang="zh-CN" sz="1600" dirty="0" smtClean="0"/>
          </a:p>
          <a:p>
            <a:pPr lvl="1" algn="just">
              <a:buFont typeface="Arial" panose="020B0604020202020204" pitchFamily="34" charset="0"/>
              <a:buChar char="–"/>
              <a:defRPr/>
            </a:pPr>
            <a:r>
              <a:rPr lang="pt-BR" altLang="zh-CN" sz="1600" dirty="0" smtClean="0"/>
              <a:t>As </a:t>
            </a:r>
            <a:r>
              <a:rPr lang="pt-BR" altLang="zh-CN" sz="1600" dirty="0"/>
              <a:t>specified in document </a:t>
            </a:r>
            <a:r>
              <a:rPr lang="en-US" altLang="zh-CN" sz="1600" dirty="0"/>
              <a:t>11-23/0002r4 ‘CC40 CR for Topic Threshold – Part 4’</a:t>
            </a:r>
            <a:endParaRPr lang="en-US" altLang="zh-CN" sz="1800" b="1" kern="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err="1" smtClean="0"/>
              <a:t>Mengshi</a:t>
            </a:r>
            <a:r>
              <a:rPr lang="en-US" altLang="zh-CN" sz="1800" b="1" kern="0" dirty="0" smtClean="0"/>
              <a:t> Hu</a:t>
            </a:r>
            <a:r>
              <a:rPr lang="en-US" altLang="zh-CN" sz="1800" b="1" kern="0" dirty="0"/>
              <a:t>	</a:t>
            </a:r>
            <a:r>
              <a:rPr lang="en-US" altLang="zh-CN" sz="1800" b="1" dirty="0"/>
              <a:t>	</a:t>
            </a:r>
            <a:r>
              <a:rPr lang="en-US" altLang="zh-CN" sz="1800" b="1" kern="0" dirty="0"/>
              <a:t>Second: </a:t>
            </a:r>
            <a:r>
              <a:rPr lang="en-US" altLang="zh-CN" sz="1800" b="1" kern="0" dirty="0" err="1"/>
              <a:t>Naren</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23/0002r4</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4517819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11-23/0067r0 “SR2SI and SR2SR variants in TF Sounding Phase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Claudio da Silva</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23/0067r0</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03303856"/>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smtClean="0"/>
              <a:t>CIDs</a:t>
            </a:r>
            <a:r>
              <a:rPr lang="en-US" altLang="zh-CN" sz="1600" dirty="0"/>
              <a:t>: 575, 501</a:t>
            </a:r>
          </a:p>
          <a:p>
            <a:pPr lvl="1" algn="just">
              <a:buFont typeface="Arial" panose="020B0604020202020204" pitchFamily="34" charset="0"/>
              <a:buChar char="–"/>
              <a:defRPr/>
            </a:pPr>
            <a:r>
              <a:rPr lang="en-US" altLang="zh-CN" sz="1600" dirty="0"/>
              <a:t>in 11-22/1824r1 ‘CC40 CR for CID 575’</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22/1824r1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2203778988"/>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487, 585, 654</a:t>
            </a:r>
          </a:p>
          <a:p>
            <a:pPr lvl="1" algn="just">
              <a:buFont typeface="Arial" panose="020B0604020202020204" pitchFamily="34" charset="0"/>
              <a:buChar char="–"/>
              <a:defRPr/>
            </a:pPr>
            <a:r>
              <a:rPr lang="en-US" altLang="zh-CN" sz="1600" dirty="0"/>
              <a:t>in </a:t>
            </a:r>
            <a:r>
              <a:rPr lang="en-US" altLang="zh-CN" sz="1600" dirty="0" smtClean="0"/>
              <a:t>11-22/2195r3 </a:t>
            </a:r>
            <a:r>
              <a:rPr lang="en-US" altLang="zh-CN" sz="1600" dirty="0"/>
              <a:t>‘CC40 CR for CID 487’</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a:t>
            </a:r>
            <a:r>
              <a:rPr lang="en-US" altLang="zh-CN" sz="1800" b="1" kern="0" dirty="0"/>
              <a:t>L</a:t>
            </a:r>
            <a:r>
              <a:rPr lang="en-US" altLang="zh-CN" sz="1800" b="1" kern="0" dirty="0" smtClean="0"/>
              <a:t>im</a:t>
            </a:r>
            <a:r>
              <a:rPr lang="en-US" altLang="zh-CN" sz="1800" b="1" kern="0" dirty="0"/>
              <a:t>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22/2195r2</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997986791"/>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lgn="just">
              <a:buFont typeface="Arial" panose="020B0604020202020204" pitchFamily="34" charset="0"/>
              <a:buChar char="–"/>
              <a:defRPr/>
            </a:pPr>
            <a:r>
              <a:rPr lang="en-US" altLang="zh-CN" sz="1600" dirty="0"/>
              <a:t>CIDs: 6, 254, 375, 381, 460, 486</a:t>
            </a:r>
          </a:p>
          <a:p>
            <a:pPr lvl="1" algn="just">
              <a:buFont typeface="Arial" panose="020B0604020202020204" pitchFamily="34" charset="0"/>
              <a:buChar char="–"/>
              <a:defRPr/>
            </a:pPr>
            <a:r>
              <a:rPr lang="en-US" altLang="zh-CN" sz="1600" dirty="0"/>
              <a:t>in 11-23/0009r0 ‘CC40 CR of 6 CIDs related to R2R’</a:t>
            </a:r>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t>
            </a:r>
            <a:r>
              <a:rPr lang="en-US" altLang="zh-CN" sz="1800" b="1" kern="0" dirty="0" smtClean="0"/>
              <a:t>Dongguk Lim</a:t>
            </a:r>
            <a:r>
              <a:rPr lang="en-US" altLang="zh-CN" sz="1800" b="1" kern="0" dirty="0"/>
              <a:t>	</a:t>
            </a:r>
            <a:r>
              <a:rPr lang="en-US" altLang="zh-CN" sz="1800" b="1" dirty="0"/>
              <a:t>	</a:t>
            </a:r>
            <a:r>
              <a:rPr lang="en-US" altLang="zh-CN" sz="1800" b="1" kern="0" dirty="0"/>
              <a:t>Second: </a:t>
            </a:r>
            <a:r>
              <a:rPr lang="en-US" altLang="zh-CN" sz="1800" b="1" kern="0" dirty="0" err="1"/>
              <a:t>Insun</a:t>
            </a:r>
            <a:r>
              <a:rPr lang="en-US" altLang="zh-CN" sz="1800" b="1" kern="0" dirty="0"/>
              <a:t> Jang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23/0009r0</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990023244"/>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11-22/2146r4</a:t>
            </a:r>
            <a:r>
              <a:rPr lang="en-US" altLang="zh-CN" sz="1600" dirty="0" smtClean="0"/>
              <a:t> “</a:t>
            </a:r>
            <a:r>
              <a:rPr lang="en-US" altLang="zh-CN" sz="1600" dirty="0"/>
              <a:t>Updated PDT Sensing NDPA Frame Format</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Ali Raissinia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22/2146r4</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55558475"/>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249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11-23/0059r2 “PDT Sensing Measurement Report”</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Mahmoud Kamel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23/0059r2</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1349216801"/>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466 and 772 </a:t>
            </a:r>
            <a:endParaRPr lang="en-US" altLang="zh-CN" sz="1600" dirty="0" smtClean="0"/>
          </a:p>
          <a:p>
            <a:pPr lvl="1"/>
            <a:r>
              <a:rPr lang="en-US" altLang="zh-CN" sz="1600" dirty="0" smtClean="0"/>
              <a:t>in </a:t>
            </a:r>
            <a:r>
              <a:rPr lang="en-US" altLang="zh-CN" sz="1600" dirty="0"/>
              <a:t>DCN 11-23/0071r1 (CC40 CR for CIDs 466 and 772)</a:t>
            </a:r>
            <a:endParaRPr lang="zh-CN" altLang="zh-CN" sz="1600" dirty="0"/>
          </a:p>
          <a:p>
            <a:pPr marL="342900" lvl="1" indent="-342900"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 Wei 	</a:t>
            </a:r>
            <a:r>
              <a:rPr lang="en-US" altLang="zh-CN" sz="1800" b="1" dirty="0"/>
              <a:t>	</a:t>
            </a:r>
            <a:r>
              <a:rPr lang="en-US" altLang="zh-CN" sz="1800" b="1" kern="0" dirty="0"/>
              <a:t>Second: Sang Kim</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478892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685801"/>
            <a:ext cx="10627783" cy="1065213"/>
          </a:xfrm>
        </p:spPr>
        <p:txBody>
          <a:bodyPr/>
          <a:lstStyle/>
          <a:p>
            <a:r>
              <a:rPr lang="en-US" dirty="0"/>
              <a:t>Registration for the </a:t>
            </a:r>
            <a:r>
              <a:rPr lang="en-US" dirty="0">
                <a:solidFill>
                  <a:srgbClr val="0000FF"/>
                </a:solidFill>
              </a:rPr>
              <a:t>January</a:t>
            </a:r>
            <a:r>
              <a:rPr lang="en-US" dirty="0"/>
              <a:t> 802 wireless </a:t>
            </a:r>
            <a:r>
              <a:rPr lang="en-US" dirty="0">
                <a:solidFill>
                  <a:srgbClr val="0000FF"/>
                </a:solidFill>
              </a:rPr>
              <a:t>interim</a:t>
            </a:r>
            <a:r>
              <a:rPr lang="en-US" dirty="0"/>
              <a:t> session</a:t>
            </a:r>
          </a:p>
        </p:txBody>
      </p:sp>
      <p:sp>
        <p:nvSpPr>
          <p:cNvPr id="3" name="Content Placeholder 2"/>
          <p:cNvSpPr>
            <a:spLocks noGrp="1"/>
          </p:cNvSpPr>
          <p:nvPr>
            <p:ph idx="1"/>
          </p:nvPr>
        </p:nvSpPr>
        <p:spPr>
          <a:xfrm>
            <a:off x="914401" y="1905001"/>
            <a:ext cx="10361084" cy="4570414"/>
          </a:xfrm>
        </p:spPr>
        <p:txBody>
          <a:bodyPr/>
          <a:lstStyle/>
          <a:p>
            <a:pPr>
              <a:buFont typeface="Arial" panose="020B0604020202020204" pitchFamily="34" charset="0"/>
              <a:buChar char="•"/>
            </a:pPr>
            <a:r>
              <a:rPr lang="en-US" dirty="0"/>
              <a:t>This meeting is part of the </a:t>
            </a:r>
            <a:r>
              <a:rPr lang="en-US" dirty="0">
                <a:solidFill>
                  <a:srgbClr val="0000FF"/>
                </a:solidFill>
              </a:rPr>
              <a:t>January</a:t>
            </a:r>
            <a:r>
              <a:rPr lang="en-US" dirty="0"/>
              <a:t> 802 wireless </a:t>
            </a:r>
            <a:r>
              <a:rPr lang="en-US" dirty="0">
                <a:solidFill>
                  <a:srgbClr val="0000FF"/>
                </a:solidFill>
              </a:rPr>
              <a:t>interim</a:t>
            </a:r>
            <a:r>
              <a:rPr lang="en-US" dirty="0"/>
              <a:t> session</a:t>
            </a:r>
          </a:p>
          <a:p>
            <a:pPr>
              <a:buFont typeface="Arial" panose="020B0604020202020204" pitchFamily="34" charset="0"/>
              <a:buChar char="•"/>
            </a:pPr>
            <a:endParaRPr lang="en-US" dirty="0"/>
          </a:p>
          <a:p>
            <a:pPr>
              <a:buFont typeface="Arial" panose="020B0604020202020204" pitchFamily="34" charset="0"/>
              <a:buChar char="•"/>
            </a:pPr>
            <a:r>
              <a:rPr lang="en-US" dirty="0"/>
              <a:t>You must pay the registration fee whether attending in-person or remotely</a:t>
            </a:r>
          </a:p>
          <a:p>
            <a:pPr>
              <a:buFont typeface="Arial" panose="020B0604020202020204" pitchFamily="34" charset="0"/>
              <a:buChar char="•"/>
            </a:pPr>
            <a:endParaRPr lang="en-US" dirty="0"/>
          </a:p>
          <a:p>
            <a:pPr>
              <a:buFont typeface="Arial" panose="020B0604020202020204" pitchFamily="34" charset="0"/>
              <a:buChar char="•"/>
            </a:pPr>
            <a:r>
              <a:rPr lang="en-US" dirty="0"/>
              <a:t>If you have not already done so, you can register here: </a:t>
            </a:r>
            <a:r>
              <a:rPr lang="en-US" dirty="0">
                <a:hlinkClick r:id="rId2"/>
              </a:rPr>
              <a:t>https://cvent.me/nX5xrY</a:t>
            </a:r>
            <a:endParaRPr lang="en-US" dirty="0"/>
          </a:p>
          <a:p>
            <a:pPr>
              <a:buFont typeface="Arial" panose="020B0604020202020204" pitchFamily="34" charset="0"/>
              <a:buChar char="•"/>
            </a:pPr>
            <a:endParaRPr lang="en-US" dirty="0"/>
          </a:p>
          <a:p>
            <a:pPr>
              <a:buFont typeface="Arial" panose="020B0604020202020204" pitchFamily="34" charset="0"/>
              <a:buChar char="•"/>
            </a:pPr>
            <a:r>
              <a:rPr lang="en-US" dirty="0"/>
              <a:t>If you do not intend to register for this session you must leave this meeting and, if you have logged attendance on IMAT, email the 802.11 chair or vice chairs to have your attendance cancelled</a:t>
            </a:r>
          </a:p>
          <a:p>
            <a:endParaRPr lang="en-US" dirty="0"/>
          </a:p>
        </p:txBody>
      </p:sp>
      <p:sp>
        <p:nvSpPr>
          <p:cNvPr id="5" name="Footer Placeholder 4"/>
          <p:cNvSpPr>
            <a:spLocks noGrp="1"/>
          </p:cNvSpPr>
          <p:nvPr>
            <p:ph type="ftr" idx="4294967295"/>
          </p:nvPr>
        </p:nvSpPr>
        <p:spPr>
          <a:xfrm>
            <a:off x="7143757" y="6475414"/>
            <a:ext cx="4246027" cy="180975"/>
          </a:xfrm>
          <a:prstGeom prst="rect">
            <a:avLst/>
          </a:prstGeom>
        </p:spPr>
        <p:txBody>
          <a:bodyPr/>
          <a:lstStyle/>
          <a:p>
            <a:r>
              <a:rPr lang="en-GB"/>
              <a:t>Some name (affiliation)</a:t>
            </a:r>
            <a:endParaRPr lang="en-GB" dirty="0"/>
          </a:p>
        </p:txBody>
      </p:sp>
    </p:spTree>
    <p:extLst>
      <p:ext uri="{BB962C8B-B14F-4D97-AF65-F5344CB8AC3E}">
        <p14:creationId xmlns:p14="http://schemas.microsoft.com/office/powerpoint/2010/main" val="827279126"/>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a:t>
            </a:r>
            <a:r>
              <a:rPr lang="en-US" altLang="zh-CN" sz="1800" b="1" kern="0" dirty="0" smtClean="0"/>
              <a:t>draft:</a:t>
            </a:r>
            <a:endParaRPr lang="en-US" altLang="zh-CN" sz="1800" b="1" kern="0" dirty="0"/>
          </a:p>
          <a:p>
            <a:pPr lvl="1"/>
            <a:r>
              <a:rPr lang="en-US" altLang="zh-CN" sz="1600" dirty="0"/>
              <a:t>CIDs 443 and 236</a:t>
            </a:r>
            <a:endParaRPr lang="en-US" altLang="zh-CN" sz="1600" dirty="0" smtClean="0"/>
          </a:p>
          <a:p>
            <a:pPr lvl="1"/>
            <a:r>
              <a:rPr lang="en-US" altLang="zh-CN" sz="1600" dirty="0" smtClean="0"/>
              <a:t>in </a:t>
            </a:r>
            <a:r>
              <a:rPr lang="en-US" altLang="zh-CN" sz="1600" dirty="0"/>
              <a:t>DCN </a:t>
            </a:r>
            <a:r>
              <a:rPr lang="en-US" altLang="zh-CN" sz="1600" dirty="0" smtClean="0"/>
              <a:t>11-23-0001r1</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Assaf </a:t>
            </a:r>
            <a:r>
              <a:rPr lang="en-US" altLang="zh-CN" sz="1800" b="1" kern="0" dirty="0" smtClean="0"/>
              <a:t>Kasher</a:t>
            </a:r>
            <a:r>
              <a:rPr lang="en-US" altLang="zh-CN" sz="1800" b="1" kern="0" dirty="0"/>
              <a:t>	</a:t>
            </a:r>
            <a:r>
              <a:rPr lang="en-US" altLang="zh-CN" sz="1800" b="1" dirty="0"/>
              <a:t>	</a:t>
            </a:r>
            <a:r>
              <a:rPr lang="en-US" altLang="zh-CN" sz="1800" b="1" kern="0" dirty="0"/>
              <a:t>Second: Solomon Trainin</a:t>
            </a:r>
          </a:p>
          <a:p>
            <a:pPr marL="342900" lvl="1" indent="-342900" algn="just">
              <a:spcBef>
                <a:spcPct val="0"/>
              </a:spcBef>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solidFill>
                <a:srgbClr val="000000"/>
              </a:solidFill>
              <a:latin typeface="Times New Roman" panose="02020603050405020304" pitchFamily="18" charset="0"/>
              <a:cs typeface="+mn-cs"/>
            </a:endParaRPr>
          </a:p>
          <a:p>
            <a:pPr marL="342900" lvl="1" indent="-342900" algn="just">
              <a:buFont typeface="Arial" panose="020B0604020202020204" pitchFamily="34" charset="0"/>
              <a:buChar char="•"/>
              <a:defRPr/>
            </a:pPr>
            <a:endParaRPr lang="en-US" altLang="zh-CN" sz="1050" kern="0" dirty="0" smtClean="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23/0001r1</a:t>
            </a:r>
            <a:endParaRPr lang="en-US" altLang="zh-CN" kern="0" dirty="0"/>
          </a:p>
          <a:p>
            <a:pPr marL="628650" lvl="2">
              <a:buFont typeface="微软雅黑" panose="020B0503020204020204" pitchFamily="34" charset="-122"/>
              <a:buChar char="–"/>
              <a:defRPr/>
            </a:pPr>
            <a:r>
              <a:rPr lang="en-US" altLang="zh-CN" kern="0" dirty="0"/>
              <a:t>SP 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221552310"/>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252</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“Revised” resolutions to CIDs</a:t>
            </a:r>
            <a:r>
              <a:rPr lang="en-US" altLang="zh-CN" sz="1800" b="1" kern="0" dirty="0" smtClean="0"/>
              <a:t>:</a:t>
            </a:r>
            <a:endParaRPr lang="en-US" altLang="zh-CN" sz="1800" b="1" kern="0" dirty="0"/>
          </a:p>
          <a:p>
            <a:pPr lvl="1"/>
            <a:r>
              <a:rPr lang="en-US" altLang="zh-CN" sz="1600" dirty="0" smtClean="0"/>
              <a:t>CID</a:t>
            </a:r>
            <a:r>
              <a:rPr lang="en-US" altLang="zh-CN" sz="1600" dirty="0"/>
              <a:t>: 66, 508, 544, 741</a:t>
            </a:r>
          </a:p>
          <a:p>
            <a:pPr lvl="1"/>
            <a:r>
              <a:rPr lang="en-US" altLang="zh-CN" sz="1600" dirty="0"/>
              <a:t>with the following justification: “The comment has been addressed in D0.5.  No further modifications are necessary.”.</a:t>
            </a:r>
          </a:p>
          <a:p>
            <a:pPr lvl="1"/>
            <a:endParaRPr lang="en-US" altLang="zh-CN" sz="1800" b="1" kern="0" dirty="0"/>
          </a:p>
          <a:p>
            <a:pPr marL="342900" lvl="1" indent="-342900" algn="just">
              <a:buFont typeface="Arial" panose="020B0604020202020204" pitchFamily="34" charset="0"/>
              <a:buChar char="•"/>
              <a:defRPr/>
            </a:pPr>
            <a:r>
              <a:rPr lang="en-US" altLang="zh-CN" sz="1800" b="1" kern="0" dirty="0"/>
              <a:t>Move: Claudio da </a:t>
            </a:r>
            <a:r>
              <a:rPr lang="en-US" altLang="zh-CN" sz="1800" b="1" kern="0" dirty="0" smtClean="0"/>
              <a:t>Silva</a:t>
            </a:r>
            <a:r>
              <a:rPr lang="en-US" altLang="zh-CN" sz="1800" b="1" kern="0" dirty="0"/>
              <a:t>	</a:t>
            </a:r>
            <a:r>
              <a:rPr lang="en-US" altLang="zh-CN" sz="1800" b="1" dirty="0"/>
              <a:t>	</a:t>
            </a:r>
            <a:r>
              <a:rPr lang="en-US" altLang="zh-CN" sz="1800" b="1" kern="0" dirty="0"/>
              <a:t>Second: Yan Xin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105593232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253</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11-23/0017r1 , “Update of Sensing Poll Trigger frame</a:t>
            </a:r>
            <a:r>
              <a:rPr lang="en-US" altLang="zh-CN" sz="1600" dirty="0" smtClean="0"/>
              <a:t>”</a:t>
            </a:r>
          </a:p>
          <a:p>
            <a:pPr lvl="1" algn="just">
              <a:buFont typeface="Arial" panose="020B0604020202020204" pitchFamily="34" charset="0"/>
              <a:buChar char="–"/>
              <a:defRPr/>
            </a:pP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Dongguk Lim </a:t>
            </a:r>
            <a:r>
              <a:rPr lang="en-US" altLang="zh-CN" sz="1800" b="1" dirty="0"/>
              <a:t>	</a:t>
            </a:r>
            <a:r>
              <a:rPr lang="en-US" altLang="zh-CN" sz="1800" b="1" dirty="0" smtClean="0"/>
              <a:t>	</a:t>
            </a:r>
            <a:r>
              <a:rPr lang="en-US" altLang="zh-CN" sz="1800" b="1" kern="0" dirty="0"/>
              <a:t>Second: </a:t>
            </a:r>
            <a:r>
              <a:rPr lang="en-US" altLang="zh-CN" sz="1800" b="1" kern="0" dirty="0" err="1"/>
              <a:t>Jiayi</a:t>
            </a:r>
            <a:r>
              <a:rPr lang="en-US" altLang="zh-CN" sz="1800" b="1" kern="0" dirty="0"/>
              <a:t> Zhang</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23/0017r1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355334841"/>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254</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22/2205r1, “Resolution of TBDs in clause 9.4.2”</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Alecsander Eitan </a:t>
            </a:r>
            <a:r>
              <a:rPr lang="en-US" altLang="zh-CN" sz="1800" b="1" dirty="0"/>
              <a:t>	</a:t>
            </a:r>
            <a:r>
              <a:rPr lang="en-US" altLang="zh-CN" sz="1800" b="1" kern="0" dirty="0"/>
              <a:t>Second: Solomon Trainin</a:t>
            </a:r>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22/2205r1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118001668"/>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255</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smtClean="0"/>
              <a:t>CID</a:t>
            </a:r>
            <a:r>
              <a:rPr lang="en-US" altLang="zh-CN" sz="1600" dirty="0"/>
              <a:t>: 005, 061, 062, 063, 064, 118, 507, 897, 898, 374, 738, 792, 793, 165, 799, 797, 780, 762, 775, 740, 794</a:t>
            </a:r>
          </a:p>
          <a:p>
            <a:pPr lvl="1"/>
            <a:r>
              <a:rPr lang="en-US" altLang="zh-CN" sz="1600" dirty="0"/>
              <a:t>in DCN </a:t>
            </a:r>
            <a:r>
              <a:rPr lang="en-US" altLang="zh-CN" sz="1600" dirty="0" smtClean="0"/>
              <a:t>11-22-1998r3</a:t>
            </a:r>
            <a:endParaRPr lang="en-US" altLang="zh-CN" sz="1600" dirty="0"/>
          </a:p>
          <a:p>
            <a:pPr lvl="1"/>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 </a:t>
            </a:r>
            <a:r>
              <a:rPr lang="en-US" altLang="zh-CN" sz="1800" b="1" kern="0" dirty="0"/>
              <a:t>Dibakar Das 	</a:t>
            </a:r>
            <a:r>
              <a:rPr lang="en-US" altLang="zh-CN" sz="1800" b="1" dirty="0"/>
              <a:t>	</a:t>
            </a:r>
            <a:r>
              <a:rPr lang="en-US" altLang="zh-CN" sz="1800" b="1" kern="0" dirty="0"/>
              <a:t>Second: Ali </a:t>
            </a:r>
            <a:r>
              <a:rPr lang="en-US" altLang="zh-CN" sz="1800" b="1" kern="0" dirty="0" err="1"/>
              <a:t>Raissinia</a:t>
            </a:r>
            <a:endParaRPr lang="en-US" altLang="zh-CN" sz="1800" b="1" kern="0" dirty="0"/>
          </a:p>
          <a:p>
            <a:pPr marL="342900" lvl="1" indent="-342900" algn="just">
              <a:buFont typeface="Arial" panose="020B0604020202020204" pitchFamily="34" charset="0"/>
              <a:buChar char="•"/>
              <a:defRPr/>
            </a:pPr>
            <a:r>
              <a:rPr lang="en-US" altLang="zh-CN" sz="1800" b="1" kern="0" dirty="0" smtClean="0"/>
              <a:t>Result: </a:t>
            </a:r>
            <a:r>
              <a:rPr lang="en-US" altLang="zh-CN" sz="1800" dirty="0">
                <a:solidFill>
                  <a:srgbClr val="000000"/>
                </a:solidFill>
                <a:highlight>
                  <a:srgbClr val="00FF00"/>
                </a:highlight>
                <a:latin typeface="Times New Roman" panose="02020603050405020304" pitchFamily="18" charset="0"/>
                <a:cs typeface="+mn-cs"/>
              </a:rPr>
              <a:t>Approved by unanimous consent</a:t>
            </a:r>
            <a:endParaRPr lang="en-US" altLang="zh-CN" sz="105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22/1998r3</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89810936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1143000" y="2514600"/>
            <a:ext cx="9296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Motions on </a:t>
            </a:r>
            <a:r>
              <a:rPr lang="en-US" altLang="zh-CN" sz="4000" dirty="0">
                <a:solidFill>
                  <a:srgbClr val="0000FF"/>
                </a:solidFill>
              </a:rPr>
              <a:t>	</a:t>
            </a:r>
            <a:r>
              <a:rPr lang="en-US" altLang="zh-CN" sz="4000" dirty="0" smtClean="0">
                <a:solidFill>
                  <a:srgbClr val="0000FF"/>
                </a:solidFill>
              </a:rPr>
              <a:t>January Interim</a:t>
            </a:r>
            <a:r>
              <a:rPr lang="en-US" altLang="zh-CN" sz="4000" dirty="0">
                <a:solidFill>
                  <a:srgbClr val="0000FF"/>
                </a:solidFill>
              </a:rPr>
              <a:t>	</a:t>
            </a:r>
            <a:endParaRPr lang="en-US" altLang="zh-CN" sz="4000" dirty="0" smtClean="0">
              <a:solidFill>
                <a:srgbClr val="0000FF"/>
              </a:solidFill>
            </a:endParaRPr>
          </a:p>
          <a:p>
            <a:pPr marL="1600200" lvl="4" indent="-285750" algn="just">
              <a:spcBef>
                <a:spcPct val="0"/>
              </a:spcBef>
              <a:spcAft>
                <a:spcPts val="0"/>
              </a:spcAft>
              <a:buClr>
                <a:srgbClr val="000000"/>
              </a:buClr>
              <a:buFont typeface="Times New Roman" panose="02020603050405020304" pitchFamily="18" charset="0"/>
              <a:buChar char="―"/>
              <a:defRPr/>
            </a:pPr>
            <a:r>
              <a:rPr lang="en-US" altLang="zh-CN" sz="1800" dirty="0">
                <a:solidFill>
                  <a:srgbClr val="0070C0"/>
                </a:solidFill>
                <a:cs typeface="Times New Roman" panose="02020603050405020304" pitchFamily="18" charset="0"/>
              </a:rPr>
              <a:t>January 17    (Tuesday EV 1),		19:30-21:30 Baltimore time </a:t>
            </a:r>
            <a:endParaRPr lang="en-US" altLang="zh-CN" sz="1800" dirty="0">
              <a:solidFill>
                <a:srgbClr val="C00000"/>
              </a:solidFill>
              <a:cs typeface="Times New Roman" panose="02020603050405020304" pitchFamily="18" charset="0"/>
            </a:endParaRPr>
          </a:p>
          <a:p>
            <a:pPr lvl="1"/>
            <a:endParaRPr lang="en-US" altLang="en-US" sz="3600" dirty="0"/>
          </a:p>
        </p:txBody>
      </p:sp>
    </p:spTree>
    <p:extLst>
      <p:ext uri="{BB962C8B-B14F-4D97-AF65-F5344CB8AC3E}">
        <p14:creationId xmlns:p14="http://schemas.microsoft.com/office/powerpoint/2010/main" val="2144538507"/>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256</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CA" altLang="zh-CN" sz="1600" dirty="0"/>
              <a:t>670, </a:t>
            </a:r>
            <a:r>
              <a:rPr lang="en-CA" altLang="zh-CN" sz="1600" dirty="0" smtClean="0"/>
              <a:t>674</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Osama </a:t>
            </a:r>
            <a:r>
              <a:rPr lang="en-US" altLang="zh-CN" sz="1800" b="1" kern="0" dirty="0" smtClean="0"/>
              <a:t>Aboul-Magd</a:t>
            </a:r>
            <a:r>
              <a:rPr lang="en-US" altLang="zh-CN" sz="1800" b="1" kern="0" dirty="0"/>
              <a:t>	</a:t>
            </a:r>
            <a:r>
              <a:rPr lang="en-US" altLang="zh-CN" sz="1800" b="1" dirty="0" smtClean="0"/>
              <a:t>	</a:t>
            </a:r>
            <a:r>
              <a:rPr lang="en-US" altLang="zh-CN" sz="1800" b="1" kern="0" dirty="0" smtClean="0"/>
              <a:t>Second</a:t>
            </a:r>
            <a:r>
              <a:rPr lang="en-US" altLang="zh-CN" sz="1800" b="1" kern="0" dirty="0"/>
              <a:t>: </a:t>
            </a:r>
            <a:r>
              <a:rPr lang="en-US" altLang="zh-CN" sz="1800" b="1" kern="0" dirty="0" smtClean="0"/>
              <a:t>Result: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847325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257</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23/0070r2 RXVECTOR Parameter CSI_ESTIMATE</a:t>
            </a:r>
            <a:endParaRPr lang="en-US" altLang="zh-CN" sz="1600" b="1" kern="0" dirty="0"/>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 Claudio da Silva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23/0070r2 </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28079722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258</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en-US" altLang="zh-CN" sz="1600" dirty="0"/>
              <a:t>23-0065-01-00bf-CC40 D0.51 bug </a:t>
            </a:r>
            <a:r>
              <a:rPr lang="en-US" altLang="zh-CN" sz="1600" dirty="0" smtClean="0"/>
              <a:t>fixes</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Solomon Trainin </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226891352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259</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approve resolutions to the following CIDs listed in the following document and incorporate the text changes into the latest </a:t>
            </a:r>
            <a:r>
              <a:rPr lang="en-US" altLang="zh-CN" sz="1800" b="1" kern="0" dirty="0" err="1"/>
              <a:t>TGbf</a:t>
            </a:r>
            <a:r>
              <a:rPr lang="en-US" altLang="zh-CN" sz="1800" b="1" kern="0" dirty="0"/>
              <a:t> draft:</a:t>
            </a:r>
          </a:p>
          <a:p>
            <a:pPr lvl="1"/>
            <a:r>
              <a:rPr lang="en-US" altLang="zh-CN" sz="1600" dirty="0"/>
              <a:t>CID 588 </a:t>
            </a:r>
            <a:endParaRPr lang="en-US" altLang="zh-CN" sz="1600" dirty="0" smtClean="0"/>
          </a:p>
          <a:p>
            <a:pPr lvl="1"/>
            <a:r>
              <a:rPr lang="en-US" altLang="zh-CN" sz="1600" dirty="0"/>
              <a:t>as specified in 23/0008r3 </a:t>
            </a:r>
            <a:endParaRPr lang="en-US" altLang="zh-CN" sz="1600" dirty="0" smtClean="0"/>
          </a:p>
          <a:p>
            <a:pPr lvl="1"/>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 </a:t>
            </a:r>
            <a:r>
              <a:rPr lang="en-US" altLang="zh-CN" sz="1800" b="1" kern="0" dirty="0"/>
              <a:t>Chris </a:t>
            </a:r>
            <a:r>
              <a:rPr lang="en-US" altLang="zh-CN" sz="1800" b="1" kern="0" dirty="0" smtClean="0"/>
              <a:t>Beg</a:t>
            </a:r>
            <a:r>
              <a:rPr lang="en-US" altLang="zh-CN" sz="1800" b="1" kern="0" dirty="0"/>
              <a:t>	</a:t>
            </a:r>
            <a:r>
              <a:rPr lang="en-US" altLang="zh-CN" sz="1800" b="1" dirty="0"/>
              <a:t>	</a:t>
            </a:r>
            <a:r>
              <a:rPr lang="en-US" altLang="zh-CN" sz="1800" b="1" kern="0" dirty="0"/>
              <a:t>Second: </a:t>
            </a:r>
            <a:r>
              <a:rPr lang="en-US" altLang="zh-CN" sz="1800" b="1" kern="0" dirty="0" smtClean="0"/>
              <a:t> </a:t>
            </a:r>
            <a:endParaRPr lang="en-US" altLang="zh-CN" sz="1800" b="1" kern="0" dirty="0"/>
          </a:p>
          <a:p>
            <a:pPr marL="342900" lvl="1" indent="-342900" algn="just">
              <a:buFont typeface="Arial" panose="020B0604020202020204" pitchFamily="34" charset="0"/>
              <a:buChar char="•"/>
              <a:defRPr/>
            </a:pPr>
            <a:r>
              <a:rPr lang="en-US" altLang="zh-CN" sz="1800" b="1" kern="0" dirty="0" smtClean="0"/>
              <a:t>Result:</a:t>
            </a: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a:t>23/0008r3 </a:t>
            </a:r>
            <a:endParaRPr lang="en-US" altLang="zh-CN" kern="0" dirty="0"/>
          </a:p>
          <a:p>
            <a:pPr marL="628650" lvl="2">
              <a:buFont typeface="微软雅黑" panose="020B0503020204020204" pitchFamily="34" charset="-122"/>
              <a:buChar char="–"/>
              <a:defRPr/>
            </a:pPr>
            <a:r>
              <a:rPr lang="en-US" altLang="zh-CN" kern="0" dirty="0" smtClean="0"/>
              <a:t>SP </a:t>
            </a:r>
            <a:r>
              <a:rPr lang="en-US" altLang="zh-CN" kern="0" dirty="0"/>
              <a:t>Result: Unanimous </a:t>
            </a:r>
            <a:r>
              <a:rPr lang="en-US" altLang="zh-CN" kern="0" dirty="0" smtClean="0"/>
              <a:t>consent</a:t>
            </a:r>
            <a:endParaRPr lang="en-US" altLang="zh-CN" sz="1050" b="1" kern="0" dirty="0"/>
          </a:p>
        </p:txBody>
      </p:sp>
    </p:spTree>
    <p:extLst>
      <p:ext uri="{BB962C8B-B14F-4D97-AF65-F5344CB8AC3E}">
        <p14:creationId xmlns:p14="http://schemas.microsoft.com/office/powerpoint/2010/main" val="363176932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3"/>
          <p:cNvSpPr txBox="1">
            <a:spLocks noChangeArrowheads="1"/>
          </p:cNvSpPr>
          <p:nvPr/>
        </p:nvSpPr>
        <p:spPr bwMode="auto">
          <a:xfrm>
            <a:off x="457200" y="1676400"/>
            <a:ext cx="112776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defTabSz="449263">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defTabSz="449263">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defTabSz="449263">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defTabSz="449263">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defTabSz="449263"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eaLnBrk="1" hangingPunct="1">
              <a:spcBef>
                <a:spcPts val="600"/>
              </a:spcBef>
              <a:buClr>
                <a:srgbClr val="000000"/>
              </a:buClr>
            </a:pPr>
            <a:r>
              <a:rPr lang="en-US" altLang="en-US" dirty="0">
                <a:solidFill>
                  <a:srgbClr val="000000"/>
                </a:solidFill>
                <a:ea typeface="MS Gothic" panose="020B0609070205080204" pitchFamily="49" charset="-128"/>
              </a:rPr>
              <a:t>  Following 9 slides</a:t>
            </a:r>
          </a:p>
          <a:p>
            <a:pPr algn="just" eaLnBrk="1" hangingPunct="1">
              <a:spcBef>
                <a:spcPts val="600"/>
              </a:spcBef>
              <a:buClr>
                <a:srgbClr val="000000"/>
              </a:buClr>
              <a:buNone/>
            </a:pPr>
            <a:endParaRPr lang="en-US" altLang="zh-CN" dirty="0">
              <a:solidFill>
                <a:srgbClr val="000000"/>
              </a:solidFill>
              <a:ea typeface="MS Gothic" panose="020B0609070205080204" pitchFamily="49" charset="-128"/>
            </a:endParaRPr>
          </a:p>
        </p:txBody>
      </p:sp>
      <p:sp>
        <p:nvSpPr>
          <p:cNvPr id="9220"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Patent Policy and logistics</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260</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dirty="0"/>
              <a:t>Move to approve “Rejected” resolutions to the CIDs:</a:t>
            </a:r>
            <a:endParaRPr lang="en-US" altLang="zh-CN" sz="1800" b="1" kern="0" dirty="0"/>
          </a:p>
          <a:p>
            <a:pPr lvl="1" algn="just">
              <a:buFont typeface="Arial" panose="020B0604020202020204" pitchFamily="34" charset="0"/>
              <a:buChar char="–"/>
              <a:defRPr/>
            </a:pPr>
            <a:r>
              <a:rPr lang="en-US" altLang="zh-CN" sz="1600" dirty="0"/>
              <a:t>CID: </a:t>
            </a:r>
            <a:r>
              <a:rPr lang="en-US" altLang="zh-CN" sz="1600" dirty="0"/>
              <a:t>784 </a:t>
            </a:r>
            <a:endParaRPr lang="zh-CN" altLang="zh-CN" sz="1600" dirty="0"/>
          </a:p>
          <a:p>
            <a:pPr marL="342900" lvl="1" indent="-342900" algn="just">
              <a:buFont typeface="Arial" panose="020B0604020202020204" pitchFamily="34" charset="0"/>
              <a:buChar char="•"/>
              <a:defRPr/>
            </a:pPr>
            <a:r>
              <a:rPr lang="en-US" altLang="zh-CN" sz="1800" b="1" dirty="0"/>
              <a:t>With the following rejection reason: “The commenter has withdrawn the comment”.</a:t>
            </a:r>
          </a:p>
          <a:p>
            <a:pPr lvl="1" algn="just">
              <a:buFont typeface="Arial" panose="020B0604020202020204" pitchFamily="34" charset="0"/>
              <a:buChar char="–"/>
              <a:defRPr/>
            </a:pPr>
            <a:endParaRPr lang="en-US" altLang="zh-CN" sz="1800" b="1" kern="0" dirty="0"/>
          </a:p>
          <a:p>
            <a:pPr marL="342900" lvl="1" indent="-342900" algn="just">
              <a:buFont typeface="Arial" panose="020B0604020202020204" pitchFamily="34" charset="0"/>
              <a:buChar char="•"/>
              <a:defRPr/>
            </a:pPr>
            <a:r>
              <a:rPr lang="en-US" altLang="zh-CN" sz="1800" b="1" kern="0" dirty="0"/>
              <a:t>Move</a:t>
            </a:r>
            <a:r>
              <a:rPr lang="en-US" altLang="zh-CN" sz="1800" b="1" kern="0" dirty="0" smtClean="0"/>
              <a:t>:</a:t>
            </a:r>
            <a:r>
              <a:rPr lang="en-US" altLang="zh-CN" sz="1800" b="1" kern="0" dirty="0" smtClean="0"/>
              <a:t> </a:t>
            </a:r>
            <a:r>
              <a:rPr lang="en-US" altLang="zh-CN" sz="1800" b="1" kern="0" dirty="0" err="1" smtClean="0"/>
              <a:t>Dibakar</a:t>
            </a:r>
            <a:r>
              <a:rPr lang="en-US" altLang="zh-CN" sz="1800" b="1" kern="0" dirty="0" smtClean="0"/>
              <a:t> </a:t>
            </a:r>
            <a:r>
              <a:rPr lang="en-US" altLang="zh-CN" sz="1800" b="1" kern="0" dirty="0"/>
              <a:t>Das </a:t>
            </a:r>
            <a:r>
              <a:rPr lang="en-US" altLang="zh-CN" sz="1800" b="1" kern="0" dirty="0"/>
              <a:t>	</a:t>
            </a:r>
            <a:r>
              <a:rPr lang="en-US" altLang="zh-CN" sz="1800" b="1" dirty="0" smtClean="0"/>
              <a:t>	</a:t>
            </a:r>
            <a:r>
              <a:rPr lang="en-US" altLang="zh-CN" sz="1800" b="1" kern="0" dirty="0" smtClean="0"/>
              <a:t>Second</a:t>
            </a:r>
            <a:r>
              <a:rPr lang="en-US" altLang="zh-CN" sz="1800" b="1" kern="0" dirty="0" smtClean="0"/>
              <a:t>:</a:t>
            </a:r>
            <a:endParaRPr lang="en-US" altLang="zh-CN" sz="1800" b="1" kern="0" dirty="0" smtClean="0"/>
          </a:p>
          <a:p>
            <a:pPr marL="342900" lvl="1" indent="-342900" algn="just">
              <a:buFont typeface="Arial" panose="020B0604020202020204" pitchFamily="34" charset="0"/>
              <a:buChar char="•"/>
              <a:defRPr/>
            </a:pPr>
            <a:r>
              <a:rPr lang="en-US" altLang="zh-CN" sz="1800" b="1" kern="0" dirty="0" smtClean="0"/>
              <a:t>Result</a:t>
            </a:r>
            <a:r>
              <a:rPr lang="en-US" altLang="zh-CN" sz="1800" b="1" kern="0" dirty="0" smtClean="0"/>
              <a:t>:</a:t>
            </a:r>
            <a:endParaRPr lang="en-US" altLang="zh-CN" sz="1800" kern="0" dirty="0"/>
          </a:p>
          <a:p>
            <a:pPr marL="0" lvl="1" indent="0">
              <a:buNone/>
              <a:defRPr/>
            </a:pPr>
            <a:endParaRPr lang="en-US" altLang="zh-CN" sz="1600" kern="0" dirty="0"/>
          </a:p>
          <a:p>
            <a:pPr marL="0" lvl="1" indent="0">
              <a:buNone/>
              <a:defRPr/>
            </a:pPr>
            <a:r>
              <a:rPr lang="en-US" altLang="zh-CN" sz="1600" kern="0" dirty="0"/>
              <a:t>Note</a:t>
            </a:r>
            <a:r>
              <a:rPr lang="zh-CN" altLang="en-US" sz="1600" kern="0" dirty="0"/>
              <a:t>：  </a:t>
            </a:r>
            <a:endParaRPr lang="en-US" altLang="zh-CN" sz="1600" kern="0"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185727401"/>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None/>
            </a:pPr>
            <a:r>
              <a:rPr lang="en-US" altLang="zh-CN" sz="4000" dirty="0"/>
              <a:t>Motion </a:t>
            </a:r>
            <a:r>
              <a:rPr lang="en-US" altLang="zh-CN" sz="4000" dirty="0" smtClean="0"/>
              <a:t>261</a:t>
            </a:r>
            <a:endParaRPr lang="en-US" altLang="en-US" sz="3600" dirty="0"/>
          </a:p>
        </p:txBody>
      </p:sp>
      <p:sp>
        <p:nvSpPr>
          <p:cNvPr id="5" name="Rectangle 3"/>
          <p:cNvSpPr txBox="1">
            <a:spLocks noChangeArrowheads="1"/>
          </p:cNvSpPr>
          <p:nvPr/>
        </p:nvSpPr>
        <p:spPr bwMode="auto">
          <a:xfrm>
            <a:off x="762000" y="1295400"/>
            <a:ext cx="10744200" cy="4191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marL="342900" lvl="1" indent="-342900" algn="just">
              <a:buFont typeface="Arial" panose="020B0604020202020204" pitchFamily="34" charset="0"/>
              <a:buChar char="•"/>
              <a:defRPr/>
            </a:pPr>
            <a:r>
              <a:rPr lang="en-US" altLang="zh-CN" sz="1800" b="1" kern="0" dirty="0"/>
              <a:t>Move to include the text proposed in the following document into the IEEE 802.11bf draft </a:t>
            </a:r>
            <a:r>
              <a:rPr lang="en-US" altLang="zh-CN" sz="1800" b="1" kern="0" dirty="0" smtClean="0"/>
              <a:t>amendment:</a:t>
            </a:r>
            <a:endParaRPr lang="en-US" altLang="zh-CN" sz="1800" b="1" kern="0" dirty="0"/>
          </a:p>
          <a:p>
            <a:pPr lvl="1" algn="just">
              <a:buFont typeface="Arial" panose="020B0604020202020204" pitchFamily="34" charset="0"/>
              <a:buChar char="–"/>
              <a:defRPr/>
            </a:pPr>
            <a:r>
              <a:rPr lang="pt-BR" altLang="zh-CN" sz="1600" dirty="0"/>
              <a:t>11-23/0102r0 “CC40 D0.51 bug fixes</a:t>
            </a:r>
            <a:r>
              <a:rPr lang="pt-BR" altLang="zh-CN" sz="1600" dirty="0" smtClean="0"/>
              <a:t>”</a:t>
            </a:r>
          </a:p>
          <a:p>
            <a:pPr lvl="1" algn="just">
              <a:buFont typeface="Arial" panose="020B0604020202020204" pitchFamily="34" charset="0"/>
              <a:buChar char="–"/>
              <a:defRPr/>
            </a:pPr>
            <a:endParaRPr lang="en-US" altLang="zh-CN" sz="1800" b="1" kern="0" dirty="0" smtClean="0"/>
          </a:p>
          <a:p>
            <a:pPr marL="342900" lvl="1" indent="-342900" algn="just">
              <a:buFont typeface="Arial" panose="020B0604020202020204" pitchFamily="34" charset="0"/>
              <a:buChar char="•"/>
              <a:defRPr/>
            </a:pPr>
            <a:r>
              <a:rPr lang="en-US" altLang="zh-CN" sz="1800" b="1" kern="0" dirty="0" smtClean="0"/>
              <a:t>Move</a:t>
            </a:r>
            <a:r>
              <a:rPr lang="en-US" altLang="zh-CN" sz="1800" b="1" kern="0" dirty="0"/>
              <a:t>: </a:t>
            </a:r>
            <a:r>
              <a:rPr lang="en-US" altLang="zh-CN" sz="1800" b="1" kern="0" dirty="0"/>
              <a:t>Dong </a:t>
            </a:r>
            <a:r>
              <a:rPr lang="en-US" altLang="zh-CN" sz="1800" b="1" kern="0" dirty="0" smtClean="0"/>
              <a:t>Wei</a:t>
            </a:r>
            <a:r>
              <a:rPr lang="en-US" altLang="zh-CN" sz="1800" b="1" dirty="0"/>
              <a:t>	</a:t>
            </a:r>
            <a:r>
              <a:rPr lang="en-US" altLang="zh-CN" sz="1800" b="1" dirty="0" smtClean="0"/>
              <a:t>	</a:t>
            </a:r>
            <a:r>
              <a:rPr lang="en-US" altLang="zh-CN" sz="1800" b="1" kern="0" dirty="0"/>
              <a:t>Second: </a:t>
            </a:r>
            <a:endParaRPr lang="en-US" altLang="zh-CN" sz="1800" b="1" kern="0" dirty="0" smtClean="0"/>
          </a:p>
          <a:p>
            <a:pPr marL="342900" lvl="1" indent="-342900" algn="just">
              <a:buFont typeface="Arial" panose="020B0604020202020204" pitchFamily="34" charset="0"/>
              <a:buChar char="•"/>
              <a:defRPr/>
            </a:pPr>
            <a:r>
              <a:rPr lang="en-US" altLang="zh-CN" sz="1800" b="1" kern="0" dirty="0"/>
              <a:t>Preliminary Result: (   Y/  N/  A)</a:t>
            </a:r>
          </a:p>
          <a:p>
            <a:pPr marL="342900" lvl="1" indent="-342900" algn="just">
              <a:buFont typeface="Arial" panose="020B0604020202020204" pitchFamily="34" charset="0"/>
              <a:buChar char="•"/>
              <a:defRPr/>
            </a:pPr>
            <a:r>
              <a:rPr lang="en-US" altLang="zh-CN" sz="1800" b="1" kern="0" dirty="0"/>
              <a:t>Result*: </a:t>
            </a:r>
            <a:endParaRPr lang="en-US" altLang="zh-CN" sz="1050" kern="0" dirty="0"/>
          </a:p>
          <a:p>
            <a:pPr marL="0" lvl="1" indent="0">
              <a:buNone/>
              <a:defRPr/>
            </a:pPr>
            <a:endParaRPr lang="en-US" altLang="zh-CN" sz="1600" kern="0" dirty="0" smtClean="0"/>
          </a:p>
          <a:p>
            <a:pPr marL="0" lvl="1" indent="0">
              <a:buNone/>
              <a:defRPr/>
            </a:pPr>
            <a:r>
              <a:rPr lang="en-US" altLang="zh-CN" sz="1600" kern="0" dirty="0" smtClean="0"/>
              <a:t>Note</a:t>
            </a:r>
            <a:r>
              <a:rPr lang="zh-CN" altLang="en-US" sz="1600" kern="0" dirty="0"/>
              <a:t>：  </a:t>
            </a:r>
            <a:endParaRPr lang="en-US" altLang="zh-CN" sz="1600" kern="0" dirty="0"/>
          </a:p>
          <a:p>
            <a:pPr marL="628650" lvl="2">
              <a:buFont typeface="微软雅黑" panose="020B0503020204020204" pitchFamily="34" charset="-122"/>
              <a:buChar char="–"/>
              <a:defRPr/>
            </a:pPr>
            <a:r>
              <a:rPr lang="en-US" altLang="zh-CN" kern="0" dirty="0"/>
              <a:t>* Amended result accounts for removal of </a:t>
            </a:r>
            <a:r>
              <a:rPr lang="en-US" altLang="zh-CN" kern="0" dirty="0">
                <a:solidFill>
                  <a:srgbClr val="FF0000"/>
                </a:solidFill>
              </a:rPr>
              <a:t>X</a:t>
            </a:r>
            <a:r>
              <a:rPr lang="en-US" altLang="zh-CN" kern="0" dirty="0"/>
              <a:t> votes of non-voting members.</a:t>
            </a:r>
          </a:p>
          <a:p>
            <a:pPr marL="628650" lvl="2">
              <a:buFont typeface="微软雅黑" panose="020B0503020204020204" pitchFamily="34" charset="-122"/>
              <a:buChar char="–"/>
              <a:defRPr/>
            </a:pPr>
            <a:r>
              <a:rPr lang="en-US" altLang="zh-CN" kern="0" dirty="0" smtClean="0"/>
              <a:t>Related </a:t>
            </a:r>
            <a:r>
              <a:rPr lang="en-US" altLang="zh-CN" kern="0" dirty="0"/>
              <a:t>document </a:t>
            </a:r>
            <a:r>
              <a:rPr lang="en-US" altLang="zh-CN" dirty="0" smtClean="0"/>
              <a:t>23/0065r1</a:t>
            </a:r>
            <a:endParaRPr lang="en-US" altLang="zh-CN" kern="0" dirty="0"/>
          </a:p>
          <a:p>
            <a:pPr marL="628650" lvl="2">
              <a:buFont typeface="微软雅黑" panose="020B0503020204020204" pitchFamily="34" charset="-122"/>
              <a:buChar char="–"/>
              <a:defRPr/>
            </a:pPr>
            <a:r>
              <a:rPr lang="en-US" altLang="zh-CN" kern="0" dirty="0"/>
              <a:t>SP Result: Unanimous consent</a:t>
            </a:r>
            <a:endParaRPr lang="en-US" altLang="zh-CN" sz="1050" b="1" kern="0" dirty="0"/>
          </a:p>
        </p:txBody>
      </p:sp>
    </p:spTree>
    <p:extLst>
      <p:ext uri="{BB962C8B-B14F-4D97-AF65-F5344CB8AC3E}">
        <p14:creationId xmlns:p14="http://schemas.microsoft.com/office/powerpoint/2010/main" val="3081941684"/>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closing the remaining CIDs </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1125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t>Move to approve “Rejected” resolutions to the CIDs:</a:t>
            </a:r>
          </a:p>
          <a:p>
            <a:pPr lvl="1"/>
            <a:r>
              <a:rPr lang="en-US" altLang="zh-CN" dirty="0"/>
              <a:t>CID: XXX</a:t>
            </a:r>
          </a:p>
          <a:p>
            <a:pPr lvl="0"/>
            <a:r>
              <a:rPr lang="en-US" altLang="zh-CN" dirty="0"/>
              <a:t>With the following rejection reason: “Lack of </a:t>
            </a:r>
            <a:r>
              <a:rPr lang="en-US" altLang="zh-CN" dirty="0" smtClean="0"/>
              <a:t>technical contribution/consensus</a:t>
            </a:r>
            <a:r>
              <a:rPr lang="en-US" altLang="zh-CN" dirty="0"/>
              <a:t>”.</a:t>
            </a:r>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348217617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None/>
            </a:pPr>
            <a:r>
              <a:rPr lang="en-US" altLang="zh-CN" sz="3200" dirty="0" smtClean="0"/>
              <a:t>TG Motion: </a:t>
            </a:r>
            <a:r>
              <a:rPr lang="en-US" altLang="en-US" sz="3200" dirty="0"/>
              <a:t>Initial </a:t>
            </a:r>
            <a:r>
              <a:rPr lang="en-US" altLang="en-US" sz="3200" dirty="0" smtClean="0"/>
              <a:t>LB</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endParaRPr lang="zh-CN" altLang="zh-CN" dirty="0"/>
          </a:p>
          <a:p>
            <a:pPr lvl="0"/>
            <a:r>
              <a:rPr lang="en-GB" altLang="zh-CN" dirty="0"/>
              <a:t>Moved: &lt;name&gt;,  Seconded: &lt;name&gt;, </a:t>
            </a:r>
          </a:p>
          <a:p>
            <a:pPr lvl="0"/>
            <a:r>
              <a:rPr lang="en-GB" altLang="zh-CN" dirty="0"/>
              <a:t>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1909428696"/>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7" name="Rectangle 2"/>
          <p:cNvSpPr txBox="1">
            <a:spLocks noChangeArrowheads="1"/>
          </p:cNvSpPr>
          <p:nvPr/>
        </p:nvSpPr>
        <p:spPr bwMode="auto">
          <a:xfrm>
            <a:off x="457200" y="533400"/>
            <a:ext cx="112776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smtClean="0">
                <a:solidFill>
                  <a:schemeClr val="tx2"/>
                </a:solidFill>
              </a:rPr>
              <a:t>SP for Timeline change</a:t>
            </a:r>
            <a:endParaRPr lang="en-US" altLang="en-US" sz="3200" dirty="0">
              <a:solidFill>
                <a:schemeClr val="tx2"/>
              </a:solidFill>
            </a:endParaRPr>
          </a:p>
        </p:txBody>
      </p:sp>
      <p:sp>
        <p:nvSpPr>
          <p:cNvPr id="26628" name="Rectangle 3"/>
          <p:cNvSpPr txBox="1">
            <a:spLocks noChangeArrowheads="1"/>
          </p:cNvSpPr>
          <p:nvPr/>
        </p:nvSpPr>
        <p:spPr bwMode="auto">
          <a:xfrm>
            <a:off x="457200" y="1676400"/>
            <a:ext cx="11277600" cy="4724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r>
              <a:rPr lang="en-US" altLang="zh-CN" sz="2800" dirty="0" smtClean="0"/>
              <a:t>Do you agree to change the timeline as showing below</a:t>
            </a:r>
            <a:r>
              <a:rPr lang="en-US" altLang="zh-CN" sz="2400" dirty="0" smtClean="0"/>
              <a:t>?</a:t>
            </a: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(D2.0)	</a:t>
            </a:r>
            <a:r>
              <a:rPr lang="en-US" altLang="zh-CN" sz="1400" i="1" strike="sngStrike" kern="0" dirty="0" smtClean="0">
                <a:solidFill>
                  <a:srgbClr val="FFFFFF">
                    <a:lumMod val="50000"/>
                  </a:srgbClr>
                </a:solidFill>
              </a:rPr>
              <a:t>Jan </a:t>
            </a:r>
            <a:r>
              <a:rPr lang="en-US" altLang="zh-CN" sz="1400" i="1" strike="sngStrike" kern="0" dirty="0">
                <a:solidFill>
                  <a:srgbClr val="FFFFFF">
                    <a:lumMod val="50000"/>
                  </a:srgbClr>
                </a:solidFill>
              </a:rPr>
              <a:t>2023</a:t>
            </a:r>
            <a:r>
              <a:rPr lang="en-US" altLang="zh-CN" sz="1400" i="1" strike="sngStrike" kern="0" dirty="0">
                <a:solidFill>
                  <a:srgbClr val="FFFFFF">
                    <a:lumMod val="50000"/>
                  </a:srgbClr>
                </a:solidFill>
                <a:sym typeface="Wingdings" panose="05000000000000000000" pitchFamily="2" charset="2"/>
              </a:rPr>
              <a:t> </a:t>
            </a:r>
            <a:r>
              <a:rPr lang="en-US" altLang="zh-CN" sz="1400" i="1" strike="sngStrike" kern="0" dirty="0">
                <a:solidFill>
                  <a:srgbClr val="FF0000"/>
                </a:solidFill>
                <a:sym typeface="Wingdings" panose="05000000000000000000" pitchFamily="2" charset="2"/>
              </a:rPr>
              <a:t> March 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July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(D3.0)	</a:t>
            </a:r>
            <a:r>
              <a:rPr lang="en-US" altLang="zh-CN" sz="1400" i="1" kern="0" dirty="0" smtClean="0">
                <a:solidFill>
                  <a:srgbClr val="000000"/>
                </a:solidFill>
              </a:rPr>
              <a:t>May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Nov 2023</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Recirculation LB (D4.0)	 </a:t>
            </a:r>
            <a:r>
              <a:rPr lang="en-US" altLang="zh-CN" sz="1400" i="1" kern="0" dirty="0" smtClean="0">
                <a:solidFill>
                  <a:srgbClr val="000000"/>
                </a:solidFill>
              </a:rPr>
              <a:t>July </a:t>
            </a:r>
            <a:r>
              <a:rPr lang="en-US" altLang="zh-CN" sz="1400" i="1"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2024</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Initial SA Ballot (D4.0)	 </a:t>
            </a:r>
            <a:r>
              <a:rPr lang="en-US" altLang="zh-CN" sz="1400" kern="0" dirty="0" smtClean="0">
                <a:solidFill>
                  <a:srgbClr val="000000"/>
                </a:solidFill>
              </a:rPr>
              <a:t>Sep </a:t>
            </a:r>
            <a:r>
              <a:rPr lang="en-US" altLang="zh-CN" sz="1400" kern="0" dirty="0">
                <a:solidFill>
                  <a:srgbClr val="000000"/>
                </a:solidFill>
              </a:rPr>
              <a:t>2023</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2024</a:t>
            </a:r>
            <a:endParaRPr lang="en-US" altLang="zh-CN" sz="1400"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Final 802.11 WG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a:solidFill>
                  <a:srgbClr val="000000"/>
                </a:solidFill>
              </a:rPr>
              <a:t>802 EC approval		</a:t>
            </a:r>
            <a:r>
              <a:rPr lang="en-US" altLang="zh-CN" sz="1400" i="1" kern="0" dirty="0">
                <a:solidFill>
                  <a:srgbClr val="000000"/>
                </a:solidFill>
              </a:rPr>
              <a:t>July 2024 </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Jan 2025</a:t>
            </a:r>
            <a:endParaRPr lang="en-US" altLang="zh-CN" sz="1400" i="1" kern="0" dirty="0">
              <a:solidFill>
                <a:srgbClr val="000000"/>
              </a:solidFill>
            </a:endParaRPr>
          </a:p>
          <a:p>
            <a:pPr marL="561975" lvl="2" indent="-233363" algn="just" defTabSz="685800" eaLnBrk="1" fontAlgn="auto" hangingPunct="1">
              <a:spcBef>
                <a:spcPts val="200"/>
              </a:spcBef>
              <a:spcAft>
                <a:spcPts val="600"/>
              </a:spcAft>
              <a:buFontTx/>
              <a:buChar char="—"/>
              <a:defRPr/>
            </a:pPr>
            <a:r>
              <a:rPr lang="en-US" altLang="zh-CN" sz="1400" kern="0" dirty="0" err="1">
                <a:solidFill>
                  <a:srgbClr val="000000"/>
                </a:solidFill>
              </a:rPr>
              <a:t>RevCom</a:t>
            </a:r>
            <a:r>
              <a:rPr lang="en-US" altLang="zh-CN" sz="1400" kern="0" dirty="0">
                <a:solidFill>
                  <a:srgbClr val="000000"/>
                </a:solidFill>
              </a:rPr>
              <a:t> and SASB approval 	Sep 2024</a:t>
            </a:r>
            <a:r>
              <a:rPr lang="en-US" altLang="zh-CN" sz="1400" i="1" dirty="0">
                <a:solidFill>
                  <a:srgbClr val="00B0F0"/>
                </a:solidFill>
                <a:latin typeface="Wingdings" panose="05000000000000000000" pitchFamily="2" charset="2"/>
                <a:ea typeface="宋体" panose="02010600030101010101" pitchFamily="2" charset="-122"/>
                <a:cs typeface="Calibri" panose="020F0502020204030204" pitchFamily="34" charset="0"/>
              </a:rPr>
              <a:t>à</a:t>
            </a:r>
            <a:r>
              <a:rPr lang="en-US" altLang="zh-CN" sz="1400" i="1" dirty="0">
                <a:solidFill>
                  <a:srgbClr val="00B0F0"/>
                </a:solidFill>
                <a:ea typeface="宋体" panose="02010600030101010101" pitchFamily="2" charset="-122"/>
              </a:rPr>
              <a:t> March 2025</a:t>
            </a:r>
            <a:endParaRPr lang="en-US" altLang="zh-CN" sz="1400" kern="0" dirty="0">
              <a:solidFill>
                <a:srgbClr val="000000"/>
              </a:solidFill>
            </a:endParaRPr>
          </a:p>
          <a:p>
            <a:pPr lvl="1" algn="just"/>
            <a:endParaRPr lang="en-US" altLang="zh-CN" dirty="0" smtClean="0"/>
          </a:p>
          <a:p>
            <a:pPr lvl="1" algn="just"/>
            <a:endParaRPr lang="en-US" altLang="zh-CN" dirty="0" smtClean="0"/>
          </a:p>
          <a:p>
            <a:pPr lvl="1" algn="just"/>
            <a:r>
              <a:rPr lang="en-US" altLang="zh-CN" dirty="0" smtClean="0"/>
              <a:t>SP Result:</a:t>
            </a:r>
            <a:endParaRPr lang="en-US" altLang="zh-CN" dirty="0">
              <a:solidFill>
                <a:srgbClr val="00B050"/>
              </a:solidFill>
            </a:endParaRPr>
          </a:p>
          <a:p>
            <a:pPr marL="457200" lvl="1" indent="0" algn="just">
              <a:buNone/>
            </a:pPr>
            <a:endParaRPr lang="en-US" altLang="zh-CN" sz="2400" dirty="0"/>
          </a:p>
          <a:p>
            <a:pPr marL="457200" lvl="1" indent="0" algn="just">
              <a:buNone/>
            </a:pPr>
            <a:endParaRPr lang="en-US" altLang="zh-CN" sz="2400" dirty="0" smtClean="0"/>
          </a:p>
          <a:p>
            <a:pPr lvl="1" algn="just"/>
            <a:endParaRPr lang="en-US" altLang="zh-CN" sz="2400" dirty="0"/>
          </a:p>
        </p:txBody>
      </p:sp>
    </p:spTree>
    <p:extLst>
      <p:ext uri="{BB962C8B-B14F-4D97-AF65-F5344CB8AC3E}">
        <p14:creationId xmlns:p14="http://schemas.microsoft.com/office/powerpoint/2010/main" val="1769510698"/>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09800" y="2514600"/>
            <a:ext cx="7772400" cy="3276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a:t>Backup</a:t>
            </a:r>
            <a:endParaRPr lang="en-US" altLang="en-US" sz="3600" dirty="0"/>
          </a:p>
        </p:txBody>
      </p:sp>
    </p:spTree>
    <p:extLst>
      <p:ext uri="{BB962C8B-B14F-4D97-AF65-F5344CB8AC3E}">
        <p14:creationId xmlns:p14="http://schemas.microsoft.com/office/powerpoint/2010/main" val="3733620852"/>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1" name="Rectangle 3"/>
          <p:cNvSpPr txBox="1">
            <a:spLocks noChangeArrowheads="1"/>
          </p:cNvSpPr>
          <p:nvPr/>
        </p:nvSpPr>
        <p:spPr bwMode="auto">
          <a:xfrm>
            <a:off x="2247900" y="838200"/>
            <a:ext cx="7772400" cy="838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buFontTx/>
              <a:buNone/>
            </a:pPr>
            <a:r>
              <a:rPr lang="en-US" altLang="zh-CN" sz="4000" dirty="0" smtClean="0"/>
              <a:t>SP Motion </a:t>
            </a:r>
            <a:r>
              <a:rPr lang="en-US" altLang="zh-CN" sz="4000" dirty="0"/>
              <a:t>xx</a:t>
            </a:r>
          </a:p>
        </p:txBody>
      </p:sp>
      <p:sp>
        <p:nvSpPr>
          <p:cNvPr id="3" name="Rectangle 3"/>
          <p:cNvSpPr txBox="1">
            <a:spLocks noChangeArrowheads="1"/>
          </p:cNvSpPr>
          <p:nvPr/>
        </p:nvSpPr>
        <p:spPr bwMode="auto">
          <a:xfrm>
            <a:off x="304800" y="1676400"/>
            <a:ext cx="11506200" cy="457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marL="0" lvl="1" indent="0" algn="just">
              <a:buNone/>
              <a:defRPr/>
            </a:pPr>
            <a:r>
              <a:rPr lang="en-US" altLang="zh-CN" sz="1400" b="1" kern="0" dirty="0" smtClean="0"/>
              <a:t>SP (PDT):</a:t>
            </a:r>
            <a:endParaRPr lang="en-US" altLang="zh-CN" sz="1400" b="1" kern="0" dirty="0"/>
          </a:p>
          <a:p>
            <a:pPr marL="0" lvl="1" indent="0" algn="just">
              <a:buNone/>
              <a:defRPr/>
            </a:pPr>
            <a:r>
              <a:rPr lang="en-US" altLang="zh-CN" sz="1400" b="1" kern="0" dirty="0" smtClean="0"/>
              <a:t>Do </a:t>
            </a:r>
            <a:r>
              <a:rPr lang="en-US" altLang="zh-CN" sz="1400" b="1" kern="0" dirty="0"/>
              <a:t>you support including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(PDT):</a:t>
            </a:r>
            <a:endParaRPr lang="en-US" altLang="zh-CN" sz="1400" b="1" kern="0" dirty="0"/>
          </a:p>
          <a:p>
            <a:pPr marL="0" lvl="1" indent="0" algn="just">
              <a:buNone/>
              <a:defRPr/>
            </a:pPr>
            <a:r>
              <a:rPr lang="en-US" altLang="zh-CN" sz="1400" b="1" kern="0" dirty="0"/>
              <a:t>Move to include the text proposed in the following document into the IEEE 802.11bf draft amendment:</a:t>
            </a:r>
          </a:p>
          <a:p>
            <a:pPr lvl="1" algn="just">
              <a:buFont typeface="Arial" panose="020B0604020202020204" pitchFamily="34" charset="0"/>
              <a:buChar char="–"/>
              <a:defRPr/>
            </a:pPr>
            <a:r>
              <a:rPr lang="en-US" altLang="zh-CN" sz="1400" dirty="0" smtClean="0"/>
              <a:t>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a:t>SP </a:t>
            </a:r>
            <a:r>
              <a:rPr lang="en-US" altLang="zh-CN" sz="1400" b="1" kern="0" dirty="0" smtClean="0"/>
              <a:t>(CR):</a:t>
            </a:r>
          </a:p>
          <a:p>
            <a:pPr marL="0" lvl="1" indent="0" algn="just">
              <a:buNone/>
              <a:defRPr/>
            </a:pPr>
            <a:r>
              <a:rPr lang="en-US" altLang="zh-CN" sz="1400" b="1" kern="0" dirty="0"/>
              <a:t>Do you agree to resolve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a:t>
            </a:r>
            <a:r>
              <a:rPr lang="en-US" altLang="zh-CN" sz="1400" b="1" kern="0" dirty="0"/>
              <a:t>draft</a:t>
            </a:r>
            <a:r>
              <a:rPr lang="en-US" altLang="zh-CN" sz="1400" b="1" kern="0" dirty="0" smtClean="0"/>
              <a: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smtClean="0"/>
          </a:p>
          <a:p>
            <a:pPr marL="0" lvl="1" indent="0" algn="just">
              <a:buNone/>
              <a:defRPr/>
            </a:pPr>
            <a:r>
              <a:rPr lang="en-US" altLang="zh-CN" sz="1400" b="1" kern="0" dirty="0" smtClean="0"/>
              <a:t>Motion (CR):</a:t>
            </a:r>
          </a:p>
          <a:p>
            <a:pPr marL="0" lvl="1" indent="0" algn="just">
              <a:buNone/>
              <a:defRPr/>
            </a:pPr>
            <a:r>
              <a:rPr lang="en-US" altLang="zh-CN" sz="1400" b="1" kern="0" dirty="0"/>
              <a:t>Move to approve resolutions to the following CIDs listed in the following document </a:t>
            </a:r>
            <a:r>
              <a:rPr lang="en-US" altLang="zh-CN" sz="1400" b="1" kern="0" dirty="0" smtClean="0"/>
              <a:t>and </a:t>
            </a:r>
            <a:r>
              <a:rPr lang="en-US" altLang="zh-CN" sz="1400" b="1" kern="0" dirty="0"/>
              <a:t>incorporate the text changes into the latest </a:t>
            </a:r>
            <a:r>
              <a:rPr lang="en-US" altLang="zh-CN" sz="1400" b="1" kern="0" dirty="0" err="1" smtClean="0"/>
              <a:t>TGbf</a:t>
            </a:r>
            <a:r>
              <a:rPr lang="en-US" altLang="zh-CN" sz="1400" b="1" kern="0" dirty="0" smtClean="0"/>
              <a:t> draft:</a:t>
            </a:r>
          </a:p>
          <a:p>
            <a:pPr lvl="1" algn="just">
              <a:buFont typeface="Arial" panose="020B0604020202020204" pitchFamily="34" charset="0"/>
              <a:buChar char="–"/>
              <a:defRPr/>
            </a:pPr>
            <a:r>
              <a:rPr lang="en-US" altLang="zh-CN" sz="1400" dirty="0" smtClean="0"/>
              <a:t>CID, in DCN </a:t>
            </a:r>
            <a:r>
              <a:rPr lang="en-US" altLang="zh-CN" sz="1400" dirty="0"/>
              <a:t>+ title</a:t>
            </a:r>
          </a:p>
          <a:p>
            <a:pPr marL="0" lvl="1" indent="0" algn="just">
              <a:buNone/>
              <a:defRPr/>
            </a:pPr>
            <a:endParaRPr lang="en-US" altLang="zh-CN" sz="1400" b="1" kern="0" dirty="0"/>
          </a:p>
        </p:txBody>
      </p:sp>
    </p:spTree>
    <p:extLst>
      <p:ext uri="{BB962C8B-B14F-4D97-AF65-F5344CB8AC3E}">
        <p14:creationId xmlns:p14="http://schemas.microsoft.com/office/powerpoint/2010/main" val="1963295055"/>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F132D1B0-0D9C-432C-B428-AE7AFE9AEEF4}"/>
              </a:ext>
            </a:extLst>
          </p:cNvPr>
          <p:cNvSpPr>
            <a:spLocks noGrp="1"/>
          </p:cNvSpPr>
          <p:nvPr>
            <p:ph type="title"/>
          </p:nvPr>
        </p:nvSpPr>
        <p:spPr/>
        <p:txBody>
          <a:bodyPr/>
          <a:lstStyle/>
          <a:p>
            <a:r>
              <a:rPr lang="en-US" dirty="0" smtClean="0"/>
              <a:t>WG Motion </a:t>
            </a:r>
            <a:r>
              <a:rPr lang="en-US" dirty="0"/>
              <a:t>x: </a:t>
            </a:r>
            <a:r>
              <a:rPr lang="en-GB" dirty="0" err="1" smtClean="0"/>
              <a:t>TGbf</a:t>
            </a:r>
            <a:r>
              <a:rPr lang="en-GB" dirty="0" smtClean="0"/>
              <a:t> </a:t>
            </a:r>
            <a:r>
              <a:rPr lang="en-GB" dirty="0"/>
              <a:t>CAD approval</a:t>
            </a:r>
            <a:endParaRPr lang="en-US" dirty="0"/>
          </a:p>
        </p:txBody>
      </p:sp>
      <p:sp>
        <p:nvSpPr>
          <p:cNvPr id="3" name="Content Placeholder 2">
            <a:extLst>
              <a:ext uri="{FF2B5EF4-FFF2-40B4-BE49-F238E27FC236}">
                <a16:creationId xmlns:a16="http://schemas.microsoft.com/office/drawing/2014/main" xmlns="" id="{1D165AC7-E4EC-4AE6-BDBA-F236DC880E8F}"/>
              </a:ext>
            </a:extLst>
          </p:cNvPr>
          <p:cNvSpPr>
            <a:spLocks noGrp="1"/>
          </p:cNvSpPr>
          <p:nvPr>
            <p:ph idx="1"/>
          </p:nvPr>
        </p:nvSpPr>
        <p:spPr>
          <a:xfrm>
            <a:off x="468842" y="1765390"/>
            <a:ext cx="11353800" cy="4710023"/>
          </a:xfrm>
        </p:spPr>
        <p:txBody>
          <a:bodyPr/>
          <a:lstStyle/>
          <a:p>
            <a:r>
              <a:rPr lang="en-US" sz="2000" dirty="0">
                <a:solidFill>
                  <a:schemeClr val="tx1"/>
                </a:solidFill>
              </a:rPr>
              <a:t>Approve the </a:t>
            </a:r>
            <a:r>
              <a:rPr lang="en-US" sz="2000" dirty="0" smtClean="0">
                <a:solidFill>
                  <a:schemeClr val="tx1"/>
                </a:solidFill>
              </a:rPr>
              <a:t>P802.11bf </a:t>
            </a:r>
            <a:r>
              <a:rPr lang="en-US" sz="2000" dirty="0">
                <a:solidFill>
                  <a:schemeClr val="tx1"/>
                </a:solidFill>
              </a:rPr>
              <a:t>Coexistence Assessment Document in </a:t>
            </a:r>
            <a:r>
              <a:rPr lang="en-US" altLang="zh-CN" sz="2000" dirty="0"/>
              <a:t>11-22-1795r2 </a:t>
            </a:r>
            <a:endParaRPr lang="en-US" sz="2000" dirty="0">
              <a:solidFill>
                <a:schemeClr val="tx1"/>
              </a:solidFill>
            </a:endParaRPr>
          </a:p>
          <a:p>
            <a:endParaRPr lang="en-US" sz="2000" dirty="0">
              <a:solidFill>
                <a:schemeClr val="tx1"/>
              </a:solidFill>
            </a:endParaRPr>
          </a:p>
          <a:p>
            <a:endParaRPr lang="en-US" sz="2000" dirty="0">
              <a:solidFill>
                <a:schemeClr val="tx1"/>
              </a:solidFill>
            </a:endParaRPr>
          </a:p>
          <a:p>
            <a:r>
              <a:rPr lang="en-US" sz="2000" dirty="0"/>
              <a:t>Moved on behalf of </a:t>
            </a:r>
            <a:r>
              <a:rPr lang="en-US" sz="2000" dirty="0" err="1" smtClean="0"/>
              <a:t>TGbf</a:t>
            </a:r>
            <a:r>
              <a:rPr lang="en-US" sz="2000" dirty="0" smtClean="0"/>
              <a:t> /Second</a:t>
            </a:r>
            <a:r>
              <a:rPr lang="en-US" sz="2000" dirty="0"/>
              <a:t>: &lt;name&gt;</a:t>
            </a:r>
          </a:p>
          <a:p>
            <a:endParaRPr lang="en-US" sz="2000" dirty="0"/>
          </a:p>
          <a:p>
            <a:endParaRPr lang="en-US" sz="2000" dirty="0"/>
          </a:p>
          <a:p>
            <a:endParaRPr lang="en-US" sz="2000" dirty="0"/>
          </a:p>
          <a:p>
            <a:endParaRPr lang="en-US" sz="2000" dirty="0"/>
          </a:p>
          <a:p>
            <a:endParaRPr lang="en-US" sz="2000" dirty="0"/>
          </a:p>
          <a:p>
            <a:endParaRPr lang="en-US" sz="2000" dirty="0"/>
          </a:p>
          <a:p>
            <a:r>
              <a:rPr lang="en-US" sz="2000" dirty="0"/>
              <a:t>Result: Yes: xx, No: xx, Abstain: xx (Motion passes/fails)</a:t>
            </a:r>
          </a:p>
          <a:p>
            <a:r>
              <a:rPr lang="en-US" sz="2000" dirty="0"/>
              <a:t>[</a:t>
            </a:r>
            <a:r>
              <a:rPr lang="en-US" sz="2000" dirty="0" err="1" smtClean="0"/>
              <a:t>TGbf</a:t>
            </a:r>
            <a:r>
              <a:rPr lang="en-US" sz="2000" dirty="0" smtClean="0"/>
              <a:t>: </a:t>
            </a:r>
            <a:r>
              <a:rPr lang="en-US" sz="2000" dirty="0"/>
              <a:t>Moved: </a:t>
            </a:r>
            <a:r>
              <a:rPr lang="en-US" altLang="zh-CN" sz="2000" dirty="0"/>
              <a:t>Claudio da Silva </a:t>
            </a:r>
            <a:r>
              <a:rPr lang="en-US" sz="2000" dirty="0" smtClean="0"/>
              <a:t>, </a:t>
            </a:r>
            <a:r>
              <a:rPr lang="en-US" sz="2000" dirty="0"/>
              <a:t>2nd: </a:t>
            </a:r>
            <a:r>
              <a:rPr lang="en-US" altLang="zh-CN" sz="2000" dirty="0"/>
              <a:t>Solomon Trainin</a:t>
            </a:r>
            <a:r>
              <a:rPr lang="en-US" sz="2000" dirty="0" smtClean="0"/>
              <a:t>, </a:t>
            </a:r>
            <a:r>
              <a:rPr lang="en-US" sz="2000" dirty="0"/>
              <a:t>Result: </a:t>
            </a:r>
            <a:r>
              <a:rPr lang="en-US" sz="2000" dirty="0" smtClean="0"/>
              <a:t>26/0/8]</a:t>
            </a:r>
            <a:endParaRPr lang="en-US" sz="2000" dirty="0"/>
          </a:p>
          <a:p>
            <a:endParaRPr lang="en-US" dirty="0"/>
          </a:p>
        </p:txBody>
      </p:sp>
      <p:sp>
        <p:nvSpPr>
          <p:cNvPr id="4" name="Slide Number Placeholder 3">
            <a:extLst>
              <a:ext uri="{FF2B5EF4-FFF2-40B4-BE49-F238E27FC236}">
                <a16:creationId xmlns:a16="http://schemas.microsoft.com/office/drawing/2014/main" xmlns="" id="{E99994E4-5BFA-4B6A-9D45-0AE1EF202CDC}"/>
              </a:ext>
            </a:extLst>
          </p:cNvPr>
          <p:cNvSpPr>
            <a:spLocks noGrp="1"/>
          </p:cNvSpPr>
          <p:nvPr>
            <p:ph type="sldNum" idx="4294967295"/>
          </p:nvPr>
        </p:nvSpPr>
        <p:spPr>
          <a:xfrm>
            <a:off x="5793318" y="6475414"/>
            <a:ext cx="704849" cy="363537"/>
          </a:xfrm>
          <a:prstGeom prst="rect">
            <a:avLst/>
          </a:prstGeom>
        </p:spPr>
        <p:txBody>
          <a:bodyPr/>
          <a:lstStyle/>
          <a:p>
            <a:r>
              <a:rPr lang="en-GB" dirty="0"/>
              <a:t>Slide </a:t>
            </a:r>
            <a:fld id="{440F5867-744E-4AA6-B0ED-4C44D2DFBB7B}" type="slidenum">
              <a:rPr lang="en-GB" smtClean="0"/>
              <a:pPr/>
              <a:t>67</a:t>
            </a:fld>
            <a:endParaRPr lang="en-GB" dirty="0"/>
          </a:p>
        </p:txBody>
      </p:sp>
      <p:sp>
        <p:nvSpPr>
          <p:cNvPr id="8" name="Footer Placeholder 4">
            <a:extLst>
              <a:ext uri="{FF2B5EF4-FFF2-40B4-BE49-F238E27FC236}">
                <a16:creationId xmlns:a16="http://schemas.microsoft.com/office/drawing/2014/main" xmlns="" id="{41CA3664-C382-4611-8574-44FF980160CE}"/>
              </a:ext>
            </a:extLst>
          </p:cNvPr>
          <p:cNvSpPr>
            <a:spLocks noGrp="1"/>
          </p:cNvSpPr>
          <p:nvPr>
            <p:ph type="ftr" idx="4294967295"/>
          </p:nvPr>
        </p:nvSpPr>
        <p:spPr>
          <a:xfrm>
            <a:off x="7143757" y="6475414"/>
            <a:ext cx="4246027" cy="180975"/>
          </a:xfrm>
          <a:prstGeom prst="rect">
            <a:avLst/>
          </a:prstGeom>
        </p:spPr>
        <p:txBody>
          <a:bodyPr/>
          <a:lstStyle/>
          <a:p>
            <a:r>
              <a:rPr lang="en-GB" dirty="0"/>
              <a:t>Stephen McCann, Huawei</a:t>
            </a:r>
          </a:p>
        </p:txBody>
      </p:sp>
      <p:sp>
        <p:nvSpPr>
          <p:cNvPr id="7" name="Date Placeholder 5">
            <a:extLst>
              <a:ext uri="{FF2B5EF4-FFF2-40B4-BE49-F238E27FC236}">
                <a16:creationId xmlns:a16="http://schemas.microsoft.com/office/drawing/2014/main" xmlns="" id="{1CCDCC1A-F312-46EC-80D7-91AF8FBB11EE}"/>
              </a:ext>
            </a:extLst>
          </p:cNvPr>
          <p:cNvSpPr>
            <a:spLocks noGrp="1"/>
          </p:cNvSpPr>
          <p:nvPr>
            <p:ph type="dt" idx="4294967295"/>
          </p:nvPr>
        </p:nvSpPr>
        <p:spPr>
          <a:xfrm>
            <a:off x="929217" y="333375"/>
            <a:ext cx="2499764" cy="273050"/>
          </a:xfrm>
          <a:prstGeom prst="rect">
            <a:avLst/>
          </a:prstGeom>
        </p:spPr>
        <p:txBody>
          <a:bodyPr/>
          <a:lstStyle/>
          <a:p>
            <a:r>
              <a:rPr lang="en-US" dirty="0" smtClean="0"/>
              <a:t>November </a:t>
            </a:r>
            <a:r>
              <a:rPr lang="en-US" dirty="0"/>
              <a:t>2022</a:t>
            </a:r>
            <a:endParaRPr lang="en-GB" dirty="0"/>
          </a:p>
        </p:txBody>
      </p:sp>
      <p:pic>
        <p:nvPicPr>
          <p:cNvPr id="2050" name="Picture 2">
            <a:extLst>
              <a:ext uri="{FF2B5EF4-FFF2-40B4-BE49-F238E27FC236}">
                <a16:creationId xmlns:a16="http://schemas.microsoft.com/office/drawing/2014/main" xmlns="" id="{C4D78F79-5C6B-B13D-2F0D-C495676FFCE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304800" cy="304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9449680"/>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2" name="Rectangle 2"/>
          <p:cNvSpPr txBox="1">
            <a:spLocks noChangeArrowheads="1"/>
          </p:cNvSpPr>
          <p:nvPr/>
        </p:nvSpPr>
        <p:spPr bwMode="auto">
          <a:xfrm>
            <a:off x="2209800" y="533400"/>
            <a:ext cx="838200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zh-CN" sz="3200" dirty="0" smtClean="0"/>
              <a:t>WG Motion: </a:t>
            </a:r>
            <a:r>
              <a:rPr lang="en-US" altLang="zh-CN" sz="3200" dirty="0"/>
              <a:t>Working Group Letter Ballot</a:t>
            </a:r>
            <a:endParaRPr lang="en-US" altLang="en-US" sz="3200" dirty="0">
              <a:solidFill>
                <a:schemeClr val="tx2"/>
              </a:solidFill>
            </a:endParaRPr>
          </a:p>
        </p:txBody>
      </p:sp>
      <p:sp>
        <p:nvSpPr>
          <p:cNvPr id="4" name="Rectangle 3"/>
          <p:cNvSpPr txBox="1">
            <a:spLocks noChangeArrowheads="1"/>
          </p:cNvSpPr>
          <p:nvPr/>
        </p:nvSpPr>
        <p:spPr bwMode="auto">
          <a:xfrm>
            <a:off x="762000" y="1295400"/>
            <a:ext cx="10744200" cy="487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2075" tIns="46038" rIns="92075" bIns="46038"/>
          <a:lstStyle>
            <a:lvl1pPr marL="342900" indent="-342900" algn="l" rtl="0" eaLnBrk="0" fontAlgn="base" hangingPunct="0">
              <a:spcBef>
                <a:spcPct val="20000"/>
              </a:spcBef>
              <a:spcAft>
                <a:spcPct val="0"/>
              </a:spcAft>
              <a:buChar char="•"/>
              <a:defRPr sz="2400" b="1">
                <a:solidFill>
                  <a:schemeClr val="tx1"/>
                </a:solidFill>
                <a:latin typeface="+mn-lt"/>
                <a:ea typeface="MS PGothic" pitchFamily="34" charset="-128"/>
                <a:cs typeface="MS PGothic" charset="0"/>
              </a:defRPr>
            </a:lvl1pPr>
            <a:lvl2pPr marL="742950" indent="-285750" algn="l" rtl="0" eaLnBrk="0" fontAlgn="base" hangingPunct="0">
              <a:spcBef>
                <a:spcPct val="20000"/>
              </a:spcBef>
              <a:spcAft>
                <a:spcPct val="0"/>
              </a:spcAft>
              <a:buChar char="–"/>
              <a:defRPr sz="2000">
                <a:solidFill>
                  <a:schemeClr val="tx1"/>
                </a:solidFill>
                <a:latin typeface="+mn-lt"/>
                <a:ea typeface="MS PGothic" pitchFamily="34" charset="-128"/>
                <a:cs typeface="MS PGothic" charset="0"/>
              </a:defRPr>
            </a:lvl2pPr>
            <a:lvl3pPr marL="1085850" indent="-228600" algn="l" rtl="0" eaLnBrk="0" fontAlgn="base" hangingPunct="0">
              <a:spcBef>
                <a:spcPct val="20000"/>
              </a:spcBef>
              <a:spcAft>
                <a:spcPct val="0"/>
              </a:spcAft>
              <a:buChar char="•"/>
              <a:defRPr>
                <a:solidFill>
                  <a:schemeClr val="tx1"/>
                </a:solidFill>
                <a:latin typeface="+mn-lt"/>
                <a:ea typeface="MS PGothic" pitchFamily="34" charset="-128"/>
                <a:cs typeface="MS PGothic" charset="0"/>
              </a:defRPr>
            </a:lvl3pPr>
            <a:lvl4pPr marL="14287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4pPr>
            <a:lvl5pPr marL="1771650" indent="-228600" algn="l" rtl="0" eaLnBrk="0" fontAlgn="base" hangingPunct="0">
              <a:spcBef>
                <a:spcPct val="20000"/>
              </a:spcBef>
              <a:spcAft>
                <a:spcPct val="0"/>
              </a:spcAft>
              <a:buChar char="•"/>
              <a:defRPr sz="1600">
                <a:solidFill>
                  <a:schemeClr val="tx1"/>
                </a:solidFill>
                <a:latin typeface="+mn-lt"/>
                <a:ea typeface="MS PGothic" pitchFamily="34" charset="-128"/>
                <a:cs typeface="MS PGothic" charset="0"/>
              </a:defRPr>
            </a:lvl5pPr>
            <a:lvl6pPr marL="2228850" indent="-228600" algn="l" rtl="0" eaLnBrk="0" fontAlgn="base" hangingPunct="0">
              <a:spcBef>
                <a:spcPct val="20000"/>
              </a:spcBef>
              <a:spcAft>
                <a:spcPct val="0"/>
              </a:spcAft>
              <a:buChar char="•"/>
              <a:defRPr sz="1600">
                <a:solidFill>
                  <a:schemeClr val="tx1"/>
                </a:solidFill>
                <a:latin typeface="+mn-lt"/>
              </a:defRPr>
            </a:lvl6pPr>
            <a:lvl7pPr marL="2686050" indent="-228600" algn="l" rtl="0" eaLnBrk="0" fontAlgn="base" hangingPunct="0">
              <a:spcBef>
                <a:spcPct val="20000"/>
              </a:spcBef>
              <a:spcAft>
                <a:spcPct val="0"/>
              </a:spcAft>
              <a:buChar char="•"/>
              <a:defRPr sz="1600">
                <a:solidFill>
                  <a:schemeClr val="tx1"/>
                </a:solidFill>
                <a:latin typeface="+mn-lt"/>
              </a:defRPr>
            </a:lvl7pPr>
            <a:lvl8pPr marL="3143250" indent="-228600" algn="l" rtl="0" eaLnBrk="0" fontAlgn="base" hangingPunct="0">
              <a:spcBef>
                <a:spcPct val="20000"/>
              </a:spcBef>
              <a:spcAft>
                <a:spcPct val="0"/>
              </a:spcAft>
              <a:buChar char="•"/>
              <a:defRPr sz="1600">
                <a:solidFill>
                  <a:schemeClr val="tx1"/>
                </a:solidFill>
                <a:latin typeface="+mn-lt"/>
              </a:defRPr>
            </a:lvl8pPr>
            <a:lvl9pPr marL="3600450" indent="-228600" algn="l" rtl="0" eaLnBrk="0" fontAlgn="base" hangingPunct="0">
              <a:spcBef>
                <a:spcPct val="20000"/>
              </a:spcBef>
              <a:spcAft>
                <a:spcPct val="0"/>
              </a:spcAft>
              <a:buChar char="•"/>
              <a:defRPr sz="1600">
                <a:solidFill>
                  <a:schemeClr val="tx1"/>
                </a:solidFill>
                <a:latin typeface="+mn-lt"/>
              </a:defRPr>
            </a:lvl9pPr>
          </a:lstStyle>
          <a:p>
            <a:pPr lvl="1" algn="just">
              <a:defRPr/>
            </a:pPr>
            <a:endParaRPr lang="en-US" altLang="zh-CN" sz="900" kern="0" dirty="0"/>
          </a:p>
          <a:p>
            <a:pPr lvl="0"/>
            <a:r>
              <a:rPr lang="en-US" altLang="zh-CN" dirty="0">
                <a:solidFill>
                  <a:schemeClr val="bg1">
                    <a:lumMod val="50000"/>
                  </a:schemeClr>
                </a:solidFill>
              </a:rPr>
              <a:t>[Having approved changes to P802.11bf D0.1, as defined in doc 11-22/0820r18: </a:t>
            </a:r>
            <a:r>
              <a:rPr lang="en-US" altLang="zh-CN" dirty="0">
                <a:solidFill>
                  <a:schemeClr val="bg1">
                    <a:lumMod val="50000"/>
                  </a:schemeClr>
                </a:solidFill>
                <a:hlinkClick r:id="rId3"/>
              </a:rPr>
              <a:t>https://mentor.ieee.org/802.11/dcn/22/11-22-0820-18-00bf-ieee-802-11bf-cc40-comments.xlsx</a:t>
            </a:r>
            <a:r>
              <a:rPr lang="en-US" altLang="zh-CN" dirty="0">
                <a:solidFill>
                  <a:schemeClr val="bg1">
                    <a:lumMod val="50000"/>
                  </a:schemeClr>
                </a:solidFill>
              </a:rPr>
              <a:t>,</a:t>
            </a:r>
            <a:endParaRPr lang="zh-CN" altLang="zh-CN" dirty="0">
              <a:solidFill>
                <a:schemeClr val="bg1">
                  <a:lumMod val="50000"/>
                </a:schemeClr>
              </a:solidFill>
            </a:endParaRPr>
          </a:p>
          <a:p>
            <a:pPr lvl="0"/>
            <a:r>
              <a:rPr lang="en-US" altLang="zh-CN" dirty="0">
                <a:solidFill>
                  <a:schemeClr val="bg1">
                    <a:lumMod val="50000"/>
                  </a:schemeClr>
                </a:solidFill>
              </a:rPr>
              <a:t>Instruct the editor to prepare P802.11bf D1.0,  and]</a:t>
            </a:r>
            <a:endParaRPr lang="zh-CN" altLang="zh-CN" dirty="0">
              <a:solidFill>
                <a:schemeClr val="bg1">
                  <a:lumMod val="50000"/>
                </a:schemeClr>
              </a:solidFill>
            </a:endParaRPr>
          </a:p>
          <a:p>
            <a:pPr lvl="0"/>
            <a:r>
              <a:rPr lang="en-US" altLang="zh-CN" dirty="0"/>
              <a:t>Approve a 30 day Working Group Technical Letter Ballot asking the question “Should P802.11bf D1.0 be forwarded to Standards Association Ballot?”</a:t>
            </a:r>
            <a:endParaRPr lang="zh-CN" altLang="zh-CN" dirty="0"/>
          </a:p>
          <a:p>
            <a:pPr marL="0" indent="0">
              <a:buNone/>
            </a:pPr>
            <a:r>
              <a:rPr lang="en-GB" altLang="zh-CN" dirty="0"/>
              <a:t> </a:t>
            </a:r>
            <a:endParaRPr lang="zh-CN" altLang="zh-CN" dirty="0"/>
          </a:p>
          <a:p>
            <a:pPr lvl="0"/>
            <a:r>
              <a:rPr lang="en-GB" altLang="zh-CN" dirty="0"/>
              <a:t>Moved by Tony Xiao Han on behalf of </a:t>
            </a:r>
            <a:r>
              <a:rPr lang="en-US" altLang="zh-CN" dirty="0" err="1"/>
              <a:t>TGbf</a:t>
            </a:r>
            <a:endParaRPr lang="zh-CN" altLang="zh-CN" dirty="0"/>
          </a:p>
          <a:p>
            <a:pPr lvl="0"/>
            <a:r>
              <a:rPr lang="en-GB" altLang="zh-CN" dirty="0" err="1"/>
              <a:t>TGbf</a:t>
            </a:r>
            <a:r>
              <a:rPr lang="en-GB" altLang="zh-CN" dirty="0"/>
              <a:t> vote: </a:t>
            </a:r>
            <a:endParaRPr lang="zh-CN" altLang="zh-CN" dirty="0"/>
          </a:p>
          <a:p>
            <a:pPr lvl="0"/>
            <a:r>
              <a:rPr lang="en-GB" altLang="zh-CN" dirty="0"/>
              <a:t>Moved: &lt;name&gt;,  Seconded: &lt;name&gt;, Result: y-n-a</a:t>
            </a:r>
            <a:endParaRPr lang="zh-CN" altLang="zh-CN" dirty="0"/>
          </a:p>
          <a:p>
            <a:pPr marL="628650" lvl="2">
              <a:buFont typeface="微软雅黑" panose="020B0503020204020204" pitchFamily="34" charset="-122"/>
              <a:buChar char="–"/>
              <a:defRPr/>
            </a:pPr>
            <a:endParaRPr lang="en-US" altLang="zh-CN" sz="1050" b="1" kern="0" dirty="0"/>
          </a:p>
        </p:txBody>
      </p:sp>
    </p:spTree>
    <p:extLst>
      <p:ext uri="{BB962C8B-B14F-4D97-AF65-F5344CB8AC3E}">
        <p14:creationId xmlns:p14="http://schemas.microsoft.com/office/powerpoint/2010/main" val="234258857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3"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6"/>
            <a:ext cx="11277600" cy="5203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defRPr/>
            </a:pPr>
            <a:endParaRPr lang="en-US" altLang="en-US" sz="400" u="sng" dirty="0">
              <a:solidFill>
                <a:srgbClr val="FF0000"/>
              </a:solidFill>
            </a:endParaRPr>
          </a:p>
          <a:p>
            <a:pPr algn="just">
              <a:defRPr/>
            </a:pPr>
            <a:r>
              <a:rPr lang="en-US" altLang="en-US" dirty="0"/>
              <a:t>Participants shall inform the IEEE (or cause the IEEE to be informed) of the identity of each holder of any potential Essential Patent Claims of which they are personally aware if the claims are owned or controlled by the participant or the entity the participant is from, employed by, or otherwise represents</a:t>
            </a:r>
          </a:p>
          <a:p>
            <a:pPr algn="just">
              <a:defRPr/>
            </a:pPr>
            <a:endParaRPr lang="en-US" altLang="en-US" dirty="0"/>
          </a:p>
          <a:p>
            <a:pPr algn="just">
              <a:defRPr/>
            </a:pPr>
            <a:r>
              <a:rPr lang="en-US" altLang="en-US" dirty="0"/>
              <a:t>Participants should inform the IEEE (or cause the IEEE to be informed) of the identity of any other holders of potential Essential Patent Claims</a:t>
            </a:r>
          </a:p>
          <a:p>
            <a:pPr marL="0" indent="0" algn="just">
              <a:buNone/>
              <a:defRPr/>
            </a:pPr>
            <a:endParaRPr lang="en-US" altLang="en-US" sz="1600" dirty="0"/>
          </a:p>
          <a:p>
            <a:pPr marL="0" indent="0" algn="ctr">
              <a:buNone/>
              <a:defRPr/>
            </a:pPr>
            <a:r>
              <a:rPr lang="en-US" altLang="en-US" sz="3200" dirty="0">
                <a:latin typeface="+mj-lt"/>
                <a:cs typeface="Calibri" panose="020F0502020204030204" pitchFamily="34" charset="0"/>
              </a:rPr>
              <a:t>Early identification of holders of potential Essential Patent Claims is encouraged</a:t>
            </a:r>
          </a:p>
          <a:p>
            <a:pPr algn="just">
              <a:defRPr/>
            </a:pPr>
            <a:endParaRPr lang="en-US" altLang="en-US" sz="1600" dirty="0"/>
          </a:p>
        </p:txBody>
      </p:sp>
      <p:sp>
        <p:nvSpPr>
          <p:cNvPr id="10245" name="Rectangle 2"/>
          <p:cNvSpPr txBox="1">
            <a:spLocks noChangeArrowheads="1"/>
          </p:cNvSpPr>
          <p:nvPr/>
        </p:nvSpPr>
        <p:spPr bwMode="auto">
          <a:xfrm>
            <a:off x="21336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Participants have a duty to inform the IEEE</a:t>
            </a:r>
          </a:p>
        </p:txBody>
      </p:sp>
      <p:sp>
        <p:nvSpPr>
          <p:cNvPr id="10247" name="Text Box 5"/>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#1</a:t>
            </a:r>
            <a:endParaRPr lang="en-US" altLang="en-US" b="0" dirty="0"/>
          </a:p>
        </p:txBody>
      </p:sp>
    </p:spTree>
  </p:cSld>
  <p:clrMapOvr>
    <a:masterClrMapping/>
  </p:clrMapOv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7" name="Rectangle 3"/>
          <p:cNvSpPr>
            <a:spLocks noChangeArrowheads="1"/>
          </p:cNvSpPr>
          <p:nvPr/>
        </p:nvSpPr>
        <p:spPr bwMode="auto">
          <a:xfrm>
            <a:off x="2057400" y="228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US" altLang="en-US" sz="2000" u="sng">
              <a:solidFill>
                <a:schemeClr val="tx2"/>
              </a:solidFill>
              <a:latin typeface="Helvetica" panose="020B0604020202020204" pitchFamily="34" charset="0"/>
            </a:endParaRPr>
          </a:p>
        </p:txBody>
      </p:sp>
      <p:sp>
        <p:nvSpPr>
          <p:cNvPr id="21509" name="Rectangle 4"/>
          <p:cNvSpPr>
            <a:spLocks noChangeArrowheads="1"/>
          </p:cNvSpPr>
          <p:nvPr/>
        </p:nvSpPr>
        <p:spPr bwMode="auto">
          <a:xfrm>
            <a:off x="457200" y="1501777"/>
            <a:ext cx="11277600" cy="42132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087438" indent="-28575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just">
              <a:lnSpc>
                <a:spcPct val="80000"/>
              </a:lnSpc>
              <a:defRPr/>
            </a:pPr>
            <a:endParaRPr lang="en-US" altLang="en-US" sz="500" u="sng" dirty="0">
              <a:solidFill>
                <a:srgbClr val="FF0000"/>
              </a:solidFill>
            </a:endParaRPr>
          </a:p>
          <a:p>
            <a:pPr algn="just">
              <a:defRPr/>
            </a:pPr>
            <a:r>
              <a:rPr lang="en-US" altLang="en-US" sz="2000" dirty="0"/>
              <a:t>Cause an LOA to be submitted to the IEEE-SA (</a:t>
            </a:r>
            <a:r>
              <a:rPr lang="en-US" altLang="en-US" sz="2000" dirty="0">
                <a:hlinkClick r:id="rId3"/>
              </a:rPr>
              <a:t>patcom@ieee.org</a:t>
            </a:r>
            <a:r>
              <a:rPr lang="en-US" altLang="en-US" sz="2000" dirty="0"/>
              <a:t>); or</a:t>
            </a:r>
          </a:p>
          <a:p>
            <a:pPr algn="just">
              <a:defRPr/>
            </a:pPr>
            <a:endParaRPr lang="en-US" altLang="en-US" sz="2000" dirty="0"/>
          </a:p>
          <a:p>
            <a:pPr algn="just">
              <a:defRPr/>
            </a:pPr>
            <a:r>
              <a:rPr lang="en-US" altLang="en-US" sz="2000" dirty="0"/>
              <a:t>Provide the chair of this group with the identity of the holder(s) of any and all such claims as soon as possible; or</a:t>
            </a:r>
          </a:p>
          <a:p>
            <a:pPr algn="just">
              <a:defRPr/>
            </a:pPr>
            <a:endParaRPr lang="en-US" altLang="en-US" sz="2000" dirty="0"/>
          </a:p>
          <a:p>
            <a:pPr algn="just">
              <a:defRPr/>
            </a:pPr>
            <a:r>
              <a:rPr lang="en-US" altLang="en-US" sz="2000" dirty="0"/>
              <a:t>Speak up now and respond to this Call for Potentially Essential Patents</a:t>
            </a:r>
          </a:p>
          <a:p>
            <a:pPr algn="just">
              <a:defRPr/>
            </a:pPr>
            <a:endParaRPr lang="en-US" altLang="en-US" sz="2000" dirty="0"/>
          </a:p>
          <a:p>
            <a:pPr algn="just">
              <a:defRPr/>
            </a:pPr>
            <a:r>
              <a:rPr lang="en-US" altLang="en-US" sz="2000" dirty="0"/>
              <a:t>If anyone in this meeting is personally aware of the holder of any patent claims that are potentially essential to implementation of the proposed standard(s) under consideration by this group and that are not already the subject of an Accepted Letter of Assurance, please respond at this time by providing relevant information to the WG Chair</a:t>
            </a:r>
          </a:p>
          <a:p>
            <a:pPr marL="0" indent="0" algn="just">
              <a:buNone/>
              <a:defRPr/>
            </a:pPr>
            <a:r>
              <a:rPr lang="en-US" altLang="en-US" sz="2000" dirty="0"/>
              <a:t/>
            </a:r>
            <a:br>
              <a:rPr lang="en-US" altLang="en-US" sz="2000" dirty="0"/>
            </a:br>
            <a:endParaRPr lang="en-US" altLang="en-US" sz="2000" dirty="0"/>
          </a:p>
        </p:txBody>
      </p:sp>
      <p:sp>
        <p:nvSpPr>
          <p:cNvPr id="11269" name="Rectangle 2"/>
          <p:cNvSpPr txBox="1">
            <a:spLocks noChangeArrowheads="1"/>
          </p:cNvSpPr>
          <p:nvPr/>
        </p:nvSpPr>
        <p:spPr bwMode="auto">
          <a:xfrm>
            <a:off x="2057400" y="533400"/>
            <a:ext cx="79248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Ways to inform IEEE</a:t>
            </a:r>
          </a:p>
        </p:txBody>
      </p:sp>
      <p:sp>
        <p:nvSpPr>
          <p:cNvPr id="11271" name="Text Box 5"/>
          <p:cNvSpPr txBox="1">
            <a:spLocks noChangeArrowheads="1"/>
          </p:cNvSpPr>
          <p:nvPr/>
        </p:nvSpPr>
        <p:spPr bwMode="auto">
          <a:xfrm>
            <a:off x="457200" y="6172200"/>
            <a:ext cx="960438" cy="3698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#2</a:t>
            </a:r>
            <a:endParaRPr lang="en-US" altLang="en-US" b="0" dirty="0"/>
          </a:p>
        </p:txBody>
      </p:sp>
    </p:spTree>
  </p:cSld>
  <p:clrMapOvr>
    <a:masterClrMapping/>
  </p:clrMapOv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3"/>
          <p:cNvSpPr>
            <a:spLocks noChangeArrowheads="1"/>
          </p:cNvSpPr>
          <p:nvPr/>
        </p:nvSpPr>
        <p:spPr bwMode="auto">
          <a:xfrm>
            <a:off x="2057400" y="609600"/>
            <a:ext cx="822960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endParaRPr lang="en-GB" altLang="en-US" sz="1200" u="sng">
              <a:solidFill>
                <a:srgbClr val="000099"/>
              </a:solidFill>
              <a:latin typeface="Helvetica" panose="020B0604020202020204" pitchFamily="34" charset="0"/>
            </a:endParaRPr>
          </a:p>
        </p:txBody>
      </p:sp>
      <p:sp>
        <p:nvSpPr>
          <p:cNvPr id="12291" name="Rectangle 4"/>
          <p:cNvSpPr>
            <a:spLocks noChangeArrowheads="1"/>
          </p:cNvSpPr>
          <p:nvPr/>
        </p:nvSpPr>
        <p:spPr bwMode="auto">
          <a:xfrm>
            <a:off x="457200" y="1447800"/>
            <a:ext cx="11277600" cy="5181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marL="230188" indent="-230188">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630238"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nSpc>
                <a:spcPct val="80000"/>
              </a:lnSpc>
              <a:buClr>
                <a:srgbClr val="CC3300"/>
              </a:buClr>
              <a:buSzPct val="50000"/>
              <a:buFont typeface="Monotype Sorts" charset="2"/>
              <a:buChar char="l"/>
            </a:pPr>
            <a:endParaRPr lang="en-US" altLang="en-US" sz="800" b="0" u="sng" dirty="0">
              <a:solidFill>
                <a:srgbClr val="FF0000"/>
              </a:solidFill>
              <a:latin typeface="Arial" panose="020B0604020202020204" pitchFamily="34" charset="0"/>
            </a:endParaRPr>
          </a:p>
          <a:p>
            <a:pPr algn="just">
              <a:lnSpc>
                <a:spcPct val="80000"/>
              </a:lnSpc>
              <a:spcAft>
                <a:spcPct val="40000"/>
              </a:spcAft>
              <a:buSzPct val="50000"/>
              <a:buFont typeface="Monotype Sorts" charset="2"/>
              <a:buChar char="l"/>
            </a:pPr>
            <a:r>
              <a:rPr lang="en-US" altLang="en-US" sz="2000" dirty="0">
                <a:cs typeface="Times New Roman" panose="02020603050405020304" pitchFamily="18" charset="0"/>
              </a:rPr>
              <a:t>All IEEE-SA standards meetings shall be conducted in compliance with all applicable laws, including antitrust and competition laws.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interpretation, validity, or essentiality of patents/patent claims.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specific license rates, terms, or conditions.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Relative costs of different technical approaches that include relative costs of patent licensing terms may be discussed in standards development meetings. </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Technical considerations remain the primary focus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or engage in the fixing of product prices, allocation of customers, or division of sales markets.</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discuss the status or substance of ongoing or threatened litigation.</a:t>
            </a:r>
          </a:p>
          <a:p>
            <a:pPr lvl="1" algn="just">
              <a:lnSpc>
                <a:spcPct val="80000"/>
              </a:lnSpc>
              <a:spcAft>
                <a:spcPct val="40000"/>
              </a:spcAft>
              <a:buFont typeface="Times New Roman" panose="02020603050405020304" pitchFamily="18" charset="0"/>
              <a:buChar char="−"/>
            </a:pPr>
            <a:r>
              <a:rPr lang="en-US" altLang="en-US" dirty="0">
                <a:cs typeface="Times New Roman" panose="02020603050405020304" pitchFamily="18" charset="0"/>
              </a:rPr>
              <a:t>Don’t be silent if inappropriate topics are discussed … do formally object.</a:t>
            </a:r>
          </a:p>
          <a:p>
            <a:pPr algn="ctr">
              <a:lnSpc>
                <a:spcPct val="80000"/>
              </a:lnSpc>
              <a:buClr>
                <a:srgbClr val="CC3300"/>
              </a:buClr>
              <a:buSzPct val="50000"/>
              <a:buFont typeface="Monotype Sorts" charset="2"/>
              <a:buNone/>
            </a:pPr>
            <a:r>
              <a:rPr lang="en-US" altLang="en-US" sz="1050" dirty="0">
                <a:cs typeface="Times New Roman" panose="02020603050405020304" pitchFamily="18" charset="0"/>
              </a:rPr>
              <a:t>---------------------------------------------------------------   </a:t>
            </a:r>
          </a:p>
          <a:p>
            <a:pPr algn="ctr">
              <a:lnSpc>
                <a:spcPct val="80000"/>
              </a:lnSpc>
              <a:buClr>
                <a:srgbClr val="CC3300"/>
              </a:buClr>
              <a:buSzPct val="50000"/>
              <a:buFont typeface="Monotype Sorts" charset="2"/>
              <a:buNone/>
            </a:pPr>
            <a:r>
              <a:rPr lang="en-US" altLang="en-US" sz="1400" dirty="0">
                <a:cs typeface="Times New Roman" panose="02020603050405020304" pitchFamily="18" charset="0"/>
              </a:rPr>
              <a:t>For more details, see IEEE-SA Standards Board Operations Manual, clause 5.3.10 and </a:t>
            </a:r>
            <a:br>
              <a:rPr lang="en-US" altLang="en-US" sz="1400" dirty="0">
                <a:cs typeface="Times New Roman" panose="02020603050405020304" pitchFamily="18" charset="0"/>
              </a:rPr>
            </a:br>
            <a:r>
              <a:rPr lang="en-US" altLang="en-US" sz="1400" dirty="0">
                <a:cs typeface="Times New Roman" panose="02020603050405020304" pitchFamily="18" charset="0"/>
              </a:rPr>
              <a:t>Antitrust and Competition Policy: What You Need to Know at http://standards.ieee.org/develop/policies/antitrust.pdf</a:t>
            </a:r>
          </a:p>
        </p:txBody>
      </p:sp>
      <p:sp>
        <p:nvSpPr>
          <p:cNvPr id="12292" name="Rectangle 2"/>
          <p:cNvSpPr txBox="1">
            <a:spLocks noChangeArrowheads="1"/>
          </p:cNvSpPr>
          <p:nvPr/>
        </p:nvSpPr>
        <p:spPr bwMode="auto">
          <a:xfrm>
            <a:off x="2209800" y="533400"/>
            <a:ext cx="7772400" cy="1066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lgn="ctr">
              <a:spcBef>
                <a:spcPct val="0"/>
              </a:spcBef>
              <a:buFontTx/>
              <a:buNone/>
            </a:pPr>
            <a:r>
              <a:rPr lang="en-US" altLang="en-US" sz="3200" dirty="0">
                <a:solidFill>
                  <a:schemeClr val="tx2"/>
                </a:solidFill>
              </a:rPr>
              <a:t>Other Guideline for IEEE WG meetings</a:t>
            </a:r>
          </a:p>
        </p:txBody>
      </p:sp>
      <p:sp>
        <p:nvSpPr>
          <p:cNvPr id="12295" name="Text Box 4"/>
          <p:cNvSpPr txBox="1">
            <a:spLocks noChangeArrowheads="1"/>
          </p:cNvSpPr>
          <p:nvPr/>
        </p:nvSpPr>
        <p:spPr bwMode="auto">
          <a:xfrm>
            <a:off x="457200" y="6172200"/>
            <a:ext cx="952500" cy="366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2400" b="1">
                <a:solidFill>
                  <a:schemeClr val="tx1"/>
                </a:solidFill>
                <a:latin typeface="Times New Roman" panose="02020603050405020304" pitchFamily="18" charset="0"/>
                <a:ea typeface="MS PGothic" panose="020B0600070205080204" pitchFamily="34" charset="-128"/>
              </a:defRPr>
            </a:lvl1pPr>
            <a:lvl2pPr marL="742950" indent="-285750">
              <a:spcBef>
                <a:spcPct val="20000"/>
              </a:spcBef>
              <a:buChar char="–"/>
              <a:defRPr sz="2000">
                <a:solidFill>
                  <a:schemeClr val="tx1"/>
                </a:solidFill>
                <a:latin typeface="Times New Roman" panose="02020603050405020304" pitchFamily="18" charset="0"/>
                <a:ea typeface="MS PGothic" panose="020B0600070205080204" pitchFamily="34" charset="-128"/>
              </a:defRPr>
            </a:lvl2pPr>
            <a:lvl3pPr marL="1143000" indent="-228600">
              <a:spcBef>
                <a:spcPct val="20000"/>
              </a:spcBef>
              <a:buChar char="•"/>
              <a:defRPr>
                <a:solidFill>
                  <a:schemeClr val="tx1"/>
                </a:solidFill>
                <a:latin typeface="Times New Roman" panose="02020603050405020304" pitchFamily="18" charset="0"/>
                <a:ea typeface="MS PGothic" panose="020B0600070205080204" pitchFamily="34" charset="-128"/>
              </a:defRPr>
            </a:lvl3pPr>
            <a:lvl4pPr marL="16002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4pPr>
            <a:lvl5pPr marL="2057400" indent="-228600">
              <a:spcBef>
                <a:spcPct val="20000"/>
              </a:spcBef>
              <a:buChar char="•"/>
              <a:defRPr sz="1600">
                <a:solidFill>
                  <a:schemeClr val="tx1"/>
                </a:solidFill>
                <a:latin typeface="Times New Roman" panose="02020603050405020304" pitchFamily="18" charset="0"/>
                <a:ea typeface="MS PGothic" panose="020B0600070205080204" pitchFamily="34" charset="-128"/>
              </a:defRPr>
            </a:lvl5pPr>
            <a:lvl6pPr marL="25146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6pPr>
            <a:lvl7pPr marL="29718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7pPr>
            <a:lvl8pPr marL="34290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8pPr>
            <a:lvl9pPr marL="3886200" indent="-228600" eaLnBrk="0" fontAlgn="base" hangingPunct="0">
              <a:spcBef>
                <a:spcPct val="20000"/>
              </a:spcBef>
              <a:spcAft>
                <a:spcPct val="0"/>
              </a:spcAft>
              <a:buChar char="•"/>
              <a:defRPr sz="1600">
                <a:solidFill>
                  <a:schemeClr val="tx1"/>
                </a:solidFill>
                <a:latin typeface="Times New Roman" panose="02020603050405020304" pitchFamily="18" charset="0"/>
                <a:ea typeface="MS PGothic" panose="020B0600070205080204" pitchFamily="34" charset="-128"/>
              </a:defRPr>
            </a:lvl9pPr>
          </a:lstStyle>
          <a:p>
            <a:pPr>
              <a:spcBef>
                <a:spcPct val="0"/>
              </a:spcBef>
              <a:buFontTx/>
              <a:buNone/>
            </a:pPr>
            <a:r>
              <a:rPr lang="en-US" altLang="en-US" sz="1800" u="sng" dirty="0"/>
              <a:t>Slide #3</a:t>
            </a:r>
          </a:p>
        </p:txBody>
      </p:sp>
    </p:spTree>
  </p:cSld>
  <p:clrMapOvr>
    <a:masterClrMapping/>
  </p:clrMapOvr>
  <p:transition/>
  <p:timing>
    <p:tnLst>
      <p:par>
        <p:cTn id="1" dur="indefinite" restart="never" nodeType="tmRoot"/>
      </p:par>
    </p:tnLst>
  </p:timing>
</p:sld>
</file>

<file path=ppt/theme/theme1.xml><?xml version="1.0" encoding="utf-8"?>
<a:theme xmlns:a="http://schemas.openxmlformats.org/drawingml/2006/main" name="802-11-Submission">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66FF"/>
      </a:hlink>
      <a:folHlink>
        <a:srgbClr val="0000CC"/>
      </a:folHlink>
    </a:clrScheme>
    <a:fontScheme name="802-11-Submissio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12700" cap="flat" cmpd="sng" algn="ctr">
          <a:solidFill>
            <a:schemeClr val="tx1"/>
          </a:solidFill>
          <a:prstDash val="solid"/>
          <a:round/>
          <a:headEnd type="none" w="sm" len="sm"/>
          <a:tailEnd type="none" w="sm" len="sm"/>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2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802-11-Submission 1">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802-11-Submission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33"/>
        </a:hlink>
        <a:folHlink>
          <a:srgbClr val="969696"/>
        </a:folHlink>
      </a:clrScheme>
      <a:clrMap bg1="dk2" tx1="lt1" bg2="dk1" tx2="lt2" accent1="accent1" accent2="accent2" accent3="accent3" accent4="accent4" accent5="accent5" accent6="accent6" hlink="hlink" folHlink="folHlink"/>
    </a:extraClrScheme>
    <a:extraClrScheme>
      <a:clrScheme name="802-11-Submission 3">
        <a:dk1>
          <a:srgbClr val="000000"/>
        </a:dk1>
        <a:lt1>
          <a:srgbClr val="FFFFCC"/>
        </a:lt1>
        <a:dk2>
          <a:srgbClr val="999933"/>
        </a:dk2>
        <a:lt2>
          <a:srgbClr val="808000"/>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802-11-Submission 4">
        <a:dk1>
          <a:srgbClr val="000000"/>
        </a:dk1>
        <a:lt1>
          <a:srgbClr val="FFFFFF"/>
        </a:lt1>
        <a:dk2>
          <a:srgbClr val="000000"/>
        </a:dk2>
        <a:lt2>
          <a:srgbClr val="393939"/>
        </a:lt2>
        <a:accent1>
          <a:srgbClr val="CBCBCB"/>
        </a:accent1>
        <a:accent2>
          <a:srgbClr val="868686"/>
        </a:accent2>
        <a:accent3>
          <a:srgbClr val="FFFFFF"/>
        </a:accent3>
        <a:accent4>
          <a:srgbClr val="000000"/>
        </a:accent4>
        <a:accent5>
          <a:srgbClr val="E2E2E2"/>
        </a:accent5>
        <a:accent6>
          <a:srgbClr val="797979"/>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802-11-Submission 5">
        <a:dk1>
          <a:srgbClr val="000000"/>
        </a:dk1>
        <a:lt1>
          <a:srgbClr val="FFFFFF"/>
        </a:lt1>
        <a:dk2>
          <a:srgbClr val="000000"/>
        </a:dk2>
        <a:lt2>
          <a:srgbClr val="9F9F9F"/>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802-11-Submission 6">
        <a:dk1>
          <a:srgbClr val="000000"/>
        </a:dk1>
        <a:lt1>
          <a:srgbClr val="FFFFFF"/>
        </a:lt1>
        <a:dk2>
          <a:srgbClr val="000000"/>
        </a:dk2>
        <a:lt2>
          <a:srgbClr val="868686"/>
        </a:lt2>
        <a:accent1>
          <a:srgbClr val="CBCBCB"/>
        </a:accent1>
        <a:accent2>
          <a:srgbClr val="0066FF"/>
        </a:accent2>
        <a:accent3>
          <a:srgbClr val="FFFFFF"/>
        </a:accent3>
        <a:accent4>
          <a:srgbClr val="000000"/>
        </a:accent4>
        <a:accent5>
          <a:srgbClr val="E2E2E2"/>
        </a:accent5>
        <a:accent6>
          <a:srgbClr val="005CE7"/>
        </a:accent6>
        <a:hlink>
          <a:srgbClr val="FF0033"/>
        </a:hlink>
        <a:folHlink>
          <a:srgbClr val="009900"/>
        </a:folHlink>
      </a:clrScheme>
      <a:clrMap bg1="lt1" tx1="dk1" bg2="lt2" tx2="dk2" accent1="accent1" accent2="accent2" accent3="accent3" accent4="accent4" accent5="accent5" accent6="accent6" hlink="hlink" folHlink="folHlink"/>
    </a:extraClrScheme>
    <a:extraClrScheme>
      <a:clrScheme name="802-11-Submission 7">
        <a:dk1>
          <a:srgbClr val="000000"/>
        </a:dk1>
        <a:lt1>
          <a:srgbClr val="FFFFFF"/>
        </a:lt1>
        <a:dk2>
          <a:srgbClr val="000000"/>
        </a:dk2>
        <a:lt2>
          <a:srgbClr val="969696"/>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802-11-Submission</Template>
  <TotalTime>133029</TotalTime>
  <Words>4782</Words>
  <Application>Microsoft Office PowerPoint</Application>
  <PresentationFormat>宽屏</PresentationFormat>
  <Paragraphs>1320</Paragraphs>
  <Slides>68</Slides>
  <Notes>66</Notes>
  <HiddenSlides>0</HiddenSlides>
  <MMClips>0</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68</vt:i4>
      </vt:variant>
    </vt:vector>
  </HeadingPairs>
  <TitlesOfParts>
    <vt:vector size="80" baseType="lpstr">
      <vt:lpstr>Monotype Sorts</vt:lpstr>
      <vt:lpstr>MS Gothic</vt:lpstr>
      <vt:lpstr>MS PGothic</vt:lpstr>
      <vt:lpstr>等线</vt:lpstr>
      <vt:lpstr>宋体</vt:lpstr>
      <vt:lpstr>微软雅黑</vt:lpstr>
      <vt:lpstr>Arial</vt:lpstr>
      <vt:lpstr>Calibri</vt:lpstr>
      <vt:lpstr>Helvetica</vt:lpstr>
      <vt:lpstr>Times New Roman</vt:lpstr>
      <vt:lpstr>Wingdings</vt:lpstr>
      <vt:lpstr>802-11-Submission</vt:lpstr>
      <vt:lpstr>Task Group bf Meeting agenda, January Interim 2023</vt:lpstr>
      <vt:lpstr>IEEE 802.11 Task Group bf WLAN Sensing </vt:lpstr>
      <vt:lpstr>PowerPoint 演示文稿</vt:lpstr>
      <vt:lpstr>PowerPoint 演示文稿</vt:lpstr>
      <vt:lpstr>Registration for the January 802 wireless interim session</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TGbf Timeline (Updated)</vt:lpstr>
      <vt:lpstr>PowerPoint 演示文稿</vt:lpstr>
      <vt:lpstr>PowerPoint 演示文稿</vt:lpstr>
      <vt:lpstr>PowerPoint 演示文稿</vt:lpstr>
      <vt:lpstr>PowerPoint 演示文稿</vt:lpstr>
      <vt:lpstr>PowerPoint 演示文稿</vt:lpstr>
      <vt:lpstr>D0.1 CR Status (Until September Interim)</vt:lpstr>
      <vt:lpstr>PowerPoint 演示文稿</vt:lpstr>
      <vt:lpstr>PowerPoint 演示文稿</vt:lpstr>
      <vt:lpstr>1st Workshop on Wi-Fi Sensing (WiSe 1)</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WG Motion x: TGbf CAD approval</vt:lpstr>
      <vt:lpstr>PowerPoint 演示文稿</vt:lpstr>
    </vt:vector>
  </TitlesOfParts>
  <Manager/>
  <Company>Marvell Semiconductor Inc.</Company>
  <LinksUpToDate>false</LinksUpToDate>
  <SharedDoc>false</SharedDoc>
  <HyperlinkBase/>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19/0543r12</dc:title>
  <dc:subject>Task Group AY November 2015 Meeting Agenda</dc:subject>
  <dc:creator>Edward Au</dc:creator>
  <cp:keywords>March, April, May 2019</cp:keywords>
  <dc:description/>
  <cp:lastModifiedBy>Hanxiao (Tony, WT Lab)</cp:lastModifiedBy>
  <cp:revision>5509</cp:revision>
  <cp:lastPrinted>2014-11-04T15:04:57Z</cp:lastPrinted>
  <dcterms:created xsi:type="dcterms:W3CDTF">2007-04-17T18:10:23Z</dcterms:created>
  <dcterms:modified xsi:type="dcterms:W3CDTF">2023-01-18T00:27:03Z</dcterms:modified>
  <cp:category>Agenda</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ms_pID_725343">
    <vt:lpwstr>(12)O48q+nWDiKNAVXoAwq58w7ATF5BZpxUzus1FEuepahc6BRLUWdfXeHQFTCUY0LJynFgfmRNUPZlAVy+j0r6pbTTT4EXTIDQn++fDAJzW+wNWbLiJe8Z4f4WxdeblmkwEZYVIjqjQH/zBS5y6b9GoioXTXjFlVZ7xPu5xRU0WiDXzU0e3oG78RYbPZ2aHX/hl9SFYOtYdUMQjNw+W6g45GYePd7oGmr8CiOcEr8o5DLsyXdeT</vt:lpwstr>
  </property>
  <property fmtid="{D5CDD505-2E9C-101B-9397-08002B2CF9AE}" pid="3" name="_ms_pID_7253431">
    <vt:lpwstr>hBtTL66MZvP2f/KaV3adKT94KHNJID0xypYHmm25hGzk/ETif8Sj8xBGFsYnZVfYQOQ/wAyM9jGI1mxvLrml8FSLl4bDbfLtpebXgH+6bsglE2sjb5/6PLqZ6vrPMuq4xHCeAFploXk9GR4pqeBSsTI3ryAIkLOeZIHu3OlyhiIUHAYFFjusCknP+OLaVPfpnqpJjopJQHwudTzey6vtimu1b8SZqaoMzXoWNM8jqNR1+tnd</vt:lpwstr>
  </property>
  <property fmtid="{D5CDD505-2E9C-101B-9397-08002B2CF9AE}" pid="4" name="_ms_pID_7253432">
    <vt:lpwstr>x8ME0DQ2PpRh3avrRbfrZv56P6DdLEWGgiSMf+uDB4pq8mzhbhG6zPVPz3X1HS7rV0q5VF4keEsOSPp/KUMahD6kIQ6nI8qma02y7yusddScuZyMKuYK7AFTacu2BRKKxw82Xzx/b9m828jjjbhdYp08I8L82pMlPMiTjrFCpVp1AC8y6wfo3GM3bJVjc7D4DG5rJI1R0MXpzIiQOzKrXn0tHb6SOvbzeZuVqelsG00qCwte</vt:lpwstr>
  </property>
  <property fmtid="{D5CDD505-2E9C-101B-9397-08002B2CF9AE}" pid="5" name="_ms_pID_7253433">
    <vt:lpwstr>DeUnBJ7jXkhDFSfx2mbaZLiRTmabchORs5UcQM7t6iy9W9V5x0aJrpdekEha9ev1v7ztBtDiSNiz0nb5TnbmoOjSO9dSTPtxKJtkBk0VOT8v8uSIsc13cQc0DfmbMnZDCw/73NT8fGNvpvuxnOABvrA90Ua7RN1L2t9H8pOjEZKxCOmcGK2xRY5PojaZXHShwppauFNrvLHwrK2A1xMWv2Hy/8UBtsBI7RPOw+pkMh3CoR5h</vt:lpwstr>
  </property>
  <property fmtid="{D5CDD505-2E9C-101B-9397-08002B2CF9AE}" pid="6" name="_ms_pID_725343_00">
    <vt:lpwstr>_ms_pID_725343</vt:lpwstr>
  </property>
  <property fmtid="{D5CDD505-2E9C-101B-9397-08002B2CF9AE}" pid="7" name="_ms_pID_7253431_00">
    <vt:lpwstr>_ms_pID_7253431</vt:lpwstr>
  </property>
  <property fmtid="{D5CDD505-2E9C-101B-9397-08002B2CF9AE}" pid="8" name="_ms_pID_7253432_00">
    <vt:lpwstr>_ms_pID_7253432</vt:lpwstr>
  </property>
  <property fmtid="{D5CDD505-2E9C-101B-9397-08002B2CF9AE}" pid="9" name="_ms_pID_7253433_00">
    <vt:lpwstr>_ms_pID_7253433</vt:lpwstr>
  </property>
  <property fmtid="{D5CDD505-2E9C-101B-9397-08002B2CF9AE}" pid="10" name="_ms_pID_7253434">
    <vt:lpwstr>9t84MRtTx6Thnshgwp5BWq4UiuH84Eiujfe39Icajo8bMu+OO+aJRKLepkNrNUE99MU7YuJd+fFCg3aweaBTnq2fGfvMW7Ut/bQu8RC1FTVvRRLGOQlyb7hYMxC9aIRdVBZ6p18/5pQrL2cu4rhCKSpebJkgn8YLAtFbLQvYKXu93YKEYLjKpDwJeP+CyI8vT062JGalwlQ3Yvee3IDqJW1yqOBg24U7zWL0L3MKhhrvO8f0</vt:lpwstr>
  </property>
  <property fmtid="{D5CDD505-2E9C-101B-9397-08002B2CF9AE}" pid="11" name="_ms_pID_7253434_00">
    <vt:lpwstr>_ms_pID_7253434</vt:lpwstr>
  </property>
  <property fmtid="{D5CDD505-2E9C-101B-9397-08002B2CF9AE}" pid="12" name="_ms_pID_7253435">
    <vt:lpwstr>6GWTJDqz29S7smRvZQ2d6O2tevCrNSUYcO/TE5kl465CI3u3agCbKz/IqAI6BCDNXFzeHpTc0L65mbokTOrPcULOX23R2vtnlJnGDo1mTjdsWF4b4qPHz0R58sXuSVXhknyPvskulsySMkLGliq6rC8WkcO5aBCH/kRw9eAT1jvX2qCdNVwm1UhsJZec74rp824gmFvr6KutP18IGVz5uhur7VnixQSUGNWBIVj552MkbME6</vt:lpwstr>
  </property>
  <property fmtid="{D5CDD505-2E9C-101B-9397-08002B2CF9AE}" pid="13" name="_ms_pID_7253435_00">
    <vt:lpwstr>_ms_pID_7253435</vt:lpwstr>
  </property>
  <property fmtid="{D5CDD505-2E9C-101B-9397-08002B2CF9AE}" pid="14" name="_ms_pID_7253436">
    <vt:lpwstr>sTeVGnCQ0WCLcu3MQHuO0TFinWdHluh2Vf6zXtBjuRebL8xr6suQUaNHGWcf621zJRFmh33DmaFN7MhZOreGlD6ucG2hrcCFhIUw1L/vg/10yQu6cia0ltRDyoV9ZARFiNAqXnGHWnwNjirxWaWwRuMcte7s5PAnIc7KUTz33edbdJXdaI39osewTu48zvXD5Ap8Q0zJ809EcnCIXc+WtGKSzpnNNWwFyVUPx3CFyuEpL4Pj</vt:lpwstr>
  </property>
  <property fmtid="{D5CDD505-2E9C-101B-9397-08002B2CF9AE}" pid="15" name="_ms_pID_7253436_00">
    <vt:lpwstr>_ms_pID_7253436</vt:lpwstr>
  </property>
  <property fmtid="{D5CDD505-2E9C-101B-9397-08002B2CF9AE}" pid="16" name="_ms_pID_7253437">
    <vt:lpwstr>Dm3MIKDygnrlJgGYaKT7hvJiY3AsvZDFcRpNIqaF2iH+3iYHuJDWGNqjQFQTnPnIW4L7Ph3g4wZJ6lvGXdrp7GMSeF0/HbFbONKSiB6fo3sjR58WECrD3iyflR3pBaDoQwN398Hqp9MUjYgpTKwoV9UJBG1HMAxflrQaAv6/QXkRlJDGoKn90YQTAs+RxuWobh62wp6uacyFPhO3dxEgde63/NbE/BFnXQtf45PCGNa3KvlH</vt:lpwstr>
  </property>
  <property fmtid="{D5CDD505-2E9C-101B-9397-08002B2CF9AE}" pid="17" name="_ms_pID_7253437_00">
    <vt:lpwstr>_ms_pID_7253437</vt:lpwstr>
  </property>
  <property fmtid="{D5CDD505-2E9C-101B-9397-08002B2CF9AE}" pid="18" name="_ms_pID_7253438">
    <vt:lpwstr>2TW/xbkhJGEaCFDDLT5IDAVYF7wCtVb86KgY7RouYgbTiiRUOUZdvQgYasRYQjRRQHq3j7PEJ5m9aiErVUdxB14eSEqi39a6X/0IWvo/Tl6lOouA5yKfuJr+AnxG9iCUEzuOlA5YtCxXAL38I3f/xKvhMKnXvJsA3IDAAIj0TdpHkqeEjGqdZaLJun9BFA8ui4iGfsGtGbd83Tu9xvBJhy61UCXLzIC1/3e8A7uQIj70Y9vE</vt:lpwstr>
  </property>
  <property fmtid="{D5CDD505-2E9C-101B-9397-08002B2CF9AE}" pid="19" name="_ms_pID_7253438_00">
    <vt:lpwstr>_ms_pID_7253438</vt:lpwstr>
  </property>
  <property fmtid="{D5CDD505-2E9C-101B-9397-08002B2CF9AE}" pid="20" name="_ms_pID_7253439">
    <vt:lpwstr>y6kFNTjsH2mE8f1UM95zogrbUuwzLzv11JqPEndS5UH5Lo8hJp1y9mBWg137eLLAXkxWIT1wLg0+p/ZEkq2ar/3u10yNvrddGtCMOn+Mik/A6YEfsGhiacDa6gq2VTnIhFya5g2Un2Qd5eq5mxnZth6Wic1AwgAKLTlzgAodJEMyHfuT91df79HCc/2kG/biuHnoxtPvJnwn+VOSQPxc/3X08hy+h9J1u9JNx0xL2/GBk3Jq</vt:lpwstr>
  </property>
  <property fmtid="{D5CDD505-2E9C-101B-9397-08002B2CF9AE}" pid="21" name="_ms_pID_7253439_00">
    <vt:lpwstr>_ms_pID_7253439</vt:lpwstr>
  </property>
  <property fmtid="{D5CDD505-2E9C-101B-9397-08002B2CF9AE}" pid="22" name="_ms_pID_72534310">
    <vt:lpwstr>kiAeZ3SViGiZnriBbU58KYt1RpZ8eBinUdFbRfYxQXRkzDWwNQewHtw75pcA6cREPLuI2SAbxHVYSR3ZUQ5zzjYwte9tx/Sz0XORHKyOcmsIT5gncnPVLYLsDnTA2iOGX/DUw8XNZoQ9LYZzW9Y+ux8R1UZoLQv4XUK12L129g9SBWNmAOm2sZnFbfrpXSC/kozVB/gOTHDLzacdjMJ1j+FvpemlYvFkaW2xdXn6gHIjaUtI</vt:lpwstr>
  </property>
  <property fmtid="{D5CDD505-2E9C-101B-9397-08002B2CF9AE}" pid="23" name="_ms_pID_72534310_00">
    <vt:lpwstr>_ms_pID_72534310</vt:lpwstr>
  </property>
  <property fmtid="{D5CDD505-2E9C-101B-9397-08002B2CF9AE}" pid="24" name="_ms_pID_72534311">
    <vt:lpwstr>w8PjNg==</vt:lpwstr>
  </property>
  <property fmtid="{D5CDD505-2E9C-101B-9397-08002B2CF9AE}" pid="25" name="_ms_pID_72534311_00">
    <vt:lpwstr>_ms_pID_72534311</vt:lpwstr>
  </property>
  <property fmtid="{D5CDD505-2E9C-101B-9397-08002B2CF9AE}" pid="26" name="_2015_ms_pID_725343">
    <vt:lpwstr>(3)GUZseA39FocsZbxBcBOHlX4ZBJGNwhvZNLmRwT+9HiZJr19SQA1n5pkRI1Sla6jVx9zHBBtr
4eqS7HvPka+s/2yXB83JHCGsb+SLDejdGkSSpVgODAWS1ihToEdlF92OWWkAwGrkcBHPwT6P
OFzTIr7t/cVJ5aCJyYBaHEg7dx/G99RznGhmRxZzdBBuN5ctnEFl2vhmfOwITDGfYfHNAjCE
PNZsAXmyd6pUAxwBs/</vt:lpwstr>
  </property>
  <property fmtid="{D5CDD505-2E9C-101B-9397-08002B2CF9AE}" pid="27" name="_2015_ms_pID_7253431">
    <vt:lpwstr>Xwa0/l8JUXQkVvYL8o77HkV2VQPnSR9utIAN1IIFesIPTCxR0DPsHs
V8KYspZIPG+Q+Tj7MlnKPHuf0OxUuuUN03PsUiT52LQEWn0B9VocEKAEElvXEZTUwsbcg/Kj
0eWUJpqJXNi3wJ5qsN+svFkR0s/bZfRlE54b61TlzRIZZFOCst8dur6RPClqQfgQOiRNMTmZ
ct4m8BFqv1tpb2RFey0fTjYLxq8qINylJuN/</vt:lpwstr>
  </property>
  <property fmtid="{D5CDD505-2E9C-101B-9397-08002B2CF9AE}" pid="28" name="_2015_ms_pID_7253432">
    <vt:lpwstr>1JW/nMFZMJIvZcjdO5y36zk=</vt:lpwstr>
  </property>
  <property fmtid="{D5CDD505-2E9C-101B-9397-08002B2CF9AE}" pid="29" name="_readonly">
    <vt:lpwstr/>
  </property>
  <property fmtid="{D5CDD505-2E9C-101B-9397-08002B2CF9AE}" pid="30" name="_change">
    <vt:lpwstr/>
  </property>
  <property fmtid="{D5CDD505-2E9C-101B-9397-08002B2CF9AE}" pid="31" name="_full-control">
    <vt:lpwstr/>
  </property>
  <property fmtid="{D5CDD505-2E9C-101B-9397-08002B2CF9AE}" pid="32" name="sflag">
    <vt:lpwstr>1636984423</vt:lpwstr>
  </property>
</Properties>
</file>