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3"/>
  </p:notesMasterIdLst>
  <p:handoutMasterIdLst>
    <p:handoutMasterId r:id="rId64"/>
  </p:handoutMasterIdLst>
  <p:sldIdLst>
    <p:sldId id="269" r:id="rId2"/>
    <p:sldId id="813" r:id="rId3"/>
    <p:sldId id="424" r:id="rId4"/>
    <p:sldId id="423" r:id="rId5"/>
    <p:sldId id="1011" r:id="rId6"/>
    <p:sldId id="757" r:id="rId7"/>
    <p:sldId id="754" r:id="rId8"/>
    <p:sldId id="755" r:id="rId9"/>
    <p:sldId id="458" r:id="rId10"/>
    <p:sldId id="489" r:id="rId11"/>
    <p:sldId id="814" r:id="rId12"/>
    <p:sldId id="815" r:id="rId13"/>
    <p:sldId id="749" r:id="rId14"/>
    <p:sldId id="767" r:id="rId15"/>
    <p:sldId id="768" r:id="rId16"/>
    <p:sldId id="746" r:id="rId17"/>
    <p:sldId id="874" r:id="rId18"/>
    <p:sldId id="876" r:id="rId19"/>
    <p:sldId id="1012" r:id="rId20"/>
    <p:sldId id="917" r:id="rId21"/>
    <p:sldId id="933" r:id="rId22"/>
    <p:sldId id="877" r:id="rId23"/>
    <p:sldId id="1013" r:id="rId24"/>
    <p:sldId id="1014" r:id="rId25"/>
    <p:sldId id="897" r:id="rId26"/>
    <p:sldId id="1015" r:id="rId27"/>
    <p:sldId id="1029" r:id="rId28"/>
    <p:sldId id="905" r:id="rId29"/>
    <p:sldId id="1017" r:id="rId30"/>
    <p:sldId id="1030" r:id="rId31"/>
    <p:sldId id="1019" r:id="rId32"/>
    <p:sldId id="1021" r:id="rId33"/>
    <p:sldId id="935" r:id="rId34"/>
    <p:sldId id="1031" r:id="rId35"/>
    <p:sldId id="1032" r:id="rId36"/>
    <p:sldId id="1033" r:id="rId37"/>
    <p:sldId id="1034" r:id="rId38"/>
    <p:sldId id="1035" r:id="rId39"/>
    <p:sldId id="1036" r:id="rId40"/>
    <p:sldId id="1037" r:id="rId41"/>
    <p:sldId id="1038" r:id="rId42"/>
    <p:sldId id="1039" r:id="rId43"/>
    <p:sldId id="1040" r:id="rId44"/>
    <p:sldId id="1041" r:id="rId45"/>
    <p:sldId id="1042" r:id="rId46"/>
    <p:sldId id="1043" r:id="rId47"/>
    <p:sldId id="1044" r:id="rId48"/>
    <p:sldId id="1045" r:id="rId49"/>
    <p:sldId id="1046" r:id="rId50"/>
    <p:sldId id="1047" r:id="rId51"/>
    <p:sldId id="1048" r:id="rId52"/>
    <p:sldId id="1049" r:id="rId53"/>
    <p:sldId id="1050" r:id="rId54"/>
    <p:sldId id="1022" r:id="rId55"/>
    <p:sldId id="1026" r:id="rId56"/>
    <p:sldId id="1027" r:id="rId57"/>
    <p:sldId id="1028" r:id="rId58"/>
    <p:sldId id="842" r:id="rId59"/>
    <p:sldId id="1024" r:id="rId60"/>
    <p:sldId id="1023" r:id="rId61"/>
    <p:sldId id="1025" r:id="rId62"/>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4075" autoAdjust="0"/>
  </p:normalViewPr>
  <p:slideViewPr>
    <p:cSldViewPr>
      <p:cViewPr varScale="1">
        <p:scale>
          <a:sx n="106" d="100"/>
          <a:sy n="106" d="100"/>
        </p:scale>
        <p:origin x="456" y="96"/>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585</c:v>
                </c:pt>
                <c:pt idx="1">
                  <c:v>55</c:v>
                </c:pt>
                <c:pt idx="2">
                  <c:v>266</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853060000"/>
        <c:axId val="1795831408"/>
      </c:barChart>
      <c:catAx>
        <c:axId val="18530600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1795831408"/>
        <c:crosses val="autoZero"/>
        <c:auto val="1"/>
        <c:lblAlgn val="ctr"/>
        <c:lblOffset val="100"/>
        <c:noMultiLvlLbl val="0"/>
      </c:catAx>
      <c:valAx>
        <c:axId val="17958314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8530600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2-24T10:02:46.291" idx="3">
    <p:pos x="3539" y="2176"/>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634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5679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9345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699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94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1984804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579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3396240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12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2690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242438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7365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21391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080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4575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32</a:t>
            </a:fld>
            <a:endParaRPr lang="en-US" altLang="en-US" sz="1200" b="0" smtClean="0">
              <a:solidFill>
                <a:srgbClr val="000000"/>
              </a:solidFill>
            </a:endParaRPr>
          </a:p>
        </p:txBody>
      </p:sp>
    </p:spTree>
    <p:extLst>
      <p:ext uri="{BB962C8B-B14F-4D97-AF65-F5344CB8AC3E}">
        <p14:creationId xmlns:p14="http://schemas.microsoft.com/office/powerpoint/2010/main" val="132668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4404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4249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6851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56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70412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4568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2449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456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5043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213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807796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250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734777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02810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177026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1219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3457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718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22357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82344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33151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566602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756575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4578948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0383457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6568049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942553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802.11-22/2131r1</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2023</a:t>
            </a:r>
            <a:endParaRPr lang="en-US" altLang="en-US" sz="1800" b="1" dirty="0" smtClean="0"/>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2/11-22-2046-00-00bf-ieee-802-11bf-november-2022-plenary-meeting-minutes.docx"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hyperlink" Target="https://mentor.ieee.org/802.11/dcn/23/11-23-0076-01-00bf-ieee-802-11bf-january-2023-ad-hoc-meeting-minutes.docx" TargetMode="External"/><Relationship Id="rId4" Type="http://schemas.openxmlformats.org/officeDocument/2006/relationships/hyperlink" Target="https://mentor.ieee.org/802.11/dcn/22/11-22-2053-15-00bf-ieee-802-11bf-teleconference-minutes-november-2022-january-2023.docx"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cvent.me/nX5xrY"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Interim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2022-11-14</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1600200" y="5334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16 </a:t>
            </a:r>
            <a:r>
              <a:rPr lang="en-US" altLang="en-US" sz="3200" dirty="0" smtClean="0">
                <a:solidFill>
                  <a:srgbClr val="0000FF"/>
                </a:solidFill>
                <a:cs typeface="Times New Roman" panose="02020603050405020304" pitchFamily="18" charset="0"/>
              </a:rPr>
              <a:t>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400" dirty="0"/>
              <a:t>Call the meeting to order</a:t>
            </a:r>
          </a:p>
          <a:p>
            <a:pPr algn="just"/>
            <a:r>
              <a:rPr lang="en-US" altLang="en-US" sz="1400" dirty="0"/>
              <a:t>Patent policy and logistics</a:t>
            </a:r>
          </a:p>
          <a:p>
            <a:r>
              <a:rPr lang="en-US" altLang="en-US" sz="1400" dirty="0">
                <a:solidFill>
                  <a:srgbClr val="0000FF"/>
                </a:solidFill>
              </a:rPr>
              <a:t>Approve </a:t>
            </a:r>
            <a:r>
              <a:rPr lang="en-US" altLang="zh-CN" sz="1400" dirty="0" err="1">
                <a:solidFill>
                  <a:srgbClr val="0000FF"/>
                </a:solidFill>
              </a:rPr>
              <a:t>TGbf</a:t>
            </a:r>
            <a:r>
              <a:rPr lang="en-US" altLang="en-US" sz="1400" dirty="0">
                <a:solidFill>
                  <a:srgbClr val="0000FF"/>
                </a:solidFill>
              </a:rPr>
              <a:t> meeting minutes</a:t>
            </a:r>
          </a:p>
          <a:p>
            <a:r>
              <a:rPr lang="en-US" altLang="zh-CN" sz="1400" dirty="0" err="1" smtClean="0"/>
              <a:t>TGbf</a:t>
            </a:r>
            <a:r>
              <a:rPr lang="en-US" altLang="zh-CN" sz="1400" dirty="0" smtClean="0"/>
              <a:t> </a:t>
            </a:r>
            <a:r>
              <a:rPr lang="en-US" altLang="zh-CN" sz="1400" dirty="0"/>
              <a:t>Timeline</a:t>
            </a:r>
          </a:p>
          <a:p>
            <a:pPr algn="just"/>
            <a:r>
              <a:rPr lang="en-US" altLang="en-US" sz="1400" dirty="0"/>
              <a:t>Call for contribution</a:t>
            </a:r>
          </a:p>
          <a:p>
            <a:pPr algn="just"/>
            <a:r>
              <a:rPr lang="en-US" altLang="en-US" sz="1400" dirty="0"/>
              <a:t>Teleconference </a:t>
            </a:r>
            <a:r>
              <a:rPr lang="en-US" altLang="en-US" sz="1400" dirty="0" smtClean="0"/>
              <a:t>Times</a:t>
            </a:r>
          </a:p>
          <a:p>
            <a:pPr algn="just"/>
            <a:r>
              <a:rPr lang="en-US" altLang="en-US" sz="1400" dirty="0" smtClean="0"/>
              <a:t>Presentation </a:t>
            </a:r>
            <a:r>
              <a:rPr lang="en-US" altLang="en-US" sz="1400" dirty="0"/>
              <a:t>of submissions</a:t>
            </a:r>
          </a:p>
          <a:p>
            <a:pPr algn="just"/>
            <a:r>
              <a:rPr lang="en-US" altLang="en-US" sz="1400" dirty="0">
                <a:solidFill>
                  <a:srgbClr val="0000FF"/>
                </a:solidFill>
              </a:rPr>
              <a:t>Guidance for Mix mode January Interim </a:t>
            </a:r>
            <a:endParaRPr lang="en-US" altLang="en-US" sz="1400" dirty="0" smtClean="0">
              <a:solidFill>
                <a:srgbClr val="0000FF"/>
              </a:solidFill>
            </a:endParaRPr>
          </a:p>
          <a:p>
            <a:pPr algn="just"/>
            <a:r>
              <a:rPr lang="en-US" altLang="zh-CN" sz="1400" dirty="0" smtClean="0"/>
              <a:t>Motion (</a:t>
            </a:r>
            <a:r>
              <a:rPr lang="en-US" altLang="zh-CN" sz="1400" dirty="0" smtClean="0">
                <a:solidFill>
                  <a:srgbClr val="0000FF"/>
                </a:solidFill>
              </a:rPr>
              <a:t>236-255</a:t>
            </a:r>
            <a:r>
              <a:rPr lang="en-US" altLang="zh-CN" sz="1400" dirty="0" smtClean="0"/>
              <a:t>)</a:t>
            </a:r>
            <a:endParaRPr lang="en-US" altLang="en-US" sz="1400" dirty="0"/>
          </a:p>
          <a:p>
            <a:pPr algn="just"/>
            <a:endParaRPr lang="en-US" altLang="en-US" sz="1400" dirty="0" smtClean="0"/>
          </a:p>
          <a:p>
            <a:pPr algn="just"/>
            <a:endParaRPr lang="en-US" altLang="en-US" sz="1400" dirty="0"/>
          </a:p>
          <a:p>
            <a:pPr algn="just"/>
            <a:endParaRPr lang="en-US" altLang="en-US" sz="1400" dirty="0"/>
          </a:p>
          <a:p>
            <a:pPr lvl="1" algn="just"/>
            <a:endParaRPr lang="en-US" altLang="en-US" sz="1100" dirty="0"/>
          </a:p>
          <a:p>
            <a:pPr algn="just"/>
            <a:endParaRPr lang="en-US" altLang="en-US" sz="1400" dirty="0"/>
          </a:p>
          <a:p>
            <a:pPr algn="just"/>
            <a:endParaRPr lang="en-US" altLang="en-US" sz="1400" dirty="0"/>
          </a:p>
          <a:p>
            <a:pPr algn="just"/>
            <a:endParaRPr lang="en-US" altLang="en-US" sz="100" dirty="0"/>
          </a:p>
          <a:p>
            <a:pPr algn="just"/>
            <a:r>
              <a:rPr lang="en-US" altLang="en-US" sz="1400" dirty="0"/>
              <a:t>Any other business</a:t>
            </a:r>
            <a:endParaRPr lang="en-US" altLang="en-US" sz="1050" dirty="0"/>
          </a:p>
          <a:p>
            <a:pPr lvl="1" algn="just"/>
            <a:r>
              <a:rPr lang="en-US" altLang="en-US" sz="1100" dirty="0"/>
              <a:t>?</a:t>
            </a:r>
          </a:p>
          <a:p>
            <a:pPr marL="342900" lvl="1" indent="-342900" algn="just">
              <a:buFontTx/>
              <a:buChar char="•"/>
            </a:pPr>
            <a:r>
              <a:rPr lang="en-US" altLang="en-US" sz="1400" b="1" dirty="0">
                <a:solidFill>
                  <a:srgbClr val="0000FF"/>
                </a:solidFill>
              </a:rPr>
              <a:t>Recess</a:t>
            </a:r>
          </a:p>
          <a:p>
            <a:pPr marL="0" lvl="1" indent="0" algn="just">
              <a:buNone/>
            </a:pPr>
            <a:endParaRPr lang="en-US" altLang="en-US" sz="1400" b="1" dirty="0"/>
          </a:p>
        </p:txBody>
      </p:sp>
      <p:sp>
        <p:nvSpPr>
          <p:cNvPr id="8" name="TextBox 7"/>
          <p:cNvSpPr txBox="1"/>
          <p:nvPr/>
        </p:nvSpPr>
        <p:spPr>
          <a:xfrm>
            <a:off x="9144000" y="637921"/>
            <a:ext cx="3048001"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342395683"/>
              </p:ext>
            </p:extLst>
          </p:nvPr>
        </p:nvGraphicFramePr>
        <p:xfrm>
          <a:off x="3429000" y="1686554"/>
          <a:ext cx="8305801" cy="148578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23/0070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RXVECTOR Parameter CSI_ESTIMATE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a:t>
                      </a:r>
                      <a:r>
                        <a:rPr lang="en-US" altLang="zh-CN" sz="1200" kern="1200" baseline="0" dirty="0" smtClean="0">
                          <a:solidFill>
                            <a:schemeClr val="tx1"/>
                          </a:solidFill>
                          <a:latin typeface="+mn-lt"/>
                          <a:ea typeface="+mn-ea"/>
                          <a:cs typeface="+mn-cs"/>
                        </a:rPr>
                        <a:t>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23/0080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Osama </a:t>
                      </a:r>
                      <a:r>
                        <a:rPr lang="en-US" altLang="zh-CN" sz="1200" kern="1200" dirty="0" err="1" smtClean="0">
                          <a:solidFill>
                            <a:schemeClr val="tx1"/>
                          </a:solidFill>
                          <a:latin typeface="+mn-lt"/>
                          <a:ea typeface="+mn-ea"/>
                          <a:cs typeface="+mn-cs"/>
                        </a:rPr>
                        <a:t>Aboul-Magd</a:t>
                      </a:r>
                      <a:r>
                        <a:rPr lang="en-US" altLang="zh-CN" sz="1200" kern="1200" dirty="0" smtClean="0">
                          <a:solidFill>
                            <a:schemeClr val="tx1"/>
                          </a:solidFill>
                          <a:latin typeface="+mn-lt"/>
                          <a:ea typeface="+mn-ea"/>
                          <a:cs typeface="+mn-cs"/>
                        </a:rPr>
                        <a:t>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Comment Resolution for CID 673 and CID 674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23466664"/>
              </p:ext>
            </p:extLst>
          </p:nvPr>
        </p:nvGraphicFramePr>
        <p:xfrm>
          <a:off x="3429000" y="4548530"/>
          <a:ext cx="8305800" cy="90134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02801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AM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3468350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680298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just" defTabSz="917575">
              <a:lnSpc>
                <a:spcPct val="90000"/>
              </a:lnSpc>
              <a:buNone/>
            </a:pPr>
            <a:r>
              <a:rPr lang="en-US" altLang="zh-CN" dirty="0" smtClean="0"/>
              <a:t>		</a:t>
            </a:r>
            <a:endParaRPr lang="en-US" altLang="en-US" dirty="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en-US" dirty="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en-US" dirty="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19 </a:t>
            </a:r>
            <a:r>
              <a:rPr lang="en-US" altLang="en-US" sz="3200" dirty="0" smtClean="0">
                <a:solidFill>
                  <a:srgbClr val="0000FF"/>
                </a:solidFill>
                <a:cs typeface="Times New Roman" panose="02020603050405020304" pitchFamily="18" charset="0"/>
              </a:rPr>
              <a:t>AM 2</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November Plenary</a:t>
            </a:r>
          </a:p>
          <a:p>
            <a:pPr algn="just"/>
            <a:r>
              <a:rPr lang="en-US" altLang="zh-CN" sz="1600" dirty="0" smtClean="0"/>
              <a:t>Motion (</a:t>
            </a:r>
            <a:r>
              <a:rPr lang="en-US" altLang="zh-CN" sz="1600" dirty="0" smtClean="0">
                <a:solidFill>
                  <a:srgbClr val="0000FF"/>
                </a:solidFill>
              </a:rPr>
              <a:t>XXX-XXX</a:t>
            </a:r>
            <a:r>
              <a:rPr lang="en-US" altLang="zh-CN" sz="1600" dirty="0" smtClean="0"/>
              <a:t>)</a:t>
            </a:r>
            <a:endParaRPr lang="en-US" altLang="en-US" sz="1600" dirty="0"/>
          </a:p>
          <a:p>
            <a:pPr algn="just"/>
            <a:r>
              <a:rPr lang="en-US" altLang="zh-CN" sz="1600" dirty="0">
                <a:solidFill>
                  <a:srgbClr val="0000FF"/>
                </a:solidFill>
              </a:rPr>
              <a:t>Motion: closing the remaining CIDs </a:t>
            </a:r>
          </a:p>
          <a:p>
            <a:pPr algn="just"/>
            <a:r>
              <a:rPr lang="en-US" altLang="zh-CN" sz="1600" kern="0" dirty="0">
                <a:solidFill>
                  <a:srgbClr val="0000FF"/>
                </a:solidFill>
              </a:rPr>
              <a:t>TG Motion: Initial LB</a:t>
            </a:r>
          </a:p>
          <a:p>
            <a:pPr algn="just"/>
            <a:r>
              <a:rPr lang="en-US" altLang="en-US" sz="1600" dirty="0">
                <a:solidFill>
                  <a:srgbClr val="0000FF"/>
                </a:solidFill>
              </a:rPr>
              <a:t>SP for Timeline change of D2.0 and …</a:t>
            </a:r>
            <a:endParaRPr lang="en-US" altLang="zh-CN" sz="1600" dirty="0">
              <a:solidFill>
                <a:srgbClr val="0000FF"/>
              </a:solidFill>
            </a:endParaRPr>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2664059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219646396"/>
              </p:ext>
            </p:extLst>
          </p:nvPr>
        </p:nvGraphicFramePr>
        <p:xfrm>
          <a:off x="3429000" y="4572000"/>
          <a:ext cx="8305801" cy="155738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3434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95072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430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November </a:t>
            </a:r>
            <a:r>
              <a:rPr lang="en-US" altLang="zh-CN" sz="2000" dirty="0" smtClean="0"/>
              <a:t>2022 </a:t>
            </a:r>
            <a:r>
              <a:rPr lang="en-US" altLang="zh-CN" sz="2000" dirty="0"/>
              <a:t>meeting to today:</a:t>
            </a:r>
          </a:p>
          <a:p>
            <a:pPr lvl="1" algn="just">
              <a:buFont typeface="Arial" panose="020B0604020202020204" pitchFamily="34" charset="0"/>
              <a:buChar char="•"/>
            </a:pPr>
            <a:r>
              <a:rPr lang="en-US" altLang="zh-CN" sz="1600" dirty="0" smtClean="0"/>
              <a:t>November Plenary: </a:t>
            </a:r>
          </a:p>
          <a:p>
            <a:pPr marL="457200" lvl="1" indent="0" algn="just">
              <a:buNone/>
            </a:pPr>
            <a:r>
              <a:rPr lang="en-US" altLang="zh-CN" sz="1600" dirty="0"/>
              <a:t>	</a:t>
            </a:r>
            <a:r>
              <a:rPr lang="en-US" altLang="zh-CN" sz="1600" dirty="0">
                <a:hlinkClick r:id="rId3"/>
              </a:rPr>
              <a:t>https://</a:t>
            </a:r>
            <a:r>
              <a:rPr lang="en-US" altLang="zh-CN" sz="1600" dirty="0" smtClean="0">
                <a:hlinkClick r:id="rId3"/>
              </a:rPr>
              <a:t>mentor.ieee.org/802.11/dcn/22/11-22-2046-00-00bf-ieee-802-11bf-november-2022-plenary-meeting-minutes.docx</a:t>
            </a:r>
            <a:endParaRPr lang="en-US" altLang="zh-CN" sz="1600" dirty="0" smtClean="0"/>
          </a:p>
          <a:p>
            <a:pPr marL="457200" lvl="1" indent="0" algn="just">
              <a:buNone/>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November-January: </a:t>
            </a:r>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mentor.ieee.org/802.11/dcn/22/11-22-2053-15-00bf-ieee-802-11bf-teleconference-minutes-november-2022-january-2023.docx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r>
              <a:rPr lang="en-US" altLang="zh-CN" sz="1600" dirty="0" err="1"/>
              <a:t>TGbf</a:t>
            </a:r>
            <a:r>
              <a:rPr lang="en-US" altLang="zh-CN" sz="1600" dirty="0"/>
              <a:t> </a:t>
            </a:r>
            <a:r>
              <a:rPr lang="en-US" altLang="zh-CN" sz="1600" dirty="0" err="1"/>
              <a:t>AdHoc</a:t>
            </a:r>
            <a:r>
              <a:rPr lang="en-US" altLang="zh-CN" sz="1600" dirty="0"/>
              <a:t> January 13-14 2023 - Baltimore Hilton: </a:t>
            </a:r>
          </a:p>
          <a:p>
            <a:pPr marL="457200" lvl="1" indent="0" algn="just">
              <a:buNone/>
            </a:pPr>
            <a:r>
              <a:rPr lang="en-US" altLang="zh-CN" sz="1600" dirty="0"/>
              <a:t>	 </a:t>
            </a:r>
            <a:r>
              <a:rPr lang="en-US" altLang="zh-CN" sz="1600" u="sng" dirty="0">
                <a:hlinkClick r:id="rId5"/>
              </a:rPr>
              <a:t>https://</a:t>
            </a:r>
            <a:r>
              <a:rPr lang="en-US" altLang="zh-CN" sz="1600" u="sng" dirty="0" smtClean="0">
                <a:hlinkClick r:id="rId5"/>
              </a:rPr>
              <a:t>mentor.ieee.org/802.11/dcn/23/11-23-0076-01-00bf-ieee-802-11bf-january-2023-ad-hoc-meeting-minutes.docx</a:t>
            </a:r>
            <a:endParaRPr lang="en-US" altLang="zh-CN" sz="1600" u="sng" dirty="0" smtClean="0"/>
          </a:p>
          <a:p>
            <a:pPr marL="457200" lvl="1" indent="0" algn="just">
              <a:buNone/>
            </a:pPr>
            <a:endParaRPr lang="en-US" altLang="zh-CN" sz="1600" dirty="0" smtClean="0"/>
          </a:p>
          <a:p>
            <a:pPr algn="just"/>
            <a:r>
              <a:rPr lang="en-US" altLang="zh-CN" sz="2000" dirty="0" smtClean="0"/>
              <a:t>Move</a:t>
            </a:r>
            <a:r>
              <a:rPr lang="en-US" altLang="zh-CN" sz="2000" dirty="0"/>
              <a:t>: Leif Wilhelmsson 	Second</a:t>
            </a:r>
            <a:r>
              <a:rPr lang="en-US" altLang="zh-CN" sz="2000" dirty="0" smtClean="0"/>
              <a:t>:</a:t>
            </a:r>
          </a:p>
          <a:p>
            <a:pPr algn="just"/>
            <a:endParaRPr lang="en-US" altLang="zh-CN" sz="2000" dirty="0" smtClean="0"/>
          </a:p>
          <a:p>
            <a:pPr algn="just"/>
            <a:r>
              <a:rPr lang="en-US" altLang="zh-CN" sz="2000" dirty="0" smtClean="0"/>
              <a:t>Result:</a:t>
            </a:r>
            <a:endParaRPr lang="zh-CN" altLang="en-US" sz="2000" dirty="0"/>
          </a:p>
          <a:p>
            <a:pPr algn="just"/>
            <a:endParaRPr lang="zh-CN" altLang="en-US" sz="2000" dirty="0"/>
          </a:p>
        </p:txBody>
      </p:sp>
    </p:spTree>
    <p:extLst>
      <p:ext uri="{BB962C8B-B14F-4D97-AF65-F5344CB8AC3E}">
        <p14:creationId xmlns:p14="http://schemas.microsoft.com/office/powerpoint/2010/main" val="3754971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28035364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4252454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comment resolution (</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098415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82682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1034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smtClean="0">
                <a:solidFill>
                  <a:srgbClr val="0000FF"/>
                </a:solidFill>
              </a:rPr>
              <a:t>January Interim</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8713827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~99.34% </a:t>
            </a:r>
            <a:r>
              <a:rPr lang="en-US" altLang="zh-CN" sz="1800" dirty="0"/>
              <a:t>of all CC40 comments are now resolved or marked as “ready for motion” ”  (Only </a:t>
            </a:r>
            <a:r>
              <a:rPr lang="en-US" altLang="zh-CN" sz="1800" dirty="0">
                <a:solidFill>
                  <a:srgbClr val="0000FF"/>
                </a:solidFill>
              </a:rPr>
              <a:t>6</a:t>
            </a:r>
            <a:r>
              <a:rPr lang="en-US" altLang="zh-CN" sz="1800" dirty="0"/>
              <a:t> technical CIDs are left</a:t>
            </a:r>
            <a:r>
              <a:rPr lang="en-US" altLang="zh-CN" sz="1800" dirty="0" smtClean="0"/>
              <a:t>)</a:t>
            </a:r>
          </a:p>
          <a:p>
            <a:pPr marL="457200" lvl="1" indent="0" algn="just">
              <a:spcBef>
                <a:spcPts val="0"/>
              </a:spcBef>
              <a:spcAft>
                <a:spcPts val="600"/>
              </a:spcAft>
              <a:buNone/>
            </a:pPr>
            <a:r>
              <a:rPr lang="en-US" altLang="zh-CN" sz="1800" dirty="0" smtClean="0"/>
              <a:t>  (</a:t>
            </a:r>
            <a:r>
              <a:rPr lang="en-US" altLang="zh-CN" sz="1800" dirty="0" smtClean="0">
                <a:solidFill>
                  <a:srgbClr val="FF0000"/>
                </a:solidFill>
              </a:rPr>
              <a:t>906/912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Chart 6">
            <a:extLst>
              <a:ext uri="{FF2B5EF4-FFF2-40B4-BE49-F238E27FC236}">
                <a16:creationId xmlns:a16="http://schemas.microsoft.com/office/drawing/2014/main" xmlns="" id="{C0807CB6-20C1-45B5-8F67-26150D548148}"/>
              </a:ext>
            </a:extLst>
          </p:cNvPr>
          <p:cNvGraphicFramePr/>
          <p:nvPr>
            <p:extLst>
              <p:ext uri="{D42A27DB-BD31-4B8C-83A1-F6EECF244321}">
                <p14:modId xmlns:p14="http://schemas.microsoft.com/office/powerpoint/2010/main" val="1473886418"/>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9887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17    (Tuesday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17    (Tuesday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 </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19    (Thursday AM 2),	</a:t>
            </a:r>
            <a:r>
              <a:rPr lang="en-US" altLang="zh-CN" dirty="0" smtClean="0">
                <a:solidFill>
                  <a:srgbClr val="00B0F0"/>
                </a:solidFill>
                <a:cs typeface="Times New Roman" panose="02020603050405020304" pitchFamily="18" charset="0"/>
              </a:rPr>
              <a:t>10:30-12:30 </a:t>
            </a:r>
            <a:r>
              <a:rPr lang="en-US" altLang="zh-CN" dirty="0">
                <a:solidFill>
                  <a:srgbClr val="00B0F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lvl="1"/>
            <a:endParaRPr lang="en-US" altLang="en-US" dirty="0"/>
          </a:p>
          <a:p>
            <a:pPr lvl="1"/>
            <a:endParaRPr lang="en-US" altLang="en-US" dirty="0"/>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119193960"/>
              </p:ext>
            </p:extLst>
          </p:nvPr>
        </p:nvGraphicFramePr>
        <p:xfrm>
          <a:off x="8991600" y="1963093"/>
          <a:ext cx="2997987" cy="4114816"/>
        </p:xfrm>
        <a:graphic>
          <a:graphicData uri="http://schemas.openxmlformats.org/drawingml/2006/table">
            <a:tbl>
              <a:tblPr/>
              <a:tblGrid>
                <a:gridCol w="585180"/>
                <a:gridCol w="578819"/>
                <a:gridCol w="873529"/>
                <a:gridCol w="502492"/>
                <a:gridCol w="457967"/>
              </a:tblGrid>
              <a:tr h="121024">
                <a:tc>
                  <a:txBody>
                    <a:bodyPr/>
                    <a:lstStyle/>
                    <a:p>
                      <a:pPr algn="l" fontAlgn="b"/>
                      <a:endParaRPr lang="zh-CN" altLang="en-US" sz="700" b="0" i="0" u="none" strike="noStrike" dirty="0">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700" b="1" i="0" u="none" strike="noStrike" dirty="0">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28</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27</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r>
              <a:tr h="121024">
                <a:tc>
                  <a:txBody>
                    <a:bodyPr/>
                    <a:lstStyle/>
                    <a:p>
                      <a:pPr algn="l" fontAlgn="b"/>
                      <a:r>
                        <a:rPr lang="en-US" sz="7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49</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906</a:t>
                      </a:r>
                    </a:p>
                  </a:txBody>
                  <a:tcPr marL="6370" marR="6370" marT="6370" marB="0" anchor="b">
                    <a:lnL>
                      <a:noFill/>
                    </a:lnL>
                    <a:lnR>
                      <a:noFill/>
                    </a:lnR>
                    <a:lnT>
                      <a:noFill/>
                    </a:lnT>
                    <a:lnB>
                      <a:noFill/>
                    </a:lnB>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0.05372807</a:t>
                      </a: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700" b="1" i="0" u="none" strike="noStrike" dirty="0">
                          <a:solidFill>
                            <a:srgbClr val="FF0000"/>
                          </a:solidFill>
                          <a:effectLst/>
                          <a:latin typeface="等线" panose="02010600030101010101" pitchFamily="2" charset="-122"/>
                          <a:ea typeface="等线" panose="02010600030101010101" pitchFamily="2" charset="-122"/>
                        </a:rPr>
                        <a:t>0.993421</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2023.01.14</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Tree>
    <p:extLst>
      <p:ext uri="{BB962C8B-B14F-4D97-AF65-F5344CB8AC3E}">
        <p14:creationId xmlns:p14="http://schemas.microsoft.com/office/powerpoint/2010/main" val="1724458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3730354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214307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19:30-21:30 Baltimore time</a:t>
            </a:r>
            <a:endParaRPr lang="en-US" altLang="zh-CN"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4245314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1547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1069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23/0007r0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64137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23/0021r1 Proposed Modifications to </a:t>
            </a:r>
            <a:r>
              <a:rPr lang="en-US" altLang="zh-CN" sz="1600" dirty="0" err="1"/>
              <a:t>Subclause</a:t>
            </a:r>
            <a:r>
              <a:rPr lang="en-US" altLang="zh-CN" sz="1600" dirty="0"/>
              <a:t> 3.2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23/0021r1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9710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23/0020r1 "Updated Trigger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23/0020r1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51441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121, 906, 264, </a:t>
            </a:r>
            <a:r>
              <a:rPr lang="en-US" altLang="zh-CN" sz="1600" dirty="0" smtClean="0"/>
              <a:t>238</a:t>
            </a:r>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11-22/2197r0 ‘CC40 CR for Misc. CIDs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22/2197r0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045309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385, 663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11-22/2200r0 ‘Resolutions for Open Technical Comments’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22/2200r0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877081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287 and 483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11-23/0002r4 ‘CC40 CR for Topic Threshold – Part 4’</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23/0002r4</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4517819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11-23/0067r0 “SR2SI and SR2SR variants in TF Sounding Phase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23/0067r0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3038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575, 501</a:t>
            </a:r>
          </a:p>
          <a:p>
            <a:pPr lvl="1" algn="just">
              <a:buFont typeface="Arial" panose="020B0604020202020204" pitchFamily="34" charset="0"/>
              <a:buChar char="–"/>
              <a:defRPr/>
            </a:pPr>
            <a:r>
              <a:rPr lang="en-US" altLang="zh-CN" sz="1600" dirty="0"/>
              <a:t>in 11-22/1824r1 ‘CC40 CR for CID 575’</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22/1824r1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2037789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487, 585, 654</a:t>
            </a:r>
          </a:p>
          <a:p>
            <a:pPr lvl="1" algn="just">
              <a:buFont typeface="Arial" panose="020B0604020202020204" pitchFamily="34" charset="0"/>
              <a:buChar char="–"/>
              <a:defRPr/>
            </a:pPr>
            <a:r>
              <a:rPr lang="en-US" altLang="zh-CN" sz="1600" dirty="0"/>
              <a:t>in 11-22/2195r2 ‘CC40 CR for CID 487’</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22/2195r2</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9979867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 254, 375, 381, 460, 486</a:t>
            </a:r>
          </a:p>
          <a:p>
            <a:pPr lvl="1" algn="just">
              <a:buFont typeface="Arial" panose="020B0604020202020204" pitchFamily="34" charset="0"/>
              <a:buChar char="–"/>
              <a:defRPr/>
            </a:pPr>
            <a:r>
              <a:rPr lang="en-US" altLang="zh-CN" sz="1600" dirty="0"/>
              <a:t>in 11-23/0009r0 ‘CC40 CR of 6 CIDs related to R2R’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Lim</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23/0009r0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900232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11-22/2146r4</a:t>
            </a:r>
            <a:r>
              <a:rPr lang="en-US" altLang="zh-CN" sz="1600" dirty="0" smtClean="0"/>
              <a:t> “</a:t>
            </a:r>
            <a:r>
              <a:rPr lang="en-US" altLang="zh-CN" sz="1600" dirty="0"/>
              <a:t>Updated PDT Sensing NDPA Frame Format</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22/2146r4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5558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11-23/0059r2 “PDT Sensing Measurement Report”</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92168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466 and 772 </a:t>
            </a:r>
            <a:endParaRPr lang="en-US" altLang="zh-CN" sz="1600" dirty="0" smtClean="0"/>
          </a:p>
          <a:p>
            <a:pPr lvl="1"/>
            <a:r>
              <a:rPr lang="en-US" altLang="zh-CN" sz="1600" dirty="0" smtClean="0"/>
              <a:t>in </a:t>
            </a:r>
            <a:r>
              <a:rPr lang="en-US" altLang="zh-CN" sz="1600" dirty="0"/>
              <a:t>DCN 11-23/0071r1 (CC40 CR for CIDs 466 and 772)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23/0071r1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478892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443 and 236</a:t>
            </a:r>
            <a:endParaRPr lang="en-US" altLang="zh-CN" sz="1600" dirty="0" smtClean="0"/>
          </a:p>
          <a:p>
            <a:pPr lvl="1"/>
            <a:r>
              <a:rPr lang="en-US" altLang="zh-CN" sz="1600" dirty="0" smtClean="0"/>
              <a:t>in </a:t>
            </a:r>
            <a:r>
              <a:rPr lang="en-US" altLang="zh-CN" sz="1600" dirty="0"/>
              <a:t>DCN </a:t>
            </a:r>
            <a:r>
              <a:rPr lang="en-US" altLang="zh-CN" sz="1600" dirty="0" smtClean="0"/>
              <a:t>11-23-0001r1</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23/0001r1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221552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1"/>
            <a:ext cx="10627783" cy="1065213"/>
          </a:xfrm>
        </p:spPr>
        <p:txBody>
          <a:bodyPr/>
          <a:lstStyle/>
          <a:p>
            <a:r>
              <a:rPr lang="en-US" dirty="0"/>
              <a:t>Registration for the </a:t>
            </a:r>
            <a:r>
              <a:rPr lang="en-US" dirty="0">
                <a:solidFill>
                  <a:srgbClr val="0000FF"/>
                </a:solidFill>
              </a:rPr>
              <a:t>January</a:t>
            </a:r>
            <a:r>
              <a:rPr lang="en-US" dirty="0"/>
              <a:t> 802 wireless </a:t>
            </a:r>
            <a:r>
              <a:rPr lang="en-US" dirty="0">
                <a:solidFill>
                  <a:srgbClr val="0000FF"/>
                </a:solidFill>
              </a:rPr>
              <a:t>interim</a:t>
            </a:r>
            <a:r>
              <a:rPr lang="en-US" dirty="0"/>
              <a:t> session</a:t>
            </a:r>
          </a:p>
        </p:txBody>
      </p:sp>
      <p:sp>
        <p:nvSpPr>
          <p:cNvPr id="3" name="Content Placeholder 2"/>
          <p:cNvSpPr>
            <a:spLocks noGrp="1"/>
          </p:cNvSpPr>
          <p:nvPr>
            <p:ph idx="1"/>
          </p:nvPr>
        </p:nvSpPr>
        <p:spPr>
          <a:xfrm>
            <a:off x="914401" y="1905001"/>
            <a:ext cx="10361084" cy="4570414"/>
          </a:xfrm>
        </p:spPr>
        <p:txBody>
          <a:bodyPr/>
          <a:lstStyle/>
          <a:p>
            <a:pPr>
              <a:buFont typeface="Arial" panose="020B0604020202020204" pitchFamily="34" charset="0"/>
              <a:buChar char="•"/>
            </a:pPr>
            <a:r>
              <a:rPr lang="en-US" dirty="0"/>
              <a:t>This meeting is part of the </a:t>
            </a:r>
            <a:r>
              <a:rPr lang="en-US" dirty="0">
                <a:solidFill>
                  <a:srgbClr val="0000FF"/>
                </a:solidFill>
              </a:rPr>
              <a:t>January</a:t>
            </a:r>
            <a:r>
              <a:rPr lang="en-US" dirty="0"/>
              <a:t> 802 wireless </a:t>
            </a:r>
            <a:r>
              <a:rPr lang="en-US" dirty="0">
                <a:solidFill>
                  <a:srgbClr val="0000FF"/>
                </a:solidFill>
              </a:rPr>
              <a:t>interim</a:t>
            </a:r>
            <a:r>
              <a:rPr lang="en-US" dirty="0"/>
              <a:t> session</a:t>
            </a:r>
          </a:p>
          <a:p>
            <a:pPr>
              <a:buFont typeface="Arial" panose="020B0604020202020204" pitchFamily="34" charset="0"/>
              <a:buChar char="•"/>
            </a:pPr>
            <a:endParaRPr lang="en-US" dirty="0"/>
          </a:p>
          <a:p>
            <a:pPr>
              <a:buFont typeface="Arial" panose="020B0604020202020204" pitchFamily="34" charset="0"/>
              <a:buChar char="•"/>
            </a:pPr>
            <a:r>
              <a:rPr lang="en-US" dirty="0"/>
              <a:t>You must pay the registration fee whether attending in-person or remotely</a:t>
            </a:r>
          </a:p>
          <a:p>
            <a:pPr>
              <a:buFont typeface="Arial" panose="020B0604020202020204" pitchFamily="34" charset="0"/>
              <a:buChar char="•"/>
            </a:pPr>
            <a:endParaRPr lang="en-US" dirty="0"/>
          </a:p>
          <a:p>
            <a:pPr>
              <a:buFont typeface="Arial" panose="020B0604020202020204" pitchFamily="34" charset="0"/>
              <a:buChar char="•"/>
            </a:pPr>
            <a:r>
              <a:rPr lang="en-US" dirty="0"/>
              <a:t>If you have not already done so, you can register here: </a:t>
            </a:r>
            <a:r>
              <a:rPr lang="en-US" dirty="0">
                <a:hlinkClick r:id="rId2"/>
              </a:rPr>
              <a:t>https://cvent.me/nX5xrY</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If you do not intend to register for this session you must leave this meeting and, if you have logged attendance on IMAT, email the 802.11 chair or vice chairs to have your attendance cancelled</a:t>
            </a:r>
          </a:p>
          <a:p>
            <a:endParaRPr lang="en-US"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a:t>Some name (affiliation)</a:t>
            </a:r>
            <a:endParaRPr lang="en-GB" dirty="0"/>
          </a:p>
        </p:txBody>
      </p:sp>
    </p:spTree>
    <p:extLst>
      <p:ext uri="{BB962C8B-B14F-4D97-AF65-F5344CB8AC3E}">
        <p14:creationId xmlns:p14="http://schemas.microsoft.com/office/powerpoint/2010/main" val="827279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“Revised” resolutions to CIDs</a:t>
            </a:r>
            <a:r>
              <a:rPr lang="en-US" altLang="zh-CN" sz="1800" b="1" kern="0" dirty="0" smtClean="0"/>
              <a:t>:</a:t>
            </a:r>
            <a:endParaRPr lang="en-US" altLang="zh-CN" sz="1800" b="1" kern="0" dirty="0"/>
          </a:p>
          <a:p>
            <a:pPr lvl="1"/>
            <a:r>
              <a:rPr lang="en-US" altLang="zh-CN" sz="1600" dirty="0" smtClean="0"/>
              <a:t>CID</a:t>
            </a:r>
            <a:r>
              <a:rPr lang="en-US" altLang="zh-CN" sz="1600" dirty="0"/>
              <a:t>: 66, 508, 544, 741</a:t>
            </a:r>
          </a:p>
          <a:p>
            <a:pPr lvl="1"/>
            <a:r>
              <a:rPr lang="en-US" altLang="zh-CN" sz="1600" dirty="0"/>
              <a:t>with the following justification: “The comment has been addressed in D0.5.  No further modifications are necessary.”.</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559323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11-23/0017r1 , “Update of Sensing Poll Trigger frame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23/0017r1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553348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22/2205r1, “Resolution of TBDs in clause 9.4.2”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22/2205r1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180016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“Revised” resolutions to CIDs</a:t>
            </a:r>
            <a:r>
              <a:rPr lang="en-US" altLang="zh-CN" sz="1800" b="1" kern="0" dirty="0" smtClean="0"/>
              <a:t>:</a:t>
            </a:r>
            <a:endParaRPr lang="en-US" altLang="zh-CN" sz="1800" b="1" kern="0" dirty="0"/>
          </a:p>
          <a:p>
            <a:pPr lvl="1"/>
            <a:r>
              <a:rPr lang="en-US" altLang="zh-CN" sz="1600" dirty="0" smtClean="0"/>
              <a:t>CID</a:t>
            </a:r>
            <a:r>
              <a:rPr lang="en-US" altLang="zh-CN" sz="1600" dirty="0"/>
              <a:t>: 005, 061, 062, 063, 064, 118, 507, 897, 898, 374, 738, 792, 793, 165, 799, 797, 780, 762, 775, 740, 794</a:t>
            </a:r>
          </a:p>
          <a:p>
            <a:pPr lvl="1"/>
            <a:r>
              <a:rPr lang="en-US" altLang="zh-CN" sz="1600" dirty="0"/>
              <a:t>in DCN </a:t>
            </a:r>
            <a:r>
              <a:rPr lang="en-US" altLang="zh-CN" sz="1600" dirty="0" smtClean="0"/>
              <a:t>11-22-1998r3</a:t>
            </a:r>
            <a:endParaRPr lang="en-US" altLang="zh-CN" sz="1600" dirty="0"/>
          </a:p>
          <a:p>
            <a:pPr lvl="1"/>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Dibakar Das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22/1998r3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8981093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lvl="1"/>
            <a:endParaRPr lang="en-US" altLang="en-US" sz="3600" dirty="0"/>
          </a:p>
        </p:txBody>
      </p:sp>
    </p:spTree>
    <p:extLst>
      <p:ext uri="{BB962C8B-B14F-4D97-AF65-F5344CB8AC3E}">
        <p14:creationId xmlns:p14="http://schemas.microsoft.com/office/powerpoint/2010/main" val="37094456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closing the remaining CIDs </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XXX</a:t>
            </a:r>
          </a:p>
          <a:p>
            <a:pPr lvl="0"/>
            <a:r>
              <a:rPr lang="en-US" altLang="zh-CN" dirty="0"/>
              <a:t>With the following rejection reason: “Lack of </a:t>
            </a:r>
            <a:r>
              <a:rPr lang="en-US" altLang="zh-CN" dirty="0" smtClean="0"/>
              <a:t>technical contribution/consensus</a:t>
            </a:r>
            <a:r>
              <a:rPr lang="en-US" altLang="zh-CN" dirty="0"/>
              <a:t>”.</a:t>
            </a:r>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821761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094286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17695106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963295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2D1B0-0D9C-432C-B428-AE7AFE9AEEF4}"/>
              </a:ext>
            </a:extLst>
          </p:cNvPr>
          <p:cNvSpPr>
            <a:spLocks noGrp="1"/>
          </p:cNvSpPr>
          <p:nvPr>
            <p:ph type="title"/>
          </p:nvPr>
        </p:nvSpPr>
        <p:spPr/>
        <p:txBody>
          <a:bodyPr/>
          <a:lstStyle/>
          <a:p>
            <a:r>
              <a:rPr lang="en-US" dirty="0" smtClean="0"/>
              <a:t>WG Motion </a:t>
            </a:r>
            <a:r>
              <a:rPr lang="en-US" dirty="0"/>
              <a:t>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a16="http://schemas.microsoft.com/office/drawing/2014/main" xmlns=""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a16="http://schemas.microsoft.com/office/drawing/2014/main" xmlns=""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60</a:t>
            </a:fld>
            <a:endParaRPr lang="en-GB" dirty="0"/>
          </a:p>
        </p:txBody>
      </p:sp>
      <p:sp>
        <p:nvSpPr>
          <p:cNvPr id="8" name="Footer Placeholder 4">
            <a:extLst>
              <a:ext uri="{FF2B5EF4-FFF2-40B4-BE49-F238E27FC236}">
                <a16:creationId xmlns:a16="http://schemas.microsoft.com/office/drawing/2014/main" xmlns=""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a16="http://schemas.microsoft.com/office/drawing/2014/main" xmlns=""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a16="http://schemas.microsoft.com/office/drawing/2014/main" xmlns=""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96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42588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132683</TotalTime>
  <Words>4282</Words>
  <Application>Microsoft Office PowerPoint</Application>
  <PresentationFormat>宽屏</PresentationFormat>
  <Paragraphs>1197</Paragraphs>
  <Slides>61</Slides>
  <Notes>59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61</vt:i4>
      </vt:variant>
    </vt:vector>
  </HeadingPairs>
  <TitlesOfParts>
    <vt:vector size="73"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Interim 2023</vt:lpstr>
      <vt:lpstr>IEEE 802.11 Task Group bf WLAN Sensing </vt:lpstr>
      <vt:lpstr>PowerPoint 演示文稿</vt:lpstr>
      <vt:lpstr>PowerPoint 演示文稿</vt:lpstr>
      <vt:lpstr>Registration for the January 802 wireless interim session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WG Motion x: TGbf CAD approval</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5433</cp:revision>
  <cp:lastPrinted>2014-11-04T15:04:57Z</cp:lastPrinted>
  <dcterms:created xsi:type="dcterms:W3CDTF">2007-04-17T18:10:23Z</dcterms:created>
  <dcterms:modified xsi:type="dcterms:W3CDTF">2023-01-16T07:58:55Z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(3)hvkulVRwSVCPGo6XVyy1NLeN62DsZGc5b6ntATnVDmT+ylMus8a7MPe/Y1K6FAmJy3rwsWJE
w2L8wv4OJNFuJeAbIXLnpfl3V74dr1LgeerCESgvGhpd/GSyQCJMGJkWZc4iRY4SWxFSHwQk
pasNHoiwBqFCt7ko5PiCAJlEHK7XMwWLGGjxsOnT2K9FS82t7HqGn19IRXnP42MC3eXHJPfe
aGl/xKGOb78hdow1BM</vt:lpwstr>
  </property>
  <property fmtid="{D5CDD505-2E9C-101B-9397-08002B2CF9AE}" pid="27" name="_2015_ms_pID_7253431">
    <vt:lpwstr>uYKE9j5pYqLXU0Pg2g3n2HnfozoFjezYvhHZvDDwbIz7XNpVtGYc6t
G/DYWOC1ZOFiouFij1kBF9k4SDeLMjGt8ISaMDXhWhdGk478Vq5wdntW8+H/8bqChpra8lnL
bQVZ6VxX04hQrArdYG4yRBQsHqK/ygTKO+uTA6XeYIG5loqPbi7VxFqjJiEZb2OOzL4O+zCr
d2lGRl8UkcjCfwDMSR+iSsN8+dOt78xu8N3G</vt:lpwstr>
  </property>
  <property fmtid="{D5CDD505-2E9C-101B-9397-08002B2CF9AE}" pid="28" name="_2015_ms_pID_7253432">
    <vt:lpwstr>c7UW5w0AjFf8/llninGVakU=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