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3"/>
  </p:notesMasterIdLst>
  <p:handoutMasterIdLst>
    <p:handoutMasterId r:id="rId64"/>
  </p:handoutMasterIdLst>
  <p:sldIdLst>
    <p:sldId id="269" r:id="rId2"/>
    <p:sldId id="813" r:id="rId3"/>
    <p:sldId id="424" r:id="rId4"/>
    <p:sldId id="423" r:id="rId5"/>
    <p:sldId id="1011" r:id="rId6"/>
    <p:sldId id="757" r:id="rId7"/>
    <p:sldId id="754" r:id="rId8"/>
    <p:sldId id="755" r:id="rId9"/>
    <p:sldId id="458" r:id="rId10"/>
    <p:sldId id="489" r:id="rId11"/>
    <p:sldId id="814" r:id="rId12"/>
    <p:sldId id="815" r:id="rId13"/>
    <p:sldId id="749" r:id="rId14"/>
    <p:sldId id="767" r:id="rId15"/>
    <p:sldId id="768" r:id="rId16"/>
    <p:sldId id="746" r:id="rId17"/>
    <p:sldId id="874" r:id="rId18"/>
    <p:sldId id="876" r:id="rId19"/>
    <p:sldId id="1012" r:id="rId20"/>
    <p:sldId id="917" r:id="rId21"/>
    <p:sldId id="933" r:id="rId22"/>
    <p:sldId id="877" r:id="rId23"/>
    <p:sldId id="1013" r:id="rId24"/>
    <p:sldId id="1014" r:id="rId25"/>
    <p:sldId id="897" r:id="rId26"/>
    <p:sldId id="1015" r:id="rId27"/>
    <p:sldId id="1029" r:id="rId28"/>
    <p:sldId id="905" r:id="rId29"/>
    <p:sldId id="1017" r:id="rId30"/>
    <p:sldId id="1030" r:id="rId31"/>
    <p:sldId id="1019" r:id="rId32"/>
    <p:sldId id="1021" r:id="rId33"/>
    <p:sldId id="935" r:id="rId34"/>
    <p:sldId id="1031" r:id="rId35"/>
    <p:sldId id="1032" r:id="rId36"/>
    <p:sldId id="1033" r:id="rId37"/>
    <p:sldId id="1034" r:id="rId38"/>
    <p:sldId id="1035" r:id="rId39"/>
    <p:sldId id="1036" r:id="rId40"/>
    <p:sldId id="1037" r:id="rId41"/>
    <p:sldId id="1038" r:id="rId42"/>
    <p:sldId id="1039" r:id="rId43"/>
    <p:sldId id="1040" r:id="rId44"/>
    <p:sldId id="1041" r:id="rId45"/>
    <p:sldId id="1042" r:id="rId46"/>
    <p:sldId id="1043" r:id="rId47"/>
    <p:sldId id="1044" r:id="rId48"/>
    <p:sldId id="1045" r:id="rId49"/>
    <p:sldId id="1046" r:id="rId50"/>
    <p:sldId id="1047" r:id="rId51"/>
    <p:sldId id="1048" r:id="rId52"/>
    <p:sldId id="1049" r:id="rId53"/>
    <p:sldId id="1050" r:id="rId54"/>
    <p:sldId id="1022" r:id="rId55"/>
    <p:sldId id="1026" r:id="rId56"/>
    <p:sldId id="1027" r:id="rId57"/>
    <p:sldId id="1028" r:id="rId58"/>
    <p:sldId id="842" r:id="rId59"/>
    <p:sldId id="1024" r:id="rId60"/>
    <p:sldId id="1023" r:id="rId61"/>
    <p:sldId id="1025" r:id="rId62"/>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3" autoAdjust="0"/>
    <p:restoredTop sz="94075" autoAdjust="0"/>
  </p:normalViewPr>
  <p:slideViewPr>
    <p:cSldViewPr>
      <p:cViewPr varScale="1">
        <p:scale>
          <a:sx n="106" d="100"/>
          <a:sy n="106" d="100"/>
        </p:scale>
        <p:origin x="456" y="96"/>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585</c:v>
                </c:pt>
                <c:pt idx="1">
                  <c:v>55</c:v>
                </c:pt>
                <c:pt idx="2">
                  <c:v>266</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132920816"/>
        <c:axId val="1132925712"/>
      </c:barChart>
      <c:catAx>
        <c:axId val="11329208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1132925712"/>
        <c:crosses val="autoZero"/>
        <c:auto val="1"/>
        <c:lblAlgn val="ctr"/>
        <c:lblOffset val="100"/>
        <c:noMultiLvlLbl val="0"/>
      </c:catAx>
      <c:valAx>
        <c:axId val="11329257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13292081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2-24T10:02:46.291" idx="3">
    <p:pos x="3539" y="2176"/>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6340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5679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9345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699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94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1984804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579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3396240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12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2690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242438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77365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21391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0802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4575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32</a:t>
            </a:fld>
            <a:endParaRPr lang="en-US" altLang="en-US" sz="1200" b="0" smtClean="0">
              <a:solidFill>
                <a:srgbClr val="000000"/>
              </a:solidFill>
            </a:endParaRPr>
          </a:p>
        </p:txBody>
      </p:sp>
    </p:spTree>
    <p:extLst>
      <p:ext uri="{BB962C8B-B14F-4D97-AF65-F5344CB8AC3E}">
        <p14:creationId xmlns:p14="http://schemas.microsoft.com/office/powerpoint/2010/main" val="132668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4404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4249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6851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56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70412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45684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2449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456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50430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213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807796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9250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734777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02810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177026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11219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3457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7184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22357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982344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33151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566602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756575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4578948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0383457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6568049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942553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451785" y="304027"/>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802.11-22/2131r0</a:t>
            </a:r>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2023</a:t>
            </a:r>
            <a:endParaRPr lang="en-US" altLang="en-US" sz="1800" b="1" dirty="0" smtClean="0"/>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22/11-22-2046-00-00bf-ieee-802-11bf-november-2022-plenary-meeting-minutes.docx"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hyperlink" Target="https://mentor.ieee.org/802.11/dcn/23/11-23-0076-01-00bf-ieee-802-11bf-january-2023-ad-hoc-meeting-minutes.docx" TargetMode="External"/><Relationship Id="rId4" Type="http://schemas.openxmlformats.org/officeDocument/2006/relationships/hyperlink" Target="https://mentor.ieee.org/802.11/dcn/22/11-22-2053-15-00bf-ieee-802-11bf-teleconference-minutes-november-2022-january-2023.docx"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cvent.me/nX5xrY"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Interim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2022-11-14</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1600200" y="5334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16 </a:t>
            </a:r>
            <a:r>
              <a:rPr lang="en-US" altLang="en-US" sz="3200" dirty="0" smtClean="0">
                <a:solidFill>
                  <a:srgbClr val="0000FF"/>
                </a:solidFill>
                <a:cs typeface="Times New Roman" panose="02020603050405020304" pitchFamily="18" charset="0"/>
              </a:rPr>
              <a:t>EV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400" dirty="0"/>
              <a:t>Call the meeting to order</a:t>
            </a:r>
          </a:p>
          <a:p>
            <a:pPr algn="just"/>
            <a:r>
              <a:rPr lang="en-US" altLang="en-US" sz="1400" dirty="0"/>
              <a:t>Patent policy and logistics</a:t>
            </a:r>
          </a:p>
          <a:p>
            <a:r>
              <a:rPr lang="en-US" altLang="en-US" sz="1400" dirty="0">
                <a:solidFill>
                  <a:srgbClr val="0000FF"/>
                </a:solidFill>
              </a:rPr>
              <a:t>Approve </a:t>
            </a:r>
            <a:r>
              <a:rPr lang="en-US" altLang="zh-CN" sz="1400" dirty="0" err="1">
                <a:solidFill>
                  <a:srgbClr val="0000FF"/>
                </a:solidFill>
              </a:rPr>
              <a:t>TGbf</a:t>
            </a:r>
            <a:r>
              <a:rPr lang="en-US" altLang="en-US" sz="1400" dirty="0">
                <a:solidFill>
                  <a:srgbClr val="0000FF"/>
                </a:solidFill>
              </a:rPr>
              <a:t> meeting minutes</a:t>
            </a:r>
          </a:p>
          <a:p>
            <a:r>
              <a:rPr lang="en-US" altLang="zh-CN" sz="1400" dirty="0" err="1" smtClean="0"/>
              <a:t>TGbf</a:t>
            </a:r>
            <a:r>
              <a:rPr lang="en-US" altLang="zh-CN" sz="1400" dirty="0" smtClean="0"/>
              <a:t> </a:t>
            </a:r>
            <a:r>
              <a:rPr lang="en-US" altLang="zh-CN" sz="1400" dirty="0"/>
              <a:t>Timeline</a:t>
            </a:r>
          </a:p>
          <a:p>
            <a:pPr algn="just"/>
            <a:r>
              <a:rPr lang="en-US" altLang="en-US" sz="1400" dirty="0"/>
              <a:t>Call for contribution</a:t>
            </a:r>
          </a:p>
          <a:p>
            <a:pPr algn="just"/>
            <a:r>
              <a:rPr lang="en-US" altLang="en-US" sz="1400" dirty="0"/>
              <a:t>Teleconference </a:t>
            </a:r>
            <a:r>
              <a:rPr lang="en-US" altLang="en-US" sz="1400" dirty="0" smtClean="0"/>
              <a:t>Times</a:t>
            </a:r>
          </a:p>
          <a:p>
            <a:pPr algn="just"/>
            <a:r>
              <a:rPr lang="en-US" altLang="en-US" sz="1400" dirty="0" smtClean="0"/>
              <a:t>Presentation </a:t>
            </a:r>
            <a:r>
              <a:rPr lang="en-US" altLang="en-US" sz="1400" dirty="0"/>
              <a:t>of submissions</a:t>
            </a:r>
          </a:p>
          <a:p>
            <a:pPr algn="just"/>
            <a:r>
              <a:rPr lang="en-US" altLang="en-US" sz="1400" dirty="0">
                <a:solidFill>
                  <a:srgbClr val="0000FF"/>
                </a:solidFill>
              </a:rPr>
              <a:t>Guidance for Mix mode January Interim </a:t>
            </a:r>
            <a:endParaRPr lang="en-US" altLang="en-US" sz="1400" dirty="0" smtClean="0">
              <a:solidFill>
                <a:srgbClr val="0000FF"/>
              </a:solidFill>
            </a:endParaRPr>
          </a:p>
          <a:p>
            <a:pPr algn="just"/>
            <a:r>
              <a:rPr lang="en-US" altLang="zh-CN" sz="1400" dirty="0" smtClean="0"/>
              <a:t>Motion </a:t>
            </a:r>
            <a:r>
              <a:rPr lang="en-US" altLang="zh-CN" sz="1400" dirty="0" smtClean="0"/>
              <a:t>(</a:t>
            </a:r>
            <a:r>
              <a:rPr lang="en-US" altLang="zh-CN" sz="1400" dirty="0" smtClean="0">
                <a:solidFill>
                  <a:srgbClr val="0000FF"/>
                </a:solidFill>
              </a:rPr>
              <a:t>236-255</a:t>
            </a:r>
            <a:r>
              <a:rPr lang="en-US" altLang="zh-CN" sz="1400" dirty="0" smtClean="0"/>
              <a:t>)</a:t>
            </a:r>
            <a:endParaRPr lang="en-US" altLang="en-US" sz="1400" dirty="0"/>
          </a:p>
          <a:p>
            <a:pPr algn="just"/>
            <a:endParaRPr lang="en-US" altLang="en-US" sz="1400" dirty="0" smtClean="0"/>
          </a:p>
          <a:p>
            <a:pPr algn="just"/>
            <a:endParaRPr lang="en-US" altLang="en-US" sz="1400" dirty="0"/>
          </a:p>
          <a:p>
            <a:pPr algn="just"/>
            <a:endParaRPr lang="en-US" altLang="en-US" sz="1400" dirty="0"/>
          </a:p>
          <a:p>
            <a:pPr lvl="1" algn="just"/>
            <a:endParaRPr lang="en-US" altLang="en-US" sz="1100" dirty="0"/>
          </a:p>
          <a:p>
            <a:pPr algn="just"/>
            <a:endParaRPr lang="en-US" altLang="en-US" sz="1400" dirty="0"/>
          </a:p>
          <a:p>
            <a:pPr algn="just"/>
            <a:endParaRPr lang="en-US" altLang="en-US" sz="1400" dirty="0"/>
          </a:p>
          <a:p>
            <a:pPr algn="just"/>
            <a:endParaRPr lang="en-US" altLang="en-US" sz="100" dirty="0"/>
          </a:p>
          <a:p>
            <a:pPr algn="just"/>
            <a:r>
              <a:rPr lang="en-US" altLang="en-US" sz="1400" dirty="0"/>
              <a:t>Any other business</a:t>
            </a:r>
            <a:endParaRPr lang="en-US" altLang="en-US" sz="1050" dirty="0"/>
          </a:p>
          <a:p>
            <a:pPr lvl="1" algn="just"/>
            <a:r>
              <a:rPr lang="en-US" altLang="en-US" sz="1100" dirty="0"/>
              <a:t>?</a:t>
            </a:r>
          </a:p>
          <a:p>
            <a:pPr marL="342900" lvl="1" indent="-342900" algn="just">
              <a:buFontTx/>
              <a:buChar char="•"/>
            </a:pPr>
            <a:r>
              <a:rPr lang="en-US" altLang="en-US" sz="1400" b="1" dirty="0">
                <a:solidFill>
                  <a:srgbClr val="0000FF"/>
                </a:solidFill>
              </a:rPr>
              <a:t>Recess</a:t>
            </a:r>
          </a:p>
          <a:p>
            <a:pPr marL="0" lvl="1" indent="0" algn="just">
              <a:buNone/>
            </a:pPr>
            <a:endParaRPr lang="en-US" altLang="en-US" sz="1400" b="1" dirty="0"/>
          </a:p>
        </p:txBody>
      </p:sp>
      <p:sp>
        <p:nvSpPr>
          <p:cNvPr id="8" name="TextBox 7"/>
          <p:cNvSpPr txBox="1"/>
          <p:nvPr/>
        </p:nvSpPr>
        <p:spPr>
          <a:xfrm>
            <a:off x="9144000" y="637921"/>
            <a:ext cx="3048001"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1658565918"/>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23/0070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 Platforms, Inc.)</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RXVECTOR Parameter CSI_ESTIMATE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a:t>
                      </a:r>
                      <a:r>
                        <a:rPr lang="en-US" altLang="zh-CN" sz="1200" kern="1200" baseline="0" dirty="0" smtClean="0">
                          <a:solidFill>
                            <a:schemeClr val="tx1"/>
                          </a:solidFill>
                          <a:latin typeface="+mn-lt"/>
                          <a:ea typeface="+mn-ea"/>
                          <a:cs typeface="+mn-cs"/>
                        </a:rPr>
                        <a:t> 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23/0080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Osama </a:t>
                      </a:r>
                      <a:r>
                        <a:rPr lang="en-US" altLang="zh-CN" sz="1200" kern="1200" dirty="0" err="1" smtClean="0">
                          <a:solidFill>
                            <a:schemeClr val="tx1"/>
                          </a:solidFill>
                          <a:latin typeface="+mn-lt"/>
                          <a:ea typeface="+mn-ea"/>
                          <a:cs typeface="+mn-cs"/>
                        </a:rPr>
                        <a:t>Aboul-Magd</a:t>
                      </a:r>
                      <a:r>
                        <a:rPr lang="en-US" altLang="zh-CN" sz="1200" kern="1200" dirty="0" smtClean="0">
                          <a:solidFill>
                            <a:schemeClr val="tx1"/>
                          </a:solidFill>
                          <a:latin typeface="+mn-lt"/>
                          <a:ea typeface="+mn-ea"/>
                          <a:cs typeface="+mn-cs"/>
                        </a:rPr>
                        <a:t> (Huawei)</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Comment Resolution for CID 673 and CID 674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23466664"/>
              </p:ext>
            </p:extLst>
          </p:nvPr>
        </p:nvGraphicFramePr>
        <p:xfrm>
          <a:off x="3429000" y="4548530"/>
          <a:ext cx="8305800" cy="90134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02801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17 AM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spTree>
    <p:extLst>
      <p:ext uri="{BB962C8B-B14F-4D97-AF65-F5344CB8AC3E}">
        <p14:creationId xmlns:p14="http://schemas.microsoft.com/office/powerpoint/2010/main" val="3468350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17 EV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spTree>
    <p:extLst>
      <p:ext uri="{BB962C8B-B14F-4D97-AF65-F5344CB8AC3E}">
        <p14:creationId xmlns:p14="http://schemas.microsoft.com/office/powerpoint/2010/main" val="680298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just" defTabSz="917575">
              <a:lnSpc>
                <a:spcPct val="90000"/>
              </a:lnSpc>
              <a:buNone/>
            </a:pPr>
            <a:r>
              <a:rPr lang="en-US" altLang="zh-CN" dirty="0" smtClean="0"/>
              <a:t>		</a:t>
            </a:r>
            <a:endParaRPr lang="en-US" altLang="en-US" dirty="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en-US" dirty="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en-US" dirty="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19 </a:t>
            </a:r>
            <a:r>
              <a:rPr lang="en-US" altLang="en-US" sz="3200" dirty="0" smtClean="0">
                <a:solidFill>
                  <a:srgbClr val="0000FF"/>
                </a:solidFill>
                <a:cs typeface="Times New Roman" panose="02020603050405020304" pitchFamily="18" charset="0"/>
              </a:rPr>
              <a:t>AM 2</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November Plenary</a:t>
            </a:r>
          </a:p>
          <a:p>
            <a:pPr algn="just"/>
            <a:r>
              <a:rPr lang="en-US" altLang="zh-CN" sz="1600" dirty="0" smtClean="0"/>
              <a:t>Motion (</a:t>
            </a:r>
            <a:r>
              <a:rPr lang="en-US" altLang="zh-CN" sz="1600" dirty="0" smtClean="0">
                <a:solidFill>
                  <a:srgbClr val="0000FF"/>
                </a:solidFill>
              </a:rPr>
              <a:t>XXX-XXX</a:t>
            </a:r>
            <a:r>
              <a:rPr lang="en-US" altLang="zh-CN" sz="1600" dirty="0" smtClean="0"/>
              <a:t>)</a:t>
            </a:r>
            <a:endParaRPr lang="en-US" altLang="en-US" sz="1600" dirty="0"/>
          </a:p>
          <a:p>
            <a:pPr algn="just"/>
            <a:r>
              <a:rPr lang="en-US" altLang="zh-CN" sz="1600" dirty="0">
                <a:solidFill>
                  <a:srgbClr val="0000FF"/>
                </a:solidFill>
              </a:rPr>
              <a:t>Motion: closing the remaining CIDs </a:t>
            </a:r>
          </a:p>
          <a:p>
            <a:pPr algn="just"/>
            <a:r>
              <a:rPr lang="en-US" altLang="zh-CN" sz="1600" kern="0" dirty="0">
                <a:solidFill>
                  <a:srgbClr val="0000FF"/>
                </a:solidFill>
              </a:rPr>
              <a:t>TG Motion: Initial LB</a:t>
            </a:r>
          </a:p>
          <a:p>
            <a:pPr algn="just"/>
            <a:r>
              <a:rPr lang="en-US" altLang="en-US" sz="1600" dirty="0">
                <a:solidFill>
                  <a:srgbClr val="0000FF"/>
                </a:solidFill>
              </a:rPr>
              <a:t>SP for Timeline change of D2.0 and …</a:t>
            </a:r>
            <a:endParaRPr lang="en-US" altLang="zh-CN" sz="1600" dirty="0">
              <a:solidFill>
                <a:srgbClr val="0000FF"/>
              </a:solidFill>
            </a:endParaRPr>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spTree>
    <p:extLst>
      <p:ext uri="{BB962C8B-B14F-4D97-AF65-F5344CB8AC3E}">
        <p14:creationId xmlns:p14="http://schemas.microsoft.com/office/powerpoint/2010/main" val="2664059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219646396"/>
              </p:ext>
            </p:extLst>
          </p:nvPr>
        </p:nvGraphicFramePr>
        <p:xfrm>
          <a:off x="3429000" y="4572000"/>
          <a:ext cx="8305801" cy="155738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3434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95072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430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November </a:t>
            </a:r>
            <a:r>
              <a:rPr lang="en-US" altLang="zh-CN" sz="2000" dirty="0" smtClean="0"/>
              <a:t>2022 </a:t>
            </a:r>
            <a:r>
              <a:rPr lang="en-US" altLang="zh-CN" sz="2000" dirty="0"/>
              <a:t>meeting to today:</a:t>
            </a:r>
          </a:p>
          <a:p>
            <a:pPr lvl="1" algn="just">
              <a:buFont typeface="Arial" panose="020B0604020202020204" pitchFamily="34" charset="0"/>
              <a:buChar char="•"/>
            </a:pPr>
            <a:r>
              <a:rPr lang="en-US" altLang="zh-CN" sz="1600" dirty="0" smtClean="0"/>
              <a:t>November Plenary: </a:t>
            </a:r>
          </a:p>
          <a:p>
            <a:pPr marL="457200" lvl="1" indent="0" algn="just">
              <a:buNone/>
            </a:pPr>
            <a:r>
              <a:rPr lang="en-US" altLang="zh-CN" sz="1600" dirty="0"/>
              <a:t>	</a:t>
            </a:r>
            <a:r>
              <a:rPr lang="en-US" altLang="zh-CN" sz="1600" dirty="0">
                <a:hlinkClick r:id="rId3"/>
              </a:rPr>
              <a:t>https://</a:t>
            </a:r>
            <a:r>
              <a:rPr lang="en-US" altLang="zh-CN" sz="1600" dirty="0" smtClean="0">
                <a:hlinkClick r:id="rId3"/>
              </a:rPr>
              <a:t>mentor.ieee.org/802.11/dcn/22/11-22-2046-00-00bf-ieee-802-11bf-november-2022-plenary-meeting-minutes.docx</a:t>
            </a:r>
            <a:endParaRPr lang="en-US" altLang="zh-CN" sz="1600" dirty="0" smtClean="0"/>
          </a:p>
          <a:p>
            <a:pPr marL="457200" lvl="1" indent="0" algn="just">
              <a:buNone/>
            </a:pPr>
            <a:endParaRPr lang="en-US" altLang="zh-CN" sz="1600" dirty="0"/>
          </a:p>
          <a:p>
            <a:pPr lvl="1" algn="just">
              <a:buFont typeface="Arial" panose="020B0604020202020204" pitchFamily="34" charset="0"/>
              <a:buChar char="•"/>
            </a:pPr>
            <a:r>
              <a:rPr lang="en-US" altLang="zh-CN" sz="1600" dirty="0"/>
              <a:t>Teleconferences </a:t>
            </a:r>
            <a:r>
              <a:rPr lang="en-US" altLang="zh-CN" sz="1600" dirty="0" smtClean="0"/>
              <a:t>November-January: </a:t>
            </a:r>
          </a:p>
          <a:p>
            <a:pPr marL="457200" lvl="1" indent="0" algn="just">
              <a:buNone/>
            </a:pPr>
            <a:r>
              <a:rPr lang="en-US" altLang="zh-CN" sz="1600" dirty="0"/>
              <a:t>	</a:t>
            </a:r>
            <a:r>
              <a:rPr lang="en-US" altLang="zh-CN" sz="1600" dirty="0">
                <a:hlinkClick r:id="rId4"/>
              </a:rPr>
              <a:t>https://</a:t>
            </a:r>
            <a:r>
              <a:rPr lang="en-US" altLang="zh-CN" sz="1600" dirty="0" smtClean="0">
                <a:hlinkClick r:id="rId4"/>
              </a:rPr>
              <a:t>mentor.ieee.org/802.11/dcn/22/11-22-2053-15-00bf-ieee-802-11bf-teleconference-minutes-november-2022-january-2023.docx</a:t>
            </a:r>
            <a:endParaRPr lang="en-US" altLang="zh-CN" sz="1600" dirty="0" smtClean="0"/>
          </a:p>
          <a:p>
            <a:pPr marL="457200" lvl="1" indent="0" algn="just">
              <a:buNone/>
            </a:pPr>
            <a:endParaRPr lang="en-US" altLang="zh-CN" sz="1600" dirty="0" smtClean="0"/>
          </a:p>
          <a:p>
            <a:pPr lvl="1" algn="just">
              <a:buFont typeface="Arial" panose="020B0604020202020204" pitchFamily="34" charset="0"/>
              <a:buChar char="•"/>
            </a:pPr>
            <a:r>
              <a:rPr lang="en-US" altLang="zh-CN" sz="1600" dirty="0" err="1"/>
              <a:t>TGbf</a:t>
            </a:r>
            <a:r>
              <a:rPr lang="en-US" altLang="zh-CN" sz="1600" dirty="0"/>
              <a:t> </a:t>
            </a:r>
            <a:r>
              <a:rPr lang="en-US" altLang="zh-CN" sz="1600" dirty="0" err="1"/>
              <a:t>AdHoc</a:t>
            </a:r>
            <a:r>
              <a:rPr lang="en-US" altLang="zh-CN" sz="1600" dirty="0"/>
              <a:t> January 13-14 2023 - Baltimore Hilton: </a:t>
            </a:r>
          </a:p>
          <a:p>
            <a:pPr marL="457200" lvl="1" indent="0" algn="just">
              <a:buNone/>
            </a:pPr>
            <a:r>
              <a:rPr lang="en-US" altLang="zh-CN" sz="1600" dirty="0"/>
              <a:t>	 </a:t>
            </a:r>
            <a:r>
              <a:rPr lang="en-US" altLang="zh-CN" sz="1600" u="sng" dirty="0">
                <a:hlinkClick r:id="rId5"/>
              </a:rPr>
              <a:t>https://</a:t>
            </a:r>
            <a:r>
              <a:rPr lang="en-US" altLang="zh-CN" sz="1600" u="sng" dirty="0" smtClean="0">
                <a:hlinkClick r:id="rId5"/>
              </a:rPr>
              <a:t>mentor.ieee.org/802.11/dcn/23/11-23-0076-01-00bf-ieee-802-11bf-january-2023-ad-hoc-meeting-minutes.docx</a:t>
            </a:r>
            <a:endParaRPr lang="en-US" altLang="zh-CN" sz="1600" u="sng" dirty="0" smtClean="0"/>
          </a:p>
          <a:p>
            <a:pPr marL="457200" lvl="1" indent="0" algn="just">
              <a:buNone/>
            </a:pPr>
            <a:endParaRPr lang="en-US" altLang="zh-CN" sz="1600" dirty="0" smtClean="0"/>
          </a:p>
          <a:p>
            <a:pPr algn="just"/>
            <a:r>
              <a:rPr lang="en-US" altLang="zh-CN" sz="2000" dirty="0" smtClean="0"/>
              <a:t>Move</a:t>
            </a:r>
            <a:r>
              <a:rPr lang="en-US" altLang="zh-CN" sz="2000" dirty="0"/>
              <a:t>: Leif Wilhelmsson 	Second</a:t>
            </a:r>
            <a:r>
              <a:rPr lang="en-US" altLang="zh-CN" sz="2000" dirty="0" smtClean="0"/>
              <a:t>:</a:t>
            </a:r>
          </a:p>
          <a:p>
            <a:pPr algn="just"/>
            <a:endParaRPr lang="en-US" altLang="zh-CN" sz="2000" dirty="0" smtClean="0"/>
          </a:p>
          <a:p>
            <a:pPr algn="just"/>
            <a:r>
              <a:rPr lang="en-US" altLang="zh-CN" sz="2000" dirty="0" smtClean="0"/>
              <a:t>Result:</a:t>
            </a:r>
            <a:endParaRPr lang="zh-CN" altLang="en-US" sz="2000" dirty="0"/>
          </a:p>
          <a:p>
            <a:pPr algn="just"/>
            <a:endParaRPr lang="zh-CN" altLang="en-US" sz="2000" dirty="0"/>
          </a:p>
        </p:txBody>
      </p:sp>
    </p:spTree>
    <p:extLst>
      <p:ext uri="{BB962C8B-B14F-4D97-AF65-F5344CB8AC3E}">
        <p14:creationId xmlns:p14="http://schemas.microsoft.com/office/powerpoint/2010/main" val="3754971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28035364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4252454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comment resolution (</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098415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82682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rgbClr val="FF0000"/>
                </a:solidFill>
                <a:cs typeface="Times New Roman" panose="02020603050405020304" pitchFamily="18" charset="0"/>
              </a:rPr>
              <a:t> --CAC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rgbClr val="FF0000"/>
                </a:solidFill>
                <a:cs typeface="Times New Roman" panose="02020603050405020304" pitchFamily="18" charset="0"/>
              </a:rPr>
              <a:t>-- CAC</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February </a:t>
            </a:r>
            <a:r>
              <a:rPr lang="en-US" altLang="zh-CN" sz="1100" dirty="0">
                <a:solidFill>
                  <a:srgbClr val="00B050"/>
                </a:solidFill>
                <a:cs typeface="Times New Roman" panose="02020603050405020304" pitchFamily="18" charset="0"/>
              </a:rPr>
              <a:t>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FF0000"/>
                </a:solidFill>
                <a:cs typeface="Times New Roman" panose="02020603050405020304" pitchFamily="18" charset="0"/>
              </a:rPr>
              <a:t>Avoid CAC for Monday</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a:t>
            </a:r>
            <a:r>
              <a:rPr lang="en-US" altLang="zh-CN" dirty="0" smtClean="0">
                <a:solidFill>
                  <a:srgbClr val="0070C0"/>
                </a:solidFill>
                <a:cs typeface="Times New Roman" panose="02020603050405020304" pitchFamily="18" charset="0"/>
              </a:rPr>
              <a:t>time –Tutorial</a:t>
            </a:r>
            <a:r>
              <a:rPr lang="en-US" altLang="zh-CN" dirty="0">
                <a:solidFill>
                  <a:srgbClr val="0070C0"/>
                </a:solidFill>
                <a:cs typeface="Times New Roman" panose="02020603050405020304" pitchFamily="18" charset="0"/>
              </a:rPr>
              <a:t>?</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(Jan2023 – Mar 2023 CAC calls: </a:t>
            </a:r>
            <a:r>
              <a:rPr lang="en-US" altLang="zh-CN" sz="900" dirty="0">
                <a:solidFill>
                  <a:srgbClr val="0000FF"/>
                </a:solidFill>
                <a:cs typeface="Times New Roman" panose="02020603050405020304" pitchFamily="18" charset="0"/>
              </a:rPr>
              <a:t>February 6, 27</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22:00 - 00:00am ET </a:t>
            </a:r>
            <a:r>
              <a:rPr lang="en-US" altLang="zh-CN" sz="900" dirty="0">
                <a:cs typeface="MS PGothic" charset="0"/>
              </a:rPr>
              <a:t>(Thursday 19</a:t>
            </a:r>
            <a:r>
              <a:rPr lang="zh-CN" altLang="en-US" sz="900" dirty="0">
                <a:cs typeface="MS PGothic" charset="0"/>
              </a:rPr>
              <a:t>：</a:t>
            </a:r>
            <a:r>
              <a:rPr lang="en-US" altLang="zh-CN" sz="900" dirty="0">
                <a:cs typeface="MS PGothic" charset="0"/>
              </a:rPr>
              <a:t>00  – 21:00 PT, Friday 11am-13:00 in China, Friday 5am-7am in Israel, Friday 4am – 6am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r>
              <a:rPr lang="en-US" altLang="zh-CN" sz="900" dirty="0" smtClean="0">
                <a:cs typeface="MS PGothic" charset="0"/>
              </a:rPr>
              <a:t>.</a:t>
            </a:r>
            <a:endParaRPr lang="zh-CN" altLang="en-US" sz="900" dirty="0"/>
          </a:p>
        </p:txBody>
      </p:sp>
      <p:graphicFrame>
        <p:nvGraphicFramePr>
          <p:cNvPr id="8" name="表格 7"/>
          <p:cNvGraphicFramePr>
            <a:graphicFrameLocks noGrp="1"/>
          </p:cNvGraphicFramePr>
          <p:nvPr>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1034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3200" dirty="0"/>
              <a:t>Guidance for Mix mode </a:t>
            </a:r>
            <a:r>
              <a:rPr lang="en-US" altLang="en-US" sz="3200" dirty="0" smtClean="0">
                <a:solidFill>
                  <a:srgbClr val="0000FF"/>
                </a:solidFill>
              </a:rPr>
              <a:t>January Interim</a:t>
            </a:r>
            <a:endParaRPr lang="en-US" altLang="zh-CN" sz="3200" dirty="0"/>
          </a:p>
        </p:txBody>
      </p:sp>
      <p:sp>
        <p:nvSpPr>
          <p:cNvPr id="5" name="Rectangle 3"/>
          <p:cNvSpPr txBox="1">
            <a:spLocks noChangeArrowheads="1"/>
          </p:cNvSpPr>
          <p:nvPr/>
        </p:nvSpPr>
        <p:spPr bwMode="auto">
          <a:xfrm>
            <a:off x="457200" y="1295400"/>
            <a:ext cx="1150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Host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Chair (Tony) will </a:t>
            </a:r>
            <a:r>
              <a:rPr lang="en-US" altLang="zh-CN" sz="1400" dirty="0" smtClean="0">
                <a:solidFill>
                  <a:srgbClr val="0000FF"/>
                </a:solidFill>
                <a:latin typeface="Arial" panose="020B0604020202020204" pitchFamily="34" charset="0"/>
                <a:cs typeface="Arial" panose="020B0604020202020204" pitchFamily="34" charset="0"/>
              </a:rPr>
              <a:t>host</a:t>
            </a:r>
            <a:r>
              <a:rPr lang="en-US" altLang="zh-CN" sz="1400" dirty="0" smtClean="0">
                <a:latin typeface="Arial" panose="020B0604020202020204" pitchFamily="34" charset="0"/>
                <a:cs typeface="Arial" panose="020B0604020202020204" pitchFamily="34" charset="0"/>
              </a:rPr>
              <a:t> the meeting online</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One Vice chair will handle </a:t>
            </a:r>
            <a:r>
              <a:rPr lang="en-US" altLang="zh-CN" sz="1400" dirty="0">
                <a:latin typeface="Arial" panose="020B0604020202020204" pitchFamily="34" charset="0"/>
                <a:cs typeface="Arial" panose="020B0604020202020204" pitchFamily="34" charset="0"/>
              </a:rPr>
              <a:t>the </a:t>
            </a:r>
            <a:r>
              <a:rPr lang="en-US" altLang="zh-CN" sz="1400" dirty="0" smtClean="0">
                <a:solidFill>
                  <a:srgbClr val="0000FF"/>
                </a:solidFill>
                <a:latin typeface="Arial" panose="020B0604020202020204" pitchFamily="34" charset="0"/>
                <a:cs typeface="Arial" panose="020B0604020202020204" pitchFamily="34" charset="0"/>
              </a:rPr>
              <a:t>audio/video</a:t>
            </a:r>
            <a:r>
              <a:rPr lang="en-US" altLang="zh-CN" sz="1400" dirty="0" smtClean="0">
                <a:latin typeface="Arial" panose="020B0604020202020204" pitchFamily="34" charset="0"/>
                <a:cs typeface="Arial" panose="020B0604020202020204" pitchFamily="34" charset="0"/>
              </a:rPr>
              <a:t>, the other Vice chair will keep </a:t>
            </a:r>
            <a:r>
              <a:rPr lang="en-US" altLang="zh-CN" sz="1400" dirty="0">
                <a:solidFill>
                  <a:srgbClr val="0000FF"/>
                </a:solidFill>
                <a:latin typeface="Arial" panose="020B0604020202020204" pitchFamily="34" charset="0"/>
                <a:cs typeface="Arial" panose="020B0604020202020204" pitchFamily="34" charset="0"/>
              </a:rPr>
              <a:t>things in </a:t>
            </a:r>
            <a:r>
              <a:rPr lang="en-US" altLang="zh-CN" sz="1400" dirty="0" smtClean="0">
                <a:solidFill>
                  <a:srgbClr val="0000FF"/>
                </a:solidFill>
                <a:latin typeface="Arial" panose="020B0604020202020204" pitchFamily="34" charset="0"/>
                <a:cs typeface="Arial" panose="020B0604020202020204" pitchFamily="34" charset="0"/>
              </a:rPr>
              <a:t>order</a:t>
            </a:r>
            <a:r>
              <a:rPr lang="en-US" altLang="zh-CN" sz="1400" dirty="0" smtClean="0">
                <a:latin typeface="Arial" panose="020B0604020202020204" pitchFamily="34" charset="0"/>
                <a:cs typeface="Arial" panose="020B0604020202020204" pitchFamily="34" charset="0"/>
              </a:rPr>
              <a:t>, e.g., the queue</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Suggest to go to the meeting room to </a:t>
            </a:r>
            <a:r>
              <a:rPr lang="en-US" altLang="zh-CN" dirty="0">
                <a:solidFill>
                  <a:srgbClr val="0000FF"/>
                </a:solidFill>
                <a:latin typeface="Arial" panose="020B0604020202020204" pitchFamily="34" charset="0"/>
                <a:cs typeface="Arial" panose="020B0604020202020204" pitchFamily="34" charset="0"/>
              </a:rPr>
              <a:t>test</a:t>
            </a:r>
            <a:r>
              <a:rPr lang="en-US" altLang="zh-CN" dirty="0">
                <a:latin typeface="Arial" panose="020B0604020202020204" pitchFamily="34" charset="0"/>
                <a:cs typeface="Arial" panose="020B0604020202020204" pitchFamily="34" charset="0"/>
              </a:rPr>
              <a:t> all the </a:t>
            </a:r>
            <a:r>
              <a:rPr lang="en-US" altLang="zh-CN" dirty="0" smtClean="0">
                <a:latin typeface="Arial" panose="020B0604020202020204" pitchFamily="34" charset="0"/>
                <a:cs typeface="Arial" panose="020B0604020202020204" pitchFamily="34" charset="0"/>
              </a:rPr>
              <a:t>things (e.g., audio, confirm the computer and connection to projector), </a:t>
            </a:r>
            <a:r>
              <a:rPr lang="en-US" altLang="zh-CN" dirty="0">
                <a:latin typeface="Arial" panose="020B0604020202020204" pitchFamily="34" charset="0"/>
                <a:cs typeface="Arial" panose="020B0604020202020204" pitchFamily="34" charset="0"/>
              </a:rPr>
              <a:t>before the first session, e.g., Sunday night.</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Secretary (Leif) </a:t>
            </a:r>
            <a:r>
              <a:rPr lang="en-US" altLang="zh-CN" sz="1400" dirty="0">
                <a:latin typeface="Arial" panose="020B0604020202020204" pitchFamily="34" charset="0"/>
                <a:cs typeface="Arial" panose="020B0604020202020204" pitchFamily="34" charset="0"/>
              </a:rPr>
              <a:t>could focus on the </a:t>
            </a:r>
            <a:r>
              <a:rPr lang="en-US" altLang="zh-CN" sz="1400" dirty="0" smtClean="0">
                <a:solidFill>
                  <a:srgbClr val="0000FF"/>
                </a:solidFill>
                <a:latin typeface="Arial" panose="020B0604020202020204" pitchFamily="34" charset="0"/>
                <a:cs typeface="Arial" panose="020B0604020202020204" pitchFamily="34" charset="0"/>
              </a:rPr>
              <a:t>minutes</a:t>
            </a:r>
          </a:p>
          <a:p>
            <a:pPr lvl="1" algn="just">
              <a:buFont typeface="Arial" panose="020B0604020202020204" pitchFamily="34" charset="0"/>
              <a:buChar char="–"/>
              <a:defRPr/>
            </a:pPr>
            <a:r>
              <a:rPr lang="en-US" altLang="zh-CN" sz="1400" dirty="0">
                <a:latin typeface="Arial" panose="020B0604020202020204" pitchFamily="34" charset="0"/>
                <a:cs typeface="Arial" panose="020B0604020202020204" pitchFamily="34" charset="0"/>
              </a:rPr>
              <a:t>Editor (Claudio) could focus on keeping track of </a:t>
            </a:r>
            <a:r>
              <a:rPr lang="en-US" altLang="zh-CN" sz="1400" dirty="0" smtClean="0">
                <a:solidFill>
                  <a:srgbClr val="0000FF"/>
                </a:solidFill>
                <a:latin typeface="Arial" panose="020B0604020202020204" pitchFamily="34" charset="0"/>
                <a:cs typeface="Arial" panose="020B0604020202020204" pitchFamily="34" charset="0"/>
              </a:rPr>
              <a:t>CID</a:t>
            </a:r>
            <a:endParaRPr lang="en-US" altLang="zh-CN" sz="1400" dirty="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endParaRPr lang="en-US" altLang="zh-CN" sz="1400" dirty="0">
              <a:solidFill>
                <a:srgbClr val="0000FF"/>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Participant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Join</a:t>
            </a:r>
            <a:r>
              <a:rPr lang="en-US" altLang="zh-CN" sz="1400" dirty="0" smtClean="0">
                <a:latin typeface="Arial" panose="020B0604020202020204" pitchFamily="34" charset="0"/>
                <a:cs typeface="Arial" panose="020B0604020202020204" pitchFamily="34" charset="0"/>
              </a:rPr>
              <a:t>: All the “</a:t>
            </a:r>
            <a:r>
              <a:rPr lang="en-US" altLang="zh-CN" sz="1400" dirty="0" smtClean="0">
                <a:solidFill>
                  <a:srgbClr val="0000FF"/>
                </a:solidFill>
                <a:latin typeface="Arial" panose="020B0604020202020204" pitchFamily="34" charset="0"/>
                <a:cs typeface="Arial" panose="020B0604020202020204" pitchFamily="34" charset="0"/>
              </a:rPr>
              <a:t>in person</a:t>
            </a:r>
            <a:r>
              <a:rPr lang="en-US" altLang="zh-CN" sz="1400" dirty="0" smtClean="0">
                <a:latin typeface="Arial" panose="020B0604020202020204" pitchFamily="34" charset="0"/>
                <a:cs typeface="Arial" panose="020B0604020202020204" pitchFamily="34" charset="0"/>
              </a:rPr>
              <a:t>” member shall select “</a:t>
            </a:r>
            <a:r>
              <a:rPr lang="en-US" altLang="zh-CN" sz="1400" dirty="0" smtClean="0">
                <a:solidFill>
                  <a:srgbClr val="0000FF"/>
                </a:solidFill>
                <a:latin typeface="Arial" panose="020B0604020202020204" pitchFamily="34" charset="0"/>
                <a:cs typeface="Arial" panose="020B0604020202020204" pitchFamily="34" charset="0"/>
              </a:rPr>
              <a:t>no audio</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option on </a:t>
            </a:r>
            <a:r>
              <a:rPr lang="en-US" altLang="zh-CN" sz="1400" dirty="0" smtClean="0">
                <a:latin typeface="Arial" panose="020B0604020202020204" pitchFamily="34" charset="0"/>
                <a:cs typeface="Arial" panose="020B0604020202020204" pitchFamily="34" charset="0"/>
              </a:rPr>
              <a:t>joining </a:t>
            </a:r>
            <a:r>
              <a:rPr lang="en-US" altLang="zh-CN" sz="1400" dirty="0" err="1" smtClean="0">
                <a:latin typeface="Arial" panose="020B0604020202020204" pitchFamily="34" charset="0"/>
                <a:cs typeface="Arial" panose="020B0604020202020204" pitchFamily="34" charset="0"/>
              </a:rPr>
              <a:t>Webex</a:t>
            </a:r>
            <a:r>
              <a:rPr lang="en-US" altLang="zh-CN" sz="1400" dirty="0" smtClean="0">
                <a:latin typeface="Arial" panose="020B0604020202020204" pitchFamily="34" charset="0"/>
                <a:cs typeface="Arial" panose="020B0604020202020204" pitchFamily="34" charset="0"/>
              </a:rPr>
              <a:t>, in order to </a:t>
            </a:r>
            <a:r>
              <a:rPr lang="en-US" altLang="zh-CN" sz="1400" dirty="0">
                <a:latin typeface="Arial" panose="020B0604020202020204" pitchFamily="34" charset="0"/>
                <a:cs typeface="Arial" panose="020B0604020202020204" pitchFamily="34" charset="0"/>
              </a:rPr>
              <a:t>avoid audio problems (feedback</a:t>
            </a:r>
            <a:r>
              <a:rPr lang="en-US" altLang="zh-CN" sz="1400" dirty="0" smtClean="0">
                <a:latin typeface="Arial" panose="020B0604020202020204" pitchFamily="34" charset="0"/>
                <a:cs typeface="Arial" panose="020B0604020202020204" pitchFamily="34" charset="0"/>
              </a:rPr>
              <a:t>)</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All “</a:t>
            </a:r>
            <a:r>
              <a:rPr lang="en-US" altLang="zh-CN" sz="1400" dirty="0" smtClean="0">
                <a:solidFill>
                  <a:srgbClr val="0000FF"/>
                </a:solidFill>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should be requested </a:t>
            </a:r>
            <a:r>
              <a:rPr lang="en-US" altLang="zh-CN" sz="1400" dirty="0" smtClean="0">
                <a:solidFill>
                  <a:srgbClr val="0000FF"/>
                </a:solidFill>
                <a:latin typeface="Arial" panose="020B0604020202020204" pitchFamily="34" charset="0"/>
                <a:cs typeface="Arial" panose="020B0604020202020204" pitchFamily="34" charset="0"/>
              </a:rPr>
              <a:t>online</a:t>
            </a:r>
            <a:r>
              <a:rPr lang="en-US" altLang="zh-CN" sz="1400" dirty="0" smtClean="0">
                <a:latin typeface="Arial" panose="020B0604020202020204" pitchFamily="34" charset="0"/>
                <a:cs typeface="Arial" panose="020B0604020202020204" pitchFamily="34" charset="0"/>
              </a:rPr>
              <a:t>, in order to track the order easier</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“In </a:t>
            </a:r>
            <a:r>
              <a:rPr lang="en-US" altLang="zh-CN" dirty="0">
                <a:latin typeface="Arial" panose="020B0604020202020204" pitchFamily="34" charset="0"/>
                <a:cs typeface="Arial" panose="020B0604020202020204" pitchFamily="34" charset="0"/>
              </a:rPr>
              <a:t>person” </a:t>
            </a:r>
            <a:r>
              <a:rPr lang="en-US" altLang="zh-CN" dirty="0" smtClean="0">
                <a:latin typeface="Arial" panose="020B0604020202020204" pitchFamily="34" charset="0"/>
                <a:cs typeface="Arial" panose="020B0604020202020204" pitchFamily="34" charset="0"/>
              </a:rPr>
              <a:t>member </a:t>
            </a:r>
            <a:r>
              <a:rPr lang="en-US" altLang="zh-CN" dirty="0">
                <a:latin typeface="Arial" panose="020B0604020202020204" pitchFamily="34" charset="0"/>
                <a:cs typeface="Arial" panose="020B0604020202020204" pitchFamily="34" charset="0"/>
              </a:rPr>
              <a:t>should </a:t>
            </a:r>
            <a:r>
              <a:rPr lang="en-US" altLang="zh-CN" dirty="0" smtClean="0">
                <a:latin typeface="Arial" panose="020B0604020202020204" pitchFamily="34" charset="0"/>
                <a:cs typeface="Arial" panose="020B0604020202020204" pitchFamily="34" charset="0"/>
              </a:rPr>
              <a:t>request the “Queue” </a:t>
            </a:r>
            <a:r>
              <a:rPr lang="en-US" altLang="zh-CN" dirty="0">
                <a:solidFill>
                  <a:srgbClr val="0000FF"/>
                </a:solidFill>
                <a:latin typeface="Arial" panose="020B0604020202020204" pitchFamily="34" charset="0"/>
                <a:cs typeface="Arial" panose="020B0604020202020204" pitchFamily="34" charset="0"/>
              </a:rPr>
              <a:t>online</a:t>
            </a:r>
            <a:r>
              <a:rPr lang="en-US" altLang="zh-CN" dirty="0" smtClean="0">
                <a:latin typeface="Arial" panose="020B0604020202020204" pitchFamily="34" charset="0"/>
                <a:cs typeface="Arial" panose="020B0604020202020204" pitchFamily="34" charset="0"/>
              </a:rPr>
              <a:t>, and then go to the microphone</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Vote</a:t>
            </a:r>
            <a:r>
              <a:rPr lang="en-US" altLang="zh-CN" sz="1400" dirty="0" smtClean="0">
                <a:latin typeface="Arial" panose="020B0604020202020204" pitchFamily="34" charset="0"/>
                <a:cs typeface="Arial" panose="020B0604020202020204" pitchFamily="34" charset="0"/>
              </a:rPr>
              <a:t>: All </a:t>
            </a:r>
            <a:r>
              <a:rPr lang="en-US" altLang="zh-CN" sz="1400" dirty="0">
                <a:solidFill>
                  <a:srgbClr val="0000FF"/>
                </a:solidFill>
                <a:latin typeface="Arial" panose="020B0604020202020204" pitchFamily="34" charset="0"/>
                <a:cs typeface="Arial" panose="020B0604020202020204" pitchFamily="34" charset="0"/>
              </a:rPr>
              <a:t>V</a:t>
            </a:r>
            <a:r>
              <a:rPr lang="en-US" altLang="zh-CN" sz="1400" dirty="0" smtClean="0">
                <a:solidFill>
                  <a:srgbClr val="0000FF"/>
                </a:solidFill>
                <a:latin typeface="Arial" panose="020B0604020202020204" pitchFamily="34" charset="0"/>
                <a:cs typeface="Arial" panose="020B0604020202020204" pitchFamily="34" charset="0"/>
              </a:rPr>
              <a:t>otes</a:t>
            </a:r>
            <a:r>
              <a:rPr lang="en-US" altLang="zh-CN" sz="1400" dirty="0" smtClean="0">
                <a:latin typeface="Arial" panose="020B0604020202020204" pitchFamily="34" charset="0"/>
                <a:cs typeface="Arial" panose="020B0604020202020204" pitchFamily="34" charset="0"/>
              </a:rPr>
              <a:t> (SP/Motion) will be conducted on </a:t>
            </a:r>
            <a:r>
              <a:rPr lang="en-US" altLang="zh-CN" sz="1400" dirty="0" err="1" smtClean="0">
                <a:solidFill>
                  <a:srgbClr val="0000FF"/>
                </a:solidFill>
                <a:latin typeface="Arial" panose="020B0604020202020204" pitchFamily="34" charset="0"/>
                <a:cs typeface="Arial" panose="020B0604020202020204" pitchFamily="34" charset="0"/>
              </a:rPr>
              <a:t>Webex</a:t>
            </a:r>
            <a:endParaRPr lang="en-US" altLang="zh-CN" sz="1400" dirty="0" smtClean="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Present</a:t>
            </a:r>
            <a:r>
              <a:rPr lang="en-US" altLang="zh-CN" sz="1400" dirty="0" smtClean="0">
                <a:latin typeface="Arial" panose="020B0604020202020204" pitchFamily="34" charset="0"/>
                <a:cs typeface="Arial" panose="020B0604020202020204" pitchFamily="34" charset="0"/>
              </a:rPr>
              <a:t>: Presenter shall go </a:t>
            </a:r>
            <a:r>
              <a:rPr lang="en-US" altLang="zh-CN" sz="1400" dirty="0">
                <a:latin typeface="Arial" panose="020B0604020202020204" pitchFamily="34" charset="0"/>
                <a:cs typeface="Arial" panose="020B0604020202020204" pitchFamily="34" charset="0"/>
              </a:rPr>
              <a:t>to the </a:t>
            </a:r>
            <a:r>
              <a:rPr lang="en-US" altLang="zh-CN" sz="1400" dirty="0" smtClean="0">
                <a:solidFill>
                  <a:srgbClr val="0000FF"/>
                </a:solidFill>
                <a:latin typeface="Arial" panose="020B0604020202020204" pitchFamily="34" charset="0"/>
                <a:cs typeface="Arial" panose="020B0604020202020204" pitchFamily="34" charset="0"/>
              </a:rPr>
              <a:t>platform</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talk into </a:t>
            </a:r>
            <a:r>
              <a:rPr lang="en-US" altLang="zh-CN" sz="1400" dirty="0">
                <a:solidFill>
                  <a:srgbClr val="0000FF"/>
                </a:solidFill>
                <a:latin typeface="Arial" panose="020B0604020202020204" pitchFamily="34" charset="0"/>
                <a:cs typeface="Arial" panose="020B0604020202020204" pitchFamily="34" charset="0"/>
              </a:rPr>
              <a:t>microphone</a:t>
            </a:r>
            <a:r>
              <a:rPr lang="en-US" altLang="zh-CN" sz="1400" dirty="0">
                <a:latin typeface="Arial" panose="020B0604020202020204" pitchFamily="34" charset="0"/>
                <a:cs typeface="Arial" panose="020B0604020202020204" pitchFamily="34" charset="0"/>
              </a:rPr>
              <a:t> on the </a:t>
            </a:r>
            <a:r>
              <a:rPr lang="en-US" altLang="zh-CN" sz="1400" dirty="0" smtClean="0">
                <a:latin typeface="Arial" panose="020B0604020202020204" pitchFamily="34" charset="0"/>
                <a:cs typeface="Arial" panose="020B0604020202020204" pitchFamily="34" charset="0"/>
              </a:rPr>
              <a:t>platform</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Option 1: Use </a:t>
            </a:r>
            <a:r>
              <a:rPr lang="en-US" altLang="zh-CN" dirty="0">
                <a:latin typeface="Arial" panose="020B0604020202020204" pitchFamily="34" charset="0"/>
                <a:cs typeface="Arial" panose="020B0604020202020204" pitchFamily="34" charset="0"/>
              </a:rPr>
              <a:t>his/her </a:t>
            </a:r>
            <a:r>
              <a:rPr lang="en-US" altLang="zh-CN" dirty="0">
                <a:solidFill>
                  <a:srgbClr val="0000FF"/>
                </a:solidFill>
                <a:latin typeface="Arial" panose="020B0604020202020204" pitchFamily="34" charset="0"/>
                <a:cs typeface="Arial" panose="020B0604020202020204" pitchFamily="34" charset="0"/>
              </a:rPr>
              <a:t>own computer</a:t>
            </a:r>
            <a:r>
              <a:rPr lang="en-US" altLang="zh-CN" dirty="0">
                <a:latin typeface="Arial" panose="020B0604020202020204" pitchFamily="34" charset="0"/>
                <a:cs typeface="Arial" panose="020B0604020202020204" pitchFamily="34" charset="0"/>
              </a:rPr>
              <a:t>, share the screen over </a:t>
            </a:r>
            <a:r>
              <a:rPr lang="en-US" altLang="zh-CN" dirty="0" err="1">
                <a:latin typeface="Arial" panose="020B0604020202020204" pitchFamily="34" charset="0"/>
                <a:cs typeface="Arial" panose="020B0604020202020204" pitchFamily="34" charset="0"/>
              </a:rPr>
              <a:t>Webex</a:t>
            </a:r>
            <a:r>
              <a:rPr lang="en-US" altLang="zh-CN" dirty="0">
                <a:latin typeface="Arial" panose="020B0604020202020204" pitchFamily="34" charset="0"/>
                <a:cs typeface="Arial" panose="020B0604020202020204" pitchFamily="34" charset="0"/>
              </a:rPr>
              <a:t> (but not directly connect to the projector</a:t>
            </a:r>
            <a:r>
              <a:rPr lang="en-US" altLang="zh-CN" dirty="0" smtClean="0">
                <a:latin typeface="Arial" panose="020B0604020202020204" pitchFamily="34" charset="0"/>
                <a:cs typeface="Arial" panose="020B0604020202020204" pitchFamily="34" charset="0"/>
              </a:rPr>
              <a:t>)</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Option </a:t>
            </a:r>
            <a:r>
              <a:rPr lang="en-US" altLang="zh-CN" dirty="0" smtClean="0">
                <a:latin typeface="Arial" panose="020B0604020202020204" pitchFamily="34" charset="0"/>
                <a:cs typeface="Arial" panose="020B0604020202020204" pitchFamily="34" charset="0"/>
              </a:rPr>
              <a:t>2: Use the </a:t>
            </a:r>
            <a:r>
              <a:rPr lang="en-US" altLang="zh-CN" dirty="0" smtClean="0">
                <a:solidFill>
                  <a:srgbClr val="0000FF"/>
                </a:solidFill>
                <a:latin typeface="Arial" panose="020B0604020202020204" pitchFamily="34" charset="0"/>
                <a:cs typeface="Arial" panose="020B0604020202020204" pitchFamily="34" charset="0"/>
              </a:rPr>
              <a:t>computer on the platform </a:t>
            </a:r>
            <a:r>
              <a:rPr lang="en-US" altLang="zh-CN" dirty="0" smtClean="0">
                <a:latin typeface="Arial" panose="020B0604020202020204" pitchFamily="34" charset="0"/>
                <a:cs typeface="Arial" panose="020B0604020202020204" pitchFamily="34" charset="0"/>
              </a:rPr>
              <a:t>(Need to let Vice chairs know and download the slides before)</a:t>
            </a:r>
            <a:endParaRPr lang="en-US" altLang="zh-CN"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600" kern="0" dirty="0" smtClean="0">
                <a:latin typeface="Arial" panose="020B0604020202020204" pitchFamily="34" charset="0"/>
                <a:cs typeface="Arial" panose="020B0604020202020204" pitchFamily="34" charset="0"/>
              </a:rPr>
              <a:t>Note: For more details</a:t>
            </a:r>
            <a:r>
              <a:rPr lang="en-US" altLang="zh-CN" sz="1600" kern="0" dirty="0">
                <a:latin typeface="Arial" panose="020B0604020202020204" pitchFamily="34" charset="0"/>
                <a:cs typeface="Arial" panose="020B0604020202020204" pitchFamily="34" charset="0"/>
              </a:rPr>
              <a:t>, please refer to tutorial EC-22/118</a:t>
            </a:r>
          </a:p>
        </p:txBody>
      </p:sp>
    </p:spTree>
    <p:extLst>
      <p:ext uri="{BB962C8B-B14F-4D97-AF65-F5344CB8AC3E}">
        <p14:creationId xmlns:p14="http://schemas.microsoft.com/office/powerpoint/2010/main" val="38713827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a:t>
            </a:r>
            <a:r>
              <a:rPr lang="en-US" altLang="zh-CN" sz="1800" dirty="0" smtClean="0">
                <a:solidFill>
                  <a:srgbClr val="FF0000"/>
                </a:solidFill>
              </a:rPr>
              <a:t>99.34% </a:t>
            </a:r>
            <a:r>
              <a:rPr lang="en-US" altLang="zh-CN" sz="1800" dirty="0"/>
              <a:t>of all CC40 comments are now resolved or marked as “ready for motion</a:t>
            </a:r>
            <a:r>
              <a:rPr lang="en-US" altLang="zh-CN" sz="1800" dirty="0"/>
              <a:t>” ”  (Only </a:t>
            </a:r>
            <a:r>
              <a:rPr lang="en-US" altLang="zh-CN" sz="1800" dirty="0">
                <a:solidFill>
                  <a:srgbClr val="0000FF"/>
                </a:solidFill>
              </a:rPr>
              <a:t>6</a:t>
            </a:r>
            <a:r>
              <a:rPr lang="en-US" altLang="zh-CN" sz="1800" dirty="0"/>
              <a:t> technical CIDs are left</a:t>
            </a:r>
            <a:r>
              <a:rPr lang="en-US" altLang="zh-CN" sz="1800" dirty="0" smtClean="0"/>
              <a:t>)</a:t>
            </a:r>
          </a:p>
          <a:p>
            <a:pPr marL="457200" lvl="1" indent="0" algn="just">
              <a:spcBef>
                <a:spcPts val="0"/>
              </a:spcBef>
              <a:spcAft>
                <a:spcPts val="600"/>
              </a:spcAft>
              <a:buNone/>
            </a:pPr>
            <a:r>
              <a:rPr lang="en-US" altLang="zh-CN" sz="1800" dirty="0" smtClean="0"/>
              <a:t>  </a:t>
            </a:r>
            <a:r>
              <a:rPr lang="en-US" altLang="zh-CN" sz="1800" dirty="0" smtClean="0"/>
              <a:t>(</a:t>
            </a:r>
            <a:r>
              <a:rPr lang="en-US" altLang="zh-CN" sz="1800" dirty="0" smtClean="0">
                <a:solidFill>
                  <a:srgbClr val="FF0000"/>
                </a:solidFill>
              </a:rPr>
              <a:t>906/912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Chart 6">
            <a:extLst>
              <a:ext uri="{FF2B5EF4-FFF2-40B4-BE49-F238E27FC236}">
                <a16:creationId xmlns="" xmlns:a16="http://schemas.microsoft.com/office/drawing/2014/main" id="{C0807CB6-20C1-45B5-8F67-26150D548148}"/>
              </a:ext>
            </a:extLst>
          </p:cNvPr>
          <p:cNvGraphicFramePr/>
          <p:nvPr>
            <p:extLst>
              <p:ext uri="{D42A27DB-BD31-4B8C-83A1-F6EECF244321}">
                <p14:modId xmlns:p14="http://schemas.microsoft.com/office/powerpoint/2010/main" val="1473886418"/>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9887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a:t>
            </a:r>
            <a:r>
              <a:rPr lang="en-US" altLang="zh-CN" dirty="0" smtClean="0">
                <a:solidFill>
                  <a:srgbClr val="0070C0"/>
                </a:solidFill>
                <a:cs typeface="Times New Roman" panose="02020603050405020304" pitchFamily="18" charset="0"/>
              </a:rPr>
              <a:t>19:30-21:30 </a:t>
            </a:r>
            <a:r>
              <a:rPr lang="en-US" altLang="zh-CN" dirty="0">
                <a:solidFill>
                  <a:srgbClr val="0070C0"/>
                </a:solidFill>
                <a:cs typeface="Times New Roman" panose="02020603050405020304" pitchFamily="18" charset="0"/>
              </a:rPr>
              <a:t>Baltimore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17    (Tuesday AM 1),	</a:t>
            </a:r>
            <a:r>
              <a:rPr lang="en-US" altLang="zh-CN" dirty="0" smtClean="0">
                <a:solidFill>
                  <a:srgbClr val="00B050"/>
                </a:solidFill>
                <a:cs typeface="Times New Roman" panose="02020603050405020304" pitchFamily="18" charset="0"/>
              </a:rPr>
              <a:t>08:00-10:00 </a:t>
            </a:r>
            <a:r>
              <a:rPr lang="en-US" altLang="zh-CN" dirty="0">
                <a:solidFill>
                  <a:srgbClr val="00B050"/>
                </a:solidFill>
                <a:cs typeface="Times New Roman" panose="02020603050405020304" pitchFamily="18" charset="0"/>
              </a:rPr>
              <a:t>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17    (Tuesday EV 1),	</a:t>
            </a:r>
            <a:r>
              <a:rPr lang="en-US" altLang="zh-CN" dirty="0" smtClean="0">
                <a:solidFill>
                  <a:srgbClr val="0070C0"/>
                </a:solidFill>
                <a:cs typeface="Times New Roman" panose="02020603050405020304" pitchFamily="18" charset="0"/>
              </a:rPr>
              <a:t>19:30-21:30 </a:t>
            </a:r>
            <a:r>
              <a:rPr lang="en-US" altLang="zh-CN" dirty="0">
                <a:solidFill>
                  <a:srgbClr val="0070C0"/>
                </a:solidFill>
                <a:cs typeface="Times New Roman" panose="02020603050405020304" pitchFamily="18" charset="0"/>
              </a:rPr>
              <a:t>Baltimore time </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a:t>
            </a:r>
            <a:r>
              <a:rPr lang="en-US" altLang="zh-CN" dirty="0" smtClean="0">
                <a:solidFill>
                  <a:srgbClr val="00B050"/>
                </a:solidFill>
                <a:cs typeface="Times New Roman" panose="02020603050405020304" pitchFamily="18" charset="0"/>
              </a:rPr>
              <a:t>08:00-10:00 </a:t>
            </a:r>
            <a:r>
              <a:rPr lang="en-US" altLang="zh-CN" dirty="0">
                <a:solidFill>
                  <a:srgbClr val="00B050"/>
                </a:solidFill>
                <a:cs typeface="Times New Roman" panose="02020603050405020304" pitchFamily="18" charset="0"/>
              </a:rPr>
              <a:t>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19    (Thursday AM 2),	</a:t>
            </a:r>
            <a:r>
              <a:rPr lang="en-US" altLang="zh-CN" dirty="0" smtClean="0">
                <a:solidFill>
                  <a:srgbClr val="00B0F0"/>
                </a:solidFill>
                <a:cs typeface="Times New Roman" panose="02020603050405020304" pitchFamily="18" charset="0"/>
              </a:rPr>
              <a:t>10:30-12:30 </a:t>
            </a:r>
            <a:r>
              <a:rPr lang="en-US" altLang="zh-CN" dirty="0">
                <a:solidFill>
                  <a:srgbClr val="00B0F0"/>
                </a:solidFill>
                <a:cs typeface="Times New Roman" panose="02020603050405020304" pitchFamily="18" charset="0"/>
              </a:rPr>
              <a:t>Baltimore time</a:t>
            </a:r>
            <a:endParaRPr lang="en-US" altLang="zh-CN" dirty="0">
              <a:solidFill>
                <a:srgbClr val="C00000"/>
              </a:solidFill>
              <a:cs typeface="Times New Roman" panose="02020603050405020304" pitchFamily="18" charset="0"/>
            </a:endParaRPr>
          </a:p>
          <a:p>
            <a:pPr lvl="1"/>
            <a:endParaRPr lang="en-US" altLang="en-US" dirty="0"/>
          </a:p>
          <a:p>
            <a:pPr lvl="1"/>
            <a:endParaRPr lang="en-US" altLang="en-US" dirty="0"/>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119193960"/>
              </p:ext>
            </p:extLst>
          </p:nvPr>
        </p:nvGraphicFramePr>
        <p:xfrm>
          <a:off x="8991600" y="1963093"/>
          <a:ext cx="2997987" cy="4114816"/>
        </p:xfrm>
        <a:graphic>
          <a:graphicData uri="http://schemas.openxmlformats.org/drawingml/2006/table">
            <a:tbl>
              <a:tblPr/>
              <a:tblGrid>
                <a:gridCol w="585180"/>
                <a:gridCol w="578819"/>
                <a:gridCol w="873529"/>
                <a:gridCol w="502492"/>
                <a:gridCol w="457967"/>
              </a:tblGrid>
              <a:tr h="121024">
                <a:tc>
                  <a:txBody>
                    <a:bodyPr/>
                    <a:lstStyle/>
                    <a:p>
                      <a:pPr algn="l" fontAlgn="b"/>
                      <a:endParaRPr lang="zh-CN" altLang="en-US" sz="700" b="0" i="0" u="none" strike="noStrike" dirty="0">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700" b="1" i="0" u="none" strike="noStrike" dirty="0">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59</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30</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28</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27</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700" b="0" i="0" u="none" strike="noStrike" dirty="0">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r>
              <a:tr h="121024">
                <a:tc>
                  <a:txBody>
                    <a:bodyPr/>
                    <a:lstStyle/>
                    <a:p>
                      <a:pPr algn="l" fontAlgn="b"/>
                      <a:r>
                        <a:rPr lang="en-US" sz="7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49</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906</a:t>
                      </a:r>
                    </a:p>
                  </a:txBody>
                  <a:tcPr marL="6370" marR="6370" marT="6370" marB="0" anchor="b">
                    <a:lnL>
                      <a:noFill/>
                    </a:lnL>
                    <a:lnR>
                      <a:noFill/>
                    </a:lnR>
                    <a:lnT>
                      <a:noFill/>
                    </a:lnT>
                    <a:lnB>
                      <a:noFill/>
                    </a:lnB>
                  </a:tcPr>
                </a:tc>
              </a:tr>
              <a:tr h="121024">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700" b="1" i="0" u="none" strike="noStrike">
                          <a:solidFill>
                            <a:srgbClr val="FF0000"/>
                          </a:solidFill>
                          <a:effectLst/>
                          <a:latin typeface="等线" panose="02010600030101010101" pitchFamily="2" charset="-122"/>
                          <a:ea typeface="等线" panose="02010600030101010101" pitchFamily="2" charset="-122"/>
                        </a:rPr>
                        <a:t>0.05372807</a:t>
                      </a:r>
                    </a:p>
                  </a:txBody>
                  <a:tcPr marL="6370" marR="6370" marT="6370" marB="0" anchor="b">
                    <a:lnL>
                      <a:noFill/>
                    </a:lnL>
                    <a:lnR>
                      <a:noFill/>
                    </a:lnR>
                    <a:lnT>
                      <a:noFill/>
                    </a:lnT>
                    <a:lnB>
                      <a:noFill/>
                    </a:lnB>
                  </a:tcPr>
                </a:tc>
                <a:tc>
                  <a:txBody>
                    <a:bodyPr/>
                    <a:lstStyle/>
                    <a:p>
                      <a:pPr algn="r" fontAlgn="b"/>
                      <a:r>
                        <a:rPr lang="en-US" altLang="zh-CN" sz="7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700" b="1" i="0" u="none" strike="noStrike" dirty="0">
                          <a:solidFill>
                            <a:srgbClr val="FF0000"/>
                          </a:solidFill>
                          <a:effectLst/>
                          <a:latin typeface="等线" panose="02010600030101010101" pitchFamily="2" charset="-122"/>
                          <a:ea typeface="等线" panose="02010600030101010101" pitchFamily="2" charset="-122"/>
                        </a:rPr>
                        <a:t>0.993421</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a:t>
            </a:r>
            <a:r>
              <a:rPr lang="en-US" altLang="zh-CN" sz="1200" b="0" kern="0" dirty="0" smtClean="0"/>
              <a:t>2023.01.14</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Tree>
    <p:extLst>
      <p:ext uri="{BB962C8B-B14F-4D97-AF65-F5344CB8AC3E}">
        <p14:creationId xmlns:p14="http://schemas.microsoft.com/office/powerpoint/2010/main" val="17244585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6858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smtClean="0"/>
              <a:t>Discussion and plan for the remaining CIDs</a:t>
            </a:r>
            <a:endParaRPr lang="en-US" altLang="zh-CN" sz="4000" dirty="0"/>
          </a:p>
        </p:txBody>
      </p:sp>
      <p:sp>
        <p:nvSpPr>
          <p:cNvPr id="5" name="Rectangle 3"/>
          <p:cNvSpPr txBox="1">
            <a:spLocks noChangeArrowheads="1"/>
          </p:cNvSpPr>
          <p:nvPr/>
        </p:nvSpPr>
        <p:spPr bwMode="auto">
          <a:xfrm>
            <a:off x="457200" y="1524000"/>
            <a:ext cx="11277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b="1" kern="0" dirty="0" smtClean="0"/>
              <a:t>Deadline </a:t>
            </a:r>
            <a:r>
              <a:rPr lang="en-US" altLang="zh-CN" b="1" kern="0" dirty="0"/>
              <a:t>for comment </a:t>
            </a:r>
            <a:r>
              <a:rPr lang="en-US" altLang="zh-CN" b="1" kern="0" dirty="0" smtClean="0"/>
              <a:t>resolution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a:t>
            </a:r>
            <a:r>
              <a:rPr lang="en-US" altLang="zh-CN" sz="1600" dirty="0" smtClean="0">
                <a:solidFill>
                  <a:srgbClr val="00B050"/>
                </a:solidFill>
                <a:latin typeface="Times New Roman" panose="02020603050405020304" pitchFamily="18" charset="0"/>
                <a:cs typeface="Times New Roman" panose="02020603050405020304" pitchFamily="18" charset="0"/>
              </a:rPr>
              <a:t>08:00-10:00 </a:t>
            </a:r>
            <a:r>
              <a:rPr lang="en-US" altLang="zh-CN" sz="1600" dirty="0">
                <a:solidFill>
                  <a:srgbClr val="00B050"/>
                </a:solidFill>
                <a:latin typeface="Times New Roman" panose="02020603050405020304" pitchFamily="18" charset="0"/>
                <a:cs typeface="Times New Roman" panose="02020603050405020304" pitchFamily="18" charset="0"/>
              </a:rPr>
              <a:t>Baltimore </a:t>
            </a:r>
            <a:r>
              <a:rPr lang="en-US" altLang="zh-CN" sz="1600" dirty="0" smtClean="0">
                <a:solidFill>
                  <a:srgbClr val="00B050"/>
                </a:solidFill>
                <a:latin typeface="Times New Roman" panose="02020603050405020304" pitchFamily="18" charset="0"/>
                <a:cs typeface="Times New Roman" panose="02020603050405020304" pitchFamily="18" charset="0"/>
              </a:rPr>
              <a:t>time ??  </a:t>
            </a:r>
            <a:endParaRPr lang="en-US" altLang="zh-CN" sz="1600" dirty="0">
              <a:solidFill>
                <a:srgbClr val="00B05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defRPr/>
            </a:pPr>
            <a:endParaRPr lang="en-US" altLang="zh-CN" b="1" kern="0" dirty="0" smtClean="0"/>
          </a:p>
          <a:p>
            <a:pPr marL="342900" lvl="1" indent="-342900" algn="just">
              <a:buFont typeface="Arial" panose="020B0604020202020204" pitchFamily="34" charset="0"/>
              <a:buChar char="•"/>
              <a:defRPr/>
            </a:pPr>
            <a:r>
              <a:rPr lang="en-US" altLang="zh-CN" b="1" kern="0" dirty="0" smtClean="0"/>
              <a:t>Motion for closing the remaining CIDs </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08:00-10:00 Baltimore time ??  </a:t>
            </a:r>
          </a:p>
          <a:p>
            <a:pPr marL="685800" lvl="2" indent="-342900" algn="just">
              <a:buFont typeface="Arial" panose="020B0604020202020204" pitchFamily="34" charset="0"/>
              <a:buChar char="•"/>
              <a:defRPr/>
            </a:pPr>
            <a:endParaRPr lang="en-US" altLang="zh-CN" sz="1400" b="1" dirty="0" smtClean="0"/>
          </a:p>
          <a:p>
            <a:pPr marL="685800" lvl="2" indent="-342900" algn="just">
              <a:buFont typeface="Arial" panose="020B0604020202020204" pitchFamily="34" charset="0"/>
              <a:buChar char="•"/>
              <a:defRPr/>
            </a:pPr>
            <a:r>
              <a:rPr lang="en-US" altLang="zh-CN" sz="1400" b="1" dirty="0" smtClean="0">
                <a:solidFill>
                  <a:srgbClr val="FF0000"/>
                </a:solidFill>
              </a:rPr>
              <a:t>Move </a:t>
            </a:r>
            <a:r>
              <a:rPr lang="en-US" altLang="zh-CN" sz="1400" b="1" dirty="0">
                <a:solidFill>
                  <a:srgbClr val="FF0000"/>
                </a:solidFill>
              </a:rPr>
              <a:t>to approve “Rejected” resolutions to the CIDs:</a:t>
            </a:r>
            <a:endParaRPr lang="en-US" altLang="zh-CN" sz="1400" b="1" kern="0" dirty="0">
              <a:solidFill>
                <a:srgbClr val="FF0000"/>
              </a:solidFill>
            </a:endParaRPr>
          </a:p>
          <a:p>
            <a:pPr lvl="2" algn="just">
              <a:buFont typeface="Arial" panose="020B0604020202020204" pitchFamily="34" charset="0"/>
              <a:buChar char="–"/>
              <a:defRPr/>
            </a:pPr>
            <a:r>
              <a:rPr lang="en-US" altLang="zh-CN" sz="1100" dirty="0">
                <a:solidFill>
                  <a:srgbClr val="FF0000"/>
                </a:solidFill>
              </a:rPr>
              <a:t>CID: </a:t>
            </a:r>
            <a:r>
              <a:rPr lang="en-GB" altLang="zh-CN" sz="1100" dirty="0" smtClean="0">
                <a:solidFill>
                  <a:srgbClr val="FF0000"/>
                </a:solidFill>
              </a:rPr>
              <a:t>XXX</a:t>
            </a:r>
            <a:endParaRPr lang="zh-CN" altLang="zh-CN" sz="1100" dirty="0">
              <a:solidFill>
                <a:srgbClr val="FF0000"/>
              </a:solidFill>
            </a:endParaRPr>
          </a:p>
          <a:p>
            <a:pPr marL="685800" lvl="2" indent="-342900" algn="just">
              <a:buFont typeface="Arial" panose="020B0604020202020204" pitchFamily="34" charset="0"/>
              <a:buChar char="•"/>
              <a:defRPr/>
            </a:pPr>
            <a:r>
              <a:rPr lang="en-US" altLang="zh-CN" sz="1400" b="1" dirty="0">
                <a:solidFill>
                  <a:srgbClr val="FF0000"/>
                </a:solidFill>
              </a:rPr>
              <a:t>With the following rejection reason: </a:t>
            </a:r>
            <a:r>
              <a:rPr lang="en-US" altLang="zh-CN" sz="1400" b="1" dirty="0" smtClean="0">
                <a:solidFill>
                  <a:srgbClr val="FF0000"/>
                </a:solidFill>
              </a:rPr>
              <a:t>“Lack </a:t>
            </a:r>
            <a:r>
              <a:rPr lang="en-US" altLang="zh-CN" sz="1400" b="1" dirty="0">
                <a:solidFill>
                  <a:srgbClr val="FF0000"/>
                </a:solidFill>
              </a:rPr>
              <a:t>of </a:t>
            </a:r>
            <a:r>
              <a:rPr lang="en-US" altLang="zh-CN" sz="1400" b="1" dirty="0" smtClean="0">
                <a:solidFill>
                  <a:srgbClr val="FF0000"/>
                </a:solidFill>
              </a:rPr>
              <a:t>technical contribution/consensus</a:t>
            </a:r>
            <a:r>
              <a:rPr lang="en-US" altLang="zh-CN" sz="1400" b="1" dirty="0">
                <a:solidFill>
                  <a:srgbClr val="FF0000"/>
                </a:solidFill>
              </a:rPr>
              <a:t>”.</a:t>
            </a:r>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a:t>TG Motion: Initial </a:t>
            </a:r>
            <a:r>
              <a:rPr lang="en-US" altLang="zh-CN" b="1" kern="0" dirty="0" smtClean="0"/>
              <a:t>LB (</a:t>
            </a:r>
            <a:r>
              <a:rPr lang="en-US" altLang="zh-CN" kern="0" dirty="0" smtClean="0"/>
              <a:t>Then</a:t>
            </a:r>
            <a:r>
              <a:rPr lang="en-US" altLang="zh-CN" b="1" kern="0" dirty="0" smtClean="0"/>
              <a:t> </a:t>
            </a:r>
            <a:r>
              <a:rPr lang="en-US" altLang="en-US" dirty="0">
                <a:solidFill>
                  <a:schemeClr val="tx2"/>
                </a:solidFill>
              </a:rPr>
              <a:t>SP for Timeline </a:t>
            </a:r>
            <a:r>
              <a:rPr lang="en-US" altLang="en-US" dirty="0" smtClean="0">
                <a:solidFill>
                  <a:schemeClr val="tx2"/>
                </a:solidFill>
              </a:rPr>
              <a:t>change of D2.0 and …</a:t>
            </a:r>
            <a:r>
              <a:rPr lang="en-US" altLang="zh-CN" b="1" kern="0" dirty="0" smtClean="0"/>
              <a:t>)</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cs typeface="Times New Roman" panose="02020603050405020304" pitchFamily="18" charset="0"/>
              </a:rPr>
              <a:t>January 19    (Thursday AM 1),	</a:t>
            </a:r>
            <a:r>
              <a:rPr lang="en-US" altLang="zh-CN" sz="1600" dirty="0" smtClean="0">
                <a:solidFill>
                  <a:srgbClr val="00B050"/>
                </a:solidFill>
                <a:cs typeface="Times New Roman" panose="02020603050405020304" pitchFamily="18" charset="0"/>
              </a:rPr>
              <a:t>08:00-10:00 </a:t>
            </a:r>
            <a:r>
              <a:rPr lang="en-US" altLang="zh-CN" sz="1600" dirty="0">
                <a:solidFill>
                  <a:srgbClr val="00B050"/>
                </a:solidFill>
                <a:cs typeface="Times New Roman" panose="02020603050405020304" pitchFamily="18" charset="0"/>
              </a:rPr>
              <a:t>Baltimore </a:t>
            </a:r>
            <a:r>
              <a:rPr lang="en-US" altLang="zh-CN" sz="1600" dirty="0" smtClean="0">
                <a:solidFill>
                  <a:srgbClr val="00B050"/>
                </a:solidFill>
                <a:cs typeface="Times New Roman" panose="02020603050405020304" pitchFamily="18" charset="0"/>
              </a:rPr>
              <a:t>time ??</a:t>
            </a:r>
            <a:endParaRPr lang="en-US" altLang="zh-CN" sz="16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600" dirty="0">
                <a:solidFill>
                  <a:srgbClr val="00B0F0"/>
                </a:solidFill>
                <a:cs typeface="Times New Roman" panose="02020603050405020304" pitchFamily="18" charset="0"/>
              </a:rPr>
              <a:t>January 19    (Thursday AM 2),	</a:t>
            </a:r>
            <a:r>
              <a:rPr lang="en-US" altLang="zh-CN" sz="1600" dirty="0" smtClean="0">
                <a:solidFill>
                  <a:srgbClr val="00B0F0"/>
                </a:solidFill>
                <a:cs typeface="Times New Roman" panose="02020603050405020304" pitchFamily="18" charset="0"/>
              </a:rPr>
              <a:t>10:30-12:30 </a:t>
            </a:r>
            <a:r>
              <a:rPr lang="en-US" altLang="zh-CN" sz="1600" dirty="0">
                <a:solidFill>
                  <a:srgbClr val="00B0F0"/>
                </a:solidFill>
                <a:cs typeface="Times New Roman" panose="02020603050405020304" pitchFamily="18" charset="0"/>
              </a:rPr>
              <a:t>Baltimore time</a:t>
            </a:r>
            <a:endParaRPr lang="en-US" altLang="zh-CN" sz="1600" dirty="0">
              <a:solidFill>
                <a:srgbClr val="C00000"/>
              </a:solidFill>
              <a:cs typeface="Times New Roman" panose="02020603050405020304" pitchFamily="18" charset="0"/>
            </a:endParaRPr>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smtClean="0"/>
              <a:t>Any other suggestion?</a:t>
            </a:r>
            <a:endParaRPr lang="en-US" altLang="zh-CN" b="1" kern="0" dirty="0"/>
          </a:p>
        </p:txBody>
      </p:sp>
    </p:spTree>
    <p:extLst>
      <p:ext uri="{BB962C8B-B14F-4D97-AF65-F5344CB8AC3E}">
        <p14:creationId xmlns:p14="http://schemas.microsoft.com/office/powerpoint/2010/main" val="3730354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214307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19:30-21:30 Baltimore time</a:t>
            </a:r>
            <a:endParaRPr lang="en-US" altLang="zh-CN"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4245314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1547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1069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23/0007r0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641376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23/0021r1 Proposed Modifications to </a:t>
            </a:r>
            <a:r>
              <a:rPr lang="en-US" altLang="zh-CN" sz="1600" dirty="0" err="1"/>
              <a:t>Subclause</a:t>
            </a:r>
            <a:r>
              <a:rPr lang="en-US" altLang="zh-CN" sz="1600" dirty="0"/>
              <a:t> 3.2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23/0021r1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97103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23/0020r1 "Updated Trigger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23/0020r1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51441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US" altLang="zh-CN" sz="1600" dirty="0"/>
              <a:t>121, 906, 264, </a:t>
            </a:r>
            <a:r>
              <a:rPr lang="en-US" altLang="zh-CN" sz="1600" dirty="0" smtClean="0"/>
              <a:t>238</a:t>
            </a:r>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11-22/2197r0 ‘CC40 CR for Misc. CIDs for Sensing Measurement 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a:t>: </a:t>
            </a:r>
            <a:r>
              <a:rPr lang="en-US" altLang="zh-CN" sz="1800" b="1" kern="0" dirty="0" err="1"/>
              <a:t>Insun</a:t>
            </a:r>
            <a:r>
              <a:rPr lang="en-US" altLang="zh-CN" sz="1800" b="1" kern="0" dirty="0"/>
              <a:t> Jang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22/2197r0</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a:t>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045309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US" altLang="zh-CN" sz="1600" dirty="0"/>
              <a:t>385, 663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11-22/2200r0 ‘Resolutions for Open Technical Comments’</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a:t>: Claudio da </a:t>
            </a:r>
            <a:r>
              <a:rPr lang="en-US" altLang="zh-CN" sz="1800" b="1" kern="0" dirty="0" smtClean="0"/>
              <a:t>Silva</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22/2200r0</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a:t>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877081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287 and 483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11-23/0002r4 ‘CC40 CR for Topic Threshold – Part 4’</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a:t>: </a:t>
            </a:r>
            <a:r>
              <a:rPr lang="en-US" altLang="zh-CN" sz="1800" b="1" kern="0" dirty="0" err="1" smtClean="0"/>
              <a:t>Mengshi</a:t>
            </a:r>
            <a:r>
              <a:rPr lang="en-US" altLang="zh-CN" sz="1800" b="1" kern="0" dirty="0" smtClean="0"/>
              <a:t> Hu</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23/0002r4</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a:t>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4517819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11-23/0067r0 “SR2SI and SR2SR variants in TF Sounding Phase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Dong Wei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23/0067r0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3038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575, 501</a:t>
            </a:r>
          </a:p>
          <a:p>
            <a:pPr lvl="1" algn="just">
              <a:buFont typeface="Arial" panose="020B0604020202020204" pitchFamily="34" charset="0"/>
              <a:buChar char="–"/>
              <a:defRPr/>
            </a:pPr>
            <a:r>
              <a:rPr lang="en-US" altLang="zh-CN" sz="1600" dirty="0"/>
              <a:t>in 11-22/1824r1 ‘CC40 CR for CID 575’</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a:t>: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22/1824r1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a:t>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22037789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487, 585, 654</a:t>
            </a:r>
          </a:p>
          <a:p>
            <a:pPr lvl="1" algn="just">
              <a:buFont typeface="Arial" panose="020B0604020202020204" pitchFamily="34" charset="0"/>
              <a:buChar char="–"/>
              <a:defRPr/>
            </a:pPr>
            <a:r>
              <a:rPr lang="en-US" altLang="zh-CN" sz="1600" dirty="0"/>
              <a:t>in 11-22/2195r2 ‘CC40 CR for CID 487’</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a:t>: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22/2195r2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a:t>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9979867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 254, 375, 381, 460, 486</a:t>
            </a:r>
          </a:p>
          <a:p>
            <a:pPr lvl="1" algn="just">
              <a:buFont typeface="Arial" panose="020B0604020202020204" pitchFamily="34" charset="0"/>
              <a:buChar char="–"/>
              <a:defRPr/>
            </a:pPr>
            <a:r>
              <a:rPr lang="en-US" altLang="zh-CN" sz="1600" dirty="0"/>
              <a:t>in 11-23/0009r0 ‘CC40 CR of 6 CIDs related to R2R’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a:t>: </a:t>
            </a:r>
            <a:r>
              <a:rPr lang="en-US" altLang="zh-CN" sz="1800" b="1" kern="0" dirty="0" smtClean="0"/>
              <a:t>Dongguk Lim</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23/0009r0</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a:t>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900232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11-22/2146r4</a:t>
            </a:r>
            <a:r>
              <a:rPr lang="en-US" altLang="zh-CN" sz="1600" dirty="0" smtClean="0"/>
              <a:t> “</a:t>
            </a:r>
            <a:r>
              <a:rPr lang="en-US" altLang="zh-CN" sz="1600" dirty="0"/>
              <a:t>Updated PDT Sensing NDPA Frame Format</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Ali Raissinia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22/2146r4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55584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11-23/0059r2 “PDT Sensing Measurement Report”</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Mahmoud Kamel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92168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466 and 772 </a:t>
            </a:r>
            <a:endParaRPr lang="en-US" altLang="zh-CN" sz="1600" dirty="0" smtClean="0"/>
          </a:p>
          <a:p>
            <a:pPr lvl="1"/>
            <a:r>
              <a:rPr lang="en-US" altLang="zh-CN" sz="1600" dirty="0" smtClean="0"/>
              <a:t>in </a:t>
            </a:r>
            <a:r>
              <a:rPr lang="en-US" altLang="zh-CN" sz="1600" dirty="0"/>
              <a:t>DCN 11-23/0071r1 (CC40 CR for CIDs 466 and 772)</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a:t>: Dong Wei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23/0071r1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a:t>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0478892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443 and 236</a:t>
            </a:r>
            <a:endParaRPr lang="en-US" altLang="zh-CN" sz="1600" dirty="0" smtClean="0"/>
          </a:p>
          <a:p>
            <a:pPr lvl="1"/>
            <a:r>
              <a:rPr lang="en-US" altLang="zh-CN" sz="1600" dirty="0" smtClean="0"/>
              <a:t>in </a:t>
            </a:r>
            <a:r>
              <a:rPr lang="en-US" altLang="zh-CN" sz="1600" dirty="0"/>
              <a:t>DCN </a:t>
            </a:r>
            <a:r>
              <a:rPr lang="en-US" altLang="zh-CN" sz="1600" dirty="0" smtClean="0"/>
              <a:t>11-23-0001r1</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a:t>: Assaf </a:t>
            </a:r>
            <a:r>
              <a:rPr lang="en-US" altLang="zh-CN" sz="1800" b="1" kern="0" dirty="0" smtClean="0"/>
              <a:t>Kasher</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23/0001r1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a:t>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221552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1"/>
            <a:ext cx="10627783" cy="1065213"/>
          </a:xfrm>
        </p:spPr>
        <p:txBody>
          <a:bodyPr/>
          <a:lstStyle/>
          <a:p>
            <a:r>
              <a:rPr lang="en-US" dirty="0"/>
              <a:t>Registration for the </a:t>
            </a:r>
            <a:r>
              <a:rPr lang="en-US" dirty="0">
                <a:solidFill>
                  <a:srgbClr val="0000FF"/>
                </a:solidFill>
              </a:rPr>
              <a:t>January</a:t>
            </a:r>
            <a:r>
              <a:rPr lang="en-US" dirty="0"/>
              <a:t> 802 wireless </a:t>
            </a:r>
            <a:r>
              <a:rPr lang="en-US" dirty="0">
                <a:solidFill>
                  <a:srgbClr val="0000FF"/>
                </a:solidFill>
              </a:rPr>
              <a:t>interim</a:t>
            </a:r>
            <a:r>
              <a:rPr lang="en-US" dirty="0"/>
              <a:t> session</a:t>
            </a:r>
          </a:p>
        </p:txBody>
      </p:sp>
      <p:sp>
        <p:nvSpPr>
          <p:cNvPr id="3" name="Content Placeholder 2"/>
          <p:cNvSpPr>
            <a:spLocks noGrp="1"/>
          </p:cNvSpPr>
          <p:nvPr>
            <p:ph idx="1"/>
          </p:nvPr>
        </p:nvSpPr>
        <p:spPr>
          <a:xfrm>
            <a:off x="914401" y="1905001"/>
            <a:ext cx="10361084" cy="4570414"/>
          </a:xfrm>
        </p:spPr>
        <p:txBody>
          <a:bodyPr/>
          <a:lstStyle/>
          <a:p>
            <a:pPr>
              <a:buFont typeface="Arial" panose="020B0604020202020204" pitchFamily="34" charset="0"/>
              <a:buChar char="•"/>
            </a:pPr>
            <a:r>
              <a:rPr lang="en-US" dirty="0"/>
              <a:t>This meeting is part of the </a:t>
            </a:r>
            <a:r>
              <a:rPr lang="en-US" dirty="0">
                <a:solidFill>
                  <a:srgbClr val="0000FF"/>
                </a:solidFill>
              </a:rPr>
              <a:t>January</a:t>
            </a:r>
            <a:r>
              <a:rPr lang="en-US" dirty="0"/>
              <a:t> 802 wireless </a:t>
            </a:r>
            <a:r>
              <a:rPr lang="en-US" dirty="0">
                <a:solidFill>
                  <a:srgbClr val="0000FF"/>
                </a:solidFill>
              </a:rPr>
              <a:t>interim</a:t>
            </a:r>
            <a:r>
              <a:rPr lang="en-US" dirty="0"/>
              <a:t> session</a:t>
            </a:r>
          </a:p>
          <a:p>
            <a:pPr>
              <a:buFont typeface="Arial" panose="020B0604020202020204" pitchFamily="34" charset="0"/>
              <a:buChar char="•"/>
            </a:pPr>
            <a:endParaRPr lang="en-US" dirty="0"/>
          </a:p>
          <a:p>
            <a:pPr>
              <a:buFont typeface="Arial" panose="020B0604020202020204" pitchFamily="34" charset="0"/>
              <a:buChar char="•"/>
            </a:pPr>
            <a:r>
              <a:rPr lang="en-US" dirty="0"/>
              <a:t>You must pay the registration fee whether attending in-person or remotely</a:t>
            </a:r>
          </a:p>
          <a:p>
            <a:pPr>
              <a:buFont typeface="Arial" panose="020B0604020202020204" pitchFamily="34" charset="0"/>
              <a:buChar char="•"/>
            </a:pPr>
            <a:endParaRPr lang="en-US" dirty="0"/>
          </a:p>
          <a:p>
            <a:pPr>
              <a:buFont typeface="Arial" panose="020B0604020202020204" pitchFamily="34" charset="0"/>
              <a:buChar char="•"/>
            </a:pPr>
            <a:r>
              <a:rPr lang="en-US" dirty="0"/>
              <a:t>If you have not already done so, you can register here: </a:t>
            </a:r>
            <a:r>
              <a:rPr lang="en-US" dirty="0">
                <a:hlinkClick r:id="rId2"/>
              </a:rPr>
              <a:t>https://cvent.me/nX5xrY</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If you do not intend to register for this session you must leave this meeting and, if you have logged attendance on IMAT, email the 802.11 chair or vice chairs to have your attendance cancelled</a:t>
            </a:r>
          </a:p>
          <a:p>
            <a:endParaRPr lang="en-US"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a:t>Some name (affiliation)</a:t>
            </a:r>
            <a:endParaRPr lang="en-GB" dirty="0"/>
          </a:p>
        </p:txBody>
      </p:sp>
    </p:spTree>
    <p:extLst>
      <p:ext uri="{BB962C8B-B14F-4D97-AF65-F5344CB8AC3E}">
        <p14:creationId xmlns:p14="http://schemas.microsoft.com/office/powerpoint/2010/main" val="827279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“Revised” resolutions to CIDs</a:t>
            </a:r>
            <a:r>
              <a:rPr lang="en-US" altLang="zh-CN" sz="1800" b="1" kern="0" dirty="0" smtClean="0"/>
              <a:t>:</a:t>
            </a:r>
            <a:endParaRPr lang="en-US" altLang="zh-CN" sz="1800" b="1" kern="0" dirty="0"/>
          </a:p>
          <a:p>
            <a:pPr lvl="1"/>
            <a:r>
              <a:rPr lang="en-US" altLang="zh-CN" sz="1600" dirty="0" smtClean="0"/>
              <a:t>CID</a:t>
            </a:r>
            <a:r>
              <a:rPr lang="en-US" altLang="zh-CN" sz="1600" dirty="0"/>
              <a:t>: 66, 508, 544, 741</a:t>
            </a:r>
          </a:p>
          <a:p>
            <a:pPr lvl="1"/>
            <a:r>
              <a:rPr lang="en-US" altLang="zh-CN" sz="1600" dirty="0"/>
              <a:t>with the following justification: “The comment has been addressed in D0.5.  No further modifications are necessary.”.</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a:t>: Claudio da </a:t>
            </a:r>
            <a:r>
              <a:rPr lang="en-US" altLang="zh-CN" sz="1800" b="1" kern="0" dirty="0" smtClean="0"/>
              <a:t>Silva</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a:t>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0559323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11-23/0017r1 , “Update of Sensing Poll Trigger frame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Dongguk Lim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553348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22/2205r1, “Resolution of TBDs in clause 9.4.2”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Alecsander Eitan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22/2205r1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180016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“Revised” resolutions to CIDs</a:t>
            </a:r>
            <a:r>
              <a:rPr lang="en-US" altLang="zh-CN" sz="1800" b="1" kern="0" dirty="0" smtClean="0"/>
              <a:t>:</a:t>
            </a:r>
            <a:endParaRPr lang="en-US" altLang="zh-CN" sz="1800" b="1" kern="0" dirty="0"/>
          </a:p>
          <a:p>
            <a:pPr lvl="1"/>
            <a:r>
              <a:rPr lang="en-US" altLang="zh-CN" sz="1600" dirty="0" smtClean="0"/>
              <a:t>CID</a:t>
            </a:r>
            <a:r>
              <a:rPr lang="en-US" altLang="zh-CN" sz="1600" dirty="0"/>
              <a:t>: </a:t>
            </a:r>
            <a:r>
              <a:rPr lang="en-US" altLang="zh-CN" sz="1600" dirty="0"/>
              <a:t>005, 061, 062, 063, 064, 118, 507, 897, 898, 374, 738, 792, 793, 165, 799, 797, 780, 762, 775, 740, 794</a:t>
            </a:r>
            <a:endParaRPr lang="en-US" altLang="zh-CN" sz="1600" dirty="0"/>
          </a:p>
          <a:p>
            <a:pPr lvl="1"/>
            <a:r>
              <a:rPr lang="en-US" altLang="zh-CN" sz="1600" dirty="0"/>
              <a:t>in DCN </a:t>
            </a:r>
            <a:r>
              <a:rPr lang="en-US" altLang="zh-CN" sz="1600" dirty="0" smtClean="0"/>
              <a:t>11-22-1998r3</a:t>
            </a:r>
            <a:endParaRPr lang="en-US" altLang="zh-CN" sz="1600" dirty="0"/>
          </a:p>
          <a:p>
            <a:pPr lvl="1"/>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Dibakar Das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22/1998r3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a:t>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8981093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lvl="1"/>
            <a:endParaRPr lang="en-US" altLang="en-US" sz="3600" dirty="0"/>
          </a:p>
        </p:txBody>
      </p:sp>
    </p:spTree>
    <p:extLst>
      <p:ext uri="{BB962C8B-B14F-4D97-AF65-F5344CB8AC3E}">
        <p14:creationId xmlns:p14="http://schemas.microsoft.com/office/powerpoint/2010/main" val="37094456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closing the remaining CIDs </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XXX</a:t>
            </a:r>
          </a:p>
          <a:p>
            <a:pPr lvl="0"/>
            <a:r>
              <a:rPr lang="en-US" altLang="zh-CN" dirty="0"/>
              <a:t>With the following rejection reason: “Lack of </a:t>
            </a:r>
            <a:r>
              <a:rPr lang="en-US" altLang="zh-CN" dirty="0" smtClean="0"/>
              <a:t>technical contribution/consensus</a:t>
            </a:r>
            <a:r>
              <a:rPr lang="en-US" altLang="zh-CN" dirty="0"/>
              <a:t>”.</a:t>
            </a:r>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821761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9094286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17695106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963295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32D1B0-0D9C-432C-B428-AE7AFE9AEEF4}"/>
              </a:ext>
            </a:extLst>
          </p:cNvPr>
          <p:cNvSpPr>
            <a:spLocks noGrp="1"/>
          </p:cNvSpPr>
          <p:nvPr>
            <p:ph type="title"/>
          </p:nvPr>
        </p:nvSpPr>
        <p:spPr/>
        <p:txBody>
          <a:bodyPr/>
          <a:lstStyle/>
          <a:p>
            <a:r>
              <a:rPr lang="en-US" dirty="0" smtClean="0"/>
              <a:t>WG Motion </a:t>
            </a:r>
            <a:r>
              <a:rPr lang="en-US" dirty="0"/>
              <a:t>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 xmlns:a16="http://schemas.microsoft.com/office/drawing/2014/main"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 xmlns:a16="http://schemas.microsoft.com/office/drawing/2014/main"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60</a:t>
            </a:fld>
            <a:endParaRPr lang="en-GB" dirty="0"/>
          </a:p>
        </p:txBody>
      </p:sp>
      <p:sp>
        <p:nvSpPr>
          <p:cNvPr id="8" name="Footer Placeholder 4">
            <a:extLst>
              <a:ext uri="{FF2B5EF4-FFF2-40B4-BE49-F238E27FC236}">
                <a16:creationId xmlns="" xmlns:a16="http://schemas.microsoft.com/office/drawing/2014/main"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 xmlns:a16="http://schemas.microsoft.com/office/drawing/2014/main"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 xmlns:a16="http://schemas.microsoft.com/office/drawing/2014/main"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496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42588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132682</TotalTime>
  <Words>4270</Words>
  <Application>Microsoft Office PowerPoint</Application>
  <PresentationFormat>宽屏</PresentationFormat>
  <Paragraphs>1193</Paragraphs>
  <Slides>61</Slides>
  <Notes>59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61</vt:i4>
      </vt:variant>
    </vt:vector>
  </HeadingPairs>
  <TitlesOfParts>
    <vt:vector size="73"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Interim 2023</vt:lpstr>
      <vt:lpstr>IEEE 802.11 Task Group bf WLAN Sensing </vt:lpstr>
      <vt:lpstr>PowerPoint 演示文稿</vt:lpstr>
      <vt:lpstr>PowerPoint 演示文稿</vt:lpstr>
      <vt:lpstr>Registration for the January 802 wireless interim session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WG Motion x: TGbf CAD approval</vt:lpstr>
      <vt:lpstr>PowerPoint 演示文稿</vt:lpstr>
    </vt:vector>
  </TitlesOfParts>
  <Manager/>
  <Company>Marvell Semiconductor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19/0543r12</dc:title>
  <dc:subject>Task Group AY November 2015 Meeting Agenda</dc:subject>
  <dc:creator>Edward Au</dc:creator>
  <cp:keywords>March, April, May 2019</cp:keywords>
  <dc:description/>
  <cp:lastModifiedBy>Hanxiao (Tony, WT Lab)</cp:lastModifiedBy>
  <cp:revision>5432</cp:revision>
  <cp:lastPrinted>2014-11-04T15:04:57Z</cp:lastPrinted>
  <dcterms:created xsi:type="dcterms:W3CDTF">2007-04-17T18:10:23Z</dcterms:created>
  <dcterms:modified xsi:type="dcterms:W3CDTF">2023-01-16T03:11:51Z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(3)hvkulVRwSVCPGo6XVyy1NLeN62DsZGc5b6ntATnVDmT+ylMus8a7MPe/Y1K6FAmJy3rwsWJE
w2L8wv4OJNFuJeAbIXLnpfl3V74dr1LgeerCESgvGhpd/GSyQCJMGJkWZc4iRY4SWxFSHwQk
pasNHoiwBqFCt7ko5PiCAJlEHK7XMwWLGGjxsOnT2K9FS82t7HqGn19IRXnP42MC3eXHJPfe
aGl/xKGOb78hdow1BM</vt:lpwstr>
  </property>
  <property fmtid="{D5CDD505-2E9C-101B-9397-08002B2CF9AE}" pid="27" name="_2015_ms_pID_7253431">
    <vt:lpwstr>uYKE9j5pYqLXU0Pg2g3n2HnfozoFjezYvhHZvDDwbIz7XNpVtGYc6t
G/DYWOC1ZOFiouFij1kBF9k4SDeLMjGt8ISaMDXhWhdGk478Vq5wdntW8+H/8bqChpra8lnL
bQVZ6VxX04hQrArdYG4yRBQsHqK/ygTKO+uTA6XeYIG5loqPbi7VxFqjJiEZb2OOzL4O+zCr
d2lGRl8UkcjCfwDMSR+iSsN8+dOt78xu8N3G</vt:lpwstr>
  </property>
  <property fmtid="{D5CDD505-2E9C-101B-9397-08002B2CF9AE}" pid="28" name="_2015_ms_pID_7253432">
    <vt:lpwstr>c7UW5w0AjFf8/llninGVakU=</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