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83" r:id="rId20"/>
    <p:sldId id="2392" r:id="rId21"/>
    <p:sldId id="314" r:id="rId22"/>
    <p:sldId id="308" r:id="rId23"/>
    <p:sldId id="2375" r:id="rId24"/>
    <p:sldId id="2405" r:id="rId25"/>
    <p:sldId id="2395" r:id="rId26"/>
    <p:sldId id="2404" r:id="rId27"/>
    <p:sldId id="2400" r:id="rId28"/>
    <p:sldId id="2402" r:id="rId29"/>
    <p:sldId id="2403" r:id="rId30"/>
    <p:sldId id="2406" r:id="rId31"/>
    <p:sldId id="2367" r:id="rId32"/>
    <p:sldId id="2393" r:id="rId33"/>
    <p:sldId id="2394" r:id="rId34"/>
    <p:sldId id="2391" r:id="rId35"/>
    <p:sldId id="2390" r:id="rId36"/>
    <p:sldId id="2370" r:id="rId37"/>
    <p:sldId id="2387" r:id="rId38"/>
    <p:sldId id="2374" r:id="rId39"/>
    <p:sldId id="310" r:id="rId40"/>
    <p:sldId id="295" r:id="rId41"/>
    <p:sldId id="311" r:id="rId42"/>
    <p:sldId id="313" r:id="rId4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p:scale>
          <a:sx n="105" d="100"/>
          <a:sy n="105" d="100"/>
        </p:scale>
        <p:origin x="57" y="39"/>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07187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54696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52746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1514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59572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802.11-22/2124r4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9-00bh-tgbh-motions-list.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2/11-22-2185-00-00bh-802-11bh-telecon-minutes-december-15-2022.docx" TargetMode="External"/><Relationship Id="rId3" Type="http://schemas.openxmlformats.org/officeDocument/2006/relationships/hyperlink" Target="https://mentor.ieee.org/802.11/dcn/22/11-22-2147-00-00bh-minutes-tgbh-plenary-meeting-november-2022.docx" TargetMode="External"/><Relationship Id="rId7" Type="http://schemas.openxmlformats.org/officeDocument/2006/relationships/hyperlink" Target="https://mentor.ieee.org/802.11/dcn/22/11-22-2156-01-00bh-802-11bh-telecon-minutes-december-13-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2154-00-00bh-minutes-tgbh-december-1st-meeting.docx" TargetMode="External"/><Relationship Id="rId5" Type="http://schemas.openxmlformats.org/officeDocument/2006/relationships/hyperlink" Target="https://mentor.ieee.org/802.11/dcn/22/11-22-2148-00-00bh-802-11bh-telecon-minutes-november-29-2022.docx" TargetMode="External"/><Relationship Id="rId10" Type="http://schemas.openxmlformats.org/officeDocument/2006/relationships/hyperlink" Target="https://mentor.ieee.org/802.11/dcn/23/11-23-0043-00-00bh-802-11bh-telecon-minutes-january-10-2023.docx" TargetMode="External"/><Relationship Id="rId4" Type="http://schemas.openxmlformats.org/officeDocument/2006/relationships/hyperlink" Target="https://mentor.ieee.org/802.11/dcn/22/11-22-2155-00-00bh-meeting-minutes-tgbh-november-8-2022.docx" TargetMode="External"/><Relationship Id="rId9" Type="http://schemas.openxmlformats.org/officeDocument/2006/relationships/hyperlink" Target="https://mentor.ieee.org/802.11/dcn/23/11-23-0035-00-00bh-802-11bh-telecon-minutes-december-20-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9-00bh-tgbh-motions-list.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9-00bh-tgbh-motions-list.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9-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0925-03-00bh-maad-text-for-tgbh-draft-0-2.docx" TargetMode="External"/><Relationship Id="rId3" Type="http://schemas.openxmlformats.org/officeDocument/2006/relationships/hyperlink" Target="https://mentor.ieee.org/802.11/dcn/22/11-22-2150-02-00bh-clarification-of-requirements.pptx" TargetMode="External"/><Relationship Id="rId7" Type="http://schemas.openxmlformats.org/officeDocument/2006/relationships/hyperlink" Target="https://mentor.ieee.org/802.11/dcn/22/11-22-0928-01-00bh-text-maad-and-irm-tgbh-draft-0-2.docx" TargetMode="External"/><Relationship Id="rId12" Type="http://schemas.openxmlformats.org/officeDocument/2006/relationships/hyperlink" Target="https://mentor.ieee.org/802.11/dcn/22/11-22-0435-02-00bh-open-issues-from-issues-tracking.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3/11-23-0022-01-00bh-use-case-for-owe-mode.pptx" TargetMode="External"/><Relationship Id="rId11" Type="http://schemas.openxmlformats.org/officeDocument/2006/relationships/hyperlink" Target="https://mentor.ieee.org/802.11/dcn/22/11-22-1329-12-00bh-cid-resolutoins-for-12-2-11.docx" TargetMode="External"/><Relationship Id="rId5" Type="http://schemas.openxmlformats.org/officeDocument/2006/relationships/hyperlink" Target="https://mentor.ieee.org/802.11/dcn/22/11-22-2013-01-00bh-id-encoding-in-pre-schemes.pptx" TargetMode="External"/><Relationship Id="rId10" Type="http://schemas.openxmlformats.org/officeDocument/2006/relationships/hyperlink" Target="https://mentor.ieee.org/802.11/dcn/22/11-22-1079-08-00bh-cr-for-sta-generated-id.docx" TargetMode="External"/><Relationship Id="rId4" Type="http://schemas.openxmlformats.org/officeDocument/2006/relationships/hyperlink" Target="https://mentor.ieee.org/802.11/dcn/22/11-22-1084-01-00bh-sta-id-opt-in.pptx" TargetMode="External"/><Relationship Id="rId9" Type="http://schemas.openxmlformats.org/officeDocument/2006/relationships/hyperlink" Target="https://mentor.ieee.org/802.11/dcn/22/11-22-1585-00-00bh-multiple-schemes-text.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3/11-23-0022-01-00bh-use-case-for-owe-mode.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TGbh-agenda-2023-January-Interim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156"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January 2023, 10:30-12:30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Monday, 10:30-12:30; Tuesday, 13:30-15:30; Wednesday, 8:00-10:00; Thursday 8:00-10:00; </a:t>
            </a:r>
            <a:r>
              <a:rPr lang="en-US" altLang="en-US" sz="2400" u="sng" dirty="0"/>
              <a:t>PLUS: TGbi joint Thurs 13:30-15:30</a:t>
            </a:r>
          </a:p>
          <a:p>
            <a:pPr marL="857250" lvl="1" indent="-457200">
              <a:lnSpc>
                <a:spcPct val="90000"/>
              </a:lnSpc>
              <a:spcBef>
                <a:spcPts val="0"/>
              </a:spcBef>
              <a:spcAft>
                <a:spcPts val="600"/>
              </a:spcAft>
              <a:buFont typeface="Arial" panose="020B0604020202020204" pitchFamily="34" charset="0"/>
              <a:buChar char="•"/>
              <a:defRPr/>
            </a:pPr>
            <a:r>
              <a:rPr lang="en-US" sz="2400" dirty="0"/>
              <a:t>Approve November plenary and Nov/Dec/Jan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dirty="0"/>
              <a:t>November plenary session: </a:t>
            </a:r>
            <a:r>
              <a:rPr lang="en-US" dirty="0">
                <a:hlinkClick r:id="rId3"/>
              </a:rPr>
              <a:t>11-22/2147r0</a:t>
            </a:r>
            <a:r>
              <a:rPr lang="en-US" dirty="0"/>
              <a:t> </a:t>
            </a:r>
          </a:p>
          <a:p>
            <a:pPr marL="857250" lvl="1" indent="-457200">
              <a:lnSpc>
                <a:spcPct val="90000"/>
              </a:lnSpc>
              <a:spcBef>
                <a:spcPts val="0"/>
              </a:spcBef>
              <a:spcAft>
                <a:spcPts val="600"/>
              </a:spcAft>
              <a:buFont typeface="Arial" panose="020B0604020202020204" pitchFamily="34" charset="0"/>
              <a:buChar char="•"/>
              <a:defRPr/>
            </a:pPr>
            <a:r>
              <a:rPr lang="en-US"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000" dirty="0"/>
              <a:t>Nov 8: </a:t>
            </a:r>
            <a:r>
              <a:rPr lang="en-US" sz="2000" dirty="0">
                <a:hlinkClick r:id="rId4"/>
              </a:rPr>
              <a:t>11-22/2155r0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Nov 29: </a:t>
            </a:r>
            <a:r>
              <a:rPr lang="en-US" sz="2000" dirty="0">
                <a:hlinkClick r:id="rId5"/>
              </a:rPr>
              <a:t>11-22/2148r0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Dec 1: </a:t>
            </a:r>
            <a:r>
              <a:rPr lang="en-US" sz="2000" dirty="0">
                <a:hlinkClick r:id="rId6"/>
              </a:rPr>
              <a:t>11-22/2154r0</a:t>
            </a:r>
            <a:r>
              <a:rPr lang="en-US" sz="2000" b="1" dirty="0"/>
              <a:t> </a:t>
            </a:r>
            <a:endParaRPr lang="en-US" sz="2000" dirty="0"/>
          </a:p>
          <a:p>
            <a:pPr marL="1257300" lvl="2" indent="-457200">
              <a:lnSpc>
                <a:spcPct val="90000"/>
              </a:lnSpc>
              <a:spcBef>
                <a:spcPts val="0"/>
              </a:spcBef>
              <a:spcAft>
                <a:spcPts val="600"/>
              </a:spcAft>
              <a:buFont typeface="Arial" panose="020B0604020202020204" pitchFamily="34" charset="0"/>
              <a:buChar char="•"/>
              <a:defRPr/>
            </a:pPr>
            <a:r>
              <a:rPr lang="en-US" sz="2000" dirty="0"/>
              <a:t>Dec 13: </a:t>
            </a:r>
            <a:r>
              <a:rPr lang="en-US" sz="2000" dirty="0">
                <a:hlinkClick r:id="rId7"/>
              </a:rPr>
              <a:t>11-22/2156r1</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Dec 15: </a:t>
            </a:r>
            <a:r>
              <a:rPr lang="en-US" sz="2000" dirty="0">
                <a:hlinkClick r:id="rId8"/>
              </a:rPr>
              <a:t>11-22/2185r0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Dec 20: </a:t>
            </a:r>
            <a:r>
              <a:rPr lang="en-US" sz="2000" dirty="0">
                <a:hlinkClick r:id="rId9"/>
              </a:rPr>
              <a:t>11-23/0035r0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Jan 10: </a:t>
            </a:r>
            <a:r>
              <a:rPr lang="en-US" sz="2000" dirty="0">
                <a:hlinkClick r:id="rId10"/>
              </a:rPr>
              <a:t>11-23/0043r0</a:t>
            </a:r>
            <a:r>
              <a:rPr lang="en-US" sz="2000" dirty="0"/>
              <a:t> </a:t>
            </a:r>
            <a:endParaRPr lang="en-US" sz="2000" dirty="0">
              <a:highlight>
                <a:srgbClr val="FFFF00"/>
              </a:highlight>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Mar 2023</a:t>
            </a:r>
          </a:p>
          <a:p>
            <a:pPr lvl="1" algn="just">
              <a:spcBef>
                <a:spcPts val="0"/>
              </a:spcBef>
              <a:defRPr/>
            </a:pPr>
            <a:r>
              <a:rPr lang="en-US" altLang="zh-CN" sz="2400" dirty="0">
                <a:latin typeface="Times New Roman"/>
                <a:ea typeface="MS Gothic"/>
              </a:rPr>
              <a:t>Recirculation LB (D2.0)			Jul 2023</a:t>
            </a:r>
          </a:p>
          <a:p>
            <a:pPr lvl="1" algn="just">
              <a:spcBef>
                <a:spcPts val="0"/>
              </a:spcBef>
              <a:defRPr/>
            </a:pPr>
            <a:r>
              <a:rPr lang="en-US" altLang="zh-CN" sz="2400" dirty="0">
                <a:latin typeface="Times New Roman"/>
                <a:ea typeface="MS Gothic"/>
              </a:rPr>
              <a:t>Initial SA Ballot (D3.0)			Nov 2023</a:t>
            </a:r>
          </a:p>
          <a:p>
            <a:pPr lvl="1" algn="just">
              <a:spcBef>
                <a:spcPts val="0"/>
              </a:spcBef>
              <a:defRPr/>
            </a:pPr>
            <a:r>
              <a:rPr lang="en-US" altLang="zh-CN" sz="2400" dirty="0">
                <a:latin typeface="Times New Roman"/>
                <a:ea typeface="MS Gothic"/>
              </a:rPr>
              <a:t>Final 802.11 WG approval		Mar 2024</a:t>
            </a:r>
          </a:p>
          <a:p>
            <a:pPr lvl="1" algn="just">
              <a:spcBef>
                <a:spcPts val="0"/>
              </a:spcBef>
              <a:defRPr/>
            </a:pPr>
            <a:r>
              <a:rPr lang="en-US" altLang="zh-CN" sz="2400" dirty="0">
                <a:latin typeface="Times New Roman"/>
                <a:ea typeface="MS Gothic"/>
              </a:rPr>
              <a:t>802 EC approval					Apr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Apr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January 2023, 13:30-15:30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Monday, 10:30-12:30; Tuesday, 13:30-15:30; Wednesday, 8:00-10:00; Thursday 8:00-10:00; PLUS: TGbi joint Thurs 13:30-15:30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January 2023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January 2023, 8:00-10:00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Monday, 10:30-12:30; Tuesday, 13:30-15:30; Wednesday, 8:00-10:00; Thursday 8:00-10:00 ; PLUS: TGbi joint Thurs 13:30-15:30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68164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19 January 2023, 8:00-10:00 ET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3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3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300"/>
              </a:spcAft>
              <a:buFont typeface="Arial" panose="020B0604020202020204" pitchFamily="34" charset="0"/>
              <a:buChar char="•"/>
              <a:defRPr/>
            </a:pPr>
            <a:r>
              <a:rPr lang="en-US" altLang="en-US" sz="2400" dirty="0"/>
              <a:t>Next meetings plan (slides 31, 32, 33)</a:t>
            </a:r>
          </a:p>
          <a:p>
            <a:pPr marL="857250" lvl="1" indent="-457200">
              <a:lnSpc>
                <a:spcPct val="90000"/>
              </a:lnSpc>
              <a:spcBef>
                <a:spcPts val="0"/>
              </a:spcBef>
              <a:spcAft>
                <a:spcPts val="300"/>
              </a:spcAft>
              <a:buFont typeface="Arial" panose="020B0604020202020204" pitchFamily="34" charset="0"/>
              <a:buChar char="•"/>
              <a:defRPr/>
            </a:pPr>
            <a:r>
              <a:rPr lang="en-US" sz="2400" dirty="0"/>
              <a:t>Timeline update review</a:t>
            </a:r>
            <a:endParaRPr lang="en-US" alt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3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300"/>
              </a:spcAft>
              <a:buFont typeface="Arial" panose="020B0604020202020204" pitchFamily="34" charset="0"/>
              <a:buChar char="•"/>
              <a:defRPr/>
            </a:pPr>
            <a:r>
              <a:rPr lang="en-US" sz="2800" dirty="0"/>
              <a:t>                 --- Reserve last 15 minutes for the following ---</a:t>
            </a:r>
          </a:p>
          <a:p>
            <a:pPr marL="457200" indent="-457200">
              <a:lnSpc>
                <a:spcPct val="70000"/>
              </a:lnSpc>
              <a:spcBef>
                <a:spcPts val="300"/>
              </a:spcBef>
              <a:spcAft>
                <a:spcPts val="300"/>
              </a:spcAft>
              <a:buFont typeface="Arial" panose="020B0604020202020204" pitchFamily="34" charset="0"/>
              <a:buChar char="•"/>
              <a:defRPr/>
            </a:pPr>
            <a:r>
              <a:rPr lang="en-US" sz="2800" dirty="0"/>
              <a:t>Way forward to D1.0 (slide 23)</a:t>
            </a:r>
          </a:p>
          <a:p>
            <a:pPr marL="457200" indent="-457200">
              <a:lnSpc>
                <a:spcPct val="70000"/>
              </a:lnSpc>
              <a:spcBef>
                <a:spcPts val="300"/>
              </a:spcBef>
              <a:spcAft>
                <a:spcPts val="300"/>
              </a:spcAft>
              <a:buFont typeface="Arial" panose="020B0604020202020204" pitchFamily="34" charset="0"/>
              <a:buChar char="•"/>
              <a:defRPr/>
            </a:pPr>
            <a:r>
              <a:rPr lang="en-US" sz="2800" dirty="0"/>
              <a:t>Respond to Liaison from WBA: </a:t>
            </a:r>
            <a:r>
              <a:rPr lang="en-US" sz="2800" b="0" u="sng" dirty="0">
                <a:hlinkClick r:id="rId6"/>
              </a:rPr>
              <a:t>11-21/0703r0</a:t>
            </a:r>
            <a:r>
              <a:rPr lang="en-US" sz="2800" b="0" dirty="0"/>
              <a:t>, </a:t>
            </a:r>
            <a:r>
              <a:rPr lang="en-US" sz="2800" b="0" dirty="0">
                <a:hlinkClick r:id="rId7"/>
              </a:rPr>
              <a:t>11-21/1141r0</a:t>
            </a:r>
            <a:r>
              <a:rPr lang="en-US" sz="2800" b="0" dirty="0"/>
              <a:t>, </a:t>
            </a:r>
            <a:r>
              <a:rPr lang="en-US" sz="2800" b="0" dirty="0">
                <a:hlinkClick r:id="rId8"/>
              </a:rPr>
              <a:t>11-22/0668r0</a:t>
            </a:r>
            <a:r>
              <a:rPr lang="en-US" sz="2800" b="0" dirty="0"/>
              <a:t>, </a:t>
            </a:r>
            <a:r>
              <a:rPr lang="en-US" sz="2800" b="0" dirty="0">
                <a:hlinkClick r:id="rId9"/>
              </a:rPr>
              <a:t>11-22/0653r0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Continue/review: </a:t>
            </a:r>
            <a:r>
              <a:rPr lang="en-US" altLang="en-US" sz="2100" dirty="0">
                <a:solidFill>
                  <a:schemeClr val="tx1"/>
                </a:solidFill>
                <a:hlinkClick r:id="rId3"/>
              </a:rPr>
              <a:t>11-22/2150r2</a:t>
            </a:r>
            <a:r>
              <a:rPr lang="en-US" altLang="en-US" sz="2100" dirty="0">
                <a:solidFill>
                  <a:schemeClr val="tx1"/>
                </a:solidFill>
              </a:rPr>
              <a:t>  – </a:t>
            </a:r>
            <a:r>
              <a:rPr lang="en-US" altLang="en-US" sz="2100" dirty="0" err="1">
                <a:solidFill>
                  <a:schemeClr val="tx1"/>
                </a:solidFill>
              </a:rPr>
              <a:t>Clarfication</a:t>
            </a:r>
            <a:r>
              <a:rPr lang="en-US" altLang="en-US" sz="2100" dirty="0">
                <a:solidFill>
                  <a:schemeClr val="tx1"/>
                </a:solidFill>
              </a:rPr>
              <a:t> of requirements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4"/>
              </a:rPr>
              <a:t>11-23/0061r1 </a:t>
            </a:r>
            <a:r>
              <a:rPr lang="en-US" altLang="en-US" sz="2100" dirty="0">
                <a:solidFill>
                  <a:schemeClr val="tx1"/>
                </a:solidFill>
              </a:rPr>
              <a:t>– Discussion on pre-association identification schemes (Jay Yang)</a:t>
            </a:r>
            <a:endParaRPr lang="en-US" altLang="en-US" sz="2100" dirty="0">
              <a:solidFill>
                <a:schemeClr val="tx1"/>
              </a:solidFill>
              <a:hlinkClick r:id="rId4"/>
            </a:endParaRPr>
          </a:p>
          <a:p>
            <a:pPr marL="457200" indent="-457200">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Pending: </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11-22/2013r1</a:t>
            </a:r>
            <a:r>
              <a:rPr lang="en-US" altLang="en-US" sz="2000" dirty="0">
                <a:solidFill>
                  <a:schemeClr val="tx1"/>
                </a:solidFill>
              </a:rPr>
              <a:t> – ID encoding in pre-schemes (Jouni Malinen) – follow-on, after 22/2150</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11-23/0083r1 </a:t>
            </a:r>
            <a:r>
              <a:rPr lang="en-US" altLang="en-US" sz="2000" dirty="0">
                <a:solidFill>
                  <a:schemeClr val="tx1"/>
                </a:solidFill>
              </a:rPr>
              <a:t>– Identifier status codes (Kurt Lumbatis)</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11-22/1084r1</a:t>
            </a:r>
            <a:r>
              <a:rPr lang="en-US" altLang="en-US" sz="2000" dirty="0">
                <a:solidFill>
                  <a:schemeClr val="tx1"/>
                </a:solidFill>
              </a:rPr>
              <a:t> – STA ID Opt-in (Sid Thakur) – after 22/1079</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6"/>
              </a:rPr>
              <a:t>11-23/0022r1</a:t>
            </a:r>
            <a:r>
              <a:rPr lang="en-US" altLang="en-US" sz="2000" dirty="0">
                <a:solidFill>
                  <a:schemeClr val="tx1"/>
                </a:solidFill>
              </a:rPr>
              <a:t> – Use case for OWE mode (Jay Yang)</a:t>
            </a:r>
          </a:p>
          <a:p>
            <a:pPr marL="0" indent="0">
              <a:lnSpc>
                <a:spcPct val="90000"/>
              </a:lnSpc>
              <a:spcBef>
                <a:spcPts val="0"/>
              </a:spcBef>
              <a:spcAft>
                <a:spcPts val="300"/>
              </a:spcAft>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Text proposals (to be considered if/when direction is agreed):</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7"/>
              </a:rPr>
              <a:t>11-22/0928r1</a:t>
            </a:r>
            <a:r>
              <a:rPr lang="en-US" altLang="en-US" sz="20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8"/>
              </a:rPr>
              <a:t>11-22/0925r3</a:t>
            </a:r>
            <a:r>
              <a:rPr lang="en-US" altLang="en-US" sz="20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9"/>
              </a:rPr>
              <a:t>11-22/1585r0</a:t>
            </a:r>
            <a:r>
              <a:rPr lang="en-US" altLang="en-US" sz="20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0"/>
              </a:rPr>
              <a:t>11-22/1079r8</a:t>
            </a:r>
            <a:r>
              <a:rPr lang="en-US" altLang="en-US" sz="20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1"/>
              </a:rPr>
              <a:t>11-22/1329r12</a:t>
            </a:r>
            <a:r>
              <a:rPr lang="en-US" altLang="en-US" sz="2000" dirty="0">
                <a:solidFill>
                  <a:schemeClr val="tx1"/>
                </a:solidFill>
              </a:rPr>
              <a:t> – CID resolutions for 12.2.11 (Kurt Lumbatis) – generally agreed, pending final updates; follow-up presentation on “status/ack” signaling to non-AP STA</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Consider: </a:t>
            </a:r>
            <a:r>
              <a:rPr lang="en-US" sz="2000" dirty="0"/>
              <a:t>Open issues from Issues Tracking document </a:t>
            </a:r>
            <a:r>
              <a:rPr lang="en-US" sz="2000" dirty="0">
                <a:hlinkClick r:id="rId12"/>
              </a:rPr>
              <a:t>11-22/0435r2</a:t>
            </a:r>
            <a:r>
              <a:rPr lang="en-US" sz="2000" dirty="0"/>
              <a:t> </a:t>
            </a:r>
            <a:endParaRPr lang="en-US" sz="24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this session</a:t>
            </a:r>
          </a:p>
          <a:p>
            <a:pPr marL="0" indent="0"/>
            <a:endParaRPr lang="en-US" b="1" dirty="0"/>
          </a:p>
          <a:p>
            <a:pPr marL="0" indent="0"/>
            <a:r>
              <a:rPr lang="en-US" dirty="0"/>
              <a:t>Current draft (D0.2) is posted, on this page </a:t>
            </a:r>
            <a:r>
              <a:rPr lang="en-US" dirty="0">
                <a:hlinkClick r:id="rId2"/>
              </a:rPr>
              <a:t>https://www.ieee802.org/11/private/Draft_Standards/11bh/index.html</a:t>
            </a:r>
            <a:r>
              <a:rPr lang="en-US" dirty="0"/>
              <a:t> </a:t>
            </a:r>
          </a:p>
          <a:p>
            <a:pPr marL="0" indent="0"/>
            <a:endParaRPr lang="en-US" b="1" dirty="0"/>
          </a:p>
          <a:p>
            <a:pPr marL="0" indent="0"/>
            <a:r>
              <a:rPr lang="en-US" dirty="0"/>
              <a:t>Updates this week, to create D0.&lt;x&gt;, approval?</a:t>
            </a:r>
          </a:p>
          <a:p>
            <a:pPr marL="0" indent="0"/>
            <a:endParaRPr lang="en-US" dirty="0"/>
          </a:p>
          <a:p>
            <a:pPr marL="0" indent="0"/>
            <a:r>
              <a:rPr lang="en-US" dirty="0"/>
              <a:t>D1.0 WG Ballot target is March 2023</a:t>
            </a:r>
          </a:p>
          <a:p>
            <a:pPr marL="0" indent="0"/>
            <a:endParaRPr lang="en-US" dirty="0"/>
          </a:p>
          <a:p>
            <a:pPr marL="0" indent="0"/>
            <a:r>
              <a:rPr lang="en-US" b="1" u="sng" dirty="0"/>
              <a:t>See next slides for way forward discussions</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 – Current options</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a:buFont typeface="Arial" panose="020B0604020202020204" pitchFamily="34" charset="0"/>
              <a:buChar char="•"/>
            </a:pPr>
            <a:r>
              <a:rPr lang="en-US" dirty="0"/>
              <a:t>“Do nothing”/802.11aq or slight enhancements</a:t>
            </a:r>
          </a:p>
          <a:p>
            <a:pPr>
              <a:buFont typeface="Arial" panose="020B0604020202020204" pitchFamily="34" charset="0"/>
              <a:buChar char="•"/>
            </a:pPr>
            <a:r>
              <a:rPr lang="en-US" dirty="0"/>
              <a:t>Device ID (as in the current D0.2, with updates as agreed in comment resolutions)</a:t>
            </a:r>
          </a:p>
          <a:p>
            <a:pPr>
              <a:buFont typeface="Arial" panose="020B0604020202020204" pitchFamily="34" charset="0"/>
              <a:buChar char="•"/>
            </a:pPr>
            <a:r>
              <a:rPr lang="en-US" dirty="0"/>
              <a:t>MAAD</a:t>
            </a:r>
          </a:p>
          <a:p>
            <a:pPr>
              <a:buFont typeface="Arial" panose="020B0604020202020204" pitchFamily="34" charset="0"/>
              <a:buChar char="•"/>
            </a:pPr>
            <a:r>
              <a:rPr lang="en-US" dirty="0"/>
              <a:t>IRM</a:t>
            </a:r>
          </a:p>
          <a:p>
            <a:pPr>
              <a:buFont typeface="Arial" panose="020B0604020202020204" pitchFamily="34" charset="0"/>
              <a:buChar char="•"/>
            </a:pPr>
            <a:r>
              <a:rPr lang="en-US" dirty="0"/>
              <a:t>RRCM</a:t>
            </a:r>
          </a:p>
          <a:p>
            <a:pPr>
              <a:buFont typeface="Arial" panose="020B0604020202020204" pitchFamily="34" charset="0"/>
              <a:buChar char="•"/>
            </a:pPr>
            <a:r>
              <a:rPr lang="en-US" dirty="0"/>
              <a:t>e-RRCM</a:t>
            </a:r>
          </a:p>
          <a:p>
            <a:pPr>
              <a:buFont typeface="Arial" panose="020B0604020202020204" pitchFamily="34" charset="0"/>
              <a:buChar char="•"/>
            </a:pPr>
            <a:r>
              <a:rPr lang="en-US" dirty="0"/>
              <a:t>IRMA</a:t>
            </a:r>
          </a:p>
          <a:p>
            <a:pPr>
              <a:buFont typeface="Arial" panose="020B0604020202020204" pitchFamily="34" charset="0"/>
              <a:buChar char="•"/>
            </a:pPr>
            <a:r>
              <a:rPr lang="en-US" dirty="0"/>
              <a:t>ID Encoding</a:t>
            </a:r>
          </a:p>
          <a:p>
            <a:pPr>
              <a:buFont typeface="Arial" panose="020B0604020202020204" pitchFamily="34" charset="0"/>
              <a:buChar char="•"/>
            </a:pPr>
            <a:r>
              <a:rPr lang="en-US" dirty="0"/>
              <a:t>PASN extension to Device ID</a:t>
            </a:r>
          </a:p>
          <a:p>
            <a:pPr>
              <a:buFont typeface="Arial" panose="020B0604020202020204" pitchFamily="34" charset="0"/>
              <a:buChar char="•"/>
            </a:pPr>
            <a:r>
              <a:rPr lang="en-US" dirty="0"/>
              <a:t>ID Query*  (Brought back in case discussions take us there)</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923119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 - 3</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sz="2000" dirty="0"/>
              <a:t>“Paparazzi spoof”: Attacker installs an AP with configuration (SSID, other as needed) that mimics a victim’s usual/home AP.  If/when the victim’s device attempts to connect with the spoof AP (SSID-specific probe/discovery, authentication/association attempt, etc.), the attacker knows that the victim device is within range.</a:t>
            </a:r>
          </a:p>
          <a:p>
            <a:pPr marL="0" indent="0"/>
            <a:endParaRPr lang="en-US" sz="2000" b="1" dirty="0"/>
          </a:p>
          <a:p>
            <a:pPr marL="0" indent="0"/>
            <a:r>
              <a:rPr lang="en-US" sz="2000" dirty="0"/>
              <a:t>Theorize: This attack vector existed before RCM was used, and continues to exist with RCM in use.  </a:t>
            </a:r>
            <a:r>
              <a:rPr lang="en-US" sz="2000" u="sng" dirty="0"/>
              <a:t>Agreement</a:t>
            </a:r>
            <a:r>
              <a:rPr lang="en-US" sz="2000" dirty="0"/>
              <a:t>?</a:t>
            </a:r>
          </a:p>
          <a:p>
            <a:pPr marL="0" indent="0"/>
            <a:endParaRPr lang="en-US" sz="2000" b="1" dirty="0"/>
          </a:p>
          <a:p>
            <a:pPr marL="0" indent="0"/>
            <a:r>
              <a:rPr lang="en-US" sz="2000" u="sng" dirty="0"/>
              <a:t>Do we have agreement that due to the concept just above, the paparazzi spoof is out of scope for TGbh? </a:t>
            </a:r>
            <a:r>
              <a:rPr lang="en-US" sz="2000" dirty="0"/>
              <a:t>  (Note: We can discuss with TGbi that this might be a topic for their amendment.) </a:t>
            </a:r>
          </a:p>
          <a:p>
            <a:pPr marL="0" indent="0"/>
            <a:endParaRPr lang="en-US" sz="2000" b="1" dirty="0"/>
          </a:p>
          <a:p>
            <a:pPr marL="0" indent="0"/>
            <a:r>
              <a:rPr lang="en-US" sz="2000" dirty="0"/>
              <a:t>However, if a TGbh mechanism results in a device identification that can be “stolen” by the AP (before the device can detect the spoof) or a third party and used to gain access or services (a “client spoof”), this is a consideration for TGbh in evaluating that TGbh mechanism.</a:t>
            </a:r>
            <a:endParaRPr lang="en-US" sz="2000" b="1" dirty="0"/>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3053343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 - 4</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a:buFont typeface="Arial" panose="020B0604020202020204" pitchFamily="34" charset="0"/>
              <a:buChar char="•"/>
            </a:pPr>
            <a:r>
              <a:rPr lang="en-US" dirty="0"/>
              <a:t>Is there preference for an identifier to be provided/carried in MAC Address or an IE?</a:t>
            </a:r>
          </a:p>
          <a:p>
            <a:pPr>
              <a:buFont typeface="Arial" panose="020B0604020202020204" pitchFamily="34" charset="0"/>
              <a:buChar char="•"/>
            </a:pPr>
            <a:endParaRPr lang="en-US" b="1" dirty="0"/>
          </a:p>
          <a:p>
            <a:pPr marL="0" indent="0"/>
            <a:r>
              <a:rPr lang="en-US" dirty="0"/>
              <a:t>Suggest SP:</a:t>
            </a:r>
          </a:p>
          <a:p>
            <a:pPr>
              <a:buFontTx/>
              <a:buChar char="-"/>
            </a:pPr>
            <a:r>
              <a:rPr lang="en-US" b="1" dirty="0"/>
              <a:t>M</a:t>
            </a:r>
            <a:r>
              <a:rPr lang="en-US" dirty="0"/>
              <a:t>AC Address preferred</a:t>
            </a:r>
          </a:p>
          <a:p>
            <a:pPr>
              <a:buFontTx/>
              <a:buChar char="-"/>
            </a:pPr>
            <a:r>
              <a:rPr lang="en-US" b="1" dirty="0"/>
              <a:t>IE preferred</a:t>
            </a:r>
          </a:p>
          <a:p>
            <a:pPr>
              <a:buFontTx/>
              <a:buChar char="-"/>
            </a:pPr>
            <a:r>
              <a:rPr lang="en-US" dirty="0"/>
              <a:t>Don’t really care/it depends on the details of any solution(s)</a:t>
            </a:r>
          </a:p>
          <a:p>
            <a:pPr>
              <a:buFontTx/>
              <a:buChar char="-"/>
            </a:pPr>
            <a:r>
              <a:rPr lang="en-US" b="1" dirty="0"/>
              <a:t>Abstain</a:t>
            </a:r>
          </a:p>
          <a:p>
            <a:pPr>
              <a:buFontTx/>
              <a:buChar char="-"/>
            </a:pPr>
            <a:endParaRPr lang="en-US" dirty="0"/>
          </a:p>
          <a:p>
            <a:pPr>
              <a:buFontTx/>
              <a:buChar char="-"/>
            </a:pPr>
            <a:r>
              <a:rPr lang="en-US" b="1" dirty="0"/>
              <a:t>Related: Are there issues with requirements on non-AP STA’s MAC Address (either provided by AP, generated with an algorithm, etc.)?</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5687538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 - 5</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Is the OWE use case within TGbh scope?</a:t>
            </a:r>
          </a:p>
          <a:p>
            <a:pPr marL="0" indent="0"/>
            <a:endParaRPr lang="en-US" b="1" dirty="0"/>
          </a:p>
          <a:p>
            <a:pPr marL="0" indent="0"/>
            <a:r>
              <a:rPr lang="en-US" dirty="0"/>
              <a:t>See: </a:t>
            </a:r>
            <a:r>
              <a:rPr lang="en-US" altLang="en-US" sz="2400" dirty="0">
                <a:solidFill>
                  <a:schemeClr val="tx1"/>
                </a:solidFill>
                <a:hlinkClick r:id="rId2"/>
              </a:rPr>
              <a:t>11-23/0022r1</a:t>
            </a:r>
            <a:endParaRPr lang="en-US" dirty="0"/>
          </a:p>
          <a:p>
            <a:pPr marL="0" indent="0"/>
            <a:endParaRPr lang="en-US" b="1" dirty="0"/>
          </a:p>
          <a:p>
            <a:pPr marL="0" indent="0"/>
            <a:r>
              <a:rPr lang="en-US" dirty="0"/>
              <a:t>Is TGbh scope limited to RSNs?</a:t>
            </a:r>
            <a:endParaRPr lang="en-US" b="1" dirty="0"/>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40957762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 - 6</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and reach agreement on whether we want a non-AP STA generated (non-MAC-address) identifier capability.</a:t>
            </a:r>
          </a:p>
          <a:p>
            <a:pPr marL="0" indent="0"/>
            <a:endParaRPr lang="en-US" b="1" dirty="0"/>
          </a:p>
          <a:p>
            <a:pPr marL="0" indent="0"/>
            <a:r>
              <a:rPr lang="en-US" dirty="0"/>
              <a:t>See: 11-22/1079, </a:t>
            </a:r>
            <a:endParaRPr lang="en-US" b="1" dirty="0"/>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2200480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 - 7</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and reach agreement on whether we need to, or how much we should or can, provide protection of the network from a “spoof client” attacking it by using someone else’s identification? </a:t>
            </a:r>
          </a:p>
          <a:p>
            <a:pPr marL="0" indent="0"/>
            <a:endParaRPr lang="en-US" b="1" dirty="0"/>
          </a:p>
          <a:p>
            <a:pPr marL="0" indent="0"/>
            <a:r>
              <a:rPr lang="en-US" dirty="0"/>
              <a:t>This might depend on (pre-association only?) use cases.  For example:</a:t>
            </a:r>
          </a:p>
          <a:p>
            <a:pPr>
              <a:buFont typeface="Arial" panose="020B0604020202020204" pitchFamily="34" charset="0"/>
              <a:buChar char="•"/>
            </a:pPr>
            <a:r>
              <a:rPr lang="en-US" dirty="0"/>
              <a:t>Client steering (low/no security concern?)</a:t>
            </a:r>
          </a:p>
          <a:p>
            <a:pPr>
              <a:buFont typeface="Arial" panose="020B0604020202020204" pitchFamily="34" charset="0"/>
              <a:buChar char="•"/>
            </a:pPr>
            <a:r>
              <a:rPr lang="en-US" b="1" dirty="0"/>
              <a:t>Client recognition results in some network action (for example, enabling an SSID)</a:t>
            </a:r>
          </a:p>
          <a:p>
            <a:pPr>
              <a:buFont typeface="Arial" panose="020B0604020202020204" pitchFamily="34" charset="0"/>
              <a:buChar char="•"/>
            </a:pPr>
            <a:r>
              <a:rPr lang="en-US" dirty="0"/>
              <a:t>Client recognition results in permitted access to network or back-end services/resources</a:t>
            </a:r>
          </a:p>
          <a:p>
            <a:pPr>
              <a:buFont typeface="Arial" panose="020B0604020202020204" pitchFamily="34" charset="0"/>
              <a:buChar char="•"/>
            </a:pPr>
            <a:r>
              <a:rPr lang="en-US" b="1" dirty="0"/>
              <a:t>Etc.?</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1607224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January 2023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TGbi joint meeting (Thurs PM1)</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b="1" dirty="0"/>
              <a:t>Any concerns with overlap of scope between TGbh/TGbi?  Clarify the scope, if/as needed.</a:t>
            </a:r>
          </a:p>
          <a:p>
            <a:pPr marL="0" indent="0"/>
            <a:endParaRPr lang="en-US" dirty="0"/>
          </a:p>
          <a:p>
            <a:pPr marL="0" indent="0"/>
            <a:r>
              <a:rPr lang="en-US" b="1" dirty="0"/>
              <a:t>Can TGbh adopt a solution that can help or be leveraged into TGbi?</a:t>
            </a:r>
          </a:p>
          <a:p>
            <a:pPr marL="0" indent="0"/>
            <a:endParaRPr lang="en-US" dirty="0"/>
          </a:p>
          <a:p>
            <a:pPr marL="0" indent="0"/>
            <a:r>
              <a:rPr lang="en-US" b="1" dirty="0"/>
              <a:t>How do we ensure TGbh does _NOT_ adopt a solution that makes TGbi a harder problem, and/or causes TGbi to “undo” TGbh and do </a:t>
            </a:r>
            <a:r>
              <a:rPr lang="en-US" b="1"/>
              <a:t>something different.</a:t>
            </a:r>
            <a:endParaRPr lang="en-US" b="1" dirty="0"/>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7349533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March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TGbc</a:t>
            </a:r>
            <a:r>
              <a:rPr lang="en-US" sz="2800" dirty="0"/>
              <a:t>, UHR, TGbe(MAC/Joint) if/as much as possible</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Mar session? </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(Next slide)</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Teleconference time discussion</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0" indent="0">
              <a:lnSpc>
                <a:spcPct val="90000"/>
              </a:lnSpc>
              <a:spcBef>
                <a:spcPts val="0"/>
              </a:spcBef>
              <a:spcAft>
                <a:spcPts val="300"/>
              </a:spcAft>
              <a:defRPr/>
            </a:pPr>
            <a:r>
              <a:rPr lang="en-US" altLang="en-US" sz="2100" dirty="0">
                <a:solidFill>
                  <a:schemeClr val="tx1"/>
                </a:solidFill>
              </a:rPr>
              <a:t>We held teleconferences on Nov 29 morning and Dec 1 evening, and again on Dec 13 and Dec 15</a:t>
            </a:r>
          </a:p>
          <a:p>
            <a:pPr marL="0" indent="0">
              <a:lnSpc>
                <a:spcPct val="90000"/>
              </a:lnSpc>
              <a:spcBef>
                <a:spcPts val="0"/>
              </a:spcBef>
              <a:spcAft>
                <a:spcPts val="300"/>
              </a:spcAft>
              <a:defRPr/>
            </a:pPr>
            <a:endParaRPr lang="en-US" sz="2100" dirty="0">
              <a:solidFill>
                <a:schemeClr val="tx1"/>
              </a:solidFill>
            </a:endParaRPr>
          </a:p>
          <a:p>
            <a:pPr marL="0" indent="0">
              <a:lnSpc>
                <a:spcPct val="90000"/>
              </a:lnSpc>
              <a:spcBef>
                <a:spcPts val="0"/>
              </a:spcBef>
              <a:spcAft>
                <a:spcPts val="300"/>
              </a:spcAft>
              <a:defRPr/>
            </a:pPr>
            <a:r>
              <a:rPr lang="en-US" sz="2100" dirty="0">
                <a:solidFill>
                  <a:schemeClr val="tx1"/>
                </a:solidFill>
              </a:rPr>
              <a:t>For Nov 29/Dec 1, we had 14 attendees on Tuesday morning, and 8 on Thursday evening</a:t>
            </a:r>
          </a:p>
          <a:p>
            <a:pPr>
              <a:lnSpc>
                <a:spcPct val="90000"/>
              </a:lnSpc>
              <a:spcBef>
                <a:spcPts val="0"/>
              </a:spcBef>
              <a:spcAft>
                <a:spcPts val="300"/>
              </a:spcAft>
              <a:buFontTx/>
              <a:buChar char="-"/>
              <a:defRPr/>
            </a:pPr>
            <a:r>
              <a:rPr lang="en-US" sz="2100" dirty="0">
                <a:solidFill>
                  <a:schemeClr val="tx1"/>
                </a:solidFill>
              </a:rPr>
              <a:t>Only 3 attended Thursday, that did not attend on Tuesday, and I believe 2 of those were for other reasons</a:t>
            </a:r>
          </a:p>
          <a:p>
            <a:pPr>
              <a:lnSpc>
                <a:spcPct val="90000"/>
              </a:lnSpc>
              <a:spcBef>
                <a:spcPts val="0"/>
              </a:spcBef>
              <a:spcAft>
                <a:spcPts val="300"/>
              </a:spcAft>
              <a:buFontTx/>
              <a:buChar char="-"/>
              <a:defRPr/>
            </a:pPr>
            <a:r>
              <a:rPr lang="en-US" sz="2100" dirty="0"/>
              <a:t>9 attended on Tuesday that did not attend on Thursday</a:t>
            </a:r>
          </a:p>
          <a:p>
            <a:pPr>
              <a:lnSpc>
                <a:spcPct val="90000"/>
              </a:lnSpc>
              <a:spcBef>
                <a:spcPts val="0"/>
              </a:spcBef>
              <a:spcAft>
                <a:spcPts val="300"/>
              </a:spcAft>
              <a:buFontTx/>
              <a:buChar char="-"/>
              <a:defRPr/>
            </a:pPr>
            <a:endParaRPr lang="en-US" sz="2100" dirty="0"/>
          </a:p>
          <a:p>
            <a:pPr marL="0" indent="0">
              <a:lnSpc>
                <a:spcPct val="90000"/>
              </a:lnSpc>
              <a:spcBef>
                <a:spcPts val="0"/>
              </a:spcBef>
              <a:spcAft>
                <a:spcPts val="300"/>
              </a:spcAft>
              <a:defRPr/>
            </a:pPr>
            <a:r>
              <a:rPr lang="en-US" sz="2100" dirty="0"/>
              <a:t>For Dec13/15, we had 18 attendees on Tuesday morning, and 8 on Thursday evening.</a:t>
            </a:r>
          </a:p>
          <a:p>
            <a:pPr>
              <a:lnSpc>
                <a:spcPct val="90000"/>
              </a:lnSpc>
              <a:spcBef>
                <a:spcPts val="0"/>
              </a:spcBef>
              <a:spcAft>
                <a:spcPts val="300"/>
              </a:spcAft>
              <a:buFontTx/>
              <a:buChar char="-"/>
              <a:defRPr/>
            </a:pPr>
            <a:r>
              <a:rPr lang="en-US" sz="2100" dirty="0">
                <a:solidFill>
                  <a:schemeClr val="tx1"/>
                </a:solidFill>
              </a:rPr>
              <a:t>2 attended Thursday, that did not attend on Tuesday.</a:t>
            </a:r>
          </a:p>
          <a:p>
            <a:pPr>
              <a:lnSpc>
                <a:spcPct val="90000"/>
              </a:lnSpc>
              <a:spcBef>
                <a:spcPts val="0"/>
              </a:spcBef>
              <a:spcAft>
                <a:spcPts val="300"/>
              </a:spcAft>
              <a:buFontTx/>
              <a:buChar char="-"/>
              <a:defRPr/>
            </a:pPr>
            <a:r>
              <a:rPr lang="en-US" sz="2100" dirty="0">
                <a:solidFill>
                  <a:schemeClr val="tx1"/>
                </a:solidFill>
              </a:rPr>
              <a:t>12 attended on Tuesday that did not attend on Thursday</a:t>
            </a:r>
          </a:p>
          <a:p>
            <a:pPr>
              <a:lnSpc>
                <a:spcPct val="90000"/>
              </a:lnSpc>
              <a:spcBef>
                <a:spcPts val="0"/>
              </a:spcBef>
              <a:spcAft>
                <a:spcPts val="300"/>
              </a:spcAft>
              <a:buFontTx/>
              <a:buChar char="-"/>
              <a:defRPr/>
            </a:pPr>
            <a:endParaRPr lang="en-US" sz="2100" dirty="0"/>
          </a:p>
          <a:p>
            <a:pPr marL="0" indent="0">
              <a:lnSpc>
                <a:spcPct val="90000"/>
              </a:lnSpc>
              <a:spcBef>
                <a:spcPts val="0"/>
              </a:spcBef>
              <a:spcAft>
                <a:spcPts val="300"/>
              </a:spcAft>
              <a:defRPr/>
            </a:pPr>
            <a:r>
              <a:rPr lang="en-US" sz="2100" dirty="0"/>
              <a:t>This quick review, implies that Thursday evening is of limited benefit (1 or 2 attendees benefitted only), and a loss of continuity for over half the total attendees.</a:t>
            </a:r>
          </a:p>
          <a:p>
            <a:pPr marL="0" indent="0">
              <a:lnSpc>
                <a:spcPct val="90000"/>
              </a:lnSpc>
              <a:spcBef>
                <a:spcPts val="0"/>
              </a:spcBef>
              <a:spcAft>
                <a:spcPts val="300"/>
              </a:spcAft>
              <a:defRPr/>
            </a:pPr>
            <a:endParaRPr lang="en-US" sz="2100" dirty="0"/>
          </a:p>
          <a:p>
            <a:pPr marL="0" indent="0">
              <a:lnSpc>
                <a:spcPct val="90000"/>
              </a:lnSpc>
              <a:spcBef>
                <a:spcPts val="0"/>
              </a:spcBef>
              <a:spcAft>
                <a:spcPts val="300"/>
              </a:spcAft>
              <a:defRPr/>
            </a:pPr>
            <a:r>
              <a:rPr lang="en-US" sz="2100" dirty="0"/>
              <a:t>Discussion on plan for future calls …?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33</a:t>
            </a:fld>
            <a:endParaRPr lang="en-GB"/>
          </a:p>
        </p:txBody>
      </p:sp>
    </p:spTree>
    <p:extLst>
      <p:ext uri="{BB962C8B-B14F-4D97-AF65-F5344CB8AC3E}">
        <p14:creationId xmlns:p14="http://schemas.microsoft.com/office/powerpoint/2010/main" val="19408147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prefer “pre-association identification” (non-4-way handshake scenarios) to be communicated via an IE (or similar frame body protocol), or MAC Address?</a:t>
            </a:r>
          </a:p>
          <a:p>
            <a:pPr>
              <a:buFontTx/>
              <a:buChar char="-"/>
            </a:pPr>
            <a:r>
              <a:rPr lang="en-US" kern="0" dirty="0"/>
              <a:t>IE/frame body</a:t>
            </a:r>
          </a:p>
          <a:p>
            <a:pPr>
              <a:buFontTx/>
              <a:buChar char="-"/>
            </a:pPr>
            <a:r>
              <a:rPr lang="en-US" kern="0" dirty="0"/>
              <a:t>MAC Address</a:t>
            </a:r>
          </a:p>
          <a:p>
            <a:pPr>
              <a:buFontTx/>
              <a:buChar char="-"/>
            </a:pPr>
            <a:r>
              <a:rPr lang="en-US" kern="0" dirty="0"/>
              <a:t>Both</a:t>
            </a:r>
          </a:p>
          <a:p>
            <a:pPr>
              <a:buFontTx/>
              <a:buChar char="-"/>
            </a:pPr>
            <a:r>
              <a:rPr lang="en-US" kern="0" dirty="0"/>
              <a:t>Abstain</a:t>
            </a:r>
          </a:p>
          <a:p>
            <a:pPr>
              <a:buFontTx/>
              <a:buChar char="-"/>
            </a:pPr>
            <a:r>
              <a:rPr lang="en-US" kern="0" dirty="0"/>
              <a:t>Need more information</a:t>
            </a:r>
          </a:p>
          <a:p>
            <a:pPr>
              <a:buFontTx/>
              <a:buChar char="-"/>
            </a:pPr>
            <a:endParaRPr lang="en-US" kern="0" dirty="0"/>
          </a:p>
        </p:txBody>
      </p:sp>
    </p:spTree>
    <p:extLst>
      <p:ext uri="{BB962C8B-B14F-4D97-AF65-F5344CB8AC3E}">
        <p14:creationId xmlns:p14="http://schemas.microsoft.com/office/powerpoint/2010/main" val="2132246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35</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The TGbh Draft should include the following schemes (follow-on question/discussion about whether these are </a:t>
            </a:r>
            <a:r>
              <a:rPr lang="en-US" u="sng" kern="0" dirty="0"/>
              <a:t>used</a:t>
            </a:r>
            <a:r>
              <a:rPr lang="en-US" kern="0" dirty="0"/>
              <a:t> simultaneously or not):</a:t>
            </a:r>
          </a:p>
          <a:p>
            <a:pPr marL="457200" indent="-457200">
              <a:buFont typeface="+mj-lt"/>
              <a:buAutoNum type="alphaUcPeriod"/>
            </a:pPr>
            <a:r>
              <a:rPr lang="en-US" kern="0" dirty="0"/>
              <a:t>Device ID, MAAD, and RRCM</a:t>
            </a:r>
          </a:p>
          <a:p>
            <a:pPr marL="457200" indent="-457200">
              <a:buFont typeface="+mj-lt"/>
              <a:buAutoNum type="alphaUcPeriod"/>
            </a:pPr>
            <a:r>
              <a:rPr lang="en-US" kern="0" dirty="0"/>
              <a:t>Device ID, MAAD, and IRM</a:t>
            </a:r>
          </a:p>
          <a:p>
            <a:pPr marL="457200" indent="-457200">
              <a:buFont typeface="+mj-lt"/>
              <a:buAutoNum type="alphaUcPeriod"/>
            </a:pPr>
            <a:r>
              <a:rPr lang="en-US" kern="0" dirty="0"/>
              <a:t>Device ID and MAAD</a:t>
            </a:r>
          </a:p>
          <a:p>
            <a:pPr marL="457200" indent="-457200">
              <a:buFont typeface="+mj-lt"/>
              <a:buAutoNum type="alphaUcPeriod"/>
            </a:pPr>
            <a:r>
              <a:rPr lang="en-US" kern="0" dirty="0"/>
              <a:t>Device ID, MAAD, IRM and RRCM</a:t>
            </a:r>
          </a:p>
          <a:p>
            <a:pPr marL="457200" indent="-457200">
              <a:buFont typeface="+mj-lt"/>
              <a:buAutoNum type="alphaUcPeriod"/>
            </a:pPr>
            <a:r>
              <a:rPr lang="en-US" kern="0" dirty="0"/>
              <a:t>Device ID only</a:t>
            </a:r>
          </a:p>
          <a:p>
            <a:pPr marL="457200" indent="-457200">
              <a:buFont typeface="+mj-lt"/>
              <a:buAutoNum type="alphaUcPeriod"/>
            </a:pPr>
            <a:r>
              <a:rPr lang="en-US" kern="0" dirty="0"/>
              <a:t>Device ID and RRCM</a:t>
            </a:r>
          </a:p>
          <a:p>
            <a:pPr marL="457200" indent="-457200">
              <a:buFont typeface="+mj-lt"/>
              <a:buAutoNum type="alphaUcPeriod"/>
            </a:pPr>
            <a:r>
              <a:rPr lang="en-US" kern="0" dirty="0"/>
              <a:t>Other?</a:t>
            </a:r>
          </a:p>
          <a:p>
            <a:pPr marL="457200" indent="-457200">
              <a:buFont typeface="+mj-lt"/>
              <a:buAutoNum type="alphaUcPeriod"/>
            </a:pPr>
            <a:endParaRPr lang="en-US" kern="0" dirty="0"/>
          </a:p>
          <a:p>
            <a:pPr marL="0" indent="0"/>
            <a:r>
              <a:rPr lang="en-US" kern="0" dirty="0"/>
              <a:t>Take each separately. </a:t>
            </a:r>
          </a:p>
        </p:txBody>
      </p:sp>
    </p:spTree>
    <p:extLst>
      <p:ext uri="{BB962C8B-B14F-4D97-AF65-F5344CB8AC3E}">
        <p14:creationId xmlns:p14="http://schemas.microsoft.com/office/powerpoint/2010/main" val="2031349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An Identifier (input to opaque algorithm, if used) is generated by:</a:t>
            </a:r>
          </a:p>
          <a:p>
            <a:pPr marL="457200" indent="-457200">
              <a:buFontTx/>
              <a:buChar char="-"/>
            </a:pPr>
            <a:r>
              <a:rPr lang="en-US" sz="2800" dirty="0"/>
              <a:t>AP/network locally generates it</a:t>
            </a:r>
          </a:p>
          <a:p>
            <a:pPr marL="457200" indent="-457200">
              <a:buFontTx/>
              <a:buChar char="-"/>
            </a:pPr>
            <a:r>
              <a:rPr lang="en-US" sz="2800" dirty="0"/>
              <a:t>It is derived by out-of-scope process</a:t>
            </a:r>
          </a:p>
          <a:p>
            <a:endParaRPr lang="en-US" sz="2800" dirty="0"/>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37</a:t>
            </a:fld>
            <a:endParaRPr lang="en-GB"/>
          </a:p>
        </p:txBody>
      </p:sp>
    </p:spTree>
    <p:extLst>
      <p:ext uri="{BB962C8B-B14F-4D97-AF65-F5344CB8AC3E}">
        <p14:creationId xmlns:p14="http://schemas.microsoft.com/office/powerpoint/2010/main" val="9261697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https://cvent.me/nX5xrY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40</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41</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42</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40571</TotalTime>
  <Words>4018</Words>
  <Application>Microsoft Office PowerPoint</Application>
  <PresentationFormat>Widescreen</PresentationFormat>
  <Paragraphs>472</Paragraphs>
  <Slides>42</Slides>
  <Notes>22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9" baseType="lpstr">
      <vt:lpstr>Arial</vt:lpstr>
      <vt:lpstr>Calibri</vt:lpstr>
      <vt:lpstr>Helvetica</vt:lpstr>
      <vt:lpstr>Monotype Sorts</vt:lpstr>
      <vt:lpstr>Times New Roman</vt:lpstr>
      <vt:lpstr>Office Theme</vt:lpstr>
      <vt:lpstr>Document</vt:lpstr>
      <vt:lpstr>TGbh-agenda-2023-January-Interim</vt:lpstr>
      <vt:lpstr>Abstract</vt:lpstr>
      <vt:lpstr>IEEE 802.11 TGbh   Randomized and Changing MAC Addresses (RCM)</vt:lpstr>
      <vt:lpstr>Registration for the January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16 January 2023, 10:30-12:30 ET</vt:lpstr>
      <vt:lpstr>Approve prior TGbh minutes</vt:lpstr>
      <vt:lpstr>Timeline</vt:lpstr>
      <vt:lpstr>TGbh Agenda – 17 January 2023, 13:30-15:30 ET</vt:lpstr>
      <vt:lpstr>TGbh Agenda – 18 January 2023, 8:00-10:00 ET</vt:lpstr>
      <vt:lpstr>TGbh Agenda – 19 January 2023, 8:00-10:00 ET</vt:lpstr>
      <vt:lpstr>Contributions</vt:lpstr>
      <vt:lpstr>Way forward</vt:lpstr>
      <vt:lpstr>Way forward – Current options</vt:lpstr>
      <vt:lpstr>Way forward - 3</vt:lpstr>
      <vt:lpstr>Way forward - 4</vt:lpstr>
      <vt:lpstr>Way forward - 5</vt:lpstr>
      <vt:lpstr>Way forward - 6</vt:lpstr>
      <vt:lpstr>Way forward - 7</vt:lpstr>
      <vt:lpstr>TGbi joint meeting (Thurs PM1)</vt:lpstr>
      <vt:lpstr>March plenary session plan</vt:lpstr>
      <vt:lpstr>TGbh Teleconferences</vt:lpstr>
      <vt:lpstr>Teleconference time discussion</vt:lpstr>
      <vt:lpstr>Straw Poll – ??</vt:lpstr>
      <vt:lpstr>Straw Poll – ??</vt:lpstr>
      <vt:lpstr>Straw Poll - ??</vt:lpstr>
      <vt:lpstr>Motion X – Dx.x update</vt:lpstr>
      <vt:lpstr>Motion X - TGbh initial WG ballot</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356</cp:revision>
  <cp:lastPrinted>1601-01-01T00:00:00Z</cp:lastPrinted>
  <dcterms:created xsi:type="dcterms:W3CDTF">2021-01-26T19:12:38Z</dcterms:created>
  <dcterms:modified xsi:type="dcterms:W3CDTF">2023-01-17T17:53:25Z</dcterms:modified>
</cp:coreProperties>
</file>