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68" r:id="rId4"/>
    <p:sldId id="2386"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83" r:id="rId20"/>
    <p:sldId id="2392" r:id="rId21"/>
    <p:sldId id="314" r:id="rId22"/>
    <p:sldId id="308" r:id="rId23"/>
    <p:sldId id="2375" r:id="rId24"/>
    <p:sldId id="2367" r:id="rId25"/>
    <p:sldId id="307" r:id="rId26"/>
    <p:sldId id="2391" r:id="rId27"/>
    <p:sldId id="2390" r:id="rId28"/>
    <p:sldId id="2370" r:id="rId29"/>
    <p:sldId id="2387" r:id="rId30"/>
    <p:sldId id="2374" r:id="rId31"/>
    <p:sldId id="310" r:id="rId32"/>
    <p:sldId id="295" r:id="rId33"/>
    <p:sldId id="311" r:id="rId34"/>
    <p:sldId id="313" r:id="rId3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614" autoAdjust="0"/>
    <p:restoredTop sz="94660"/>
  </p:normalViewPr>
  <p:slideViewPr>
    <p:cSldViewPr>
      <p:cViewPr varScale="1">
        <p:scale>
          <a:sx n="81" d="100"/>
          <a:sy n="81" d="100"/>
        </p:scale>
        <p:origin x="102" y="96"/>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12/9/2022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071874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7527465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2151514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28</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957229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2496375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802.11-22/2124r0</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January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2/11-22-0668-00-0000-liaison-statement-from-wba-re-wi-fi-devices-identification-group.pdf" TargetMode="External"/><Relationship Id="rId3" Type="http://schemas.openxmlformats.org/officeDocument/2006/relationships/hyperlink" Target="https://mentor.ieee.org/802.11/dcn/21/11-21-0332-37-00bh-issues-tracking.docx" TargetMode="External"/><Relationship Id="rId7" Type="http://schemas.openxmlformats.org/officeDocument/2006/relationships/hyperlink" Target="https://mentor.ieee.org/802.11/dcn/21/11-21-1141-00-00bh-excerpts-of-wba-document-wi-fi-id-scope.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1/11-21-0703-00-0000-2021-april-liaison-from-wba.docx" TargetMode="External"/><Relationship Id="rId5" Type="http://schemas.openxmlformats.org/officeDocument/2006/relationships/hyperlink" Target="https://mentor.ieee.org/802.11/dcn/22/11-22-0973-13-00bh-cc41-comments-against-d0-2.xlsx" TargetMode="External"/><Relationship Id="rId4" Type="http://schemas.openxmlformats.org/officeDocument/2006/relationships/hyperlink" Target="https://mentor.ieee.org/802.11/dcn/22/11-22-0651-09-00bh-tgbh-motions-list.pptx" TargetMode="External"/><Relationship Id="rId9" Type="http://schemas.openxmlformats.org/officeDocument/2006/relationships/hyperlink" Target="https://mentor.ieee.org/802.11/dcn/22/11-22-0653-00-0000-2022-march-wba-whitepaper-re-device-identification.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2/11-22-0928-01-00bh-text-maad-and-irm-tgbh-draft-0-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2/11-22-0435-02-00bh-open-issues-from-issues-tracking.pptx" TargetMode="External"/><Relationship Id="rId5" Type="http://schemas.openxmlformats.org/officeDocument/2006/relationships/hyperlink" Target="https://mentor.ieee.org/802.11/dcn/22/11-22-1585-00-00bh-multiple-schemes-text.docx" TargetMode="External"/><Relationship Id="rId4" Type="http://schemas.openxmlformats.org/officeDocument/2006/relationships/hyperlink" Target="https://mentor.ieee.org/802.11/dcn/22/11-22-0925-03-00bh-maad-text-for-tgbh-draft-0-2.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www.ieee802.org/11/private/Draft_Standards/11bh/index.html"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1/dcn/21/11-21-0332-37-00bh-issues-tracking.docx"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web.cvent.com/event/42bd3c17-b02d-4d4b-beb8-727d49ca7af1/summary"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TGbh-agenda-2023-January-Interim</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2022-12-09</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spid="_x0000_s1135" name="Document" r:id="rId4" imgW="10457640" imgH="2537948" progId="Word.Document.8">
                  <p:embed/>
                </p:oleObj>
              </mc:Choice>
              <mc:Fallback>
                <p:oleObj name="Document" r:id="rId4" imgW="10457640" imgH="2537948" progId="Word.Document.8">
                  <p:embed/>
                  <p:pic>
                    <p:nvPicPr>
                      <p:cNvPr id="0" name="Picture 3"/>
                      <p:cNvPicPr>
                        <a:picLocks noChangeAspect="1" noChangeArrowheads="1"/>
                      </p:cNvPicPr>
                      <p:nvPr/>
                    </p:nvPicPr>
                    <p:blipFill>
                      <a:blip r:embed="rId5"/>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16 January 2023, 10:30-12:30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857250" lvl="1" indent="-457200">
              <a:lnSpc>
                <a:spcPct val="90000"/>
              </a:lnSpc>
              <a:spcBef>
                <a:spcPts val="0"/>
              </a:spcBef>
              <a:spcAft>
                <a:spcPts val="600"/>
              </a:spcAft>
              <a:buFont typeface="Arial" panose="020B0604020202020204" pitchFamily="34" charset="0"/>
              <a:buChar char="•"/>
              <a:defRPr/>
            </a:pPr>
            <a:r>
              <a:rPr lang="en-US" sz="2400" dirty="0"/>
              <a:t>Approve November plenary and Nov/Dec/Jan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update 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295400"/>
            <a:ext cx="10361084" cy="51800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November plenary session: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Nov 8:</a:t>
            </a:r>
          </a:p>
          <a:p>
            <a:pPr marL="1257300" lvl="2" indent="-457200">
              <a:lnSpc>
                <a:spcPct val="90000"/>
              </a:lnSpc>
              <a:spcBef>
                <a:spcPts val="0"/>
              </a:spcBef>
              <a:spcAft>
                <a:spcPts val="600"/>
              </a:spcAft>
              <a:buFont typeface="Arial" panose="020B0604020202020204" pitchFamily="34" charset="0"/>
              <a:buChar char="•"/>
              <a:defRPr/>
            </a:pPr>
            <a:r>
              <a:rPr lang="en-US" sz="2400" dirty="0"/>
              <a:t>Nov 29:</a:t>
            </a:r>
          </a:p>
          <a:p>
            <a:pPr marL="1257300" lvl="2" indent="-457200">
              <a:lnSpc>
                <a:spcPct val="90000"/>
              </a:lnSpc>
              <a:spcBef>
                <a:spcPts val="0"/>
              </a:spcBef>
              <a:spcAft>
                <a:spcPts val="600"/>
              </a:spcAft>
              <a:buFont typeface="Arial" panose="020B0604020202020204" pitchFamily="34" charset="0"/>
              <a:buChar char="•"/>
              <a:defRPr/>
            </a:pPr>
            <a:r>
              <a:rPr lang="en-US" sz="2400" dirty="0"/>
              <a:t>Dec 1:</a:t>
            </a:r>
          </a:p>
          <a:p>
            <a:pPr marL="1257300" lvl="2" indent="-457200">
              <a:lnSpc>
                <a:spcPct val="90000"/>
              </a:lnSpc>
              <a:spcBef>
                <a:spcPts val="0"/>
              </a:spcBef>
              <a:spcAft>
                <a:spcPts val="600"/>
              </a:spcAft>
              <a:buFont typeface="Arial" panose="020B0604020202020204" pitchFamily="34" charset="0"/>
              <a:buChar char="•"/>
              <a:defRPr/>
            </a:pPr>
            <a:r>
              <a:rPr lang="en-US" sz="2400" dirty="0"/>
              <a:t>Dec 13:</a:t>
            </a:r>
          </a:p>
          <a:p>
            <a:pPr marL="1257300" lvl="2" indent="-457200">
              <a:lnSpc>
                <a:spcPct val="90000"/>
              </a:lnSpc>
              <a:spcBef>
                <a:spcPts val="0"/>
              </a:spcBef>
              <a:spcAft>
                <a:spcPts val="600"/>
              </a:spcAft>
              <a:buFont typeface="Arial" panose="020B0604020202020204" pitchFamily="34" charset="0"/>
              <a:buChar char="•"/>
              <a:defRPr/>
            </a:pPr>
            <a:r>
              <a:rPr lang="en-US" sz="2400" dirty="0"/>
              <a:t>Dec 15:</a:t>
            </a:r>
          </a:p>
          <a:p>
            <a:pPr marL="1257300" lvl="2" indent="-457200">
              <a:lnSpc>
                <a:spcPct val="90000"/>
              </a:lnSpc>
              <a:spcBef>
                <a:spcPts val="0"/>
              </a:spcBef>
              <a:spcAft>
                <a:spcPts val="600"/>
              </a:spcAft>
              <a:buFont typeface="Arial" panose="020B0604020202020204" pitchFamily="34" charset="0"/>
              <a:buChar char="•"/>
              <a:defRPr/>
            </a:pPr>
            <a:r>
              <a:rPr lang="en-US" sz="2400" dirty="0"/>
              <a:t>Dec 20:</a:t>
            </a:r>
          </a:p>
          <a:p>
            <a:pPr marL="1257300" lvl="2" indent="-457200">
              <a:lnSpc>
                <a:spcPct val="90000"/>
              </a:lnSpc>
              <a:spcBef>
                <a:spcPts val="0"/>
              </a:spcBef>
              <a:spcAft>
                <a:spcPts val="600"/>
              </a:spcAft>
              <a:buFont typeface="Arial" panose="020B0604020202020204" pitchFamily="34" charset="0"/>
              <a:buChar char="•"/>
              <a:defRPr/>
            </a:pPr>
            <a:r>
              <a:rPr lang="en-US" sz="2400" dirty="0"/>
              <a:t>Jan 10:</a:t>
            </a:r>
          </a:p>
          <a:p>
            <a:pPr marL="457200" indent="-457200">
              <a:lnSpc>
                <a:spcPct val="90000"/>
              </a:lnSpc>
              <a:spcBef>
                <a:spcPts val="0"/>
              </a:spcBef>
              <a:spcAft>
                <a:spcPts val="600"/>
              </a:spcAft>
              <a:buFont typeface="Arial" panose="020B0604020202020204" pitchFamily="34" charset="0"/>
              <a:buChar char="•"/>
              <a:defRPr/>
            </a:pPr>
            <a:r>
              <a:rPr lang="en-US" sz="2800" dirty="0"/>
              <a:t>Moved:</a:t>
            </a:r>
          </a:p>
          <a:p>
            <a:pPr marL="457200" indent="-457200">
              <a:lnSpc>
                <a:spcPct val="90000"/>
              </a:lnSpc>
              <a:spcBef>
                <a:spcPts val="0"/>
              </a:spcBef>
              <a:spcAft>
                <a:spcPts val="600"/>
              </a:spcAft>
              <a:buFont typeface="Arial" panose="020B0604020202020204" pitchFamily="34" charset="0"/>
              <a:buChar char="•"/>
              <a:defRPr/>
            </a:pPr>
            <a:r>
              <a:rPr lang="en-US" sz="2800" dirty="0"/>
              <a:t>Seconded:</a:t>
            </a:r>
          </a:p>
          <a:p>
            <a:pPr marL="457200" indent="-457200">
              <a:lnSpc>
                <a:spcPct val="90000"/>
              </a:lnSpc>
              <a:spcBef>
                <a:spcPts val="0"/>
              </a:spcBef>
              <a:spcAft>
                <a:spcPts val="600"/>
              </a:spcAft>
              <a:buFont typeface="Arial" panose="020B0604020202020204" pitchFamily="34" charset="0"/>
              <a:buChar char="•"/>
              <a:defRPr/>
            </a:pPr>
            <a:r>
              <a:rPr lang="en-US" sz="2800" dirty="0"/>
              <a:t>Result: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defRPr/>
            </a:pPr>
            <a:r>
              <a:rPr lang="en-US" altLang="zh-CN" sz="2400" dirty="0">
                <a:latin typeface="Times New Roman"/>
                <a:ea typeface="MS Gothic"/>
              </a:rPr>
              <a:t>PAR approved					</a:t>
            </a:r>
            <a:r>
              <a:rPr lang="en-US" altLang="zh-CN" sz="2400" dirty="0">
                <a:highlight>
                  <a:srgbClr val="00FF00"/>
                </a:highlight>
                <a:latin typeface="Times New Roman"/>
                <a:ea typeface="MS Gothic"/>
              </a:rPr>
              <a:t>Feb 2021</a:t>
            </a:r>
          </a:p>
          <a:p>
            <a:pPr lvl="1" algn="just">
              <a:spcBef>
                <a:spcPts val="0"/>
              </a:spcBef>
              <a:defRPr/>
            </a:pPr>
            <a:r>
              <a:rPr lang="en-US" altLang="zh-CN" sz="2400" dirty="0">
                <a:latin typeface="Times New Roman"/>
                <a:ea typeface="MS Gothic"/>
              </a:rPr>
              <a:t>First TG meeting					</a:t>
            </a:r>
            <a:r>
              <a:rPr lang="en-US" altLang="zh-CN" sz="2400" dirty="0">
                <a:highlight>
                  <a:srgbClr val="00FF00"/>
                </a:highlight>
                <a:latin typeface="Times New Roman"/>
                <a:ea typeface="MS Gothic"/>
              </a:rPr>
              <a:t>Mar 2021</a:t>
            </a:r>
          </a:p>
          <a:p>
            <a:pPr lvl="1" algn="just">
              <a:spcBef>
                <a:spcPts val="0"/>
              </a:spcBef>
              <a:defRPr/>
            </a:pPr>
            <a:r>
              <a:rPr lang="en-US" altLang="zh-CN" sz="2400" dirty="0">
                <a:latin typeface="Times New Roman"/>
                <a:ea typeface="MS Gothic"/>
              </a:rPr>
              <a:t>D0.2 CC							</a:t>
            </a:r>
            <a:r>
              <a:rPr lang="en-US" altLang="zh-CN" sz="2400" dirty="0">
                <a:highlight>
                  <a:srgbClr val="00FF00"/>
                </a:highlight>
                <a:latin typeface="Times New Roman"/>
                <a:ea typeface="MS Gothic"/>
                <a:sym typeface="Wingdings" panose="05000000000000000000" pitchFamily="2" charset="2"/>
              </a:rPr>
              <a:t>May 2022</a:t>
            </a:r>
            <a:endParaRPr lang="en-US" altLang="zh-CN" sz="2400" dirty="0">
              <a:latin typeface="Times New Roman"/>
              <a:ea typeface="MS Gothic"/>
            </a:endParaRPr>
          </a:p>
          <a:p>
            <a:pPr lvl="1" algn="just">
              <a:spcBef>
                <a:spcPts val="0"/>
              </a:spcBef>
              <a:defRPr/>
            </a:pPr>
            <a:r>
              <a:rPr lang="en-US" altLang="zh-CN" sz="2400" dirty="0">
                <a:latin typeface="Times New Roman"/>
                <a:ea typeface="MS Gothic"/>
              </a:rPr>
              <a:t>Initial WG Letter Ballot (D1.0)	Mar 2023</a:t>
            </a:r>
          </a:p>
          <a:p>
            <a:pPr lvl="1" algn="just">
              <a:spcBef>
                <a:spcPts val="0"/>
              </a:spcBef>
              <a:defRPr/>
            </a:pPr>
            <a:r>
              <a:rPr lang="en-US" altLang="zh-CN" sz="2400" dirty="0">
                <a:latin typeface="Times New Roman"/>
                <a:ea typeface="MS Gothic"/>
              </a:rPr>
              <a:t>Recirculation LB (D2.0)			Jul 2023</a:t>
            </a:r>
          </a:p>
          <a:p>
            <a:pPr lvl="1" algn="just">
              <a:spcBef>
                <a:spcPts val="0"/>
              </a:spcBef>
              <a:defRPr/>
            </a:pPr>
            <a:r>
              <a:rPr lang="en-US" altLang="zh-CN" sz="2400" dirty="0">
                <a:latin typeface="Times New Roman"/>
                <a:ea typeface="MS Gothic"/>
              </a:rPr>
              <a:t>Initial SA Ballot (D3.0)			Nov 2023</a:t>
            </a:r>
          </a:p>
          <a:p>
            <a:pPr lvl="1" algn="just">
              <a:spcBef>
                <a:spcPts val="0"/>
              </a:spcBef>
              <a:defRPr/>
            </a:pPr>
            <a:r>
              <a:rPr lang="en-US" altLang="zh-CN" sz="2400" dirty="0">
                <a:latin typeface="Times New Roman"/>
                <a:ea typeface="MS Gothic"/>
              </a:rPr>
              <a:t>Final 802.11 WG approval		Mar 2024</a:t>
            </a:r>
          </a:p>
          <a:p>
            <a:pPr lvl="1" algn="just">
              <a:spcBef>
                <a:spcPts val="0"/>
              </a:spcBef>
              <a:defRPr/>
            </a:pPr>
            <a:r>
              <a:rPr lang="en-US" altLang="zh-CN" sz="2400" dirty="0">
                <a:latin typeface="Times New Roman"/>
                <a:ea typeface="MS Gothic"/>
              </a:rPr>
              <a:t>802 EC approval					Apr 2024</a:t>
            </a:r>
          </a:p>
          <a:p>
            <a:pPr lvl="1">
              <a:spcBef>
                <a:spcPts val="0"/>
              </a:spcBef>
              <a:defRPr/>
            </a:pPr>
            <a:r>
              <a:rPr lang="en-US" altLang="zh-CN" sz="2400" dirty="0" err="1">
                <a:latin typeface="Times New Roman"/>
                <a:ea typeface="MS Gothic"/>
              </a:rPr>
              <a:t>RevCom</a:t>
            </a:r>
            <a:r>
              <a:rPr lang="en-US" altLang="zh-CN" sz="2400" dirty="0">
                <a:latin typeface="Times New Roman"/>
                <a:ea typeface="MS Gothic"/>
              </a:rPr>
              <a:t> and SASB approval		Apr 2024</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17 January 2023, 13:30-15:30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369992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January 2023 Interim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18 January 2023, 8:00-10:00 ET</a:t>
            </a:r>
            <a:endParaRPr lang="en-GB" dirty="0"/>
          </a:p>
        </p:txBody>
      </p:sp>
      <p:sp>
        <p:nvSpPr>
          <p:cNvPr id="4098" name="Rectangle 2"/>
          <p:cNvSpPr>
            <a:spLocks noGrp="1" noChangeArrowheads="1"/>
          </p:cNvSpPr>
          <p:nvPr>
            <p:ph idx="1"/>
          </p:nvPr>
        </p:nvSpPr>
        <p:spPr>
          <a:xfrm>
            <a:off x="685800" y="1219200"/>
            <a:ext cx="11049000" cy="52562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January Interim meetings: Monday, 10:30-12:30; Tuesday, 13:30-15:30; Wednesday, 8:00-10:00; Thursday 8:00-10:00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6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 (slide 23)</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416816492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19 January 2023, 8:00-10:00 ET</a:t>
            </a:r>
            <a:endParaRPr lang="en-GB" dirty="0"/>
          </a:p>
        </p:txBody>
      </p:sp>
      <p:sp>
        <p:nvSpPr>
          <p:cNvPr id="4098" name="Rectangle 2"/>
          <p:cNvSpPr>
            <a:spLocks noGrp="1" noChangeArrowheads="1"/>
          </p:cNvSpPr>
          <p:nvPr>
            <p:ph idx="1"/>
          </p:nvPr>
        </p:nvSpPr>
        <p:spPr>
          <a:xfrm>
            <a:off x="685800" y="1220788"/>
            <a:ext cx="10820399" cy="5254626"/>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3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3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300"/>
              </a:spcAft>
              <a:buFont typeface="Arial" panose="020B0604020202020204" pitchFamily="34" charset="0"/>
              <a:buChar char="•"/>
              <a:defRPr/>
            </a:pPr>
            <a:r>
              <a:rPr lang="en-US" altLang="en-US" sz="2400" dirty="0"/>
              <a:t>Next meetings plan (slides 24, 25)</a:t>
            </a:r>
          </a:p>
          <a:p>
            <a:pPr marL="857250" lvl="1" indent="-457200">
              <a:lnSpc>
                <a:spcPct val="90000"/>
              </a:lnSpc>
              <a:spcBef>
                <a:spcPts val="0"/>
              </a:spcBef>
              <a:spcAft>
                <a:spcPts val="300"/>
              </a:spcAft>
              <a:buFont typeface="Arial" panose="020B0604020202020204" pitchFamily="34" charset="0"/>
              <a:buChar char="•"/>
              <a:defRPr/>
            </a:pPr>
            <a:r>
              <a:rPr lang="en-US" sz="2400" dirty="0"/>
              <a:t>Timeline update review</a:t>
            </a:r>
            <a:endParaRPr lang="en-US" altLang="en-US" sz="2400" dirty="0"/>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11-21/0332r37</a:t>
            </a:r>
            <a:endParaRPr lang="en-US" sz="2800" b="0" dirty="0"/>
          </a:p>
          <a:p>
            <a:pPr marL="457200" indent="-457200">
              <a:lnSpc>
                <a:spcPct val="70000"/>
              </a:lnSpc>
              <a:spcBef>
                <a:spcPts val="300"/>
              </a:spcBef>
              <a:spcAft>
                <a:spcPts val="600"/>
              </a:spcAft>
              <a:buFont typeface="Arial" panose="020B0604020202020204" pitchFamily="34" charset="0"/>
              <a:buChar char="•"/>
              <a:defRPr/>
            </a:pPr>
            <a:r>
              <a:rPr lang="en-US" sz="2800" dirty="0"/>
              <a:t>Motions record:</a:t>
            </a:r>
            <a:r>
              <a:rPr lang="en-US" sz="2800" b="0" dirty="0"/>
              <a:t> </a:t>
            </a:r>
            <a:r>
              <a:rPr lang="en-US" sz="2800" b="0" dirty="0">
                <a:hlinkClick r:id="rId4"/>
              </a:rPr>
              <a:t>11-22/0651r9</a:t>
            </a:r>
            <a:r>
              <a:rPr lang="en-US" sz="2800" b="0" dirty="0"/>
              <a:t> </a:t>
            </a:r>
          </a:p>
          <a:p>
            <a:pPr marL="457200" indent="-457200">
              <a:lnSpc>
                <a:spcPct val="70000"/>
              </a:lnSpc>
              <a:spcBef>
                <a:spcPts val="300"/>
              </a:spcBef>
              <a:spcAft>
                <a:spcPts val="600"/>
              </a:spcAft>
              <a:buFont typeface="Arial" panose="020B0604020202020204" pitchFamily="34" charset="0"/>
              <a:buChar char="•"/>
              <a:defRPr/>
            </a:pPr>
            <a:r>
              <a:rPr lang="en-US" sz="2800" dirty="0"/>
              <a:t>Results of Comment Collection on D0.2:</a:t>
            </a:r>
            <a:r>
              <a:rPr lang="en-US" sz="2800" b="0" dirty="0"/>
              <a:t> </a:t>
            </a:r>
            <a:r>
              <a:rPr lang="en-US" sz="2800" b="0" dirty="0">
                <a:hlinkClick r:id="rId5"/>
              </a:rPr>
              <a:t>11-22/0973r13</a:t>
            </a:r>
            <a:r>
              <a:rPr lang="en-US" sz="2800" b="0" dirty="0"/>
              <a:t> </a:t>
            </a:r>
            <a:endParaRPr lang="en-US" sz="2800" dirty="0"/>
          </a:p>
          <a:p>
            <a:pPr marL="457200" indent="-457200">
              <a:lnSpc>
                <a:spcPct val="70000"/>
              </a:lnSpc>
              <a:spcBef>
                <a:spcPts val="300"/>
              </a:spcBef>
              <a:spcAft>
                <a:spcPts val="300"/>
              </a:spcAft>
              <a:buFont typeface="Arial" panose="020B0604020202020204" pitchFamily="34" charset="0"/>
              <a:buChar char="•"/>
              <a:defRPr/>
            </a:pPr>
            <a:r>
              <a:rPr lang="en-US" sz="2800" dirty="0"/>
              <a:t>Contributions (slide 22)</a:t>
            </a:r>
          </a:p>
          <a:p>
            <a:pPr marL="457200" indent="-457200">
              <a:lnSpc>
                <a:spcPct val="70000"/>
              </a:lnSpc>
              <a:spcBef>
                <a:spcPts val="300"/>
              </a:spcBef>
              <a:spcAft>
                <a:spcPts val="300"/>
              </a:spcAft>
              <a:buFont typeface="Arial" panose="020B0604020202020204" pitchFamily="34" charset="0"/>
              <a:buChar char="•"/>
              <a:defRPr/>
            </a:pPr>
            <a:r>
              <a:rPr lang="en-US" sz="2800" dirty="0"/>
              <a:t>                 --- Reserve last 15 minutes for the following ---</a:t>
            </a:r>
          </a:p>
          <a:p>
            <a:pPr marL="457200" indent="-457200">
              <a:lnSpc>
                <a:spcPct val="70000"/>
              </a:lnSpc>
              <a:spcBef>
                <a:spcPts val="300"/>
              </a:spcBef>
              <a:spcAft>
                <a:spcPts val="300"/>
              </a:spcAft>
              <a:buFont typeface="Arial" panose="020B0604020202020204" pitchFamily="34" charset="0"/>
              <a:buChar char="•"/>
              <a:defRPr/>
            </a:pPr>
            <a:r>
              <a:rPr lang="en-US" sz="2800" dirty="0"/>
              <a:t>Way forward to D1.0 (slide 23)</a:t>
            </a:r>
          </a:p>
          <a:p>
            <a:pPr marL="457200" indent="-457200">
              <a:lnSpc>
                <a:spcPct val="70000"/>
              </a:lnSpc>
              <a:spcBef>
                <a:spcPts val="300"/>
              </a:spcBef>
              <a:spcAft>
                <a:spcPts val="300"/>
              </a:spcAft>
              <a:buFont typeface="Arial" panose="020B0604020202020204" pitchFamily="34" charset="0"/>
              <a:buChar char="•"/>
              <a:defRPr/>
            </a:pPr>
            <a:r>
              <a:rPr lang="en-US" sz="2800" dirty="0"/>
              <a:t>Respond to Liaison from WBA: </a:t>
            </a:r>
            <a:r>
              <a:rPr lang="en-US" sz="2800" b="0" u="sng" dirty="0">
                <a:hlinkClick r:id="rId6"/>
              </a:rPr>
              <a:t>11-21/0703r0</a:t>
            </a:r>
            <a:r>
              <a:rPr lang="en-US" sz="2800" b="0" dirty="0"/>
              <a:t>, </a:t>
            </a:r>
            <a:r>
              <a:rPr lang="en-US" sz="2800" b="0" dirty="0">
                <a:hlinkClick r:id="rId7"/>
              </a:rPr>
              <a:t>11-21/1141r0</a:t>
            </a:r>
            <a:r>
              <a:rPr lang="en-US" sz="2800" b="0" dirty="0"/>
              <a:t>, </a:t>
            </a:r>
            <a:r>
              <a:rPr lang="en-US" sz="2800" b="0" dirty="0">
                <a:hlinkClick r:id="rId8"/>
              </a:rPr>
              <a:t>11-22/0668r0</a:t>
            </a:r>
            <a:r>
              <a:rPr lang="en-US" sz="2800" b="0" dirty="0"/>
              <a:t>, </a:t>
            </a:r>
            <a:r>
              <a:rPr lang="en-US" sz="2800" b="0" dirty="0">
                <a:hlinkClick r:id="rId9"/>
              </a:rPr>
              <a:t>11-22/0653r0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609600" y="1371600"/>
            <a:ext cx="10972800" cy="5103814"/>
          </a:xfrm>
          <a:ln/>
        </p:spPr>
        <p:txBody>
          <a:bodyPr/>
          <a:lstStyle/>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rPr>
              <a:t> &lt;</a:t>
            </a:r>
            <a:r>
              <a:rPr lang="en-US" altLang="en-US" sz="2100" dirty="0" err="1">
                <a:solidFill>
                  <a:schemeClr val="tx1"/>
                </a:solidFill>
              </a:rPr>
              <a:t>tbd</a:t>
            </a:r>
            <a:r>
              <a:rPr lang="en-US" altLang="en-US" sz="2100" dirty="0">
                <a:solidFill>
                  <a:schemeClr val="tx1"/>
                </a:solidFill>
              </a:rPr>
              <a:t>&gt;</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Text proposals (to be considered if/when direction is agreed):</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3"/>
              </a:rPr>
              <a:t>11-22/0928r1</a:t>
            </a:r>
            <a:r>
              <a:rPr lang="en-US" altLang="en-US" sz="2100" dirty="0">
                <a:solidFill>
                  <a:schemeClr val="tx1"/>
                </a:solidFill>
              </a:rPr>
              <a:t> – MAAD Text for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4"/>
              </a:rPr>
              <a:t>11-22/0925r3</a:t>
            </a:r>
            <a:r>
              <a:rPr lang="en-US" altLang="en-US" sz="2100" dirty="0">
                <a:solidFill>
                  <a:schemeClr val="tx1"/>
                </a:solidFill>
              </a:rPr>
              <a:t> – Text for MAAD and IRM in TGbh (Graham Smith)</a:t>
            </a:r>
          </a:p>
          <a:p>
            <a:pPr marL="457200" indent="-457200">
              <a:lnSpc>
                <a:spcPct val="90000"/>
              </a:lnSpc>
              <a:spcBef>
                <a:spcPts val="0"/>
              </a:spcBef>
              <a:spcAft>
                <a:spcPts val="300"/>
              </a:spcAft>
              <a:buFont typeface="Arial" panose="020B0604020202020204" pitchFamily="34" charset="0"/>
              <a:buChar char="•"/>
              <a:defRPr/>
            </a:pPr>
            <a:r>
              <a:rPr lang="en-US" altLang="en-US" sz="2100" dirty="0">
                <a:solidFill>
                  <a:schemeClr val="tx1"/>
                </a:solidFill>
                <a:hlinkClick r:id="rId5"/>
              </a:rPr>
              <a:t>11-22/1585r0</a:t>
            </a:r>
            <a:r>
              <a:rPr lang="en-US" altLang="en-US" sz="2100" dirty="0">
                <a:solidFill>
                  <a:schemeClr val="tx1"/>
                </a:solidFill>
              </a:rPr>
              <a:t> – Multiple schemes text (Graham Smith)</a:t>
            </a:r>
          </a:p>
          <a:p>
            <a:pPr marL="457200" indent="-457200">
              <a:lnSpc>
                <a:spcPct val="90000"/>
              </a:lnSpc>
              <a:spcBef>
                <a:spcPts val="0"/>
              </a:spcBef>
              <a:spcAft>
                <a:spcPts val="300"/>
              </a:spcAft>
              <a:buFont typeface="Arial" panose="020B0604020202020204" pitchFamily="34" charset="0"/>
              <a:buChar char="•"/>
              <a:defRPr/>
            </a:pPr>
            <a:endParaRPr lang="en-US" altLang="en-US" sz="2100" dirty="0">
              <a:solidFill>
                <a:schemeClr val="tx1"/>
              </a:solidFill>
            </a:endParaRPr>
          </a:p>
          <a:p>
            <a:pPr marL="0" indent="0">
              <a:lnSpc>
                <a:spcPct val="90000"/>
              </a:lnSpc>
              <a:spcBef>
                <a:spcPts val="0"/>
              </a:spcBef>
              <a:spcAft>
                <a:spcPts val="300"/>
              </a:spcAft>
              <a:defRPr/>
            </a:pPr>
            <a:r>
              <a:rPr lang="en-US" altLang="en-US" sz="2100" dirty="0">
                <a:solidFill>
                  <a:schemeClr val="tx1"/>
                </a:solidFill>
              </a:rPr>
              <a:t>Consider: </a:t>
            </a:r>
            <a:r>
              <a:rPr lang="en-US" sz="2100" dirty="0"/>
              <a:t>Open issues from Issues Tracking document </a:t>
            </a:r>
            <a:r>
              <a:rPr lang="en-US" sz="2100" dirty="0">
                <a:hlinkClick r:id="rId6"/>
              </a:rPr>
              <a:t>11-22/0435r2</a:t>
            </a:r>
            <a:r>
              <a:rPr lang="en-US" sz="2100" dirty="0"/>
              <a:t> </a:t>
            </a:r>
          </a:p>
          <a:p>
            <a:pPr marL="0" indent="0">
              <a:lnSpc>
                <a:spcPct val="90000"/>
              </a:lnSpc>
              <a:spcBef>
                <a:spcPts val="0"/>
              </a:spcBef>
              <a:spcAft>
                <a:spcPts val="300"/>
              </a:spcAft>
              <a:defRPr/>
            </a:pPr>
            <a:endParaRPr lang="en-US" altLang="en-US" sz="21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43DC70-4864-4BB7-86A1-B9404041B1F9}"/>
              </a:ext>
            </a:extLst>
          </p:cNvPr>
          <p:cNvSpPr>
            <a:spLocks noGrp="1"/>
          </p:cNvSpPr>
          <p:nvPr>
            <p:ph type="title"/>
          </p:nvPr>
        </p:nvSpPr>
        <p:spPr>
          <a:xfrm>
            <a:off x="914401" y="685801"/>
            <a:ext cx="10361084" cy="533399"/>
          </a:xfrm>
        </p:spPr>
        <p:txBody>
          <a:bodyPr/>
          <a:lstStyle/>
          <a:p>
            <a:r>
              <a:rPr lang="en-US" dirty="0"/>
              <a:t>Way forward</a:t>
            </a:r>
          </a:p>
        </p:txBody>
      </p:sp>
      <p:sp>
        <p:nvSpPr>
          <p:cNvPr id="3" name="Content Placeholder 2">
            <a:extLst>
              <a:ext uri="{FF2B5EF4-FFF2-40B4-BE49-F238E27FC236}">
                <a16:creationId xmlns:a16="http://schemas.microsoft.com/office/drawing/2014/main" id="{3DE0E834-7825-466C-AACB-BD71C45D27AC}"/>
              </a:ext>
            </a:extLst>
          </p:cNvPr>
          <p:cNvSpPr>
            <a:spLocks noGrp="1"/>
          </p:cNvSpPr>
          <p:nvPr>
            <p:ph idx="1"/>
          </p:nvPr>
        </p:nvSpPr>
        <p:spPr>
          <a:xfrm>
            <a:off x="914401" y="1524000"/>
            <a:ext cx="10361084" cy="4951413"/>
          </a:xfrm>
        </p:spPr>
        <p:txBody>
          <a:bodyPr/>
          <a:lstStyle/>
          <a:p>
            <a:pPr marL="0" indent="0"/>
            <a:r>
              <a:rPr lang="en-US" dirty="0"/>
              <a:t>Discuss status of draft and way forward, based on status as of this session</a:t>
            </a:r>
          </a:p>
          <a:p>
            <a:pPr marL="0" indent="0"/>
            <a:endParaRPr lang="en-US" b="1" dirty="0"/>
          </a:p>
          <a:p>
            <a:pPr marL="0" indent="0"/>
            <a:r>
              <a:rPr lang="en-US" dirty="0"/>
              <a:t>Current draft (D0.2) is posted, on this page </a:t>
            </a:r>
            <a:r>
              <a:rPr lang="en-US" dirty="0">
                <a:hlinkClick r:id="rId2"/>
              </a:rPr>
              <a:t>https://www.ieee802.org/11/private/Draft_Standards/11bh/index.html</a:t>
            </a:r>
            <a:r>
              <a:rPr lang="en-US" dirty="0"/>
              <a:t> </a:t>
            </a:r>
          </a:p>
          <a:p>
            <a:pPr marL="0" indent="0"/>
            <a:endParaRPr lang="en-US" b="1" dirty="0"/>
          </a:p>
          <a:p>
            <a:pPr marL="0" indent="0"/>
            <a:r>
              <a:rPr lang="en-US" dirty="0"/>
              <a:t>Updates this week, to create D0.&lt;x&gt;, approval?</a:t>
            </a:r>
          </a:p>
          <a:p>
            <a:pPr marL="0" indent="0"/>
            <a:endParaRPr lang="en-US" dirty="0"/>
          </a:p>
          <a:p>
            <a:pPr marL="0" indent="0"/>
            <a:r>
              <a:rPr lang="en-US" b="1" dirty="0"/>
              <a:t>D1.0 WG Ballot?</a:t>
            </a:r>
          </a:p>
        </p:txBody>
      </p:sp>
      <p:sp>
        <p:nvSpPr>
          <p:cNvPr id="4" name="Slide Number Placeholder 3">
            <a:extLst>
              <a:ext uri="{FF2B5EF4-FFF2-40B4-BE49-F238E27FC236}">
                <a16:creationId xmlns:a16="http://schemas.microsoft.com/office/drawing/2014/main" id="{4DD05361-13C0-4D48-B309-876A540AB49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77306124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Mar plenary session plan</a:t>
            </a:r>
            <a:endParaRPr lang="en-GB" dirty="0"/>
          </a:p>
        </p:txBody>
      </p:sp>
      <p:sp>
        <p:nvSpPr>
          <p:cNvPr id="4098" name="Rectangle 2"/>
          <p:cNvSpPr>
            <a:spLocks noGrp="1" noChangeArrowheads="1"/>
          </p:cNvSpPr>
          <p:nvPr>
            <p:ph idx="1"/>
          </p:nvPr>
        </p:nvSpPr>
        <p:spPr>
          <a:xfrm>
            <a:off x="914401" y="1601787"/>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TGbc</a:t>
            </a:r>
            <a:r>
              <a:rPr lang="en-US" sz="2800" dirty="0"/>
              <a:t>, UHR, TGbe(MAC/Joint) if/as much as possible</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r>
              <a:rPr lang="en-US" sz="2800" dirty="0"/>
              <a:t>Teleconferences through Mar session? Tues, Nov 29, Dec 13, Dec 20, Jan 10</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TGbe(MAC/Joint), UHR</a:t>
            </a:r>
          </a:p>
          <a:p>
            <a:pPr marL="457200" indent="-457200">
              <a:buFont typeface="Arial" panose="020B0604020202020204" pitchFamily="34" charset="0"/>
              <a:buChar char="•"/>
            </a:pPr>
            <a:r>
              <a:rPr lang="en-US" sz="2800" dirty="0"/>
              <a:t>Dates to avoid? Dec 6</a:t>
            </a:r>
          </a:p>
          <a:p>
            <a:pPr marL="457200" indent="-457200">
              <a:buFont typeface="Arial" panose="020B0604020202020204" pitchFamily="34" charset="0"/>
              <a:buChar char="•"/>
            </a:pPr>
            <a:endParaRPr lang="en-US" sz="2800" dirty="0"/>
          </a:p>
          <a:p>
            <a:pPr marL="0" indent="0"/>
            <a:r>
              <a:rPr lang="en-US" sz="2800" dirty="0"/>
              <a:t>Time of day?</a:t>
            </a:r>
          </a:p>
          <a:p>
            <a:pPr marL="457200" indent="-457200">
              <a:buFont typeface="Arial" panose="020B0604020202020204" pitchFamily="34" charset="0"/>
              <a:buChar char="•"/>
            </a:pPr>
            <a:r>
              <a:rPr lang="en-US" sz="2800" dirty="0"/>
              <a:t>Tuesday 9:30 AM ET (10:30 pm China, 11:30 pm Japan), 2 </a:t>
            </a:r>
            <a:r>
              <a:rPr lang="en-US" sz="2800" dirty="0" err="1"/>
              <a:t>hrs</a:t>
            </a:r>
            <a:endParaRPr lang="en-US" sz="2800" dirty="0"/>
          </a:p>
          <a:p>
            <a:pPr marL="457200" indent="-457200">
              <a:buFont typeface="Arial" panose="020B0604020202020204" pitchFamily="34" charset="0"/>
              <a:buChar char="•"/>
            </a:pPr>
            <a:r>
              <a:rPr lang="en-US" sz="2800" dirty="0"/>
              <a:t>Thursday 7:00 PM ET, 2 </a:t>
            </a:r>
            <a:r>
              <a:rPr lang="en-US" sz="2800" dirty="0" err="1"/>
              <a:t>hrs</a:t>
            </a:r>
            <a:endParaRPr lang="en-US" sz="2800" dirty="0"/>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Do you prefer “pre-association identification” (non-4-way handshake scenarios) to be communicated via an IE (or similar frame body protocol), or MAC Address?</a:t>
            </a:r>
          </a:p>
          <a:p>
            <a:pPr>
              <a:buFontTx/>
              <a:buChar char="-"/>
            </a:pPr>
            <a:r>
              <a:rPr lang="en-US" kern="0" dirty="0"/>
              <a:t>IE/frame body</a:t>
            </a:r>
          </a:p>
          <a:p>
            <a:pPr>
              <a:buFontTx/>
              <a:buChar char="-"/>
            </a:pPr>
            <a:r>
              <a:rPr lang="en-US" kern="0" dirty="0"/>
              <a:t>MAC Address</a:t>
            </a:r>
          </a:p>
          <a:p>
            <a:pPr>
              <a:buFontTx/>
              <a:buChar char="-"/>
            </a:pPr>
            <a:r>
              <a:rPr lang="en-US" kern="0" dirty="0"/>
              <a:t>Both</a:t>
            </a:r>
          </a:p>
          <a:p>
            <a:pPr>
              <a:buFontTx/>
              <a:buChar char="-"/>
            </a:pPr>
            <a:r>
              <a:rPr lang="en-US" kern="0" dirty="0"/>
              <a:t>Abstain</a:t>
            </a:r>
          </a:p>
          <a:p>
            <a:pPr>
              <a:buFontTx/>
              <a:buChar char="-"/>
            </a:pPr>
            <a:r>
              <a:rPr lang="en-US" kern="0" dirty="0"/>
              <a:t>Need more information</a:t>
            </a:r>
          </a:p>
          <a:p>
            <a:pPr>
              <a:buFontTx/>
              <a:buChar char="-"/>
            </a:pPr>
            <a:endParaRPr lang="en-US" kern="0" dirty="0"/>
          </a:p>
        </p:txBody>
      </p:sp>
    </p:spTree>
    <p:extLst>
      <p:ext uri="{BB962C8B-B14F-4D97-AF65-F5344CB8AC3E}">
        <p14:creationId xmlns:p14="http://schemas.microsoft.com/office/powerpoint/2010/main" val="213224699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
        <p:nvSpPr>
          <p:cNvPr id="7" name="Content Placeholder 1">
            <a:extLst>
              <a:ext uri="{FF2B5EF4-FFF2-40B4-BE49-F238E27FC236}">
                <a16:creationId xmlns:a16="http://schemas.microsoft.com/office/drawing/2014/main" id="{CB17677E-DD95-422E-B8FD-BAFC76B4921E}"/>
              </a:ext>
            </a:extLst>
          </p:cNvPr>
          <p:cNvSpPr txBox="1">
            <a:spLocks/>
          </p:cNvSpPr>
          <p:nvPr/>
        </p:nvSpPr>
        <p:spPr bwMode="auto">
          <a:xfrm>
            <a:off x="1066800" y="1585143"/>
            <a:ext cx="9829800" cy="457199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kern="0" dirty="0"/>
              <a:t>The TGbh Draft should include the following schemes (follow-on question/discussion about whether these are </a:t>
            </a:r>
            <a:r>
              <a:rPr lang="en-US" u="sng" kern="0" dirty="0"/>
              <a:t>used</a:t>
            </a:r>
            <a:r>
              <a:rPr lang="en-US" kern="0" dirty="0"/>
              <a:t> simultaneously or not):</a:t>
            </a:r>
          </a:p>
          <a:p>
            <a:pPr marL="457200" indent="-457200">
              <a:buFont typeface="+mj-lt"/>
              <a:buAutoNum type="alphaUcPeriod"/>
            </a:pPr>
            <a:r>
              <a:rPr lang="en-US" kern="0" dirty="0"/>
              <a:t>Device ID, MAAD, and RRCM</a:t>
            </a:r>
          </a:p>
          <a:p>
            <a:pPr marL="457200" indent="-457200">
              <a:buFont typeface="+mj-lt"/>
              <a:buAutoNum type="alphaUcPeriod"/>
            </a:pPr>
            <a:r>
              <a:rPr lang="en-US" kern="0" dirty="0"/>
              <a:t>Device ID, MAAD, and IRM</a:t>
            </a:r>
          </a:p>
          <a:p>
            <a:pPr marL="457200" indent="-457200">
              <a:buFont typeface="+mj-lt"/>
              <a:buAutoNum type="alphaUcPeriod"/>
            </a:pPr>
            <a:r>
              <a:rPr lang="en-US" kern="0" dirty="0"/>
              <a:t>Device ID and MAAD</a:t>
            </a:r>
          </a:p>
          <a:p>
            <a:pPr marL="457200" indent="-457200">
              <a:buFont typeface="+mj-lt"/>
              <a:buAutoNum type="alphaUcPeriod"/>
            </a:pPr>
            <a:r>
              <a:rPr lang="en-US" kern="0" dirty="0"/>
              <a:t>Device ID, MAAD, IRM and RRCM</a:t>
            </a:r>
          </a:p>
          <a:p>
            <a:pPr marL="457200" indent="-457200">
              <a:buFont typeface="+mj-lt"/>
              <a:buAutoNum type="alphaUcPeriod"/>
            </a:pPr>
            <a:r>
              <a:rPr lang="en-US" kern="0" dirty="0"/>
              <a:t>Device ID only</a:t>
            </a:r>
          </a:p>
          <a:p>
            <a:pPr marL="457200" indent="-457200">
              <a:buFont typeface="+mj-lt"/>
              <a:buAutoNum type="alphaUcPeriod"/>
            </a:pPr>
            <a:r>
              <a:rPr lang="en-US" kern="0" dirty="0"/>
              <a:t>Device ID and RRCM</a:t>
            </a:r>
          </a:p>
          <a:p>
            <a:pPr marL="457200" indent="-457200">
              <a:buFont typeface="+mj-lt"/>
              <a:buAutoNum type="alphaUcPeriod"/>
            </a:pPr>
            <a:r>
              <a:rPr lang="en-US" kern="0" dirty="0"/>
              <a:t>Other?</a:t>
            </a:r>
          </a:p>
          <a:p>
            <a:pPr marL="457200" indent="-457200">
              <a:buFont typeface="+mj-lt"/>
              <a:buAutoNum type="alphaUcPeriod"/>
            </a:pPr>
            <a:endParaRPr lang="en-US" kern="0" dirty="0"/>
          </a:p>
          <a:p>
            <a:pPr marL="0" indent="0"/>
            <a:r>
              <a:rPr lang="en-US" kern="0" dirty="0"/>
              <a:t>Take each separately. </a:t>
            </a:r>
          </a:p>
        </p:txBody>
      </p:sp>
    </p:spTree>
    <p:extLst>
      <p:ext uri="{BB962C8B-B14F-4D97-AF65-F5344CB8AC3E}">
        <p14:creationId xmlns:p14="http://schemas.microsoft.com/office/powerpoint/2010/main" val="203134989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 ??</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An Identifier (input to opaque algorithm, if used) is generated by:</a:t>
            </a:r>
          </a:p>
          <a:p>
            <a:pPr marL="457200" indent="-457200">
              <a:buFontTx/>
              <a:buChar char="-"/>
            </a:pPr>
            <a:r>
              <a:rPr lang="en-US" sz="2800" dirty="0"/>
              <a:t>AP/network locally generates it</a:t>
            </a:r>
          </a:p>
          <a:p>
            <a:pPr marL="457200" indent="-457200">
              <a:buFontTx/>
              <a:buChar char="-"/>
            </a:pPr>
            <a:r>
              <a:rPr lang="en-US" sz="2800" dirty="0"/>
              <a:t>It is derived by out-of-scope process</a:t>
            </a:r>
          </a:p>
          <a:p>
            <a:endParaRPr lang="en-US" sz="2800" dirty="0"/>
          </a:p>
          <a:p>
            <a:pPr>
              <a:buFont typeface="Arial" panose="020B0604020202020204" pitchFamily="34" charset="0"/>
              <a:buChar char="•"/>
            </a:pPr>
            <a:endParaRPr lang="en-GB" altLang="en-US" sz="1800" u="sng"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28</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marL="0" indent="0"/>
            <a:r>
              <a:rPr lang="en-GB" altLang="en-US" dirty="0">
                <a:solidFill>
                  <a:schemeClr val="tx1"/>
                </a:solidFill>
              </a:rPr>
              <a:t>Moved:</a:t>
            </a:r>
          </a:p>
          <a:p>
            <a:pPr marL="0" indent="0"/>
            <a:r>
              <a:rPr lang="en-GB" altLang="en-US" dirty="0">
                <a:solidFill>
                  <a:schemeClr val="tx1"/>
                </a:solidFill>
              </a:rPr>
              <a:t>Seconded:</a:t>
            </a:r>
          </a:p>
          <a:p>
            <a:pPr marL="0" indent="0"/>
            <a:r>
              <a:rPr lang="en-GB" altLang="en-US" dirty="0">
                <a:solidFill>
                  <a:schemeClr val="tx1"/>
                </a:solidFill>
              </a:rPr>
              <a:t>Results:</a:t>
            </a:r>
            <a:endParaRPr lang="en-US" altLang="en-US"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9261697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3656014"/>
          </a:xfrm>
        </p:spPr>
        <p:txBody>
          <a:bodyPr/>
          <a:lstStyle/>
          <a:p>
            <a:r>
              <a:rPr lang="en-US" altLang="en-US" dirty="0"/>
              <a:t>Agenda</a:t>
            </a:r>
          </a:p>
          <a:p>
            <a:r>
              <a:rPr lang="en-US" altLang="en-US" dirty="0"/>
              <a:t>January 2023 Interim Session</a:t>
            </a:r>
          </a:p>
          <a:p>
            <a:endParaRPr lang="en-US" altLang="en-US" dirty="0"/>
          </a:p>
          <a:p>
            <a:r>
              <a:rPr lang="en-US" altLang="en-US" dirty="0"/>
              <a:t>Chair: Mark Hamilton (Ruckus/CommScope)</a:t>
            </a:r>
          </a:p>
          <a:p>
            <a:r>
              <a:rPr lang="en-US" altLang="en-US" dirty="0"/>
              <a:t>Vice Chair &amp; </a:t>
            </a:r>
            <a:r>
              <a:rPr lang="en-US" altLang="en-US" dirty="0" err="1"/>
              <a:t>Sct’y</a:t>
            </a:r>
            <a:r>
              <a:rPr lang="en-US" altLang="en-US" dirty="0"/>
              <a:t>: Peter Yee (NSA-CSD/AKAYLA)</a:t>
            </a:r>
          </a:p>
          <a:p>
            <a:r>
              <a:rPr lang="en-US" altLang="en-US" dirty="0"/>
              <a:t>Vice Chair: Stephen Orr (Cisco)</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X - TGbh initial WG ballot</a:t>
            </a:r>
          </a:p>
        </p:txBody>
      </p:sp>
      <p:sp>
        <p:nvSpPr>
          <p:cNvPr id="3" name="Content Placeholder 2"/>
          <p:cNvSpPr>
            <a:spLocks noGrp="1"/>
          </p:cNvSpPr>
          <p:nvPr>
            <p:ph idx="1"/>
          </p:nvPr>
        </p:nvSpPr>
        <p:spPr/>
        <p:txBody>
          <a:bodyPr/>
          <a:lstStyle/>
          <a:p>
            <a:r>
              <a:rPr lang="en-US" b="0" dirty="0"/>
              <a:t>Instruct the editor to prepare P802.11bh/D1.0, and</a:t>
            </a:r>
          </a:p>
          <a:p>
            <a:r>
              <a:rPr lang="en-US" b="0" dirty="0"/>
              <a:t>approve a 30 day Working Group Technical Letter Ballot asking the question “Should TGbh Draft 1.0 be forwarded to Sponsor Ballot”?</a:t>
            </a:r>
          </a:p>
          <a:p>
            <a:endParaRPr lang="en-US" b="0" dirty="0"/>
          </a:p>
          <a:p>
            <a:r>
              <a:rPr lang="en-US" dirty="0"/>
              <a:t>Moved: </a:t>
            </a:r>
          </a:p>
          <a:p>
            <a:r>
              <a:rPr lang="en-US" dirty="0"/>
              <a:t>Seconded: </a:t>
            </a:r>
          </a:p>
          <a:p>
            <a:r>
              <a:rPr lang="en-US" dirty="0"/>
              <a:t>Result: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Tree>
    <p:extLst>
      <p:ext uri="{BB962C8B-B14F-4D97-AF65-F5344CB8AC3E}">
        <p14:creationId xmlns:p14="http://schemas.microsoft.com/office/powerpoint/2010/main" val="36518667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t> </a:t>
            </a:r>
            <a:r>
              <a:rPr lang="en-US" sz="3200" b="0" dirty="0">
                <a:hlinkClick r:id="rId3"/>
              </a:rPr>
              <a:t>11-21/0332r37</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32</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33</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34</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November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https://web.cvent.com/event/42bd3c17-b02d-4d4b-beb8-727d49ca7af1/summary</a:t>
            </a:r>
            <a:r>
              <a:rPr lang="en-US" dirty="0"/>
              <a:t> </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36303765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 (if remote connected)</a:t>
            </a:r>
          </a:p>
          <a:p>
            <a:pPr lvl="1"/>
            <a:r>
              <a:rPr lang="en-US" altLang="en-US" sz="2400" dirty="0">
                <a:highlight>
                  <a:srgbClr val="FFFF00"/>
                </a:highlight>
              </a:rPr>
              <a:t>NO AUDIO CXN (if on-site connected)</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40099</TotalTime>
  <Words>3191</Words>
  <Application>Microsoft Office PowerPoint</Application>
  <PresentationFormat>Widescreen</PresentationFormat>
  <Paragraphs>384</Paragraphs>
  <Slides>34</Slides>
  <Notes>21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34</vt:i4>
      </vt:variant>
    </vt:vector>
  </HeadingPairs>
  <TitlesOfParts>
    <vt:vector size="41" baseType="lpstr">
      <vt:lpstr>Arial</vt:lpstr>
      <vt:lpstr>Calibri</vt:lpstr>
      <vt:lpstr>Helvetica</vt:lpstr>
      <vt:lpstr>Monotype Sorts</vt:lpstr>
      <vt:lpstr>Times New Roman</vt:lpstr>
      <vt:lpstr>Office Theme</vt:lpstr>
      <vt:lpstr>Document</vt:lpstr>
      <vt:lpstr>TGbh-agenda-2023-January-Interim</vt:lpstr>
      <vt:lpstr>Abstract</vt:lpstr>
      <vt:lpstr>IEEE 802.11 TGbh   Randomized and Changing MAC Addresses (RCM)</vt:lpstr>
      <vt:lpstr>Registration for the November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16 January 2023, 10:30-12:30 ET</vt:lpstr>
      <vt:lpstr>Approve prior TGbh minutes</vt:lpstr>
      <vt:lpstr>Timeline</vt:lpstr>
      <vt:lpstr>TGbh Agenda – 17 January 2023, 13:30-15:30 ET</vt:lpstr>
      <vt:lpstr>TGbh Agenda – 18 January 2023, 8:00-10:00 ET</vt:lpstr>
      <vt:lpstr>TGbh Agenda – 19 January 2023, 8:00-10:00 ET</vt:lpstr>
      <vt:lpstr>Contributions</vt:lpstr>
      <vt:lpstr>Way forward</vt:lpstr>
      <vt:lpstr>Mar plenary session plan</vt:lpstr>
      <vt:lpstr>TGbh Teleconferences</vt:lpstr>
      <vt:lpstr>Straw Poll – ??</vt:lpstr>
      <vt:lpstr>Straw Poll – ??</vt:lpstr>
      <vt:lpstr>Straw Poll - ??</vt:lpstr>
      <vt:lpstr>Motion X – Dx.x update</vt:lpstr>
      <vt:lpstr>Motion X - TGbh initial WG ballot</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337</cp:revision>
  <cp:lastPrinted>1601-01-01T00:00:00Z</cp:lastPrinted>
  <dcterms:created xsi:type="dcterms:W3CDTF">2021-01-26T19:12:38Z</dcterms:created>
  <dcterms:modified xsi:type="dcterms:W3CDTF">2022-12-09T19:38:54Z</dcterms:modified>
</cp:coreProperties>
</file>