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850" r:id="rId2"/>
    <p:sldId id="851" r:id="rId3"/>
    <p:sldId id="2367" r:id="rId4"/>
    <p:sldId id="423" r:id="rId5"/>
    <p:sldId id="2369" r:id="rId6"/>
    <p:sldId id="2368" r:id="rId7"/>
    <p:sldId id="857" r:id="rId8"/>
    <p:sldId id="859" r:id="rId9"/>
    <p:sldId id="848" r:id="rId10"/>
    <p:sldId id="754" r:id="rId11"/>
    <p:sldId id="755" r:id="rId12"/>
    <p:sldId id="458" r:id="rId13"/>
    <p:sldId id="489" r:id="rId14"/>
    <p:sldId id="814" r:id="rId15"/>
    <p:sldId id="815" r:id="rId16"/>
    <p:sldId id="749" r:id="rId17"/>
    <p:sldId id="767" r:id="rId18"/>
    <p:sldId id="768" r:id="rId19"/>
    <p:sldId id="746" r:id="rId2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68"/>
            <p14:sldId id="857"/>
            <p14:sldId id="859"/>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4561D41-8F2D-42A9-9BF3-87478E5307EE}" v="4" dt="2023-01-20T00:49:42.64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90" autoAdjust="0"/>
    <p:restoredTop sz="96371" autoAdjust="0"/>
  </p:normalViewPr>
  <p:slideViewPr>
    <p:cSldViewPr>
      <p:cViewPr varScale="1">
        <p:scale>
          <a:sx n="76" d="100"/>
          <a:sy n="76" d="100"/>
        </p:scale>
        <p:origin x="34" y="9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94561D41-8F2D-42A9-9BF3-87478E5307EE}"/>
    <pc:docChg chg="undo custSel modMainMaster">
      <pc:chgData name="Mike Montemurro" userId="40c20c913ca7511e" providerId="LiveId" clId="{94561D41-8F2D-42A9-9BF3-87478E5307EE}" dt="2023-01-20T00:49:49.759" v="9" actId="20577"/>
      <pc:docMkLst>
        <pc:docMk/>
      </pc:docMkLst>
      <pc:sldMasterChg chg="modSp mod">
        <pc:chgData name="Mike Montemurro" userId="40c20c913ca7511e" providerId="LiveId" clId="{94561D41-8F2D-42A9-9BF3-87478E5307EE}" dt="2023-01-20T00:49:49.759" v="9" actId="20577"/>
        <pc:sldMasterMkLst>
          <pc:docMk/>
          <pc:sldMasterMk cId="0" sldId="2147483648"/>
        </pc:sldMasterMkLst>
        <pc:spChg chg="mod">
          <ac:chgData name="Mike Montemurro" userId="40c20c913ca7511e" providerId="LiveId" clId="{94561D41-8F2D-42A9-9BF3-87478E5307EE}" dt="2023-01-20T00:49:42.647" v="5" actId="1076"/>
          <ac:spMkLst>
            <pc:docMk/>
            <pc:sldMasterMk cId="0" sldId="2147483648"/>
            <ac:spMk id="1026" creationId="{00000000-0000-0000-0000-000000000000}"/>
          </ac:spMkLst>
        </pc:spChg>
        <pc:spChg chg="mod">
          <ac:chgData name="Mike Montemurro" userId="40c20c913ca7511e" providerId="LiveId" clId="{94561D41-8F2D-42A9-9BF3-87478E5307EE}" dt="2023-01-20T00:49:49.759" v="9"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867585" y="31149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802.11-22/2120r6</a:t>
            </a:r>
          </a:p>
        </p:txBody>
      </p:sp>
      <p:sp>
        <p:nvSpPr>
          <p:cNvPr id="2" name="Line 8"/>
          <p:cNvSpPr>
            <a:spLocks noChangeShapeType="1"/>
          </p:cNvSpPr>
          <p:nvPr/>
        </p:nvSpPr>
        <p:spPr bwMode="auto">
          <a:xfrm>
            <a:off x="914400" y="640492"/>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26910" y="304800"/>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January 2023</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cvent.me/nX5xrY"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2/11-22-2110-01-000m-minutes-for-revme-2022-december-adhoc-piscataway.docx" TargetMode="External"/><Relationship Id="rId2" Type="http://schemas.openxmlformats.org/officeDocument/2006/relationships/hyperlink" Target="https://mentor.ieee.org/802.11/dcn/22/11-22-1712-00-000m-minutes-for-revme-2022-november-plenary.docx" TargetMode="External"/><Relationship Id="rId1" Type="http://schemas.openxmlformats.org/officeDocument/2006/relationships/slideLayout" Target="../slideLayouts/slideLayout1.xml"/><Relationship Id="rId5" Type="http://schemas.openxmlformats.org/officeDocument/2006/relationships/hyperlink" Target="https://mentor.ieee.org/802.11/dcn/22/11-22-2121-01-000m-minutes-for-revme-2023-january-6-and-9-telecon.docx" TargetMode="External"/><Relationship Id="rId4" Type="http://schemas.openxmlformats.org/officeDocument/2006/relationships/hyperlink" Target="https://mentor.ieee.org/802.11/dcn/22/11-22-2074-05-000m-telecon-minutes-for-revme-november-december-2022.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January 2023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2023-01-19</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10</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11</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12</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13</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14</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17</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18</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19</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January 2023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January 802 wireless interim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January 802 wireless interim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3"/>
              </a:rPr>
              <a:t>https://cvent.me/nX5xrY</a:t>
            </a: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a:t>If you do not intend to register for this session you must leave this meeting and, if you have logged attendance on IMAT, email the 802.11 chair or vice chairs to have your attendance cancelled</a:t>
            </a:r>
            <a:r>
              <a:rPr lang="en-US" sz="1800" dirty="0"/>
              <a:t>.</a:t>
            </a:r>
            <a:endParaRPr lang="en-US" sz="180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10-19</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609598" y="1143000"/>
            <a:ext cx="6400802"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Monday Jan 16, 4pm  ET</a:t>
            </a:r>
          </a:p>
          <a:p>
            <a:pPr lvl="1"/>
            <a:r>
              <a:rPr lang="en-US" altLang="en-US" sz="1400" dirty="0"/>
              <a:t>Chair’s Welcome, Policy &amp; patent reminder</a:t>
            </a:r>
          </a:p>
          <a:p>
            <a:pPr lvl="1"/>
            <a:r>
              <a:rPr lang="en-US" altLang="en-US" sz="1400" dirty="0"/>
              <a:t>Approve agenda</a:t>
            </a:r>
          </a:p>
          <a:p>
            <a:pPr lvl="1"/>
            <a:r>
              <a:rPr lang="en-GB" sz="1400" dirty="0"/>
              <a:t>Motions </a:t>
            </a:r>
          </a:p>
          <a:p>
            <a:pPr lvl="2"/>
            <a:r>
              <a:rPr lang="en-GB" sz="1400" dirty="0"/>
              <a:t>September Interim minutes (Slide 7)</a:t>
            </a:r>
          </a:p>
          <a:p>
            <a:pPr lvl="1"/>
            <a:r>
              <a:rPr lang="en-GB" sz="1400" dirty="0"/>
              <a:t>Editor Report</a:t>
            </a:r>
          </a:p>
          <a:p>
            <a:pPr lvl="1"/>
            <a:r>
              <a:rPr lang="en-GB" sz="1400" dirty="0"/>
              <a:t>Comment Resolution</a:t>
            </a:r>
          </a:p>
          <a:p>
            <a:pPr lvl="2"/>
            <a:r>
              <a:rPr lang="en-CA" altLang="en-US" sz="1400" dirty="0"/>
              <a:t>CID 3613 (GEN) – doc 11-22/2210 – Au (Huawei)</a:t>
            </a:r>
          </a:p>
          <a:p>
            <a:pPr lvl="2"/>
            <a:r>
              <a:rPr lang="es-ES" altLang="en-US" sz="1400" dirty="0"/>
              <a:t>CID 3078 (GEN) – </a:t>
            </a:r>
            <a:r>
              <a:rPr lang="es-ES" altLang="en-US" sz="1400" dirty="0" err="1"/>
              <a:t>doc</a:t>
            </a:r>
            <a:r>
              <a:rPr lang="es-ES" altLang="en-US" sz="1400" dirty="0"/>
              <a:t> 11-23/53 – Rosdahl (Qualcomm)</a:t>
            </a:r>
          </a:p>
          <a:p>
            <a:pPr lvl="2"/>
            <a:r>
              <a:rPr lang="es-ES" altLang="en-US" sz="1400" dirty="0"/>
              <a:t>CID 3181 (GEN) – </a:t>
            </a:r>
            <a:r>
              <a:rPr lang="es-ES" altLang="en-US" sz="1400" dirty="0" err="1"/>
              <a:t>Rison</a:t>
            </a:r>
            <a:r>
              <a:rPr lang="es-ES" altLang="en-US" sz="1400" dirty="0"/>
              <a:t> (Samsung)</a:t>
            </a:r>
            <a:endParaRPr lang="it-IT" altLang="en-US" sz="1400" dirty="0"/>
          </a:p>
          <a:p>
            <a:pPr lvl="2"/>
            <a:r>
              <a:rPr lang="it-IT" altLang="en-US" sz="1400" dirty="0"/>
              <a:t>Misc MAC CIDs  – doc 11-22/2208 – Patil (Qualcomm)</a:t>
            </a:r>
          </a:p>
          <a:p>
            <a:pPr lvl="1"/>
            <a:r>
              <a:rPr lang="es-ES" sz="1400" dirty="0" err="1"/>
              <a:t>Recess</a:t>
            </a:r>
            <a:endParaRPr lang="en-GB" sz="1400"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019800" y="1156494"/>
            <a:ext cx="5638799"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Jan 17, 8am ET</a:t>
            </a:r>
          </a:p>
          <a:p>
            <a:pPr lvl="1"/>
            <a:r>
              <a:rPr lang="en-CA" altLang="en-US" sz="1400" dirty="0"/>
              <a:t>Comment Resolution </a:t>
            </a:r>
          </a:p>
          <a:p>
            <a:pPr lvl="2"/>
            <a:r>
              <a:rPr lang="en-CA" altLang="en-US" sz="1400" dirty="0"/>
              <a:t>CID 3726 (ED2) – doc 11-22/2069 –  Rison (Samsung)</a:t>
            </a:r>
          </a:p>
          <a:p>
            <a:pPr lvl="2"/>
            <a:r>
              <a:rPr lang="it-IT" altLang="en-US" sz="1400" dirty="0"/>
              <a:t>CID 3653, 3654, 3655, 3656, 3522, 3502, 3503, 3089, 3396 (MAC) – Rison (Samsung)</a:t>
            </a:r>
            <a:endParaRPr lang="en-CA" altLang="en-US" sz="1400" dirty="0"/>
          </a:p>
          <a:p>
            <a:pPr lvl="2"/>
            <a:r>
              <a:rPr lang="it-IT" altLang="en-US" sz="1400" dirty="0"/>
              <a:t>Misc GEN CIDs – doc 11-22/2082 – Montemurro (Huawei)</a:t>
            </a:r>
          </a:p>
          <a:p>
            <a:pPr lvl="2"/>
            <a:r>
              <a:rPr lang="it-IT" altLang="en-US" sz="1400" dirty="0"/>
              <a:t>CID 3611 (GEN) – Montemurro (Huawei) </a:t>
            </a:r>
            <a:endParaRPr lang="es-ES" altLang="en-US" sz="1400" dirty="0"/>
          </a:p>
          <a:p>
            <a:pPr lvl="1"/>
            <a:r>
              <a:rPr lang="en-CA" altLang="en-US" sz="1400" dirty="0" err="1"/>
              <a:t>AoB</a:t>
            </a:r>
            <a:endParaRPr lang="en-CA" altLang="en-US" sz="1400" dirty="0"/>
          </a:p>
        </p:txBody>
      </p:sp>
      <p:sp>
        <p:nvSpPr>
          <p:cNvPr id="2" name="Rectangle 19">
            <a:extLst>
              <a:ext uri="{FF2B5EF4-FFF2-40B4-BE49-F238E27FC236}">
                <a16:creationId xmlns:a16="http://schemas.microsoft.com/office/drawing/2014/main" id="{C5D05322-5C80-FACD-410B-333A15944AA8}"/>
              </a:ext>
            </a:extLst>
          </p:cNvPr>
          <p:cNvSpPr>
            <a:spLocks noChangeArrowheads="1"/>
          </p:cNvSpPr>
          <p:nvPr/>
        </p:nvSpPr>
        <p:spPr bwMode="auto">
          <a:xfrm>
            <a:off x="6096000" y="3200400"/>
            <a:ext cx="6172200"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Jan 17, 4pm ET</a:t>
            </a:r>
          </a:p>
          <a:p>
            <a:pPr lvl="1"/>
            <a:r>
              <a:rPr lang="en-CA" altLang="en-US" sz="1400" dirty="0"/>
              <a:t>Comment Resolution:</a:t>
            </a:r>
            <a:endParaRPr lang="en-CA" sz="1400" dirty="0"/>
          </a:p>
          <a:p>
            <a:pPr lvl="2"/>
            <a:r>
              <a:rPr lang="en-CA" sz="1400" dirty="0"/>
              <a:t>Doc 11-23/0039 -  </a:t>
            </a:r>
            <a:r>
              <a:rPr lang="en-CA" sz="1400" dirty="0" err="1"/>
              <a:t>Halasz</a:t>
            </a:r>
            <a:r>
              <a:rPr lang="en-CA" sz="1400" dirty="0"/>
              <a:t> (Morse Micro) - Announcement</a:t>
            </a:r>
          </a:p>
          <a:p>
            <a:pPr lvl="2"/>
            <a:r>
              <a:rPr lang="en-CA" sz="1400" dirty="0"/>
              <a:t>CID 3057 (PHY) – Smith (SRT)</a:t>
            </a:r>
          </a:p>
          <a:p>
            <a:pPr lvl="2"/>
            <a:r>
              <a:rPr lang="en-CA" sz="1400" dirty="0"/>
              <a:t>CID 3097, 3098 (PHY) – doc 11-23/101 – Levy (</a:t>
            </a:r>
            <a:r>
              <a:rPr lang="en-CA" sz="1400" dirty="0" err="1"/>
              <a:t>InterDigital</a:t>
            </a:r>
            <a:r>
              <a:rPr lang="en-CA" sz="1400" dirty="0"/>
              <a:t>)</a:t>
            </a:r>
          </a:p>
          <a:p>
            <a:pPr lvl="2"/>
            <a:r>
              <a:rPr lang="en-CA" sz="1400" dirty="0"/>
              <a:t>CID 3077 (PHY) – Coffey (Realtek)</a:t>
            </a:r>
          </a:p>
          <a:p>
            <a:pPr lvl="2"/>
            <a:r>
              <a:rPr lang="en-US" sz="1400" dirty="0"/>
              <a:t>CID 3299, 3739, 3291, 3818 (PHY) – 11-23/99 – Kim (Qualcomm)</a:t>
            </a:r>
          </a:p>
          <a:p>
            <a:pPr lvl="2"/>
            <a:r>
              <a:rPr lang="en-CA" sz="1400" dirty="0"/>
              <a:t>CID 3480, 3485, 3488  (PHY) – doc 11-22/2069 – Rison (Samsung)</a:t>
            </a:r>
          </a:p>
          <a:p>
            <a:pPr marL="914400" lvl="2" indent="0">
              <a:buNone/>
            </a:pPr>
            <a:r>
              <a:rPr lang="en-CA" sz="1400" b="1" dirty="0"/>
              <a:t>At 5pm</a:t>
            </a:r>
          </a:p>
          <a:p>
            <a:pPr lvl="2"/>
            <a:r>
              <a:rPr lang="en-CA" sz="1400" dirty="0"/>
              <a:t>WUR – doc 11-23/104 – Levy (</a:t>
            </a:r>
            <a:r>
              <a:rPr lang="en-CA" sz="1400" dirty="0" err="1"/>
              <a:t>InterDIgital</a:t>
            </a:r>
            <a:r>
              <a:rPr lang="en-CA" sz="1400" dirty="0"/>
              <a:t>)</a:t>
            </a:r>
          </a:p>
          <a:p>
            <a:pPr lvl="2"/>
            <a:r>
              <a:rPr lang="en-CA" sz="1400" dirty="0"/>
              <a:t>WUR – doc 11-22/2090 – </a:t>
            </a:r>
            <a:r>
              <a:rPr lang="en-CA" sz="1400" dirty="0" err="1"/>
              <a:t>Shellhammer</a:t>
            </a:r>
            <a:r>
              <a:rPr lang="en-CA" sz="1400" dirty="0"/>
              <a:t> (Qualcomm)</a:t>
            </a:r>
          </a:p>
          <a:p>
            <a:pPr lvl="1"/>
            <a:r>
              <a:rPr lang="en-US" altLang="en-US" sz="1400" dirty="0"/>
              <a:t>Recess</a:t>
            </a:r>
            <a:endParaRPr lang="en-GB" sz="1400" dirty="0"/>
          </a:p>
          <a:p>
            <a:pPr marL="914400" lvl="2" indent="0">
              <a:buNone/>
            </a:pPr>
            <a:endParaRPr lang="en-US" sz="1100" b="1" dirty="0"/>
          </a:p>
          <a:p>
            <a:pPr lvl="2"/>
            <a:endParaRPr lang="en-CA" altLang="en-US" sz="11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838200" y="3892153"/>
            <a:ext cx="8763000"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Jan 19, 4pm ET</a:t>
            </a:r>
          </a:p>
          <a:p>
            <a:pPr lvl="1"/>
            <a:r>
              <a:rPr lang="en-CA" altLang="en-US" sz="1400" dirty="0"/>
              <a:t>Motions</a:t>
            </a:r>
            <a:endParaRPr lang="en-CA" sz="1400" dirty="0"/>
          </a:p>
          <a:p>
            <a:pPr lvl="2"/>
            <a:r>
              <a:rPr lang="en-CA" altLang="en-US" sz="1400" dirty="0"/>
              <a:t>Doc 11-23/0024r0 slides 3 through 6</a:t>
            </a:r>
          </a:p>
          <a:p>
            <a:pPr lvl="1"/>
            <a:r>
              <a:rPr lang="en-CA" altLang="en-US" sz="1400" dirty="0"/>
              <a:t>Comment Resolution </a:t>
            </a:r>
          </a:p>
          <a:p>
            <a:pPr lvl="2"/>
            <a:r>
              <a:rPr lang="en-US" altLang="en-US" sz="1400" dirty="0"/>
              <a:t>CID 3384 (MAC) – Hamilton (Ruckus/</a:t>
            </a:r>
            <a:r>
              <a:rPr lang="en-US" altLang="en-US" sz="1400" dirty="0" err="1"/>
              <a:t>Commscope</a:t>
            </a:r>
            <a:r>
              <a:rPr lang="en-US" altLang="en-US" sz="1400" dirty="0"/>
              <a:t>)</a:t>
            </a:r>
            <a:endParaRPr lang="en-CA" altLang="en-US" sz="1400" dirty="0"/>
          </a:p>
          <a:p>
            <a:pPr lvl="2"/>
            <a:r>
              <a:rPr lang="en-CA" altLang="en-US" sz="1400" dirty="0"/>
              <a:t>CID 3787 (MAC) – January Interim – Das (</a:t>
            </a:r>
            <a:r>
              <a:rPr lang="en-CA" altLang="en-US" sz="1400" dirty="0" err="1"/>
              <a:t>Periton</a:t>
            </a:r>
            <a:r>
              <a:rPr lang="en-CA" altLang="en-US" sz="1400" dirty="0"/>
              <a:t> Labs)</a:t>
            </a:r>
          </a:p>
          <a:p>
            <a:pPr lvl="2"/>
            <a:r>
              <a:rPr lang="en-CA" sz="1400" dirty="0" err="1"/>
              <a:t>Misc</a:t>
            </a:r>
            <a:r>
              <a:rPr lang="en-CA" sz="1400" dirty="0"/>
              <a:t> SEC CIDs – Montemurro (Huawei)</a:t>
            </a:r>
            <a:endParaRPr lang="en-CA" altLang="en-US" sz="1400" dirty="0"/>
          </a:p>
          <a:p>
            <a:pPr lvl="1"/>
            <a:r>
              <a:rPr lang="en-CA" altLang="en-US" sz="1400" dirty="0"/>
              <a:t>Timeline, Teleconferences, </a:t>
            </a:r>
            <a:r>
              <a:rPr lang="en-CA" altLang="en-US" sz="1400" dirty="0" err="1"/>
              <a:t>Adhoc</a:t>
            </a:r>
            <a:r>
              <a:rPr lang="en-CA" altLang="en-US" sz="1400" dirty="0"/>
              <a:t>, Plan for March</a:t>
            </a:r>
          </a:p>
          <a:p>
            <a:pPr lvl="1"/>
            <a:r>
              <a:rPr lang="en-CA" altLang="en-US" sz="1400" dirty="0" err="1"/>
              <a:t>AoB</a:t>
            </a:r>
            <a:endParaRPr lang="en-CA" altLang="en-US" sz="1400" dirty="0"/>
          </a:p>
          <a:p>
            <a:pPr lvl="1"/>
            <a:r>
              <a:rPr lang="en-CA" altLang="en-US" sz="1400" dirty="0"/>
              <a:t>Adjourn</a:t>
            </a:r>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838200" y="1295400"/>
            <a:ext cx="95250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Jan 18, 4pm ET</a:t>
            </a:r>
          </a:p>
          <a:p>
            <a:pPr lvl="1"/>
            <a:r>
              <a:rPr lang="en-CA" altLang="en-US" sz="1400" dirty="0"/>
              <a:t>Comment Resolution</a:t>
            </a:r>
            <a:endParaRPr lang="pt-BR" sz="1400" dirty="0"/>
          </a:p>
          <a:p>
            <a:pPr lvl="2"/>
            <a:r>
              <a:rPr lang="en-US" sz="1400" dirty="0"/>
              <a:t>CIDs 3419, 3167 and 3168 (ED1)  – Qi (Intel)</a:t>
            </a:r>
            <a:endParaRPr lang="en-CA" sz="1400" dirty="0"/>
          </a:p>
          <a:p>
            <a:pPr lvl="2"/>
            <a:r>
              <a:rPr lang="en-CA" sz="1400" dirty="0"/>
              <a:t>Removal of WEP - CID 3056, 3126, 3134, 3222, 3455, 3569, 3597, 3134 (SEC) – doc 11-22/2003 – Malinen (Qualcomm)</a:t>
            </a:r>
          </a:p>
          <a:p>
            <a:pPr lvl="2"/>
            <a:r>
              <a:rPr lang="en-CA" sz="1400" dirty="0" err="1"/>
              <a:t>Pwd</a:t>
            </a:r>
            <a:r>
              <a:rPr lang="en-CA" sz="1400" dirty="0"/>
              <a:t> Ident Protection – doc 11-22/1988 – Harkins (HPE)</a:t>
            </a:r>
          </a:p>
          <a:p>
            <a:pPr lvl="2"/>
            <a:r>
              <a:rPr lang="en-CA" altLang="en-US" sz="1400" dirty="0"/>
              <a:t>CID 3506. 3507 </a:t>
            </a:r>
            <a:r>
              <a:rPr lang="en-US" altLang="en-US" sz="1400" dirty="0"/>
              <a:t>(ED2) – Au (Huawei)</a:t>
            </a:r>
            <a:endParaRPr lang="en-CA" sz="1400" dirty="0"/>
          </a:p>
          <a:p>
            <a:pPr lvl="2"/>
            <a:r>
              <a:rPr lang="en-CA" sz="1400" dirty="0"/>
              <a:t>SN protection – CID 3023, 3016, 3017 –  doc 11-22/</a:t>
            </a:r>
            <a:r>
              <a:rPr lang="en-CA" sz="1400" dirty="0" err="1"/>
              <a:t>xxxx</a:t>
            </a:r>
            <a:r>
              <a:rPr lang="en-CA" sz="1400" dirty="0"/>
              <a:t> – Patil (Qualcomm)</a:t>
            </a:r>
          </a:p>
          <a:p>
            <a:pPr lvl="2"/>
            <a:r>
              <a:rPr lang="en-CA" sz="1400" dirty="0" err="1"/>
              <a:t>Misc</a:t>
            </a:r>
            <a:r>
              <a:rPr lang="en-CA" sz="1400" dirty="0"/>
              <a:t> SEC CIDs – Montemurro (Huawei)</a:t>
            </a:r>
            <a:endParaRPr lang="nl-NL" sz="1400" dirty="0"/>
          </a:p>
          <a:p>
            <a:pPr lvl="1"/>
            <a:r>
              <a:rPr lang="en-CA" altLang="en-US" sz="1400" dirty="0"/>
              <a:t>Recess</a:t>
            </a:r>
          </a:p>
        </p:txBody>
      </p:sp>
    </p:spTree>
    <p:extLst>
      <p:ext uri="{BB962C8B-B14F-4D97-AF65-F5344CB8AC3E}">
        <p14:creationId xmlns:p14="http://schemas.microsoft.com/office/powerpoint/2010/main" val="3028779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t>November Plenary: </a:t>
            </a:r>
            <a:r>
              <a:rPr lang="en-US" altLang="en-US" sz="1800" dirty="0">
                <a:hlinkClick r:id="rId2"/>
              </a:rPr>
              <a:t>https://mentor.ieee.org/802.11/dcn/22/11-22-1712-00-000m-minutes-for-revme-2022-november-plenary.docx</a:t>
            </a:r>
            <a:r>
              <a:rPr lang="en-US" altLang="en-US" sz="1800" dirty="0"/>
              <a:t> </a:t>
            </a:r>
          </a:p>
          <a:p>
            <a:pPr>
              <a:lnSpc>
                <a:spcPct val="80000"/>
              </a:lnSpc>
            </a:pPr>
            <a:r>
              <a:rPr lang="en-US" altLang="en-US" sz="1800" dirty="0"/>
              <a:t>December </a:t>
            </a:r>
            <a:r>
              <a:rPr lang="en-US" altLang="en-US" sz="1800" dirty="0" err="1"/>
              <a:t>Adhoc</a:t>
            </a:r>
            <a:r>
              <a:rPr lang="en-US" altLang="en-US" sz="1800" dirty="0"/>
              <a:t>: </a:t>
            </a:r>
            <a:r>
              <a:rPr lang="en-US" altLang="en-US" sz="1800" dirty="0">
                <a:hlinkClick r:id="rId3"/>
              </a:rPr>
              <a:t>https://mentor.ieee.org/802.11/dcn/22/11-22-2110-01-000m-minutes-for-revme-2022-december-adhoc-piscataway.docx</a:t>
            </a:r>
            <a:r>
              <a:rPr lang="en-US" altLang="en-US" sz="1800" dirty="0"/>
              <a:t> </a:t>
            </a:r>
          </a:p>
          <a:p>
            <a:pPr>
              <a:lnSpc>
                <a:spcPct val="80000"/>
              </a:lnSpc>
            </a:pPr>
            <a:r>
              <a:rPr lang="en-US" altLang="en-US" sz="1800" dirty="0"/>
              <a:t>Teleconferences: </a:t>
            </a:r>
            <a:r>
              <a:rPr lang="en-US" altLang="en-US" sz="1800" dirty="0">
                <a:hlinkClick r:id="rId4"/>
              </a:rPr>
              <a:t>https://mentor.ieee.org/802.11/dcn/22/11-22-2074-05-000m-telecon-minutes-for-revme-november-december-2022.docx</a:t>
            </a:r>
            <a:r>
              <a:rPr lang="en-US" altLang="en-US" sz="1800" dirty="0"/>
              <a:t> </a:t>
            </a:r>
          </a:p>
          <a:p>
            <a:pPr>
              <a:lnSpc>
                <a:spcPct val="80000"/>
              </a:lnSpc>
            </a:pPr>
            <a:r>
              <a:rPr lang="en-US" sz="1800" dirty="0"/>
              <a:t>Teleconferences (January): </a:t>
            </a:r>
            <a:r>
              <a:rPr lang="en-US" sz="1800" dirty="0">
                <a:hlinkClick r:id="rId5"/>
              </a:rPr>
              <a:t>https://mentor.ieee.org/802.11/dcn/22/11-22-2121-01-000m-minutes-for-revme-2023-january-6-and-9-telecon.docx</a:t>
            </a:r>
            <a:r>
              <a:rPr lang="en-US" sz="1800" dirty="0"/>
              <a:t> </a:t>
            </a:r>
          </a:p>
          <a:p>
            <a:pPr marL="0" indent="0">
              <a:lnSpc>
                <a:spcPct val="80000"/>
              </a:lnSpc>
              <a:buNone/>
            </a:pPr>
            <a:r>
              <a:rPr lang="en-CA" dirty="0"/>
              <a:t>Moved: Jon Rosdahl (Qualcomm)</a:t>
            </a:r>
          </a:p>
          <a:p>
            <a:pPr marL="0" indent="0">
              <a:buNone/>
            </a:pPr>
            <a:r>
              <a:rPr lang="en-CA" dirty="0"/>
              <a:t>Seconded: Mark Hamilton (Ruckus/</a:t>
            </a:r>
            <a:r>
              <a:rPr lang="en-CA" dirty="0" err="1"/>
              <a:t>Commscope</a:t>
            </a:r>
            <a:r>
              <a:rPr lang="en-CA" dirty="0"/>
              <a:t>)</a:t>
            </a:r>
          </a:p>
          <a:p>
            <a:pPr marL="0" indent="0">
              <a:buNone/>
            </a:pPr>
            <a:r>
              <a:rPr lang="en-CA" dirty="0"/>
              <a:t>Results: Approved. Unanimous.</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dirty="0">
                <a:solidFill>
                  <a:srgbClr val="00B050"/>
                </a:solidFill>
              </a:rPr>
              <a:t>Sep 2022 – D2.0 Recirculation LB </a:t>
            </a:r>
          </a:p>
          <a:p>
            <a:pPr>
              <a:lnSpc>
                <a:spcPct val="80000"/>
              </a:lnSpc>
            </a:pPr>
            <a:r>
              <a:rPr lang="en-US" altLang="en-US" sz="2000" dirty="0">
                <a:solidFill>
                  <a:srgbClr val="00B0F0"/>
                </a:solidFill>
              </a:rPr>
              <a:t>Mar 2023 – D3.0 Recirculation LB (11az + 11bd) </a:t>
            </a:r>
          </a:p>
          <a:p>
            <a:pPr>
              <a:lnSpc>
                <a:spcPct val="80000"/>
              </a:lnSpc>
            </a:pPr>
            <a:r>
              <a:rPr lang="en-US" altLang="en-US" sz="2000" dirty="0">
                <a:solidFill>
                  <a:srgbClr val="00B0F0"/>
                </a:solidFill>
              </a:rPr>
              <a:t>Sep 2023 – D4.0 Recirculation </a:t>
            </a:r>
          </a:p>
          <a:p>
            <a:pPr>
              <a:lnSpc>
                <a:spcPct val="80000"/>
              </a:lnSpc>
            </a:pPr>
            <a:r>
              <a:rPr lang="en-US" altLang="en-US" sz="2000">
                <a:solidFill>
                  <a:srgbClr val="00B0F0"/>
                </a:solidFill>
              </a:rPr>
              <a:t>Nov </a:t>
            </a:r>
            <a:r>
              <a:rPr lang="en-US" altLang="en-US" sz="2000" dirty="0">
                <a:solidFill>
                  <a:srgbClr val="00B0F0"/>
                </a:solidFill>
              </a:rPr>
              <a:t>2023 – D5.0 Initial SA </a:t>
            </a:r>
            <a:r>
              <a:rPr lang="en-US" altLang="en-US" sz="2000">
                <a:solidFill>
                  <a:srgbClr val="00B0F0"/>
                </a:solidFill>
              </a:rPr>
              <a:t>Ballot (&lt;other amendments – if Jul&gt;)</a:t>
            </a:r>
            <a:endParaRPr lang="en-US" altLang="en-US" sz="2000" dirty="0">
              <a:solidFill>
                <a:srgbClr val="00B0F0"/>
              </a:solidFill>
            </a:endParaRPr>
          </a:p>
          <a:p>
            <a:pPr>
              <a:lnSpc>
                <a:spcPct val="80000"/>
              </a:lnSpc>
            </a:pPr>
            <a:r>
              <a:rPr lang="en-US" altLang="en-US" sz="2000" dirty="0">
                <a:solidFill>
                  <a:srgbClr val="00B0F0"/>
                </a:solidFill>
              </a:rPr>
              <a:t>Mar 2024 – D6.0 Recirculation SA Ballot  </a:t>
            </a:r>
          </a:p>
          <a:p>
            <a:pPr>
              <a:lnSpc>
                <a:spcPct val="80000"/>
              </a:lnSpc>
            </a:pPr>
            <a:r>
              <a:rPr lang="en-US" altLang="en-US" sz="2000" dirty="0">
                <a:solidFill>
                  <a:srgbClr val="00B0F0"/>
                </a:solidFill>
              </a:rPr>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3070285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Monday Feb 6, 13, 27 – 10am ET, 2hrs</a:t>
            </a:r>
          </a:p>
          <a:p>
            <a:pPr>
              <a:lnSpc>
                <a:spcPct val="80000"/>
              </a:lnSpc>
            </a:pPr>
            <a:r>
              <a:rPr lang="en-US" altLang="en-US" sz="2000" dirty="0"/>
              <a:t>Friday Feb 3, 10, 17, 24, Mar 4, 24 – 10am ET, 2hrs</a:t>
            </a:r>
          </a:p>
          <a:p>
            <a:pPr marL="0" indent="0">
              <a:lnSpc>
                <a:spcPct val="80000"/>
              </a:lnSpc>
              <a:buNone/>
            </a:pPr>
            <a:endParaRPr lang="en-US" altLang="en-US" sz="2000" dirty="0"/>
          </a:p>
          <a:p>
            <a:pPr>
              <a:lnSpc>
                <a:spcPct val="80000"/>
              </a:lnSpc>
            </a:pPr>
            <a:r>
              <a:rPr lang="en-US" altLang="en-US" sz="2000" dirty="0"/>
              <a:t>For the March Plenary: 7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305617894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109075</TotalTime>
  <Words>2455</Words>
  <Application>Microsoft Office PowerPoint</Application>
  <PresentationFormat>Widescreen</PresentationFormat>
  <Paragraphs>252</Paragraphs>
  <Slides>19</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January 802 wireless interim session</vt:lpstr>
      <vt:lpstr>Chair’s welcome and Patent Reminder</vt:lpstr>
      <vt:lpstr>REVme Agenda</vt:lpstr>
      <vt:lpstr>REVme Agenda</vt:lpstr>
      <vt:lpstr>REVme minutes approval</vt:lpstr>
      <vt:lpstr>TGme Timeline</vt:lpstr>
      <vt:lpstr>Teleconference/Meeting plan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11-22/1696</dc:title>
  <dc:subject>Task Group AY November 2015 Meeting Agenda</dc:subject>
  <dc:creator>montemurro.michael@gmail.com</dc:creator>
  <cp:keywords>November 2022</cp:keywords>
  <dc:description/>
  <cp:lastModifiedBy>Mike Montemurro</cp:lastModifiedBy>
  <cp:revision>4611</cp:revision>
  <cp:lastPrinted>2014-11-04T15:04:57Z</cp:lastPrinted>
  <dcterms:created xsi:type="dcterms:W3CDTF">2007-04-17T18:10:23Z</dcterms:created>
  <dcterms:modified xsi:type="dcterms:W3CDTF">2023-01-20T00:49:58Z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