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7" r:id="rId34"/>
    <p:sldId id="352"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268" dt="2023-01-18T16:02:51.178"/>
    <p1510:client id="{99D5B0C4-63DE-4914-9821-28A858ED8FB8}" v="11" dt="2023-01-19T12:41:16.5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9D5B0C4-63DE-4914-9821-28A858ED8FB8}"/>
    <pc:docChg chg="undo custSel modSld modMainMaster">
      <pc:chgData name="Alfred Asterjadhi" userId="39de57b9-85c0-4fd1-aaac-8ca2b6560ad0" providerId="ADAL" clId="{99D5B0C4-63DE-4914-9821-28A858ED8FB8}" dt="2023-01-19T12:43:05.489" v="279" actId="21"/>
      <pc:docMkLst>
        <pc:docMk/>
      </pc:docMkLst>
      <pc:sldChg chg="modSp mod">
        <pc:chgData name="Alfred Asterjadhi" userId="39de57b9-85c0-4fd1-aaac-8ca2b6560ad0" providerId="ADAL" clId="{99D5B0C4-63DE-4914-9821-28A858ED8FB8}" dt="2023-01-19T12:43:05.489" v="279" actId="21"/>
        <pc:sldMkLst>
          <pc:docMk/>
          <pc:sldMk cId="3909293924" sldId="355"/>
        </pc:sldMkLst>
        <pc:spChg chg="mod">
          <ac:chgData name="Alfred Asterjadhi" userId="39de57b9-85c0-4fd1-aaac-8ca2b6560ad0" providerId="ADAL" clId="{99D5B0C4-63DE-4914-9821-28A858ED8FB8}" dt="2023-01-19T12:41:42.356" v="258" actId="13926"/>
          <ac:spMkLst>
            <pc:docMk/>
            <pc:sldMk cId="3909293924" sldId="355"/>
            <ac:spMk id="2" creationId="{4B5F0D0E-8BB7-48AB-9160-728B8B3399A2}"/>
          </ac:spMkLst>
        </pc:spChg>
        <pc:spChg chg="mod">
          <ac:chgData name="Alfred Asterjadhi" userId="39de57b9-85c0-4fd1-aaac-8ca2b6560ad0" providerId="ADAL" clId="{99D5B0C4-63DE-4914-9821-28A858ED8FB8}" dt="2023-01-19T12:43:05.489" v="279" actId="21"/>
          <ac:spMkLst>
            <pc:docMk/>
            <pc:sldMk cId="3909293924" sldId="355"/>
            <ac:spMk id="3" creationId="{DFB0BA47-D7B6-4F95-932E-A7AA615BC440}"/>
          </ac:spMkLst>
        </pc:spChg>
      </pc:sldChg>
      <pc:sldChg chg="addSp delSp modSp mod">
        <pc:chgData name="Alfred Asterjadhi" userId="39de57b9-85c0-4fd1-aaac-8ca2b6560ad0" providerId="ADAL" clId="{99D5B0C4-63DE-4914-9821-28A858ED8FB8}" dt="2023-01-19T12:42:37.980" v="268" actId="21"/>
        <pc:sldMkLst>
          <pc:docMk/>
          <pc:sldMk cId="4066268139" sldId="360"/>
        </pc:sldMkLst>
        <pc:spChg chg="mod">
          <ac:chgData name="Alfred Asterjadhi" userId="39de57b9-85c0-4fd1-aaac-8ca2b6560ad0" providerId="ADAL" clId="{99D5B0C4-63DE-4914-9821-28A858ED8FB8}" dt="2023-01-18T22:34:37.589" v="204" actId="13926"/>
          <ac:spMkLst>
            <pc:docMk/>
            <pc:sldMk cId="4066268139" sldId="360"/>
            <ac:spMk id="2" creationId="{4B5F0D0E-8BB7-48AB-9160-728B8B3399A2}"/>
          </ac:spMkLst>
        </pc:spChg>
        <pc:spChg chg="mod">
          <ac:chgData name="Alfred Asterjadhi" userId="39de57b9-85c0-4fd1-aaac-8ca2b6560ad0" providerId="ADAL" clId="{99D5B0C4-63DE-4914-9821-28A858ED8FB8}" dt="2023-01-19T12:42:37.980" v="268" actId="21"/>
          <ac:spMkLst>
            <pc:docMk/>
            <pc:sldMk cId="4066268139" sldId="360"/>
            <ac:spMk id="3" creationId="{DFB0BA47-D7B6-4F95-932E-A7AA615BC440}"/>
          </ac:spMkLst>
        </pc:spChg>
        <pc:graphicFrameChg chg="add del mod">
          <ac:chgData name="Alfred Asterjadhi" userId="39de57b9-85c0-4fd1-aaac-8ca2b6560ad0" providerId="ADAL" clId="{99D5B0C4-63DE-4914-9821-28A858ED8FB8}" dt="2023-01-18T16:14:46.779" v="12"/>
          <ac:graphicFrameMkLst>
            <pc:docMk/>
            <pc:sldMk cId="4066268139" sldId="360"/>
            <ac:graphicFrameMk id="7" creationId="{B01EA684-7D7A-FBEB-2F68-8BA71CB70EBC}"/>
          </ac:graphicFrameMkLst>
        </pc:graphicFrameChg>
      </pc:sldChg>
      <pc:sldChg chg="modSp mod">
        <pc:chgData name="Alfred Asterjadhi" userId="39de57b9-85c0-4fd1-aaac-8ca2b6560ad0" providerId="ADAL" clId="{99D5B0C4-63DE-4914-9821-28A858ED8FB8}" dt="2023-01-19T12:42:48.451" v="271" actId="20577"/>
        <pc:sldMkLst>
          <pc:docMk/>
          <pc:sldMk cId="3901324590" sldId="374"/>
        </pc:sldMkLst>
        <pc:spChg chg="mod">
          <ac:chgData name="Alfred Asterjadhi" userId="39de57b9-85c0-4fd1-aaac-8ca2b6560ad0" providerId="ADAL" clId="{99D5B0C4-63DE-4914-9821-28A858ED8FB8}" dt="2023-01-19T12:41:55.027" v="267" actId="13926"/>
          <ac:spMkLst>
            <pc:docMk/>
            <pc:sldMk cId="3901324590" sldId="374"/>
            <ac:spMk id="2" creationId="{4B5F0D0E-8BB7-48AB-9160-728B8B3399A2}"/>
          </ac:spMkLst>
        </pc:spChg>
        <pc:spChg chg="mod">
          <ac:chgData name="Alfred Asterjadhi" userId="39de57b9-85c0-4fd1-aaac-8ca2b6560ad0" providerId="ADAL" clId="{99D5B0C4-63DE-4914-9821-28A858ED8FB8}" dt="2023-01-19T12:42:48.451" v="271" actId="20577"/>
          <ac:spMkLst>
            <pc:docMk/>
            <pc:sldMk cId="3901324590" sldId="374"/>
            <ac:spMk id="3" creationId="{DFB0BA47-D7B6-4F95-932E-A7AA615BC440}"/>
          </ac:spMkLst>
        </pc:spChg>
      </pc:sldChg>
      <pc:sldMasterChg chg="modSp mod">
        <pc:chgData name="Alfred Asterjadhi" userId="39de57b9-85c0-4fd1-aaac-8ca2b6560ad0" providerId="ADAL" clId="{99D5B0C4-63DE-4914-9821-28A858ED8FB8}" dt="2023-01-19T12:39:37.006" v="207" actId="6549"/>
        <pc:sldMasterMkLst>
          <pc:docMk/>
          <pc:sldMasterMk cId="0" sldId="2147483648"/>
        </pc:sldMasterMkLst>
        <pc:spChg chg="mod">
          <ac:chgData name="Alfred Asterjadhi" userId="39de57b9-85c0-4fd1-aaac-8ca2b6560ad0" providerId="ADAL" clId="{99D5B0C4-63DE-4914-9821-28A858ED8FB8}" dt="2023-01-19T12:39:37.006" v="207"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811-02-00be-tgbe-d2-0-comment-resolution-20-mhz-only-sta.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3/11-23-0074-00-00be-lb266-crs-for-4-9-5-and-7-1-reference-model-and-ds-part-2.docx" TargetMode="External"/><Relationship Id="rId2" Type="http://schemas.openxmlformats.org/officeDocument/2006/relationships/hyperlink" Target="https://mentor.ieee.org/802.11/dcn/22/11-22-1348-03-00be-lb266-cr-for-par-verification-low-latency.ppt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1482-02-00be-lb266-cr-for-preamble-puncturing.docx" TargetMode="External"/><Relationship Id="rId4" Type="http://schemas.openxmlformats.org/officeDocument/2006/relationships/hyperlink" Target="https://mentor.ieee.org/802.11/dcn/22/11-22-1692-02-00be-clause-3-2-comment-resolution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81-04-00be-lb266-cr-for-leftover-cids.docx" TargetMode="Externa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66-03-00be-cr-for-tid-to-link-mapping-advertisement.docx" TargetMode="External"/><Relationship Id="rId5" Type="http://schemas.openxmlformats.org/officeDocument/2006/relationships/hyperlink" Target="https://mentor.ieee.org/802.11/dcn/22/11-22-1038-39-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036-03-00be-lb266-cr-for-35-9-2-1-latency-sensitive-traffic-differentiation.docx" TargetMode="External"/><Relationship Id="rId7" Type="http://schemas.openxmlformats.org/officeDocument/2006/relationships/hyperlink" Target="https://mentor.ieee.org/802.11/dcn/22/11-22-1828-01-00be-lb266-cr-mainly-related-to-35-9-5-r-twt-traffic-delivery.docx" TargetMode="External"/><Relationship Id="rId12"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427-01-00be-lb266-cr-for-r-twt-replacement-link.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7-01-00be-text-for-edcaf-selection-issue-on-start-time-sync-access-cid-12414.docx" TargetMode="External"/><Relationship Id="rId11" Type="http://schemas.openxmlformats.org/officeDocument/2006/relationships/hyperlink" Target="https://mentor.ieee.org/802.11/dcn/22/11-22-1526-05-00be-lb266-cr-for-subclause-35-8-2.docx" TargetMode="External"/><Relationship Id="rId5" Type="http://schemas.openxmlformats.org/officeDocument/2006/relationships/hyperlink" Target="https://mentor.ieee.org/802.11/dcn/22/11-22-1535-01-00be-p2p-communication-with-emlsr-peer-in-triggered-txop-sharing-cid-12422.docx" TargetMode="External"/><Relationship Id="rId10" Type="http://schemas.openxmlformats.org/officeDocument/2006/relationships/hyperlink" Target="https://mentor.ieee.org/802.11/dcn/22/11-22-1263-04-00be-lb266-cr-for-txop-return-in-mu-rts-txs.docx" TargetMode="External"/><Relationship Id="rId4" Type="http://schemas.openxmlformats.org/officeDocument/2006/relationships/hyperlink" Target="https://mentor.ieee.org/802.11/dcn/22/11-22-2199-01-00be-lb266-cr-for-cid-10437.docx" TargetMode="External"/><Relationship Id="rId9" Type="http://schemas.openxmlformats.org/officeDocument/2006/relationships/hyperlink" Target="https://mentor.ieee.org/802.11/dcn/22/11-22-1417-02-00be-lb266-cr-for-35-3-16-2.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0971-49-00be-ieee-802-11be-lb266-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036-04-00be-lb266-cr-for-35-9-2-1-latency-sensitive-traffic-differentiation.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105-01-00be-cr-for-9-4-2-316-qos-charateristics-element-misc.docx" TargetMode="External"/><Relationship Id="rId3" Type="http://schemas.openxmlformats.org/officeDocument/2006/relationships/hyperlink" Target="https://mentor.ieee.org/802.11/dcn/22/11-22-2175-01-00be-proposed-resolutions-to-lb266-cids-on-emlsr-entering-and-exit-process.docx" TargetMode="External"/><Relationship Id="rId7" Type="http://schemas.openxmlformats.org/officeDocument/2006/relationships/hyperlink" Target="https://mentor.ieee.org/802.11/dcn/22/11-22-2167-01-00be-eht-bandwidth-indication.docx" TargetMode="External"/><Relationship Id="rId2" Type="http://schemas.openxmlformats.org/officeDocument/2006/relationships/hyperlink" Target="https://mentor.ieee.org/802.11/dcn/22/11-22-1959-00-00be-lb-266-cr-for-r-twt-related-ci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56-08-00be-lb266-cr-cl35-emlsr-part4.docx" TargetMode="External"/><Relationship Id="rId5"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2174-01-00be-proposed-resolution-to-lb266-cid-on-emlsr-parameter-indication.docx" TargetMode="External"/><Relationship Id="rId9" Type="http://schemas.openxmlformats.org/officeDocument/2006/relationships/hyperlink" Target="https://mentor.ieee.org/802.11/dcn/22/11-22-1504-03-00be-11be-d2-0-comment-resolution-subclause-35-3-18-part-2.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38-41-00be-tgbe-motions-list-part-3.pptx" TargetMode="External"/><Relationship Id="rId2" Type="http://schemas.openxmlformats.org/officeDocument/2006/relationships/hyperlink" Target="https://mentor.ieee.org/802.11/dcn/22/11-22-1680-04-00be-comment-resolution-for-clause-11-20-6-5.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2170-05-00be-lb266-misc-cids.docx" TargetMode="External"/><Relationship Id="rId2" Type="http://schemas.openxmlformats.org/officeDocument/2006/relationships/hyperlink" Target="https://mentor.ieee.org/802.11/dcn/22/11-22-2018-00-00be-cr-for-cid-109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4-06-00be-lb266-cr-for-misc-cids.docx" TargetMode="External"/><Relationship Id="rId5" Type="http://schemas.openxmlformats.org/officeDocument/2006/relationships/hyperlink" Target="https://mentor.ieee.org/802.11/dcn/22/11-22-2182-02-00be-lb266-cr-for-misc-cids-in-35-9-and-35-9-4-1.docx" TargetMode="External"/><Relationship Id="rId4" Type="http://schemas.openxmlformats.org/officeDocument/2006/relationships/hyperlink" Target="https://mentor.ieee.org/802.11/dcn/22/11-22-1998-03-00bf-cr-for-misc-cid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5350316"/>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2"/>
                        </a:rPr>
                        <a:t>1348r3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1966r3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TID to Link Mapping Advertisement</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Pooya Monajemi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 11196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5940878"/>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LB266 - Resolution for CID 10924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 Thomas Handte</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13Y,14N,18A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2164r2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EPCS and Fast </a:t>
                      </a:r>
                      <a:r>
                        <a:rPr lang="en-GB" sz="1000" kern="1200" dirty="0" err="1">
                          <a:solidFill>
                            <a:srgbClr val="7030A0"/>
                          </a:solidFill>
                          <a:effectLst/>
                          <a:latin typeface="Times New Roman" panose="02020603050405020304" pitchFamily="18" charset="0"/>
                          <a:ea typeface="Times New Roman" panose="02020603050405020304" pitchFamily="18" charset="0"/>
                        </a:rPr>
                        <a:t>Tranisition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2165r2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Miscellaneous CIDs III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Po-Kai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NoM:16Y,15N,18A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 &amp;17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696467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1683r9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105r1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9.4.2.316 QoS </a:t>
                      </a:r>
                      <a:r>
                        <a:rPr lang="en-US" sz="1100" dirty="0" err="1">
                          <a:effectLst/>
                          <a:latin typeface="Times New Roman" panose="02020603050405020304" pitchFamily="18" charset="0"/>
                          <a:ea typeface="Times New Roman" panose="02020603050405020304" pitchFamily="18" charset="0"/>
                        </a:rPr>
                        <a:t>charateristics</a:t>
                      </a:r>
                      <a:r>
                        <a:rPr lang="en-US" sz="1100" dirty="0">
                          <a:effectLst/>
                          <a:latin typeface="Times New Roman" panose="02020603050405020304" pitchFamily="18" charset="0"/>
                          <a:ea typeface="Times New Roman" panose="02020603050405020304" pitchFamily="18" charset="0"/>
                        </a:rPr>
                        <a:t> element (</a:t>
                      </a:r>
                      <a:r>
                        <a:rPr lang="en-US" sz="1100" dirty="0" err="1">
                          <a:effectLst/>
                          <a:latin typeface="Times New Roman" panose="02020603050405020304" pitchFamily="18" charset="0"/>
                          <a:ea typeface="Times New Roman" panose="02020603050405020304" pitchFamily="18" charset="0"/>
                        </a:rPr>
                        <a:t>misc</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Duncan Ho</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02862424"/>
              </p:ext>
            </p:extLst>
          </p:nvPr>
        </p:nvGraphicFramePr>
        <p:xfrm>
          <a:off x="851217" y="1582301"/>
          <a:ext cx="7736269" cy="42073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cr-for-cid-11714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D2.0 comment resolution subclause 35.3.18 part 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NoM-1C:32N,17N,13A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19</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0572643"/>
              </p:ext>
            </p:extLst>
          </p:nvPr>
        </p:nvGraphicFramePr>
        <p:xfrm>
          <a:off x="851217" y="1582301"/>
          <a:ext cx="7736269" cy="477282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1793r6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NSTR Mobile AP Miscellaneous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1890r5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Reconfiguration ML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Binita Gupta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28Y,17N,14A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B050"/>
                          </a:solidFill>
                          <a:latin typeface="+mn-lt"/>
                          <a:ea typeface="+mn-ea"/>
                          <a:cs typeface="+mn-cs"/>
                          <a:hlinkClick r:id="rId10">
                            <a:extLst>
                              <a:ext uri="{A12FA001-AC4F-418D-AE19-62706E023703}">
                                <ahyp:hlinkClr xmlns:ahyp="http://schemas.microsoft.com/office/drawing/2018/hyperlinkcolor" val="tx"/>
                              </a:ext>
                            </a:extLst>
                          </a:hlinkClick>
                        </a:rPr>
                        <a:t>1535r1</a:t>
                      </a:r>
                      <a:endParaRPr lang="en-US" sz="1000" b="0" kern="1200" dirty="0">
                        <a:solidFill>
                          <a:srgbClr val="00B050"/>
                        </a:solidFill>
                        <a:latin typeface="+mn-lt"/>
                        <a:ea typeface="+mn-ea"/>
                        <a:cs typeface="+mn-cs"/>
                      </a:endParaRPr>
                    </a:p>
                  </a:txBody>
                  <a:tcPr marL="0" marR="9525" marT="9525" marB="0" anchor="b"/>
                </a:tc>
                <a:tc>
                  <a:txBody>
                    <a:bodyPr/>
                    <a:lstStyle/>
                    <a:p>
                      <a:pPr algn="l" fontAlgn="b"/>
                      <a:r>
                        <a:rPr lang="en-US" sz="1000" b="0" kern="1200" dirty="0">
                          <a:solidFill>
                            <a:srgbClr val="00B050"/>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B050"/>
                          </a:solidFill>
                          <a:latin typeface="+mn-lt"/>
                          <a:ea typeface="+mn-ea"/>
                          <a:cs typeface="+mn-cs"/>
                        </a:rPr>
                        <a:t> </a:t>
                      </a:r>
                      <a:r>
                        <a:rPr lang="en-US" sz="1000" b="0" kern="1200" dirty="0" err="1">
                          <a:solidFill>
                            <a:srgbClr val="00B050"/>
                          </a:solidFill>
                          <a:latin typeface="+mn-lt"/>
                          <a:ea typeface="+mn-ea"/>
                          <a:cs typeface="+mn-cs"/>
                        </a:rPr>
                        <a:t>Juseong</a:t>
                      </a:r>
                      <a:r>
                        <a:rPr lang="en-US" sz="1000" b="0" kern="1200" dirty="0">
                          <a:solidFill>
                            <a:srgbClr val="00B05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1</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FF0000"/>
                          </a:solidFill>
                          <a:latin typeface="+mn-lt"/>
                          <a:ea typeface="+mn-ea"/>
                          <a:cs typeface="+mn-cs"/>
                          <a:hlinkClick r:id="rId11">
                            <a:extLst>
                              <a:ext uri="{A12FA001-AC4F-418D-AE19-62706E023703}">
                                <ahyp:hlinkClr xmlns:ahyp="http://schemas.microsoft.com/office/drawing/2018/hyperlinkcolor" val="tx"/>
                              </a:ext>
                            </a:extLst>
                          </a:hlinkClick>
                        </a:rPr>
                        <a:t>1537r1</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FF0000"/>
                          </a:solidFill>
                          <a:latin typeface="+mn-lt"/>
                          <a:ea typeface="+mn-ea"/>
                          <a:cs typeface="+mn-cs"/>
                        </a:rPr>
                        <a:t> </a:t>
                      </a:r>
                      <a:r>
                        <a:rPr lang="en-US" sz="1000" b="0" kern="1200" dirty="0" err="1">
                          <a:solidFill>
                            <a:srgbClr val="FF0000"/>
                          </a:solidFill>
                          <a:latin typeface="+mn-lt"/>
                          <a:ea typeface="+mn-ea"/>
                          <a:cs typeface="+mn-cs"/>
                        </a:rPr>
                        <a:t>Juseong</a:t>
                      </a:r>
                      <a:r>
                        <a:rPr lang="en-US" sz="1000" b="0" kern="1200" dirty="0">
                          <a:solidFill>
                            <a:srgbClr val="FF000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9Y,32N,26A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1418r2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a:t>
                      </a:r>
                      <a:r>
                        <a:rPr lang="en-US" sz="1000" b="0" kern="1200" dirty="0" err="1">
                          <a:solidFill>
                            <a:srgbClr val="7030A0"/>
                          </a:solidFill>
                          <a:latin typeface="+mn-lt"/>
                          <a:ea typeface="+mn-ea"/>
                          <a:cs typeface="+mn-cs"/>
                        </a:rPr>
                        <a:t>cr</a:t>
                      </a:r>
                      <a:r>
                        <a:rPr lang="en-US" sz="1000" b="0" kern="1200" dirty="0">
                          <a:solidFill>
                            <a:srgbClr val="7030A0"/>
                          </a:solidFill>
                          <a:latin typeface="+mn-lt"/>
                          <a:ea typeface="+mn-ea"/>
                          <a:cs typeface="+mn-cs"/>
                        </a:rPr>
                        <a:t> of </a:t>
                      </a:r>
                      <a:r>
                        <a:rPr lang="en-US" sz="1000" b="0" kern="1200" dirty="0" err="1">
                          <a:solidFill>
                            <a:srgbClr val="7030A0"/>
                          </a:solidFill>
                          <a:latin typeface="+mn-lt"/>
                          <a:ea typeface="+mn-ea"/>
                          <a:cs typeface="+mn-cs"/>
                        </a:rPr>
                        <a:t>nstr</a:t>
                      </a:r>
                      <a:r>
                        <a:rPr lang="en-US" sz="1000" b="0" kern="1200" dirty="0">
                          <a:solidFill>
                            <a:srgbClr val="7030A0"/>
                          </a:solidFill>
                          <a:latin typeface="+mn-lt"/>
                          <a:ea typeface="+mn-ea"/>
                          <a:cs typeface="+mn-cs"/>
                        </a:rPr>
                        <a:t> capability update</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1417r4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1263r5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3349917"/>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9.4.2.316 QoS </a:t>
                      </a:r>
                      <a:r>
                        <a:rPr lang="en-US" sz="1000" dirty="0" err="1">
                          <a:effectLst/>
                          <a:latin typeface="+mn-lt"/>
                          <a:ea typeface="Times New Roman" panose="02020603050405020304" pitchFamily="18" charset="0"/>
                        </a:rPr>
                        <a:t>charateristics</a:t>
                      </a:r>
                      <a:r>
                        <a:rPr lang="en-US" sz="1000" dirty="0">
                          <a:effectLst/>
                          <a:latin typeface="+mn-lt"/>
                          <a:ea typeface="Times New Roman" panose="02020603050405020304" pitchFamily="18" charset="0"/>
                        </a:rPr>
                        <a:t> element Part 2</a:t>
                      </a: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1881r4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Leftover CIDs</a:t>
                      </a:r>
                    </a:p>
                  </a:txBody>
                  <a:tcPr marL="9525" marR="9525" marT="9525" marB="0" anchor="b"/>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7030A0"/>
                          </a:solidFill>
                          <a:latin typeface="+mn-lt"/>
                          <a:ea typeface="+mn-ea"/>
                          <a:cs typeface="+mn-cs"/>
                        </a:rPr>
                        <a:t>1978r6</a:t>
                      </a:r>
                    </a:p>
                  </a:txBody>
                  <a:tcPr marL="0" marR="9525" marT="9525" marB="0" anchor="b"/>
                </a:tc>
                <a:tc>
                  <a:txBody>
                    <a:bodyPr/>
                    <a:lstStyle/>
                    <a:p>
                      <a:pPr algn="l" fontAlgn="b"/>
                      <a:r>
                        <a:rPr lang="en-US" sz="1000" b="0" kern="1200" dirty="0">
                          <a:solidFill>
                            <a:srgbClr val="7030A0"/>
                          </a:solidFill>
                          <a:latin typeface="+mn-lt"/>
                          <a:ea typeface="+mn-ea"/>
                          <a:cs typeface="+mn-cs"/>
                        </a:rPr>
                        <a:t> Resolution for MISC comments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Abhishek Patil</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rPr>
                        <a:t>1436r9</a:t>
                      </a:r>
                    </a:p>
                  </a:txBody>
                  <a:tcPr marL="0" marR="9525" marT="9525" marB="0" anchor="b"/>
                </a:tc>
                <a:tc>
                  <a:txBody>
                    <a:bodyPr/>
                    <a:lstStyle/>
                    <a:p>
                      <a:pPr algn="l" fontAlgn="b"/>
                      <a:r>
                        <a:rPr lang="en-US" sz="1000" b="0" kern="1200" dirty="0">
                          <a:solidFill>
                            <a:srgbClr val="7030A0"/>
                          </a:solidFill>
                          <a:latin typeface="+mn-lt"/>
                          <a:ea typeface="+mn-ea"/>
                          <a:cs typeface="+mn-cs"/>
                        </a:rPr>
                        <a:t>CR for 9.4.2.316 QoS </a:t>
                      </a:r>
                      <a:r>
                        <a:rPr lang="en-US" sz="1000" b="0" kern="1200" dirty="0" err="1">
                          <a:solidFill>
                            <a:srgbClr val="7030A0"/>
                          </a:solidFill>
                          <a:latin typeface="+mn-lt"/>
                          <a:ea typeface="+mn-ea"/>
                          <a:cs typeface="+mn-cs"/>
                        </a:rPr>
                        <a:t>charateristics</a:t>
                      </a:r>
                      <a:r>
                        <a:rPr lang="en-US" sz="1000" b="0" kern="1200" dirty="0">
                          <a:solidFill>
                            <a:srgbClr val="7030A0"/>
                          </a:solidFill>
                          <a:latin typeface="+mn-lt"/>
                          <a:ea typeface="+mn-ea"/>
                          <a:cs typeface="+mn-cs"/>
                        </a:rPr>
                        <a:t> element Part 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Duncan Ho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1935r0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100"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2164r1</a:t>
            </a:r>
            <a:r>
              <a:rPr lang="en-GB" sz="1100" strike="sngStrike" kern="1200" dirty="0">
                <a:solidFill>
                  <a:srgbClr val="FF0000"/>
                </a:solidFill>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EPCS and Fast Transition 				John Wullert      		[SP]</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No presenter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2159r0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QMF 					Po-Kai Huang    		[SP]</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2165r1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2167r0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EHT bandwidth indication 				Morteza Mehrnoush		[1C]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Wait for 1369</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2182r0</a:t>
            </a:r>
            <a:r>
              <a:rPr lang="en-GB" sz="1100" i="0" u="none" strike="noStrike" kern="1200" dirty="0">
                <a:solidFill>
                  <a:srgbClr val="00B050"/>
                </a:solidFill>
                <a:effectLst/>
                <a:ea typeface="Times New Roman" panose="02020603050405020304" pitchFamily="18" charset="0"/>
              </a:rPr>
              <a:t> LB266 CR for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CIDs in 35.9 and 35.9.4.1 	Chunyu Hu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1793r4</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NSTR Mobile AP Miscellaneous CIDs 		Morteza Mehrnoush 		[Q-SP 2C]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Schedule next.</a:t>
            </a: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1890r3</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Reconfiguration ML element 		Binita Gupta  			[Q-SP</a:t>
            </a:r>
            <a:r>
              <a:rPr lang="en-US" sz="1100" dirty="0">
                <a:solidFill>
                  <a:srgbClr val="00B050"/>
                </a:solidFill>
              </a:rPr>
              <a:t> </a:t>
            </a:r>
            <a:r>
              <a:rPr lang="en-GB" sz="1100" b="0" i="0" u="none" strike="noStrike" kern="1200" dirty="0">
                <a:solidFill>
                  <a:srgbClr val="00B050"/>
                </a:solidFill>
                <a:effectLst/>
                <a:ea typeface="Times New Roman" panose="02020603050405020304" pitchFamily="18" charset="0"/>
              </a:rPr>
              <a:t>11C]</a:t>
            </a:r>
            <a:endParaRPr lang="en-US" sz="1100" dirty="0">
              <a:solidFill>
                <a:srgbClr val="00B05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1427r1</a:t>
            </a:r>
            <a:r>
              <a:rPr lang="en-US" sz="1100" b="0" i="0" u="none" strike="sngStrike" kern="1200" dirty="0">
                <a:solidFill>
                  <a:srgbClr val="FF0000"/>
                </a:solidFill>
                <a:effectLst/>
                <a:ea typeface="MS Gothic" panose="020B0609070205080204" pitchFamily="49" charset="-128"/>
              </a:rPr>
              <a:t> LB266: CR for R-TWT Replacement Link   	Rubayet Shafin 			</a:t>
            </a:r>
            <a:r>
              <a:rPr lang="en-GB" sz="1100" b="0" i="0" u="none" strike="sngStrike" kern="1200" dirty="0">
                <a:solidFill>
                  <a:srgbClr val="FF0000"/>
                </a:solidFill>
                <a:effectLst/>
                <a:ea typeface="Times New Roman" panose="02020603050405020304" pitchFamily="18" charset="0"/>
              </a:rPr>
              <a:t>[Q-SP 1C] - Deferred</a:t>
            </a:r>
            <a:endParaRPr lang="en-US" sz="1100" strike="sngStrike" dirty="0">
              <a:solidFill>
                <a:srgbClr val="FF000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1966r2</a:t>
            </a:r>
            <a:r>
              <a:rPr lang="en-US" sz="1100" b="0" i="0" u="none" strike="sngStrike" kern="1200" dirty="0">
                <a:solidFill>
                  <a:srgbClr val="FF0000"/>
                </a:solidFill>
                <a:effectLst/>
                <a:ea typeface="MS Gothic" panose="020B0609070205080204" pitchFamily="49" charset="-128"/>
              </a:rPr>
              <a:t> </a:t>
            </a:r>
            <a:r>
              <a:rPr lang="en-US" sz="1100" b="0" i="0" u="none" strike="sngStrike" kern="1200" dirty="0" err="1">
                <a:solidFill>
                  <a:srgbClr val="FF0000"/>
                </a:solidFill>
                <a:effectLst/>
                <a:ea typeface="MS Gothic" panose="020B0609070205080204" pitchFamily="49" charset="-128"/>
              </a:rPr>
              <a:t>cr</a:t>
            </a:r>
            <a:r>
              <a:rPr lang="en-US" sz="1100" b="0" i="0" u="none" strike="sngStrike" kern="1200" dirty="0">
                <a:solidFill>
                  <a:srgbClr val="FF0000"/>
                </a:solidFill>
                <a:effectLst/>
                <a:ea typeface="MS Gothic" panose="020B0609070205080204" pitchFamily="49" charset="-128"/>
              </a:rPr>
              <a:t>-for-</a:t>
            </a:r>
            <a:r>
              <a:rPr lang="en-US" sz="1100" b="0" i="0" u="none" strike="sngStrike" kern="1200" dirty="0" err="1">
                <a:solidFill>
                  <a:srgbClr val="FF0000"/>
                </a:solidFill>
                <a:effectLst/>
                <a:ea typeface="MS Gothic" panose="020B0609070205080204" pitchFamily="49" charset="-128"/>
              </a:rPr>
              <a:t>tid</a:t>
            </a:r>
            <a:r>
              <a:rPr lang="en-US" sz="1100" b="0" i="0" u="none" strike="sngStrike" kern="1200" dirty="0">
                <a:solidFill>
                  <a:srgbClr val="FF0000"/>
                </a:solidFill>
                <a:effectLst/>
                <a:ea typeface="MS Gothic" panose="020B0609070205080204" pitchFamily="49" charset="-128"/>
              </a:rPr>
              <a:t>-to-link-mapping-advertisement   		Pooya Monajemi 		</a:t>
            </a:r>
            <a:r>
              <a:rPr lang="en-GB" sz="1100" b="0" i="0" u="none" strike="sngStrike" kern="1200" dirty="0">
                <a:solidFill>
                  <a:srgbClr val="FF0000"/>
                </a:solidFill>
                <a:effectLst/>
                <a:ea typeface="Times New Roman" panose="02020603050405020304" pitchFamily="18" charset="0"/>
              </a:rPr>
              <a:t>[Q-SP 3C]</a:t>
            </a:r>
            <a:r>
              <a:rPr lang="en-GB" sz="1100" b="0" i="0" u="none" strike="noStrike" kern="1200" dirty="0">
                <a:solidFill>
                  <a:srgbClr val="00B050"/>
                </a:solidFill>
                <a:effectLst/>
                <a:ea typeface="Times New Roman" panose="02020603050405020304" pitchFamily="18" charset="0"/>
              </a:rPr>
              <a:t> </a:t>
            </a:r>
            <a:r>
              <a:rPr lang="en-GB" sz="1100" b="0" i="0" u="none" strike="noStrike" kern="1200" dirty="0">
                <a:solidFill>
                  <a:schemeClr val="tx1"/>
                </a:solidFill>
                <a:effectLst/>
                <a:ea typeface="Times New Roman" panose="02020603050405020304" pitchFamily="18" charset="0"/>
              </a:rPr>
              <a:t>No presenter</a:t>
            </a:r>
            <a:endParaRPr lang="en-US" sz="1100" b="0" i="0" u="none" strike="noStrike" dirty="0">
              <a:solidFill>
                <a:schemeClr val="tx1"/>
              </a:solidFill>
              <a:effectLst/>
            </a:endParaRPr>
          </a:p>
          <a:p>
            <a:pPr lvl="1">
              <a:buFont typeface="Arial" panose="020B0604020202020204" pitchFamily="34" charset="0"/>
              <a:buChar char="•"/>
            </a:pPr>
            <a:r>
              <a:rPr lang="en-GB" sz="1100" dirty="0">
                <a:solidFill>
                  <a:srgbClr val="00B050"/>
                </a:solidFill>
              </a:rPr>
              <a:t>1881r4 CR for Leftover CIDs 				Ming Gan			[1C SP]</a:t>
            </a:r>
          </a:p>
          <a:p>
            <a:pPr lvl="1">
              <a:buFont typeface="Arial" panose="020B0604020202020204" pitchFamily="34" charset="0"/>
              <a:buChar char="•"/>
            </a:pPr>
            <a:r>
              <a:rPr lang="en-GB" sz="1100" dirty="0">
                <a:solidFill>
                  <a:srgbClr val="00B050"/>
                </a:solidFill>
              </a:rPr>
              <a:t>1263r5 </a:t>
            </a:r>
            <a:r>
              <a:rPr lang="en-US" sz="1100" dirty="0">
                <a:solidFill>
                  <a:srgbClr val="00B050"/>
                </a:solidFill>
              </a:rPr>
              <a:t> CR for TXOP return in MU-RTS TXS </a:t>
            </a:r>
            <a:r>
              <a:rPr lang="en-GB" sz="1100" dirty="0">
                <a:solidFill>
                  <a:srgbClr val="00B050"/>
                </a:solidFill>
              </a:rPr>
              <a:t>		Yunbo Li			[1C SP]</a:t>
            </a:r>
          </a:p>
          <a:p>
            <a:pPr lvl="1">
              <a:buFont typeface="Arial" panose="020B0604020202020204" pitchFamily="34" charset="0"/>
              <a:buChar char="•"/>
            </a:pPr>
            <a:r>
              <a:rPr lang="en-GB" sz="1100" dirty="0">
                <a:solidFill>
                  <a:srgbClr val="00B050"/>
                </a:solidFill>
              </a:rPr>
              <a:t>1705r2 CR for Miscellaneous CIDs 			Ming Gan			[1C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1851r0 CR for CID 11891 						</a:t>
            </a:r>
            <a:r>
              <a:rPr lang="en-GB" sz="1200" i="0" u="none" strike="sngStrike" kern="1200" dirty="0" err="1">
                <a:solidFill>
                  <a:srgbClr val="FF0000"/>
                </a:solidFill>
                <a:effectLst/>
                <a:ea typeface="Times New Roman" panose="02020603050405020304" pitchFamily="18" charset="0"/>
              </a:rPr>
              <a:t>Chenchen</a:t>
            </a:r>
            <a:r>
              <a:rPr lang="en-GB" sz="1200" i="0" u="none" strike="sngStrike" kern="1200" dirty="0">
                <a:solidFill>
                  <a:srgbClr val="FF0000"/>
                </a:solidFill>
                <a:effectLst/>
                <a:ea typeface="Times New Roman" panose="02020603050405020304" pitchFamily="18" charset="0"/>
              </a:rPr>
              <a:t> LIU 	[1C]</a:t>
            </a:r>
          </a:p>
          <a:p>
            <a:pPr lvl="1">
              <a:buFont typeface="Arial" panose="020B0604020202020204" pitchFamily="34" charset="0"/>
              <a:buChar char="•"/>
            </a:pPr>
            <a:r>
              <a:rPr lang="en-GB" sz="1200" b="0" i="0" u="none" strike="sngStrike" kern="1200" dirty="0">
                <a:solidFill>
                  <a:srgbClr val="FF0000"/>
                </a:solidFill>
                <a:effectLst/>
                <a:ea typeface="Times New Roman" panose="02020603050405020304" pitchFamily="18" charset="0"/>
              </a:rPr>
              <a:t>1348r2 CR for PAR verification low latency 				</a:t>
            </a:r>
            <a:r>
              <a:rPr lang="en-GB" sz="1200" b="0" i="0" u="none" strike="sngStrike" kern="1200" dirty="0" err="1">
                <a:solidFill>
                  <a:srgbClr val="FF0000"/>
                </a:solidFill>
                <a:effectLst/>
                <a:ea typeface="Times New Roman" panose="02020603050405020304" pitchFamily="18" charset="0"/>
              </a:rPr>
              <a:t>Yousi</a:t>
            </a:r>
            <a:r>
              <a:rPr lang="en-GB" sz="1200" b="0" i="0" u="none" strike="sngStrike" kern="1200" dirty="0">
                <a:solidFill>
                  <a:srgbClr val="FF0000"/>
                </a:solidFill>
                <a:effectLst/>
                <a:ea typeface="Times New Roman" panose="02020603050405020304" pitchFamily="18" charset="0"/>
              </a:rPr>
              <a:t> Lin 		[1C]</a:t>
            </a:r>
            <a:endPar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1692r2</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Clause 3.2 Comment Resolutions 				Stephen McCann	[2C]-not present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2126r0 LB266 CR for Preamble Puncturing </a:t>
            </a:r>
            <a:r>
              <a:rPr lang="en-GB" sz="1200" i="0" u="none" strike="sngStrike" kern="1200" dirty="0" err="1">
                <a:solidFill>
                  <a:srgbClr val="FF0000"/>
                </a:solidFill>
                <a:effectLst/>
                <a:ea typeface="Times New Roman" panose="02020603050405020304" pitchFamily="18" charset="0"/>
              </a:rPr>
              <a:t>Misc</a:t>
            </a:r>
            <a:r>
              <a:rPr lang="en-GB" sz="1200" i="0" u="none" strike="sngStrike" kern="1200" dirty="0">
                <a:solidFill>
                  <a:srgbClr val="FF0000"/>
                </a:solidFill>
                <a:effectLst/>
                <a:ea typeface="Times New Roman" panose="02020603050405020304" pitchFamily="18" charset="0"/>
              </a:rPr>
              <a:t> 			Yanjun Sun 		[3C]</a:t>
            </a:r>
          </a:p>
          <a:p>
            <a:pPr lvl="1">
              <a:buFont typeface="Arial" panose="020B0604020202020204" pitchFamily="34" charset="0"/>
              <a:buChar char="•"/>
            </a:pPr>
            <a:r>
              <a:rPr lang="en-US" sz="12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1811r0</a:t>
            </a:r>
            <a:r>
              <a:rPr lang="en-US" sz="1200" i="0" u="none" strike="sngStrike" kern="1200" dirty="0">
                <a:solidFill>
                  <a:srgbClr val="FF0000"/>
                </a:solidFill>
                <a:effectLst/>
                <a:ea typeface="Times New Roman" panose="02020603050405020304" pitchFamily="18" charset="0"/>
              </a:rPr>
              <a:t> TGbe D2.0 comment resolution 20 MHz only STA 		</a:t>
            </a:r>
            <a:r>
              <a:rPr lang="en-US" sz="1200" i="0" u="none" strike="sngStrike" kern="1200" dirty="0">
                <a:solidFill>
                  <a:srgbClr val="FF0000"/>
                </a:solidFill>
                <a:effectLst/>
                <a:ea typeface="MS Gothic" panose="020B0609070205080204" pitchFamily="49" charset="-128"/>
              </a:rPr>
              <a:t>Liwen Chu		[3C-SP]</a:t>
            </a:r>
            <a:endParaRPr lang="en-US" sz="1200" i="0" u="none" strike="sngStrike" dirty="0">
              <a:solidFill>
                <a:srgbClr val="FF0000"/>
              </a:solidFill>
              <a:effectLst/>
            </a:endParaRPr>
          </a:p>
          <a:p>
            <a:pPr lvl="1">
              <a:buFont typeface="Arial" panose="020B0604020202020204" pitchFamily="34" charset="0"/>
              <a:buChar char="•"/>
            </a:pPr>
            <a:r>
              <a:rPr lang="en-GB" sz="1100" dirty="0">
                <a:solidFill>
                  <a:srgbClr val="00B050"/>
                </a:solidFill>
              </a:rPr>
              <a:t>2164r2									John Wullert		[5C]</a:t>
            </a:r>
          </a:p>
          <a:p>
            <a:pPr lvl="1">
              <a:buFont typeface="Arial" panose="020B0604020202020204" pitchFamily="34" charset="0"/>
              <a:buChar char="•"/>
            </a:pPr>
            <a:r>
              <a:rPr lang="en-US" sz="1100" dirty="0">
                <a:solidFill>
                  <a:srgbClr val="00B050"/>
                </a:solidFill>
              </a:rPr>
              <a:t>1348r2 CR for PAR verification low latency 				</a:t>
            </a:r>
            <a:r>
              <a:rPr lang="en-US" sz="1100" dirty="0" err="1">
                <a:solidFill>
                  <a:srgbClr val="00B050"/>
                </a:solidFill>
              </a:rPr>
              <a:t>Yousi</a:t>
            </a:r>
            <a:r>
              <a:rPr lang="en-US" sz="1100" dirty="0">
                <a:solidFill>
                  <a:srgbClr val="00B050"/>
                </a:solidFill>
              </a:rPr>
              <a:t> Lin 		[1C]</a:t>
            </a:r>
          </a:p>
          <a:p>
            <a:pPr lvl="0">
              <a:buFont typeface="Arial" panose="020B0604020202020204" pitchFamily="34" charset="0"/>
              <a:buChar char="•"/>
            </a:pPr>
            <a:r>
              <a:rPr lang="en-GB" sz="1400" dirty="0"/>
              <a:t>Motions: </a:t>
            </a:r>
            <a:r>
              <a:rPr lang="en-GB" sz="1400" dirty="0">
                <a:hlinkClick r:id="rId5"/>
              </a:rPr>
              <a:t>1038r39</a:t>
            </a:r>
            <a:endParaRPr lang="en-GB" sz="1400" dirty="0"/>
          </a:p>
          <a:p>
            <a:pPr lvl="0">
              <a:buFont typeface="Arial" panose="020B0604020202020204" pitchFamily="34" charset="0"/>
              <a:buChar char="•"/>
            </a:pPr>
            <a:r>
              <a:rPr lang="en-GB" sz="1400" dirty="0"/>
              <a:t>Submission: </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1966r3</a:t>
            </a:r>
            <a:r>
              <a:rPr lang="en-GB" sz="1100" dirty="0">
                <a:solidFill>
                  <a:srgbClr val="00B050"/>
                </a:solidFill>
              </a:rPr>
              <a:t> CR for TID to Link Mapping Advertisement			Pooya Monajemi 	(SP)</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Agenda–PM1</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Submissions (Q-SPs):</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1427r1</a:t>
            </a:r>
            <a:r>
              <a:rPr lang="en-US" sz="1000" b="0" i="0" u="none" strike="sngStrike" kern="1200" dirty="0">
                <a:solidFill>
                  <a:srgbClr val="FF0000"/>
                </a:solidFill>
                <a:effectLst/>
                <a:ea typeface="MS Gothic" panose="020B0609070205080204" pitchFamily="49" charset="-128"/>
              </a:rPr>
              <a:t> LB266: CR for R-TWT Replacement Link </a:t>
            </a:r>
            <a:r>
              <a:rPr lang="en-US" sz="1000" b="1" i="0" u="none" strike="sngStrike" kern="1200" dirty="0">
                <a:solidFill>
                  <a:srgbClr val="FF0000"/>
                </a:solidFill>
                <a:effectLst/>
                <a:ea typeface="MS Gothic" panose="020B0609070205080204" pitchFamily="49" charset="-128"/>
              </a:rPr>
              <a:t>  					</a:t>
            </a:r>
            <a:r>
              <a:rPr lang="en-US" sz="1000" i="0" u="none" strike="sngStrike" kern="1200" dirty="0">
                <a:solidFill>
                  <a:srgbClr val="FF0000"/>
                </a:solidFill>
                <a:effectLst/>
                <a:ea typeface="MS Gothic" panose="020B0609070205080204" pitchFamily="49" charset="-128"/>
              </a:rPr>
              <a:t>Rubayet</a:t>
            </a:r>
            <a:r>
              <a:rPr lang="en-US" sz="1000" b="0" i="0" u="none" strike="sngStrike" kern="1200" dirty="0">
                <a:solidFill>
                  <a:srgbClr val="FF0000"/>
                </a:solidFill>
                <a:effectLst/>
                <a:ea typeface="MS Gothic" panose="020B0609070205080204" pitchFamily="49" charset="-128"/>
              </a:rPr>
              <a:t> Shafin</a:t>
            </a:r>
            <a:endParaRPr lang="en-US" sz="1000" strike="sngStrike" dirty="0">
              <a:solidFill>
                <a:srgbClr val="FF0000"/>
              </a:solidFill>
            </a:endParaRP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1036r3</a:t>
            </a:r>
            <a:r>
              <a:rPr lang="en-US" sz="1000" b="0" i="0" u="none" strike="sngStrike" kern="1200" dirty="0">
                <a:solidFill>
                  <a:srgbClr val="FF0000"/>
                </a:solidFill>
                <a:effectLst/>
                <a:ea typeface="MS Gothic" panose="020B0609070205080204" pitchFamily="49" charset="-128"/>
              </a:rPr>
              <a:t> CR for 35.9.2.1 Latency sensitive traffic differentiation   			Liuming Lu  </a:t>
            </a:r>
          </a:p>
          <a:p>
            <a:pPr lvl="1">
              <a:buFont typeface="Arial" panose="020B0604020202020204" pitchFamily="34" charset="0"/>
              <a:buChar char="•"/>
            </a:pPr>
            <a:r>
              <a:rPr lang="en-US" sz="1000" b="0" i="0" u="none" strike="sng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000" strike="sngStrike" kern="1200" dirty="0">
                <a:solidFill>
                  <a:srgbClr val="FF0000"/>
                </a:solidFill>
                <a:ea typeface="MS Gothic" panose="020B0609070205080204" pitchFamily="49" charset="-128"/>
                <a:hlinkClick r:id="rId4">
                  <a:extLst>
                    <a:ext uri="{A12FA001-AC4F-418D-AE19-62706E023703}">
                      <ahyp:hlinkClr xmlns:ahyp="http://schemas.microsoft.com/office/drawing/2018/hyperlinkcolor" val="tx"/>
                    </a:ext>
                  </a:extLst>
                </a:hlinkClick>
              </a:rPr>
              <a:t>199r0</a:t>
            </a:r>
            <a:r>
              <a:rPr lang="en-US" sz="1000" strike="sngStrike" kern="1200" dirty="0">
                <a:solidFill>
                  <a:srgbClr val="FF0000"/>
                </a:solidFill>
                <a:ea typeface="MS Gothic" panose="020B0609070205080204" pitchFamily="49" charset="-128"/>
              </a:rPr>
              <a:t> </a:t>
            </a:r>
            <a:r>
              <a:rPr lang="en-US" sz="1000" b="0" i="0" u="none" strike="sngStrike" kern="1200" dirty="0">
                <a:solidFill>
                  <a:srgbClr val="FF0000"/>
                </a:solidFill>
                <a:effectLst/>
                <a:ea typeface="MS Gothic" panose="020B0609070205080204" pitchFamily="49" charset="-128"/>
              </a:rPr>
              <a:t>LB266 CR for CID 10437   							Liuming Lu </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1535r1</a:t>
            </a:r>
            <a:r>
              <a:rPr lang="en-US" sz="1000" b="0" i="0" u="none" strike="noStrike" kern="1200" dirty="0">
                <a:solidFill>
                  <a:srgbClr val="00B050"/>
                </a:solidFill>
                <a:effectLst/>
                <a:ea typeface="MS Gothic" panose="020B0609070205080204" pitchFamily="49" charset="-128"/>
              </a:rPr>
              <a:t> P2P Comm. with EMLSR Peer in Triggered TXOP Sharing CID 12422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 </a:t>
            </a:r>
            <a:endParaRPr lang="en-US" sz="1000" dirty="0">
              <a:solidFill>
                <a:srgbClr val="00B050"/>
              </a:solidFill>
            </a:endParaRP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1537r1</a:t>
            </a:r>
            <a:r>
              <a:rPr lang="en-US" sz="1000" b="0" i="0" u="none" strike="noStrike" kern="1200" dirty="0">
                <a:solidFill>
                  <a:srgbClr val="00B050"/>
                </a:solidFill>
                <a:effectLst/>
                <a:ea typeface="MS Gothic" panose="020B0609070205080204" pitchFamily="49" charset="-128"/>
              </a:rPr>
              <a:t> Text for EDCAF Selection Issue on Start Time Sync Access CID 12414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a:t>
            </a:r>
          </a:p>
          <a:p>
            <a:pPr lvl="1">
              <a:buFont typeface="Arial" panose="020B0604020202020204" pitchFamily="34" charset="0"/>
              <a:buChar char="•"/>
            </a:pPr>
            <a:r>
              <a:rPr lang="en-GB" sz="1000" b="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1828r1</a:t>
            </a:r>
            <a:r>
              <a:rPr lang="en-GB" sz="1000" b="0" i="0" u="sng" strike="sngStrike" kern="1200" dirty="0">
                <a:solidFill>
                  <a:srgbClr val="FF0000"/>
                </a:solidFill>
                <a:effectLst/>
                <a:ea typeface="Times New Roman" panose="02020603050405020304" pitchFamily="18" charset="0"/>
              </a:rPr>
              <a:t> </a:t>
            </a:r>
            <a:r>
              <a:rPr lang="en-GB" sz="1000" b="0" i="0" u="none" strike="sngStrike" kern="1200" dirty="0">
                <a:solidFill>
                  <a:srgbClr val="FF0000"/>
                </a:solidFill>
                <a:effectLst/>
                <a:ea typeface="Times New Roman" panose="02020603050405020304" pitchFamily="18" charset="0"/>
              </a:rPr>
              <a:t>LB266 CR mainly related to 35.9.5 r-</a:t>
            </a:r>
            <a:r>
              <a:rPr lang="en-GB" sz="1000" b="0" i="0" u="none" strike="sngStrike" kern="1200" dirty="0" err="1">
                <a:solidFill>
                  <a:srgbClr val="FF0000"/>
                </a:solidFill>
                <a:effectLst/>
                <a:ea typeface="Times New Roman" panose="02020603050405020304" pitchFamily="18" charset="0"/>
              </a:rPr>
              <a:t>twt</a:t>
            </a:r>
            <a:r>
              <a:rPr lang="en-GB" sz="1000" b="0" i="0" u="none" strike="sngStrike" kern="1200" dirty="0">
                <a:solidFill>
                  <a:srgbClr val="FF0000"/>
                </a:solidFill>
                <a:effectLst/>
                <a:ea typeface="Times New Roman" panose="02020603050405020304" pitchFamily="18" charset="0"/>
              </a:rPr>
              <a:t> traffic delivery 			Chunyu Hu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1418r1</a:t>
            </a:r>
            <a:r>
              <a:rPr lang="en-US" sz="1000" b="0" i="0" u="none" strike="sngStrike" kern="1200" dirty="0">
                <a:solidFill>
                  <a:srgbClr val="FF0000"/>
                </a:solidFill>
                <a:effectLst/>
                <a:ea typeface="MS Gothic" panose="020B0609070205080204" pitchFamily="49" charset="-128"/>
              </a:rPr>
              <a:t> LB266 </a:t>
            </a:r>
            <a:r>
              <a:rPr lang="en-US" sz="1000" b="0" i="0" u="none" strike="sngStrike" kern="1200" dirty="0" err="1">
                <a:solidFill>
                  <a:srgbClr val="FF0000"/>
                </a:solidFill>
                <a:effectLst/>
                <a:ea typeface="MS Gothic" panose="020B0609070205080204" pitchFamily="49" charset="-128"/>
              </a:rPr>
              <a:t>cr</a:t>
            </a:r>
            <a:r>
              <a:rPr lang="en-US" sz="1000" b="0" i="0" u="none" strike="sngStrike" kern="1200" dirty="0">
                <a:solidFill>
                  <a:srgbClr val="FF0000"/>
                </a:solidFill>
                <a:effectLst/>
                <a:ea typeface="MS Gothic" panose="020B0609070205080204" pitchFamily="49" charset="-128"/>
              </a:rPr>
              <a:t> of </a:t>
            </a:r>
            <a:r>
              <a:rPr lang="en-US" sz="1000" b="0" i="0" u="none" strike="sngStrike" kern="1200" dirty="0" err="1">
                <a:solidFill>
                  <a:srgbClr val="FF0000"/>
                </a:solidFill>
                <a:effectLst/>
                <a:ea typeface="MS Gothic" panose="020B0609070205080204" pitchFamily="49" charset="-128"/>
              </a:rPr>
              <a:t>nstr</a:t>
            </a:r>
            <a:r>
              <a:rPr lang="en-US" sz="1000" b="0" i="0" u="none" strike="sngStrike" kern="1200" dirty="0">
                <a:solidFill>
                  <a:srgbClr val="FF0000"/>
                </a:solidFill>
                <a:effectLst/>
                <a:ea typeface="MS Gothic" panose="020B0609070205080204" pitchFamily="49" charset="-128"/>
              </a:rPr>
              <a:t> capability update  						Yunbo Li</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1417r2</a:t>
            </a:r>
            <a:r>
              <a:rPr lang="en-US" sz="1000" b="0" i="0" u="none" strike="noStrike" kern="1200" dirty="0">
                <a:solidFill>
                  <a:srgbClr val="00B050"/>
                </a:solidFill>
                <a:effectLst/>
                <a:ea typeface="MS Gothic" panose="020B0609070205080204" pitchFamily="49" charset="-128"/>
              </a:rPr>
              <a:t> LB266 CR for 35.3.16.2  							Yunbo Li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1263r4</a:t>
            </a:r>
            <a:r>
              <a:rPr lang="en-US" sz="1000" b="0" i="0" u="none" strike="sngStrike" kern="1200" dirty="0">
                <a:solidFill>
                  <a:srgbClr val="FF0000"/>
                </a:solidFill>
                <a:effectLst/>
                <a:ea typeface="MS Gothic" panose="020B0609070205080204" pitchFamily="49" charset="-128"/>
              </a:rPr>
              <a:t> CR for TXOP return in MU-RTS TXS  					Yunbo Li</a:t>
            </a:r>
          </a:p>
          <a:p>
            <a:pPr lvl="1">
              <a:buFont typeface="Arial" panose="020B0604020202020204" pitchFamily="34" charset="0"/>
              <a:buChar char="•"/>
            </a:pPr>
            <a:r>
              <a:rPr lang="en-US" sz="1000" i="0" u="none"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1526r5</a:t>
            </a:r>
            <a:r>
              <a:rPr lang="en-US" sz="1000" i="0" u="none" strike="sngStrike" kern="1200" dirty="0">
                <a:solidFill>
                  <a:srgbClr val="FF0000"/>
                </a:solidFill>
                <a:effectLst/>
                <a:latin typeface="Times New Roman" panose="02020603050405020304" pitchFamily="18" charset="0"/>
                <a:ea typeface="Times New Roman" panose="02020603050405020304" pitchFamily="18" charset="0"/>
              </a:rPr>
              <a:t> CR for subclause 35.8.2 							Ming Gan </a:t>
            </a:r>
          </a:p>
          <a:p>
            <a:pPr lvl="1">
              <a:buFont typeface="Arial" panose="020B0604020202020204" pitchFamily="34" charset="0"/>
              <a:buChar char="•"/>
            </a:pP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1705r2</a:t>
            </a: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rPr>
              <a:t> CR for Miscellaneous CIDs 							Ming Gan</a:t>
            </a:r>
          </a:p>
          <a:p>
            <a:pPr lvl="1">
              <a:buFont typeface="Arial" panose="020B0604020202020204" pitchFamily="34" charset="0"/>
              <a:buChar char="•"/>
            </a:pPr>
            <a:r>
              <a:rPr lang="en-US" sz="1000" kern="1200" dirty="0">
                <a:solidFill>
                  <a:srgbClr val="00B050"/>
                </a:solidFill>
                <a:ea typeface="MS Gothic" panose="020B0609070205080204" pitchFamily="49" charset="-128"/>
              </a:rPr>
              <a:t>2174r1 Proposed resolution to LB266 CID on EMLSR parameter indication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2175r1 Proposed resolutions to LB266 CIDs on EMLSR entering and exit process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1793r5 NSTR Mobile AP Miscellaneous CIDs					Morteza Mehrnoush</a:t>
            </a:r>
          </a:p>
          <a:p>
            <a:pPr lvl="1">
              <a:buFont typeface="Arial" panose="020B0604020202020204" pitchFamily="34" charset="0"/>
              <a:buChar char="•"/>
            </a:pPr>
            <a:r>
              <a:rPr lang="en-US" sz="1000" kern="1200" dirty="0">
                <a:solidFill>
                  <a:srgbClr val="00B050"/>
                </a:solidFill>
                <a:ea typeface="MS Gothic" panose="020B0609070205080204" pitchFamily="49" charset="-128"/>
              </a:rPr>
              <a:t>1978r6 Resolution for MISC comments						Abhishek Patil</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r>
              <a:rPr lang="en-US" altLang="en-US" sz="1600" dirty="0"/>
              <a:t>Call meeting to order </a:t>
            </a:r>
          </a:p>
          <a:p>
            <a:r>
              <a:rPr lang="en-US" altLang="en-US" sz="1600" dirty="0"/>
              <a:t>IEEE-SA Policies and Procedure</a:t>
            </a:r>
          </a:p>
          <a:p>
            <a:r>
              <a:rPr lang="en-US" altLang="en-US" sz="1600" dirty="0"/>
              <a:t>Attendance reminder</a:t>
            </a:r>
          </a:p>
          <a:p>
            <a:pPr lvl="0"/>
            <a:r>
              <a:rPr lang="en-GB" sz="1600" dirty="0"/>
              <a:t>Submissions:</a:t>
            </a:r>
          </a:p>
          <a:p>
            <a:pPr>
              <a:buFont typeface="Arial" panose="020B0604020202020204" pitchFamily="34" charset="0"/>
              <a:buChar char="•"/>
            </a:pPr>
            <a:r>
              <a:rPr lang="pt-BR" sz="1400" b="0" dirty="0">
                <a:solidFill>
                  <a:srgbClr val="00B050"/>
                </a:solidFill>
              </a:rPr>
              <a:t>1369r5 </a:t>
            </a:r>
            <a:r>
              <a:rPr lang="en-US" sz="1400" b="0" dirty="0">
                <a:solidFill>
                  <a:srgbClr val="00B050"/>
                </a:solidFill>
              </a:rPr>
              <a:t>CR for some CIDs on clause-9 				Morteza Mehrnoush</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2196r1 </a:t>
            </a:r>
            <a:r>
              <a:rPr lang="en-US" sz="1400" b="0" dirty="0">
                <a:solidFill>
                  <a:srgbClr val="00B050"/>
                </a:solidFill>
              </a:rPr>
              <a:t>LB266: CR for Misc. CIDs					Insun Jang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1503r6 </a:t>
            </a:r>
            <a:r>
              <a:rPr lang="fr-FR" sz="1400" b="0" dirty="0">
                <a:solidFill>
                  <a:srgbClr val="00B050"/>
                </a:solidFill>
              </a:rPr>
              <a:t>D2.0 comment </a:t>
            </a:r>
            <a:r>
              <a:rPr lang="fr-FR" sz="1400" b="0" dirty="0" err="1">
                <a:solidFill>
                  <a:srgbClr val="00B050"/>
                </a:solidFill>
              </a:rPr>
              <a:t>resolution</a:t>
            </a:r>
            <a:r>
              <a:rPr lang="fr-FR" sz="1400" b="0" dirty="0">
                <a:solidFill>
                  <a:srgbClr val="00B050"/>
                </a:solidFill>
              </a:rPr>
              <a:t> </a:t>
            </a:r>
            <a:r>
              <a:rPr lang="fr-FR" sz="1400" b="0" dirty="0" err="1">
                <a:solidFill>
                  <a:srgbClr val="00B050"/>
                </a:solidFill>
              </a:rPr>
              <a:t>subclause</a:t>
            </a:r>
            <a:r>
              <a:rPr lang="fr-FR" sz="1400" b="0" dirty="0">
                <a:solidFill>
                  <a:srgbClr val="00B050"/>
                </a:solidFill>
              </a:rPr>
              <a:t> 35.3.18 part 1	Liwen Chu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1683r8 </a:t>
            </a:r>
            <a:r>
              <a:rPr lang="en-US" sz="1400" b="0" dirty="0">
                <a:solidFill>
                  <a:srgbClr val="00B050"/>
                </a:solidFill>
              </a:rPr>
              <a:t>LB 266 CR for Capability Update Notification		Frank Hsu</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1418r2 </a:t>
            </a:r>
            <a:r>
              <a:rPr lang="en-US" sz="1400" b="0" dirty="0">
                <a:solidFill>
                  <a:srgbClr val="00B050"/>
                </a:solidFill>
              </a:rPr>
              <a:t>LB266 </a:t>
            </a:r>
            <a:r>
              <a:rPr lang="en-US" sz="1400" b="0" dirty="0" err="1">
                <a:solidFill>
                  <a:srgbClr val="00B050"/>
                </a:solidFill>
              </a:rPr>
              <a:t>cr</a:t>
            </a:r>
            <a:r>
              <a:rPr lang="en-US" sz="1400" b="0" dirty="0">
                <a:solidFill>
                  <a:srgbClr val="00B050"/>
                </a:solidFill>
              </a:rPr>
              <a:t> of </a:t>
            </a:r>
            <a:r>
              <a:rPr lang="en-US" sz="1400" b="0" dirty="0" err="1">
                <a:solidFill>
                  <a:srgbClr val="00B050"/>
                </a:solidFill>
              </a:rPr>
              <a:t>nstr</a:t>
            </a:r>
            <a:r>
              <a:rPr lang="en-US" sz="1400" b="0" dirty="0">
                <a:solidFill>
                  <a:srgbClr val="00B050"/>
                </a:solidFill>
              </a:rPr>
              <a:t> capability update				Yunbo Li</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1890r5 LB266 CR for Reconfiguration ML element		Binita Gupta</a:t>
            </a:r>
          </a:p>
          <a:p>
            <a:pPr>
              <a:buFont typeface="Arial" panose="020B0604020202020204" pitchFamily="34" charset="0"/>
              <a:buChar char="•"/>
            </a:pPr>
            <a:r>
              <a:rPr lang="pt-BR" sz="1400" b="0" dirty="0">
                <a:solidFill>
                  <a:srgbClr val="00B050"/>
                </a:solidFill>
              </a:rPr>
              <a:t>1537r1 </a:t>
            </a:r>
            <a:r>
              <a:rPr lang="en-US" sz="1400" b="0" dirty="0">
                <a:solidFill>
                  <a:srgbClr val="00B050"/>
                </a:solidFill>
              </a:rPr>
              <a:t>Text for EDCAF Selection Issue on Start Time Sync Access CID 12414	</a:t>
            </a:r>
            <a:r>
              <a:rPr lang="en-US" sz="1400" b="0" dirty="0" err="1">
                <a:solidFill>
                  <a:srgbClr val="00B050"/>
                </a:solidFill>
              </a:rPr>
              <a:t>Juseong</a:t>
            </a:r>
            <a:r>
              <a:rPr lang="en-US" sz="1400" b="0" dirty="0">
                <a:solidFill>
                  <a:srgbClr val="00B050"/>
                </a:solidFill>
              </a:rPr>
              <a:t> Moon</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1436r9 CR for 9.4.2.316 QoS charateristics element Part 1	Duncan Ho </a:t>
            </a:r>
          </a:p>
          <a:p>
            <a:pPr lvl="0"/>
            <a:r>
              <a:rPr lang="en-GB" sz="1600" dirty="0" err="1"/>
              <a:t>AoB</a:t>
            </a:r>
            <a:r>
              <a:rPr lang="en-GB" sz="1600" dirty="0"/>
              <a:t>:</a:t>
            </a:r>
          </a:p>
          <a:p>
            <a:pPr lvl="0"/>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None.</a:t>
            </a:r>
          </a:p>
          <a:p>
            <a:pPr lvl="0">
              <a:buFont typeface="Arial" panose="020B0604020202020204" pitchFamily="34" charset="0"/>
              <a:buChar char="•"/>
            </a:pPr>
            <a:r>
              <a:rPr lang="en-GB" sz="1600" dirty="0"/>
              <a:t>LB266 Spreadsheet Review: </a:t>
            </a:r>
            <a:r>
              <a:rPr lang="en-GB" sz="1600" dirty="0">
                <a:hlinkClick r:id="rId2"/>
              </a:rPr>
              <a:t>Link-49</a:t>
            </a:r>
            <a:endParaRPr lang="en-GB"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1036r4</a:t>
            </a:r>
            <a:r>
              <a:rPr lang="en-GB" sz="1200" kern="1200" dirty="0">
                <a:solidFill>
                  <a:srgbClr val="00B050"/>
                </a:solidFill>
                <a:ea typeface="Times New Roman" panose="02020603050405020304" pitchFamily="18" charset="0"/>
              </a:rPr>
              <a:t> </a:t>
            </a:r>
            <a:r>
              <a:rPr lang="en-US" sz="1200" kern="1200" dirty="0">
                <a:solidFill>
                  <a:srgbClr val="00B050"/>
                </a:solidFill>
                <a:ea typeface="Times New Roman" panose="02020603050405020304" pitchFamily="18" charset="0"/>
              </a:rPr>
              <a:t>CR for 35.9.2.1 Latency sensitive traffic differentiation</a:t>
            </a:r>
            <a:r>
              <a:rPr lang="en-GB" sz="1200" kern="1200" dirty="0">
                <a:solidFill>
                  <a:srgbClr val="00B050"/>
                </a:solidFill>
                <a:ea typeface="Times New Roman" panose="02020603050405020304" pitchFamily="18" charset="0"/>
              </a:rPr>
              <a:t>	Liuming Lu			[1C-SP]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1348r3</a:t>
            </a:r>
            <a:r>
              <a:rPr lang="en-US" sz="1200" i="0" u="none" strike="noStrike" kern="1200" dirty="0">
                <a:solidFill>
                  <a:srgbClr val="00B050"/>
                </a:solidFill>
                <a:effectLst/>
                <a:ea typeface="Times New Roman" panose="02020603050405020304" pitchFamily="18" charset="0"/>
              </a:rPr>
              <a:t> CR for PAR verification low latency 				</a:t>
            </a:r>
            <a:r>
              <a:rPr lang="en-US" sz="1200" i="0" u="none" strike="noStrike" kern="1200" dirty="0" err="1">
                <a:solidFill>
                  <a:srgbClr val="00B050"/>
                </a:solidFill>
                <a:effectLst/>
                <a:ea typeface="Times New Roman" panose="02020603050405020304" pitchFamily="18" charset="0"/>
              </a:rPr>
              <a:t>Yousi</a:t>
            </a:r>
            <a:r>
              <a:rPr lang="en-US" sz="1200" i="0" u="none" strike="noStrike" kern="1200" dirty="0">
                <a:solidFill>
                  <a:srgbClr val="00B050"/>
                </a:solidFill>
                <a:effectLst/>
                <a:ea typeface="Times New Roman" panose="02020603050405020304" pitchFamily="18" charset="0"/>
              </a:rPr>
              <a:t> Lin 			[1C SP]</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2126r0</a:t>
            </a:r>
            <a:r>
              <a:rPr lang="en-GB" sz="1200" i="0" u="none" strike="noStrike" kern="1200" dirty="0">
                <a:solidFill>
                  <a:srgbClr val="00B050"/>
                </a:solidFill>
                <a:effectLst/>
                <a:ea typeface="Times New Roman" panose="02020603050405020304" pitchFamily="18" charset="0"/>
              </a:rPr>
              <a:t> LB266 CR for Preamble Puncturing </a:t>
            </a:r>
            <a:r>
              <a:rPr lang="en-GB" sz="1200" i="0" u="none" strike="noStrike" kern="1200" dirty="0" err="1">
                <a:solidFill>
                  <a:srgbClr val="00B050"/>
                </a:solidFill>
                <a:effectLst/>
                <a:ea typeface="Times New Roman" panose="02020603050405020304" pitchFamily="18" charset="0"/>
              </a:rPr>
              <a:t>Misc</a:t>
            </a:r>
            <a:r>
              <a:rPr lang="en-GB" sz="1200" i="0" u="none" strike="noStrike" kern="1200" dirty="0">
                <a:solidFill>
                  <a:srgbClr val="00B050"/>
                </a:solidFill>
                <a:effectLst/>
                <a:ea typeface="Times New Roman" panose="02020603050405020304" pitchFamily="18" charset="0"/>
              </a:rPr>
              <a:t>			Yanjun Sun			[2C]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1">
              <a:buFont typeface="Arial" panose="020B0604020202020204" pitchFamily="34" charset="0"/>
              <a:buChar char="•"/>
            </a:pPr>
            <a:r>
              <a:rPr lang="en-US" sz="1200" kern="1200" dirty="0">
                <a:solidFill>
                  <a:srgbClr val="00B050"/>
                </a:solidFill>
                <a:ea typeface="MS Gothic" panose="020B0609070205080204" pitchFamily="49" charset="-128"/>
              </a:rPr>
              <a:t>1906r2 CR for R-TWT related to QoS Characteristics and SCS	Binita</a:t>
            </a:r>
          </a:p>
          <a:p>
            <a:pPr lvl="1">
              <a:buFont typeface="Arial" panose="020B0604020202020204" pitchFamily="34" charset="0"/>
              <a:buChar char="•"/>
            </a:pPr>
            <a:r>
              <a:rPr lang="en-US" sz="1200" kern="1200" dirty="0">
                <a:solidFill>
                  <a:srgbClr val="00B050"/>
                </a:solidFill>
                <a:ea typeface="MS Gothic" panose="020B0609070205080204" pitchFamily="49" charset="-128"/>
              </a:rPr>
              <a:t>1844r4 CR-for-NSTRMobileAP-part2					Kaiying</a:t>
            </a:r>
          </a:p>
          <a:p>
            <a:pPr lvl="1">
              <a:buFont typeface="Arial" panose="020B0604020202020204" pitchFamily="34" charset="0"/>
              <a:buChar char="•"/>
            </a:pPr>
            <a:r>
              <a:rPr lang="en-US" sz="1200" kern="1200" dirty="0">
                <a:solidFill>
                  <a:srgbClr val="00B050"/>
                </a:solidFill>
                <a:ea typeface="MS Gothic" panose="020B0609070205080204" pitchFamily="49" charset="-128"/>
              </a:rPr>
              <a:t>1201r5 ML traffic indication using A-control				Vishnu</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1959r0</a:t>
            </a:r>
            <a:r>
              <a:rPr lang="en-GB" sz="1100" dirty="0">
                <a:solidFill>
                  <a:srgbClr val="00B050"/>
                </a:solidFill>
              </a:rPr>
              <a:t> </a:t>
            </a:r>
            <a:r>
              <a:rPr lang="en-US" sz="1100" dirty="0">
                <a:solidFill>
                  <a:srgbClr val="00B050"/>
                </a:solidFill>
              </a:rPr>
              <a:t>CR for R-TWT related CIDs Part2					Kumail Haider		[10C SP]</a:t>
            </a:r>
            <a:endParaRPr lang="en-GB"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2175r1</a:t>
            </a:r>
            <a:r>
              <a:rPr lang="en-GB" sz="1100" dirty="0">
                <a:solidFill>
                  <a:srgbClr val="00B050"/>
                </a:solidFill>
              </a:rPr>
              <a:t> </a:t>
            </a:r>
            <a:r>
              <a:rPr lang="en-US" sz="1100" dirty="0">
                <a:solidFill>
                  <a:srgbClr val="00B050"/>
                </a:solidFill>
              </a:rPr>
              <a:t>Prop. Res. to LB266 CIDs on EMLSR entering and exit process	Qi Wang</a:t>
            </a:r>
            <a:r>
              <a:rPr lang="en-GB" sz="1100" dirty="0">
                <a:solidFill>
                  <a:srgbClr val="00B050"/>
                </a:solidFill>
              </a:rPr>
              <a:t> 		[1C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2174r1</a:t>
            </a:r>
            <a:r>
              <a:rPr lang="en-GB" sz="1100" strike="sngStrike" dirty="0">
                <a:solidFill>
                  <a:srgbClr val="FF0000"/>
                </a:solidFill>
              </a:rPr>
              <a:t> </a:t>
            </a:r>
            <a:r>
              <a:rPr lang="en-US" sz="1100" strike="sngStrike" dirty="0">
                <a:solidFill>
                  <a:srgbClr val="FF0000"/>
                </a:solidFill>
              </a:rPr>
              <a:t>Proposed resolution to LB266 CID on EMLSR parameter </a:t>
            </a:r>
            <a:r>
              <a:rPr lang="en-US" sz="1100" strike="sngStrike" dirty="0" err="1">
                <a:solidFill>
                  <a:srgbClr val="FF0000"/>
                </a:solidFill>
              </a:rPr>
              <a:t>indicationQi</a:t>
            </a:r>
            <a:r>
              <a:rPr lang="en-US" sz="1100" strike="sngStrike" dirty="0">
                <a:solidFill>
                  <a:srgbClr val="FF0000"/>
                </a:solidFill>
              </a:rPr>
              <a:t> Wang</a:t>
            </a:r>
            <a:r>
              <a:rPr lang="en-GB" sz="1100" strike="sngStrike" dirty="0">
                <a:solidFill>
                  <a:srgbClr val="FF0000"/>
                </a:solidFill>
              </a:rPr>
              <a:t> 		[1C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2196r1</a:t>
            </a:r>
            <a:r>
              <a:rPr lang="en-GB" sz="1100" dirty="0">
                <a:solidFill>
                  <a:srgbClr val="00B050"/>
                </a:solidFill>
              </a:rPr>
              <a:t> CR for Misc. CIDs							Insun Jang		</a:t>
            </a:r>
            <a:r>
              <a:rPr lang="en-US" sz="1100" dirty="0">
                <a:solidFill>
                  <a:srgbClr val="00B050"/>
                </a:solidFill>
              </a:rPr>
              <a:t>[1C   SP</a:t>
            </a:r>
            <a:r>
              <a:rPr lang="en-US" sz="1050" dirty="0">
                <a:solidFill>
                  <a:srgbClr val="00B050"/>
                </a:solidFill>
                <a:latin typeface="Verdana" panose="020B0604030504040204" pitchFamily="34" charset="0"/>
              </a:rPr>
              <a:t>]</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1756r8</a:t>
            </a:r>
            <a:r>
              <a:rPr lang="en-US" sz="1100" dirty="0">
                <a:solidFill>
                  <a:srgbClr val="00B050"/>
                </a:solidFill>
              </a:rPr>
              <a:t> LB266 CR CL35 EMLSR part4					Minyoung Park		[3C SP]</a:t>
            </a:r>
            <a:endParaRPr lang="en-GB" sz="1100" dirty="0">
              <a:solidFill>
                <a:srgbClr val="00B050"/>
              </a:solidFill>
            </a:endParaRP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2167r1</a:t>
            </a:r>
            <a:r>
              <a:rPr lang="en-GB" sz="1100" dirty="0">
                <a:solidFill>
                  <a:srgbClr val="00B050"/>
                </a:solidFill>
              </a:rPr>
              <a:t> EHT bandwidth indication						Morteza Mehrnoush	[1C]</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0105r0</a:t>
            </a:r>
            <a:r>
              <a:rPr lang="en-GB" sz="1100" dirty="0">
                <a:solidFill>
                  <a:srgbClr val="00B050"/>
                </a:solidFill>
              </a:rPr>
              <a:t> </a:t>
            </a:r>
            <a:r>
              <a:rPr lang="en-US" sz="1100" dirty="0">
                <a:solidFill>
                  <a:srgbClr val="00B050"/>
                </a:solidFill>
              </a:rPr>
              <a:t>CR for 9.4.2.316 QoS </a:t>
            </a:r>
            <a:r>
              <a:rPr lang="en-US" sz="1100" dirty="0" err="1">
                <a:solidFill>
                  <a:srgbClr val="00B050"/>
                </a:solidFill>
              </a:rPr>
              <a:t>charateristics</a:t>
            </a:r>
            <a:r>
              <a:rPr lang="en-US" sz="1100" dirty="0">
                <a:solidFill>
                  <a:srgbClr val="00B050"/>
                </a:solidFill>
              </a:rPr>
              <a:t> element (</a:t>
            </a:r>
            <a:r>
              <a:rPr lang="en-US" sz="1100" dirty="0" err="1">
                <a:solidFill>
                  <a:srgbClr val="00B050"/>
                </a:solidFill>
              </a:rPr>
              <a:t>misc</a:t>
            </a:r>
            <a:r>
              <a:rPr lang="en-US" sz="1100" dirty="0">
                <a:solidFill>
                  <a:srgbClr val="00B050"/>
                </a:solidFill>
              </a:rPr>
              <a:t>)			Duncan Ho		[5C]</a:t>
            </a:r>
          </a:p>
          <a:p>
            <a:pPr lvl="1">
              <a:buFont typeface="Arial" panose="020B0604020202020204" pitchFamily="34" charset="0"/>
              <a:buChar char="•"/>
            </a:pPr>
            <a:r>
              <a:rPr lang="en-US" sz="1100" kern="1200" dirty="0">
                <a:solidFill>
                  <a:srgbClr val="00B050"/>
                </a:solidFill>
                <a:ea typeface="MS Gothic" panose="020B0609070205080204" pitchFamily="49" charset="-128"/>
                <a:hlinkClick r:id="rId9">
                  <a:extLst>
                    <a:ext uri="{A12FA001-AC4F-418D-AE19-62706E023703}">
                      <ahyp:hlinkClr xmlns:ahyp="http://schemas.microsoft.com/office/drawing/2018/hyperlinkcolor" val="tx"/>
                    </a:ext>
                  </a:extLst>
                </a:hlinkClick>
              </a:rPr>
              <a:t>1504r3</a:t>
            </a:r>
            <a:r>
              <a:rPr lang="en-US" sz="1100" kern="1200" dirty="0">
                <a:solidFill>
                  <a:srgbClr val="00B050"/>
                </a:solidFill>
                <a:ea typeface="MS Gothic" panose="020B0609070205080204" pitchFamily="49" charset="-128"/>
              </a:rPr>
              <a:t> </a:t>
            </a:r>
            <a:r>
              <a:rPr lang="fr-FR" sz="1100" kern="1200" dirty="0">
                <a:solidFill>
                  <a:srgbClr val="00B050"/>
                </a:solidFill>
                <a:ea typeface="MS Gothic" panose="020B0609070205080204" pitchFamily="49" charset="-128"/>
              </a:rPr>
              <a:t>D2.0 comment </a:t>
            </a:r>
            <a:r>
              <a:rPr lang="fr-FR" sz="1100" kern="1200" dirty="0" err="1">
                <a:solidFill>
                  <a:srgbClr val="00B050"/>
                </a:solidFill>
                <a:ea typeface="MS Gothic" panose="020B0609070205080204" pitchFamily="49" charset="-128"/>
              </a:rPr>
              <a:t>resolution</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subclause</a:t>
            </a:r>
            <a:r>
              <a:rPr lang="fr-FR" sz="1100" kern="1200" dirty="0">
                <a:solidFill>
                  <a:srgbClr val="00B050"/>
                </a:solidFill>
                <a:ea typeface="MS Gothic" panose="020B0609070205080204" pitchFamily="49" charset="-128"/>
              </a:rPr>
              <a:t> 35.3.18 part 2			Liwen			[??]</a:t>
            </a:r>
          </a:p>
          <a:p>
            <a:pPr lvl="0">
              <a:buFont typeface="Arial" panose="020B0604020202020204" pitchFamily="34" charset="0"/>
              <a:buChar char="•"/>
            </a:pPr>
            <a:r>
              <a:rPr lang="en-GB" sz="1400" dirty="0" err="1"/>
              <a:t>AoB</a:t>
            </a:r>
            <a:endParaRPr lang="en-GB" sz="1400" dirty="0"/>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hlinkClick r:id="rId2"/>
              </a:rPr>
              <a:t>1680r4</a:t>
            </a:r>
            <a:r>
              <a:rPr lang="en-GB" sz="1200" dirty="0"/>
              <a:t> Comment Resolution for Clause 11.20.6.5		Osama Aboul-Magd	[1 CID]</a:t>
            </a:r>
          </a:p>
          <a:p>
            <a:pPr lvl="1">
              <a:buFont typeface="Arial" panose="020B0604020202020204" pitchFamily="34" charset="0"/>
              <a:buChar char="•"/>
            </a:pPr>
            <a:r>
              <a:rPr lang="en-GB" sz="1200" dirty="0"/>
              <a:t>Other submissions (MAC?)</a:t>
            </a:r>
          </a:p>
          <a:p>
            <a:pPr>
              <a:buFont typeface="Arial" panose="020B0604020202020204" pitchFamily="34" charset="0"/>
              <a:buChar char="•"/>
            </a:pPr>
            <a:r>
              <a:rPr lang="en-US" sz="1600" dirty="0">
                <a:solidFill>
                  <a:schemeClr val="tx1"/>
                </a:solidFill>
              </a:rPr>
              <a:t>Motions: </a:t>
            </a:r>
            <a:r>
              <a:rPr lang="en-US" sz="1600" dirty="0">
                <a:solidFill>
                  <a:schemeClr val="tx1"/>
                </a:solidFill>
                <a:hlinkClick r:id="rId3"/>
              </a:rPr>
              <a:t>1038r41</a:t>
            </a:r>
            <a:endParaRPr lang="en-US" sz="1600" b="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fr-FR" sz="1200" kern="1200" dirty="0">
                <a:ea typeface="MS Gothic" panose="020B0609070205080204" pitchFamily="49" charset="-128"/>
                <a:hlinkClick r:id="rId2"/>
              </a:rPr>
              <a:t>2018r0</a:t>
            </a:r>
            <a:r>
              <a:rPr lang="fr-FR" sz="1200" kern="1200" dirty="0">
                <a:ea typeface="MS Gothic" panose="020B0609070205080204" pitchFamily="49" charset="-128"/>
              </a:rPr>
              <a:t> CR for CID 10921							Kaiying Lu		[1C]</a:t>
            </a:r>
          </a:p>
          <a:p>
            <a:pPr lvl="1">
              <a:buFont typeface="Arial" panose="020B0604020202020204" pitchFamily="34" charset="0"/>
              <a:buChar char="•"/>
            </a:pPr>
            <a:r>
              <a:rPr lang="fr-FR" sz="1200" kern="1200" dirty="0">
                <a:ea typeface="MS Gothic" panose="020B0609070205080204" pitchFamily="49" charset="-128"/>
                <a:hlinkClick r:id="rId3"/>
              </a:rPr>
              <a:t>2170r5</a:t>
            </a:r>
            <a:r>
              <a:rPr lang="fr-FR" sz="1200" kern="1200" dirty="0">
                <a:ea typeface="MS Gothic" panose="020B0609070205080204" pitchFamily="49" charset="-128"/>
              </a:rPr>
              <a:t> LB266: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Gaurang Naik		[1C]</a:t>
            </a:r>
          </a:p>
          <a:p>
            <a:pPr lvl="1">
              <a:buFont typeface="Arial" panose="020B0604020202020204" pitchFamily="34" charset="0"/>
              <a:buChar char="•"/>
            </a:pPr>
            <a:r>
              <a:rPr lang="fr-FR" sz="1200" kern="1200" dirty="0">
                <a:ea typeface="MS Gothic" panose="020B0609070205080204" pitchFamily="49" charset="-128"/>
                <a:hlinkClick r:id="rId4"/>
              </a:rPr>
              <a:t>1998r3</a:t>
            </a:r>
            <a:r>
              <a:rPr lang="fr-FR" sz="1200" kern="1200" dirty="0">
                <a:ea typeface="MS Gothic" panose="020B0609070205080204" pitchFamily="49" charset="-128"/>
              </a:rPr>
              <a:t> CR for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Dibakar Das		[2C SP]</a:t>
            </a:r>
          </a:p>
          <a:p>
            <a:pPr lvl="1">
              <a:buFont typeface="Arial" panose="020B0604020202020204" pitchFamily="34" charset="0"/>
              <a:buChar char="•"/>
            </a:pPr>
            <a:r>
              <a:rPr lang="fr-FR" sz="1200" kern="1200" dirty="0">
                <a:ea typeface="MS Gothic" panose="020B0609070205080204" pitchFamily="49" charset="-128"/>
                <a:hlinkClick r:id="rId5"/>
              </a:rPr>
              <a:t>2182r2</a:t>
            </a:r>
            <a:r>
              <a:rPr lang="fr-FR" sz="1200" kern="1200" dirty="0">
                <a:ea typeface="MS Gothic" panose="020B0609070205080204" pitchFamily="49" charset="-128"/>
              </a:rPr>
              <a:t> </a:t>
            </a:r>
            <a:r>
              <a:rPr lang="en-US" sz="1200" kern="1200" dirty="0">
                <a:ea typeface="MS Gothic" panose="020B0609070205080204" pitchFamily="49" charset="-128"/>
              </a:rPr>
              <a:t>CR for </a:t>
            </a:r>
            <a:r>
              <a:rPr lang="en-US" sz="1200" kern="1200" dirty="0" err="1">
                <a:ea typeface="MS Gothic" panose="020B0609070205080204" pitchFamily="49" charset="-128"/>
              </a:rPr>
              <a:t>misc</a:t>
            </a:r>
            <a:r>
              <a:rPr lang="en-US" sz="1200" kern="1200" dirty="0">
                <a:ea typeface="MS Gothic" panose="020B0609070205080204" pitchFamily="49" charset="-128"/>
              </a:rPr>
              <a:t> CIDs in 35.9 and 35.9.4.1					Chunyu Hu		[?? SP]</a:t>
            </a:r>
            <a:r>
              <a:rPr lang="fr-FR" sz="1200" kern="1200" dirty="0">
                <a:ea typeface="MS Gothic" panose="020B0609070205080204" pitchFamily="49" charset="-128"/>
              </a:rPr>
              <a:t>	</a:t>
            </a:r>
          </a:p>
          <a:p>
            <a:pPr lvl="1">
              <a:buFont typeface="Arial" panose="020B0604020202020204" pitchFamily="34" charset="0"/>
              <a:buChar char="•"/>
            </a:pPr>
            <a:r>
              <a:rPr lang="fr-FR" sz="1200" kern="1200" dirty="0">
                <a:ea typeface="MS Gothic" panose="020B0609070205080204" pitchFamily="49" charset="-128"/>
                <a:hlinkClick r:id="rId6"/>
              </a:rPr>
              <a:t>1774r6</a:t>
            </a:r>
            <a:r>
              <a:rPr lang="fr-FR" sz="1200" kern="1200" dirty="0">
                <a:ea typeface="MS Gothic" panose="020B0609070205080204" pitchFamily="49" charset="-128"/>
              </a:rPr>
              <a:t> LB266 CR for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Rubayet Shafin	[??]</a:t>
            </a:r>
            <a:endParaRPr lang="en-US" sz="1200" kern="1200" dirty="0">
              <a:ea typeface="MS Gothic" panose="020B0609070205080204" pitchFamily="49" charset="-128"/>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138538</TotalTime>
  <Words>5641</Words>
  <Application>Microsoft Office PowerPoint</Application>
  <PresentationFormat>On-screen Show (4:3)</PresentationFormat>
  <Paragraphs>1049</Paragraphs>
  <Slides>46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Arial Black</vt:lpstr>
      <vt:lpstr>Calibri</vt:lpstr>
      <vt:lpstr>Monotype Sorts</vt:lpstr>
      <vt:lpstr>Times New Roman</vt:lpstr>
      <vt:lpstr>Verdana</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PHY Agenda–PM1</vt:lpstr>
      <vt:lpstr>Tuesday MAC Agenda–PM1</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2023-01-19T12:43:09Z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