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78" r:id="rId23"/>
    <p:sldId id="393" r:id="rId24"/>
    <p:sldId id="394" r:id="rId25"/>
    <p:sldId id="382" r:id="rId26"/>
    <p:sldId id="395" r:id="rId27"/>
    <p:sldId id="335" r:id="rId28"/>
    <p:sldId id="346" r:id="rId29"/>
    <p:sldId id="365" r:id="rId30"/>
    <p:sldId id="371" r:id="rId31"/>
    <p:sldId id="385" r:id="rId32"/>
    <p:sldId id="350" r:id="rId33"/>
    <p:sldId id="357" r:id="rId34"/>
    <p:sldId id="352" r:id="rId35"/>
    <p:sldId id="358" r:id="rId36"/>
    <p:sldId id="353" r:id="rId37"/>
    <p:sldId id="360" r:id="rId38"/>
    <p:sldId id="355" r:id="rId39"/>
    <p:sldId id="374"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32956B-7D9B-4F14-B129-AA061317A39C}" v="255" dt="2023-01-18T05:31:51.6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05:33:42.833" v="4159" actId="20577"/>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modSp mod">
        <pc:chgData name="Alfred Asterjadhi" userId="39de57b9-85c0-4fd1-aaac-8ca2b6560ad0" providerId="ADAL" clId="{8C32956B-7D9B-4F14-B129-AA061317A39C}" dt="2023-01-18T05:33:08.310" v="4118" actId="20577"/>
        <pc:sldMkLst>
          <pc:docMk/>
          <pc:sldMk cId="588130191" sldId="353"/>
        </pc:sldMkLst>
        <pc:spChg chg="mod">
          <ac:chgData name="Alfred Asterjadhi" userId="39de57b9-85c0-4fd1-aaac-8ca2b6560ad0" providerId="ADAL" clId="{8C32956B-7D9B-4F14-B129-AA061317A39C}" dt="2023-01-18T05:13:52.794" v="3731"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05:33:08.310" v="4118" actId="20577"/>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sldChg>
      <pc:sldChg chg="modSp mod">
        <pc:chgData name="Alfred Asterjadhi" userId="39de57b9-85c0-4fd1-aaac-8ca2b6560ad0" providerId="ADAL" clId="{8C32956B-7D9B-4F14-B129-AA061317A39C}" dt="2023-01-18T05:33:42.833" v="4159" actId="20577"/>
        <pc:sldMkLst>
          <pc:docMk/>
          <pc:sldMk cId="3909293924" sldId="355"/>
        </pc:sldMkLst>
        <pc:spChg chg="mod">
          <ac:chgData name="Alfred Asterjadhi" userId="39de57b9-85c0-4fd1-aaac-8ca2b6560ad0" providerId="ADAL" clId="{8C32956B-7D9B-4F14-B129-AA061317A39C}" dt="2023-01-18T05:33:42.833" v="4159"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modSp mod">
        <pc:chgData name="Alfred Asterjadhi" userId="39de57b9-85c0-4fd1-aaac-8ca2b6560ad0" providerId="ADAL" clId="{8C32956B-7D9B-4F14-B129-AA061317A39C}" dt="2023-01-18T05:33:26.499" v="4141"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05:33:26.499" v="4141"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7T18:16:04.261" v="3189" actId="6549"/>
        <pc:sldMasterMkLst>
          <pc:docMk/>
          <pc:sldMasterMk cId="0" sldId="2147483648"/>
        </pc:sldMasterMkLst>
        <pc:spChg chg="mod">
          <ac:chgData name="Alfred Asterjadhi" userId="39de57b9-85c0-4fd1-aaac-8ca2b6560ad0" providerId="ADAL" clId="{8C32956B-7D9B-4F14-B129-AA061317A39C}" dt="2023-01-17T18:16:04.261" v="3189"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802.11-22/2118r7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811-02-00be-tgbe-d2-0-comment-resolution-20-mhz-only-sta.docx" TargetMode="External"/><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3/11-23-0074-00-00be-lb266-crs-for-4-9-5-and-7-1-reference-model-and-ds-part-2.docx" TargetMode="External"/><Relationship Id="rId2" Type="http://schemas.openxmlformats.org/officeDocument/2006/relationships/hyperlink" Target="https://mentor.ieee.org/802.11/dcn/22/11-22-1348-03-00be-lb266-cr-for-par-verification-low-latency.ppt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80-00-00be-lb266-general-cid.docx" TargetMode="External"/><Relationship Id="rId5" Type="http://schemas.openxmlformats.org/officeDocument/2006/relationships/hyperlink" Target="https://mentor.ieee.org/802.11/dcn/22/11-22-1482-02-00be-lb266-cr-for-preamble-puncturing.docx" TargetMode="External"/><Relationship Id="rId4" Type="http://schemas.openxmlformats.org/officeDocument/2006/relationships/hyperlink" Target="https://mentor.ieee.org/802.11/dcn/22/11-22-1692-02-00be-clause-3-2-comment-resolutions.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2/11-22-2109-00-00be-lb266-cr-for-cid-11196.doc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2172-00-00be-lb266-cr-for-cids-in-35-9.docx" TargetMode="External"/><Relationship Id="rId3" Type="http://schemas.openxmlformats.org/officeDocument/2006/relationships/hyperlink" Target="https://mentor.ieee.org/802.11/dcn/22/11-22-1935-00-00be-lb266-resolution-for-cid-10924.docx" TargetMode="External"/><Relationship Id="rId7" Type="http://schemas.openxmlformats.org/officeDocument/2006/relationships/hyperlink" Target="https://mentor.ieee.org/802.11/dcn/22/11-22-2167-00-00be-eht-bandwidth-indication.docx" TargetMode="External"/><Relationship Id="rId2" Type="http://schemas.openxmlformats.org/officeDocument/2006/relationships/hyperlink" Target="https://mentor.ieee.org/802.11/dcn/22/11-22-1756-04-00be-lb266-cr-cl35-emlsr-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65-00-00be-cr-for-miscellaneous-cids-iii.docx" TargetMode="External"/><Relationship Id="rId11" Type="http://schemas.openxmlformats.org/officeDocument/2006/relationships/hyperlink" Target="https://mentor.ieee.org/802.11/dcn/22/11-22-2184-00-00be-lb266-cr-for-remaining-cids.docx" TargetMode="External"/><Relationship Id="rId5" Type="http://schemas.openxmlformats.org/officeDocument/2006/relationships/hyperlink" Target="https://mentor.ieee.org/802.11/dcn/22/11-22-2159-00-00be-cr-for-qmf.docx" TargetMode="External"/><Relationship Id="rId10" Type="http://schemas.openxmlformats.org/officeDocument/2006/relationships/hyperlink" Target="https://mentor.ieee.org/802.11/dcn/22/11-22-2175-00-00be-proposed-resolutions-to-lb266-cids-on-emlsr-entering-and-exit-process.docx" TargetMode="External"/><Relationship Id="rId4" Type="http://schemas.openxmlformats.org/officeDocument/2006/relationships/hyperlink" Target="https://mentor.ieee.org/802.11/dcn/22/11-22-2164-00-00be-epcs-and-fast-tranisition.docx" TargetMode="External"/><Relationship Id="rId9" Type="http://schemas.openxmlformats.org/officeDocument/2006/relationships/hyperlink" Target="https://mentor.ieee.org/802.11/dcn/22/11-22-2174-00-00be-proposed-resolution-to-lb266-cid-on-emlsr-parameter-indication.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1489-00-00be-lb266-cr-for-misc-cids.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2183-00-00be-lb266-cr-for-cid-12488.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96-00-00be-lb266-cr-for-misc-cids.docx" TargetMode="External"/><Relationship Id="rId5" Type="http://schemas.openxmlformats.org/officeDocument/2006/relationships/hyperlink" Target="https://mentor.ieee.org/802.11/dcn/22/11-22-2177-00-00be-lb266-cr-on-cid-10480.docx" TargetMode="External"/><Relationship Id="rId4" Type="http://schemas.openxmlformats.org/officeDocument/2006/relationships/hyperlink" Target="https://mentor.ieee.org/802.11/dcn/22/11-22-2179-00-00be-cc36-cr-for-cid-12622.docx" TargetMode="External"/><Relationship Id="rId9" Type="http://schemas.openxmlformats.org/officeDocument/2006/relationships/hyperlink" Target="https://mentor.ieee.org/802.11/dcn/22/11-22-1683-07-00be-lb-266-cr-for-capability-update-notification.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1680-03-00be-comment-resolution-for-clause-11-20-6-5.docx" TargetMode="External"/><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661-01-00be-lb266-cr-for-35-17-3-part-4-rtwt.docx" TargetMode="External"/><Relationship Id="rId5" Type="http://schemas.openxmlformats.org/officeDocument/2006/relationships/hyperlink" Target="https://mentor.ieee.org/802.11/dcn/22/11-22-1462-01-00be-lb266-cr-for-subclause-35-3-4-4.docx" TargetMode="External"/><Relationship Id="rId10" Type="http://schemas.openxmlformats.org/officeDocument/2006/relationships/hyperlink" Target="https://mentor.ieee.org/802.11/dcn/22/11-22-1366-01-00be-cr-for-miscellaneous-cids.docx" TargetMode="External"/><Relationship Id="rId4" Type="http://schemas.openxmlformats.org/officeDocument/2006/relationships/hyperlink" Target="https://mentor.ieee.org/802.11/dcn/22/11-22-1786-00-00be-lb266-cr-for-cid-14071.docx" TargetMode="External"/><Relationship Id="rId9" Type="http://schemas.openxmlformats.org/officeDocument/2006/relationships/hyperlink" Target="https://mentor.ieee.org/802.11/dcn/22/11-22-1264-05-00be-lb266-cr-for-p2p-buffer-report.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36-03-00be-lb266-cr-for-35-9-2-1-latency-sensitive-traffic-differentiation.docx" TargetMode="External"/><Relationship Id="rId13"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793-04-00be-nstr-mobile-ap-miscellaneous-cids.docx" TargetMode="External"/><Relationship Id="rId7" Type="http://schemas.openxmlformats.org/officeDocument/2006/relationships/hyperlink" Target="https://mentor.ieee.org/802.11/dcn/22/11-22-1966-02-00be-cr-for-tid-to-link-mapping-advertisement.docx" TargetMode="External"/><Relationship Id="rId12" Type="http://schemas.openxmlformats.org/officeDocument/2006/relationships/hyperlink" Target="https://mentor.ieee.org/802.11/dcn/22/11-22-1828-01-00be-lb266-cr-mainly-related-to-35-9-5-r-twt-traffic-delivery.docx" TargetMode="External"/><Relationship Id="rId2" Type="http://schemas.openxmlformats.org/officeDocument/2006/relationships/hyperlink" Target="https://mentor.ieee.org/802.11/dcn/22/11-22-1369-03-00be-cr-for-some-cids-on-clause-9.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1-00be-lb266-cr-for-r-twt-replacement-link.docx" TargetMode="External"/><Relationship Id="rId11" Type="http://schemas.openxmlformats.org/officeDocument/2006/relationships/hyperlink" Target="https://mentor.ieee.org/802.11/dcn/22/11-22-1537-01-00be-text-for-edcaf-selection-issue-on-start-time-sync-access-cid-12414.docx" TargetMode="External"/><Relationship Id="rId5" Type="http://schemas.openxmlformats.org/officeDocument/2006/relationships/hyperlink" Target="https://mentor.ieee.org/802.11/dcn/22/11-22-1890-03-00be-lb266-cr-for-reconfiguration-ml-element.docx" TargetMode="External"/><Relationship Id="rId15" Type="http://schemas.openxmlformats.org/officeDocument/2006/relationships/hyperlink" Target="https://mentor.ieee.org/802.11/dcn/22/11-22-1263-04-00be-lb266-cr-for-txop-return-in-mu-rts-txs.docx" TargetMode="External"/><Relationship Id="rId10" Type="http://schemas.openxmlformats.org/officeDocument/2006/relationships/hyperlink" Target="https://mentor.ieee.org/802.11/dcn/22/11-22-1535-01-00be-p2p-communication-with-emlsr-peer-in-triggered-txop-sharing-cid-12422.docx" TargetMode="External"/><Relationship Id="rId4" Type="http://schemas.openxmlformats.org/officeDocument/2006/relationships/hyperlink" Target="https://mentor.ieee.org/802.11/dcn/22/11-22-1774-03-00be-lb266-cr-for-misc-cids.docx" TargetMode="External"/><Relationship Id="rId9" Type="http://schemas.openxmlformats.org/officeDocument/2006/relationships/hyperlink" Target="https://mentor.ieee.org/802.11/dcn/22/11-22-2199-01-00be-lb266-cr-for-cid-10437.docx" TargetMode="External"/><Relationship Id="rId14" Type="http://schemas.openxmlformats.org/officeDocument/2006/relationships/hyperlink" Target="https://mentor.ieee.org/802.11/dcn/22/11-22-1417-02-00be-lb266-cr-for-35-3-16-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526-05-00be-lb266-cr-for-subclause-35-8-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81-04-00be-lb266-cr-for-leftover-cids.docx" TargetMode="External"/><Relationship Id="rId5" Type="http://schemas.openxmlformats.org/officeDocument/2006/relationships/hyperlink" Target="https://mentor.ieee.org/802.11/dcn/22/11-22-1457-02-00be-cr-for-9-4-2-316-qos-charateristics-element-part-2.docx" TargetMode="External"/><Relationship Id="rId4" Type="http://schemas.openxmlformats.org/officeDocument/2006/relationships/hyperlink" Target="https://mentor.ieee.org/802.11/dcn/22/11-22-2108-03-00be-cr-for-misc-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2179-00-00be-cc36-cr-for-cid-12622.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1489-00-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99-01-00be-lb266-cr-for-cid-10437.docx" TargetMode="External"/><Relationship Id="rId5" Type="http://schemas.openxmlformats.org/officeDocument/2006/relationships/hyperlink" Target="https://mentor.ieee.org/802.11/dcn/22/11-22-2196-00-00be-lb266-cr-for-misc-cids.docx" TargetMode="External"/><Relationship Id="rId4" Type="http://schemas.openxmlformats.org/officeDocument/2006/relationships/hyperlink" Target="https://mentor.ieee.org/802.11/dcn/22/11-22-2177-00-00be-lb266-cr-on-cid-10480.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1038-36-00be-tgbe-motions-list-part-3.ppt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2125-00-00be-lb266-cr-for-trigger-frame-misc-part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019-07-00be-jan-mac-adhoc-agenda.docx" TargetMode="External"/><Relationship Id="rId2" Type="http://schemas.openxmlformats.org/officeDocument/2006/relationships/hyperlink" Target="https://mentor.ieee.org/802.11/dcn/22/11-22-2066-17-00be-nov-jan-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13" Type="http://schemas.openxmlformats.org/officeDocument/2006/relationships/hyperlink" Target="https://mentor.ieee.org/802.11/dcn/22/11-22-1369-03-00be-cr-for-some-cids-on-clause-9.docx" TargetMode="External"/><Relationship Id="rId3" Type="http://schemas.openxmlformats.org/officeDocument/2006/relationships/hyperlink" Target="https://mentor.ieee.org/802.11/dcn/22/11-22-1786-00-00be-lb266-cr-for-cid-14071.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844-00-00be-cr-for-nstrmobileap-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717-01-00be-lb266-cr-for-subclause-11.docx" TargetMode="External"/><Relationship Id="rId5" Type="http://schemas.openxmlformats.org/officeDocument/2006/relationships/hyperlink" Target="https://mentor.ieee.org/802.11/dcn/22/11-22-1943-01-00be-cr-13063-13773-for-35-2-1-2-3.docx" TargetMode="External"/><Relationship Id="rId10" Type="http://schemas.openxmlformats.org/officeDocument/2006/relationships/hyperlink" Target="https://mentor.ieee.org/802.11/dcn/22/11-22-1661-01-00be-lb266-cr-for-35-17-3-part-4-rtwt.docx" TargetMode="External"/><Relationship Id="rId4" Type="http://schemas.openxmlformats.org/officeDocument/2006/relationships/hyperlink" Target="https://mentor.ieee.org/802.11/dcn/22/11-22-1462-01-00be-lb266-cr-for-subclause-35-3-4-4.docx" TargetMode="External"/><Relationship Id="rId9" Type="http://schemas.openxmlformats.org/officeDocument/2006/relationships/hyperlink" Target="https://mentor.ieee.org/802.11/dcn/22/11-22-1264-05-00be-lb266-cr-for-p2p-buffer-report.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793-04-00be-nstr-mobile-ap-miscellaneous-cids.docx" TargetMode="External"/><Relationship Id="rId3" Type="http://schemas.openxmlformats.org/officeDocument/2006/relationships/hyperlink" Target="https://mentor.ieee.org/802.11/dcn/22/11-22-2164-01-00be-epcs-and-fast-tranisition.docx" TargetMode="External"/><Relationship Id="rId7" Type="http://schemas.openxmlformats.org/officeDocument/2006/relationships/hyperlink" Target="https://mentor.ieee.org/802.11/dcn/22/11-22-2182-00-00be-lb266-cr-for-misc-cids-in-35-9-and-35-9-4-1.docx" TargetMode="External"/><Relationship Id="rId2" Type="http://schemas.openxmlformats.org/officeDocument/2006/relationships/hyperlink" Target="https://mentor.ieee.org/802.11/dcn/22/11-22-1935-00-00be-lb266-resolution-for-cid-1092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67-00-00be-eht-bandwidth-indication.docx" TargetMode="External"/><Relationship Id="rId11" Type="http://schemas.openxmlformats.org/officeDocument/2006/relationships/hyperlink" Target="https://mentor.ieee.org/802.11/dcn/22/11-22-1966-02-00be-cr-for-tid-to-link-mapping-advertisement.docx" TargetMode="External"/><Relationship Id="rId5" Type="http://schemas.openxmlformats.org/officeDocument/2006/relationships/hyperlink" Target="https://mentor.ieee.org/802.11/dcn/22/11-22-2165-00-00be-cr-for-miscellaneous-cids-iii.docx" TargetMode="External"/><Relationship Id="rId10" Type="http://schemas.openxmlformats.org/officeDocument/2006/relationships/hyperlink" Target="https://mentor.ieee.org/802.11/dcn/22/11-22-1427-01-00be-lb266-cr-for-r-twt-replacement-link.docx" TargetMode="External"/><Relationship Id="rId4" Type="http://schemas.openxmlformats.org/officeDocument/2006/relationships/hyperlink" Target="https://mentor.ieee.org/802.11/dcn/22/11-22-2159-00-00be-cr-for-qmf.docx" TargetMode="External"/><Relationship Id="rId9" Type="http://schemas.openxmlformats.org/officeDocument/2006/relationships/hyperlink" Target="https://mentor.ieee.org/802.11/dcn/22/11-22-1890-03-00be-lb266-cr-for-reconfiguration-ml-element.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482-02-00be-lb266-cr-for-preamble-puncturing.docx" TargetMode="External"/><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66-03-00be-cr-for-tid-to-link-mapping-advertisement.docx" TargetMode="External"/><Relationship Id="rId5" Type="http://schemas.openxmlformats.org/officeDocument/2006/relationships/hyperlink" Target="https://mentor.ieee.org/802.11/dcn/22/11-22-1038-39-00be-tgbe-motions-list-part-3.pptx" TargetMode="External"/><Relationship Id="rId4" Type="http://schemas.openxmlformats.org/officeDocument/2006/relationships/hyperlink" Target="https://mentor.ieee.org/802.11/dcn/22/11-22-1811-02-00be-tgbe-d2-0-comment-resolution-20-mhz-only-sta.doc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036-03-00be-lb266-cr-for-35-9-2-1-latency-sensitive-traffic-differentiation.docx" TargetMode="External"/><Relationship Id="rId7" Type="http://schemas.openxmlformats.org/officeDocument/2006/relationships/hyperlink" Target="https://mentor.ieee.org/802.11/dcn/22/11-22-1828-01-00be-lb266-cr-mainly-related-to-35-9-5-r-twt-traffic-delivery.docx" TargetMode="External"/><Relationship Id="rId12"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427-01-00be-lb266-cr-for-r-twt-replacement-link.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7-01-00be-text-for-edcaf-selection-issue-on-start-time-sync-access-cid-12414.docx" TargetMode="External"/><Relationship Id="rId11" Type="http://schemas.openxmlformats.org/officeDocument/2006/relationships/hyperlink" Target="https://mentor.ieee.org/802.11/dcn/22/11-22-1526-05-00be-lb266-cr-for-subclause-35-8-2.docx" TargetMode="External"/><Relationship Id="rId5" Type="http://schemas.openxmlformats.org/officeDocument/2006/relationships/hyperlink" Target="https://mentor.ieee.org/802.11/dcn/22/11-22-1535-01-00be-p2p-communication-with-emlsr-peer-in-triggered-txop-sharing-cid-12422.docx" TargetMode="External"/><Relationship Id="rId10" Type="http://schemas.openxmlformats.org/officeDocument/2006/relationships/hyperlink" Target="https://mentor.ieee.org/802.11/dcn/22/11-22-1263-04-00be-lb266-cr-for-txop-return-in-mu-rts-txs.docx" TargetMode="External"/><Relationship Id="rId4" Type="http://schemas.openxmlformats.org/officeDocument/2006/relationships/hyperlink" Target="https://mentor.ieee.org/802.11/dcn/22/11-22-2199-01-00be-lb266-cr-for-cid-10437.docx" TargetMode="External"/><Relationship Id="rId9" Type="http://schemas.openxmlformats.org/officeDocument/2006/relationships/hyperlink" Target="https://mentor.ieee.org/802.11/dcn/22/11-22-1417-02-00be-lb266-cr-for-35-3-16-2.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692-02-00be-clause-3-2-comment-resolutions.docx" TargetMode="External"/><Relationship Id="rId7" Type="http://schemas.openxmlformats.org/officeDocument/2006/relationships/hyperlink" Target="https://mentor.ieee.org/802.11/dcn/22/11-22-1811-02-00be-tgbe-d2-0-comment-resolution-20-mhz-only-sta.docx" TargetMode="External"/><Relationship Id="rId2" Type="http://schemas.openxmlformats.org/officeDocument/2006/relationships/hyperlink" Target="https://mentor.ieee.org/802.11/dcn/22/11-22-0971-48-00be-ieee-802-11be-lb266-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26-00-00be-lb266-cr-for-preamble-puncturing-misc.docx" TargetMode="External"/><Relationship Id="rId5" Type="http://schemas.openxmlformats.org/officeDocument/2006/relationships/hyperlink" Target="https://mentor.ieee.org/802.11/dcn/22/11-22-1348-03-00be-lb266-cr-for-par-verification-low-latency.pptx" TargetMode="External"/><Relationship Id="rId4" Type="http://schemas.openxmlformats.org/officeDocument/2006/relationships/hyperlink" Target="https://mentor.ieee.org/802.11/dcn/22/11-22-1036-04-00be-lb266-cr-for-35-9-2-1-latency-sensitive-traffic-differentiation.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2175-01-00be-proposed-resolutions-to-lb266-cids-on-emlsr-entering-and-exit-process.docx" TargetMode="External"/><Relationship Id="rId2" Type="http://schemas.openxmlformats.org/officeDocument/2006/relationships/hyperlink" Target="https://mentor.ieee.org/802.11/dcn/22/11-22-1959-00-00be-lb-266-cr-for-r-twt-related-ci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67-01-00be-eht-bandwidth-indication.docx" TargetMode="External"/><Relationship Id="rId5" Type="http://schemas.openxmlformats.org/officeDocument/2006/relationships/hyperlink" Target="https://mentor.ieee.org/802.11/dcn/22/11-22-2196-01-00be-lb266-cr-for-misc-cids.docx" TargetMode="External"/><Relationship Id="rId4" Type="http://schemas.openxmlformats.org/officeDocument/2006/relationships/hyperlink" Target="https://mentor.ieee.org/802.11/dcn/22/11-22-2174-01-00be-proposed-resolution-to-lb266-cid-on-emlsr-parameter-indication.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Nov.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March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MAC (10:30-12:30)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November 2022 F2F,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PM2, MAC (16:00-18:00)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PM1, MAC/PHY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AM2, MAC/PHY (10:30-12:30)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57987442"/>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Baltimore, Maryland</a:t>
            </a:r>
          </a:p>
          <a:p>
            <a:pPr algn="ctr">
              <a:lnSpc>
                <a:spcPct val="90000"/>
              </a:lnSpc>
              <a:buFontTx/>
              <a:buNone/>
            </a:pPr>
            <a:r>
              <a:rPr lang="en-US" sz="40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5350316"/>
              </p:ext>
            </p:extLst>
          </p:nvPr>
        </p:nvGraphicFramePr>
        <p:xfrm>
          <a:off x="838200" y="1466262"/>
          <a:ext cx="7759383" cy="42905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1851r0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11891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hlinkClick r:id="rId2"/>
                        </a:rPr>
                        <a:t>1348r3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PAR verification low latency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Update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1878r0</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CR-for-Clause-6.3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Clause 3.2 Comment Resolutions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Stephen McCann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1482r2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2125r0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LB266 CR for Trigger frame Misc Part2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Yanjun Sun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Preamble Puncturing </a:t>
                      </a:r>
                      <a:r>
                        <a:rPr lang="en-GB" sz="1000" kern="1200" dirty="0" err="1">
                          <a:effectLst/>
                          <a:latin typeface="Times New Roman" panose="02020603050405020304" pitchFamily="18" charset="0"/>
                          <a:ea typeface="Times New Roman" panose="02020603050405020304" pitchFamily="18" charset="0"/>
                        </a:rPr>
                        <a:t>Misc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2180r1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LB266-General CID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Alfred Asterjadhi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0074r0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CRs for 4.9.5 and 7.1, reference model and DS, part 2</a:t>
                      </a:r>
                    </a:p>
                  </a:txBody>
                  <a:tcPr/>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 Mark Hamilton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8"/>
                        </a:rPr>
                        <a:t>1811r0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kern="1200" dirty="0">
                          <a:solidFill>
                            <a:schemeClr val="tx1"/>
                          </a:solidFill>
                          <a:effectLst/>
                          <a:latin typeface="+mn-lt"/>
                          <a:ea typeface="Times New Roman" panose="02020603050405020304" pitchFamily="18" charset="0"/>
                          <a:cs typeface="+mn-cs"/>
                        </a:rPr>
                        <a:t>TGbe D2.0 comment resolution 20 MHz only STA</a:t>
                      </a:r>
                    </a:p>
                  </a:txBody>
                  <a:tcPr/>
                </a:tc>
                <a:tc>
                  <a:txBody>
                    <a:bodyPr/>
                    <a:lstStyle/>
                    <a:p>
                      <a:pPr marL="0" marR="0" algn="ctr">
                        <a:spcBef>
                          <a:spcPts val="0"/>
                        </a:spcBef>
                        <a:spcAft>
                          <a:spcPts val="0"/>
                        </a:spcAft>
                      </a:pPr>
                      <a:r>
                        <a:rPr lang="en-US" sz="1000" kern="1200" dirty="0">
                          <a:solidFill>
                            <a:schemeClr val="tx1"/>
                          </a:solidFill>
                          <a:effectLst/>
                          <a:latin typeface="+mn-lt"/>
                          <a:ea typeface="+mn-ea"/>
                          <a:cs typeface="+mn-cs"/>
                        </a:rPr>
                        <a:t>Liwen Chu</a:t>
                      </a:r>
                      <a:endParaRPr lang="en-US" sz="1000" kern="1200" dirty="0">
                        <a:solidFill>
                          <a:schemeClr val="tx1"/>
                        </a:solidFill>
                        <a:effectLst/>
                        <a:latin typeface="+mn-lt"/>
                        <a:ea typeface="Times New Roman" panose="02020603050405020304" pitchFamily="18" charset="0"/>
                        <a:cs typeface="+mn-cs"/>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1966r3</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TID to Link Mapping Advertisement</a:t>
                      </a: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Pooya Monajemi</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56016935"/>
              </p:ext>
            </p:extLst>
          </p:nvPr>
        </p:nvGraphicFramePr>
        <p:xfrm>
          <a:off x="851217" y="1582301"/>
          <a:ext cx="7736269" cy="42831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2109r1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 11196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35940878"/>
              </p:ext>
            </p:extLst>
          </p:nvPr>
        </p:nvGraphicFramePr>
        <p:xfrm>
          <a:off x="806069" y="1513813"/>
          <a:ext cx="7736269" cy="394119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CL35 EMLSR part4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Wed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1935r2</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LB266 - Resolution for CID 10924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 Thomas Handte</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13Y,14N,18A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2164r2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EPCS and Fast </a:t>
                      </a:r>
                      <a:r>
                        <a:rPr lang="en-GB" sz="1000" kern="1200" dirty="0" err="1">
                          <a:solidFill>
                            <a:srgbClr val="7030A0"/>
                          </a:solidFill>
                          <a:effectLst/>
                          <a:latin typeface="Times New Roman" panose="02020603050405020304" pitchFamily="18" charset="0"/>
                          <a:ea typeface="Times New Roman" panose="02020603050405020304" pitchFamily="18" charset="0"/>
                        </a:rPr>
                        <a:t>Tranisition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2159r0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CR for QMF</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Po-Kai Huang</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2</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2165r2</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Miscellaneous CIDs III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Po-Kai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NoM:16Y,15N,18A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2167r0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EHT bandwidth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2172r1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CIDs in 35.9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Abdel Karim Ajami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2174r0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Proposed resolution to LB266 CID on EMLSR parameter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01/11 &amp;17</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2175r0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resolutions to LB266 CIDs on EMLSR entering and exit process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01/11&amp;17</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2176r0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Proposed resolutions to a few LB266 CIDs on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2184r0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6964673"/>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rPr>
                        <a:t>2183r0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CID 12488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1489r0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lb266-cr-for-MISC-CIDs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CC36-CR-for-CID-12622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2177r0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MS Gothic" panose="020B0609070205080204" pitchFamily="49" charset="-128"/>
                        </a:rPr>
                        <a:t>LB266 CR on CID 10480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25Y,24N,26A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2196r0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Insun Jang</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2199r0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10437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LB266 CR for </a:t>
                      </a:r>
                      <a:r>
                        <a:rPr lang="en-GB" sz="1000" kern="1200" dirty="0" err="1">
                          <a:solidFill>
                            <a:srgbClr val="000000"/>
                          </a:solidFill>
                          <a:effectLst/>
                          <a:latin typeface="Times New Roman" panose="02020603050405020304" pitchFamily="18" charset="0"/>
                          <a:ea typeface="Times New Roman" panose="02020603050405020304" pitchFamily="18" charset="0"/>
                        </a:rPr>
                        <a:t>misc</a:t>
                      </a:r>
                      <a:r>
                        <a:rPr lang="en-GB" sz="1000" kern="1200" dirty="0">
                          <a:solidFill>
                            <a:srgbClr val="000000"/>
                          </a:solidFill>
                          <a:effectLst/>
                          <a:latin typeface="Times New Roman" panose="02020603050405020304" pitchFamily="18" charset="0"/>
                          <a:ea typeface="Times New Roman" panose="02020603050405020304" pitchFamily="18" charset="0"/>
                        </a:rPr>
                        <a:t> CIDs in 35.9 and 35.9.4.1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Chunyu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2202r0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10864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Yousi Lin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0084r0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US" sz="1100">
                          <a:solidFill>
                            <a:srgbClr val="7030A0"/>
                          </a:solidFill>
                          <a:effectLst/>
                          <a:latin typeface="Times New Roman" panose="02020603050405020304" pitchFamily="18" charset="0"/>
                          <a:ea typeface="Times New Roman" panose="02020603050405020304" pitchFamily="18" charset="0"/>
                        </a:rPr>
                        <a:t>D2.0 Misc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Liwen Chu</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1683r9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 CR for Capability Update Notification</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Frank Hsu </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105r1</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9.4.2.316 QoS </a:t>
                      </a:r>
                      <a:r>
                        <a:rPr lang="en-US" sz="1100" dirty="0" err="1">
                          <a:effectLst/>
                          <a:latin typeface="Times New Roman" panose="02020603050405020304" pitchFamily="18" charset="0"/>
                          <a:ea typeface="Times New Roman" panose="02020603050405020304" pitchFamily="18" charset="0"/>
                        </a:rPr>
                        <a:t>charateristics</a:t>
                      </a:r>
                      <a:r>
                        <a:rPr lang="en-US" sz="1100" dirty="0">
                          <a:effectLst/>
                          <a:latin typeface="Times New Roman" panose="02020603050405020304" pitchFamily="18" charset="0"/>
                          <a:ea typeface="Times New Roman" panose="02020603050405020304" pitchFamily="18" charset="0"/>
                        </a:rPr>
                        <a:t> element (</a:t>
                      </a:r>
                      <a:r>
                        <a:rPr lang="en-US" sz="1100" dirty="0" err="1">
                          <a:effectLst/>
                          <a:latin typeface="Times New Roman" panose="02020603050405020304" pitchFamily="18" charset="0"/>
                          <a:ea typeface="Times New Roman" panose="02020603050405020304" pitchFamily="18" charset="0"/>
                        </a:rPr>
                        <a:t>misc</a:t>
                      </a:r>
                      <a:r>
                        <a:rPr lang="en-US" sz="1100" dirty="0">
                          <a:effectLst/>
                          <a:latin typeface="Times New Roman" panose="02020603050405020304" pitchFamily="18" charset="0"/>
                          <a:ea typeface="Times New Roman" panose="02020603050405020304" pitchFamily="18" charset="0"/>
                        </a:rPr>
                        <a:t>)</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Duncan Ho</a:t>
                      </a: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02862424"/>
              </p:ext>
            </p:extLst>
          </p:nvPr>
        </p:nvGraphicFramePr>
        <p:xfrm>
          <a:off x="851217" y="1582301"/>
          <a:ext cx="7736269" cy="42073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1779r0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cr-for-cid-11714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1844r0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35.3.19 part1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Kaiying Lu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4Q-1773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1786r0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14071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Liuming Lu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1Q-1773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1462r3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subclause 35.3.4.4</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Ming Gan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1373r7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LB266 CR for CID 11700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Abdel K. Ajami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1503r7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D2.0 comment resolution subclause 35.3.18 part 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R4M-20C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NoM-1C:32N,17N,13A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19</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1768r6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subclause 35.3.16.8.1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Ming Gan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7</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1264r5</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P2P buffer report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Yunbo Li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NoM:21Y,17N,21A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0"/>
                        </a:rPr>
                        <a:t>1366r1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1661r1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CR for 35-17-3 part 4-rTWT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Yonggang Fang</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Pending SP Mon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8</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1680r3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 for Clause 11.20.6.5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67645169"/>
                  </a:ext>
                </a:extLst>
              </a:tr>
            </a:tbl>
          </a:graphicData>
        </a:graphic>
      </p:graphicFrame>
    </p:spTree>
    <p:extLst>
      <p:ext uri="{BB962C8B-B14F-4D97-AF65-F5344CB8AC3E}">
        <p14:creationId xmlns:p14="http://schemas.microsoft.com/office/powerpoint/2010/main" val="203263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50572643"/>
              </p:ext>
            </p:extLst>
          </p:nvPr>
        </p:nvGraphicFramePr>
        <p:xfrm>
          <a:off x="851217" y="1582301"/>
          <a:ext cx="7736269" cy="477282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1369r3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some CIDs on 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1793r6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NSTR Mobile AP Miscellaneous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1774r5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1890r5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Reconfiguration ML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Binita Gupta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NoM-2C: 28Y,17N,14A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hlinkClick r:id="rId6"/>
                        </a:rPr>
                        <a:t>1427r1</a:t>
                      </a:r>
                      <a:endParaRPr lang="en-US" sz="1000" b="0" dirty="0">
                        <a:effectLst/>
                        <a:latin typeface="+mn-lt"/>
                      </a:endParaRPr>
                    </a:p>
                  </a:txBody>
                  <a:tcPr anchor="ctr"/>
                </a:tc>
                <a:tc>
                  <a:txBody>
                    <a:bodyPr/>
                    <a:lstStyle/>
                    <a:p>
                      <a:pPr algn="l"/>
                      <a:r>
                        <a:rPr lang="en-US" sz="1000" b="0" dirty="0">
                          <a:effectLst/>
                          <a:latin typeface="+mn-lt"/>
                        </a:rPr>
                        <a:t>LB266: CR for R-TWT Replacement Link</a:t>
                      </a:r>
                    </a:p>
                  </a:txBody>
                  <a:tcPr anchor="ctr"/>
                </a:tc>
                <a:tc>
                  <a:txBody>
                    <a:bodyPr/>
                    <a:lstStyle/>
                    <a:p>
                      <a:pPr algn="l" fontAlgn="b"/>
                      <a:r>
                        <a:rPr lang="en-US" sz="1000" kern="1200" dirty="0">
                          <a:solidFill>
                            <a:schemeClr val="tx1"/>
                          </a:solidFill>
                          <a:effectLst/>
                          <a:latin typeface="Times New Roman" panose="02020603050405020304" pitchFamily="18" charset="0"/>
                          <a:ea typeface="+mn-ea"/>
                          <a:cs typeface="+mn-cs"/>
                        </a:rPr>
                        <a:t>  Rubayet</a:t>
                      </a:r>
                      <a:r>
                        <a:rPr lang="en-US" sz="1000" b="0" i="0" kern="1200" dirty="0">
                          <a:solidFill>
                            <a:schemeClr val="tx1"/>
                          </a:solidFill>
                          <a:effectLst/>
                          <a:latin typeface="+mn-lt"/>
                          <a:ea typeface="+mn-ea"/>
                          <a:cs typeface="+mn-cs"/>
                        </a:rPr>
                        <a:t> Shafin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1966r2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err="1">
                          <a:solidFill>
                            <a:schemeClr val="tx1"/>
                          </a:solidFill>
                          <a:latin typeface="+mn-lt"/>
                          <a:ea typeface="+mn-ea"/>
                          <a:cs typeface="+mn-cs"/>
                        </a:rPr>
                        <a:t>cr</a:t>
                      </a:r>
                      <a:r>
                        <a:rPr lang="en-US" sz="1000" b="0" kern="1200" dirty="0">
                          <a:solidFill>
                            <a:schemeClr val="tx1"/>
                          </a:solidFill>
                          <a:latin typeface="+mn-lt"/>
                          <a:ea typeface="+mn-ea"/>
                          <a:cs typeface="+mn-cs"/>
                        </a:rPr>
                        <a:t>-for-</a:t>
                      </a:r>
                      <a:r>
                        <a:rPr lang="en-US" sz="1000" b="0" kern="1200" dirty="0" err="1">
                          <a:solidFill>
                            <a:schemeClr val="tx1"/>
                          </a:solidFill>
                          <a:latin typeface="+mn-lt"/>
                          <a:ea typeface="+mn-ea"/>
                          <a:cs typeface="+mn-cs"/>
                        </a:rPr>
                        <a:t>tid</a:t>
                      </a:r>
                      <a:r>
                        <a:rPr lang="en-US" sz="1000" b="0" kern="1200" dirty="0">
                          <a:solidFill>
                            <a:schemeClr val="tx1"/>
                          </a:solidFill>
                          <a:latin typeface="+mn-lt"/>
                          <a:ea typeface="+mn-ea"/>
                          <a:cs typeface="+mn-cs"/>
                        </a:rPr>
                        <a:t>-to-link-mapping-advertisement</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Pooya Monajemi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1036r3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hlinkClick r:id="rId9"/>
                        </a:rPr>
                        <a:t>2199r0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10437</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rgbClr val="00B050"/>
                          </a:solidFill>
                          <a:latin typeface="+mn-lt"/>
                          <a:ea typeface="+mn-ea"/>
                          <a:cs typeface="+mn-cs"/>
                          <a:hlinkClick r:id="rId10">
                            <a:extLst>
                              <a:ext uri="{A12FA001-AC4F-418D-AE19-62706E023703}">
                                <ahyp:hlinkClr xmlns:ahyp="http://schemas.microsoft.com/office/drawing/2018/hyperlinkcolor" val="tx"/>
                              </a:ext>
                            </a:extLst>
                          </a:hlinkClick>
                        </a:rPr>
                        <a:t>1535r1</a:t>
                      </a:r>
                      <a:endParaRPr lang="en-US" sz="1000" b="0" kern="1200" dirty="0">
                        <a:solidFill>
                          <a:srgbClr val="00B050"/>
                        </a:solidFill>
                        <a:latin typeface="+mn-lt"/>
                        <a:ea typeface="+mn-ea"/>
                        <a:cs typeface="+mn-cs"/>
                      </a:endParaRPr>
                    </a:p>
                  </a:txBody>
                  <a:tcPr marL="0" marR="9525" marT="9525" marB="0" anchor="b"/>
                </a:tc>
                <a:tc>
                  <a:txBody>
                    <a:bodyPr/>
                    <a:lstStyle/>
                    <a:p>
                      <a:pPr algn="l" fontAlgn="b"/>
                      <a:r>
                        <a:rPr lang="en-US" sz="1000" b="0" kern="1200" dirty="0">
                          <a:solidFill>
                            <a:srgbClr val="00B050"/>
                          </a:solidFill>
                          <a:latin typeface="+mn-lt"/>
                          <a:ea typeface="+mn-ea"/>
                          <a:cs typeface="+mn-cs"/>
                        </a:rPr>
                        <a:t>P2P Communication with EMLSR Peer in Triggered TXOP Sharing CID 12422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B050"/>
                          </a:solidFill>
                          <a:latin typeface="+mn-lt"/>
                          <a:ea typeface="+mn-ea"/>
                          <a:cs typeface="+mn-cs"/>
                        </a:rPr>
                        <a:t> </a:t>
                      </a:r>
                      <a:r>
                        <a:rPr lang="en-US" sz="1000" b="0" kern="1200" dirty="0" err="1">
                          <a:solidFill>
                            <a:srgbClr val="00B050"/>
                          </a:solidFill>
                          <a:latin typeface="+mn-lt"/>
                          <a:ea typeface="+mn-ea"/>
                          <a:cs typeface="+mn-cs"/>
                        </a:rPr>
                        <a:t>Juseong</a:t>
                      </a:r>
                      <a:r>
                        <a:rPr lang="en-US" sz="1000" b="0" kern="1200" dirty="0">
                          <a:solidFill>
                            <a:srgbClr val="00B050"/>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1</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FF0000"/>
                          </a:solidFill>
                          <a:latin typeface="+mn-lt"/>
                          <a:ea typeface="+mn-ea"/>
                          <a:cs typeface="+mn-cs"/>
                          <a:hlinkClick r:id="rId11">
                            <a:extLst>
                              <a:ext uri="{A12FA001-AC4F-418D-AE19-62706E023703}">
                                <ahyp:hlinkClr xmlns:ahyp="http://schemas.microsoft.com/office/drawing/2018/hyperlinkcolor" val="tx"/>
                              </a:ext>
                            </a:extLst>
                          </a:hlinkClick>
                        </a:rPr>
                        <a:t>1537r1</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Text for EDCAF Selection Issue on Start Time Sync Access CID 12414</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FF0000"/>
                          </a:solidFill>
                          <a:latin typeface="+mn-lt"/>
                          <a:ea typeface="+mn-ea"/>
                          <a:cs typeface="+mn-cs"/>
                        </a:rPr>
                        <a:t> </a:t>
                      </a:r>
                      <a:r>
                        <a:rPr lang="en-US" sz="1000" b="0" kern="1200" dirty="0" err="1">
                          <a:solidFill>
                            <a:srgbClr val="FF0000"/>
                          </a:solidFill>
                          <a:latin typeface="+mn-lt"/>
                          <a:ea typeface="+mn-ea"/>
                          <a:cs typeface="+mn-cs"/>
                        </a:rPr>
                        <a:t>Juseong</a:t>
                      </a:r>
                      <a:r>
                        <a:rPr lang="en-US" sz="1000" b="0" kern="1200" dirty="0">
                          <a:solidFill>
                            <a:srgbClr val="FF0000"/>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NoM-2C: 9Y,32N,26A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2"/>
                        </a:rPr>
                        <a:t>1828r1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mainly related to 35.9.5 r-</a:t>
                      </a:r>
                      <a:r>
                        <a:rPr lang="en-GB" sz="1000" kern="1200" dirty="0" err="1">
                          <a:solidFill>
                            <a:schemeClr val="tx1"/>
                          </a:solidFill>
                          <a:effectLst/>
                          <a:latin typeface="Times New Roman" panose="02020603050405020304" pitchFamily="18" charset="0"/>
                          <a:ea typeface="Times New Roman" panose="02020603050405020304" pitchFamily="18" charset="0"/>
                        </a:rPr>
                        <a:t>twt</a:t>
                      </a:r>
                      <a:r>
                        <a:rPr lang="en-GB" sz="1000" kern="1200" dirty="0">
                          <a:solidFill>
                            <a:schemeClr val="tx1"/>
                          </a:solidFill>
                          <a:effectLst/>
                          <a:latin typeface="Times New Roman" panose="02020603050405020304" pitchFamily="18" charset="0"/>
                          <a:ea typeface="Times New Roman" panose="02020603050405020304" pitchFamily="18" charset="0"/>
                        </a:rPr>
                        <a:t> traffic delivery</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Chunyu Hu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NoM: 18Y,38N,11A</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5C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r>
                        <a:rPr lang="en-US" sz="1000" b="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1418r2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a:t>
                      </a:r>
                      <a:r>
                        <a:rPr lang="en-US" sz="1000" b="0" kern="1200" dirty="0" err="1">
                          <a:solidFill>
                            <a:srgbClr val="7030A0"/>
                          </a:solidFill>
                          <a:latin typeface="+mn-lt"/>
                          <a:ea typeface="+mn-ea"/>
                          <a:cs typeface="+mn-cs"/>
                        </a:rPr>
                        <a:t>cr</a:t>
                      </a:r>
                      <a:r>
                        <a:rPr lang="en-US" sz="1000" b="0" kern="1200" dirty="0">
                          <a:solidFill>
                            <a:srgbClr val="7030A0"/>
                          </a:solidFill>
                          <a:latin typeface="+mn-lt"/>
                          <a:ea typeface="+mn-ea"/>
                          <a:cs typeface="+mn-cs"/>
                        </a:rPr>
                        <a:t> of </a:t>
                      </a:r>
                      <a:r>
                        <a:rPr lang="en-US" sz="1000" b="0" kern="1200" dirty="0" err="1">
                          <a:solidFill>
                            <a:srgbClr val="7030A0"/>
                          </a:solidFill>
                          <a:latin typeface="+mn-lt"/>
                          <a:ea typeface="+mn-ea"/>
                          <a:cs typeface="+mn-cs"/>
                        </a:rPr>
                        <a:t>nstr</a:t>
                      </a:r>
                      <a:r>
                        <a:rPr lang="en-US" sz="1000" b="0" kern="1200" dirty="0">
                          <a:solidFill>
                            <a:srgbClr val="7030A0"/>
                          </a:solidFill>
                          <a:latin typeface="+mn-lt"/>
                          <a:ea typeface="+mn-ea"/>
                          <a:cs typeface="+mn-cs"/>
                        </a:rPr>
                        <a:t> capability update</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r>
                        <a:rPr lang="en-US" sz="1000" b="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1417r4</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35.3.16.2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r>
                        <a:rPr lang="en-US" sz="1000" b="0" kern="1200" dirty="0">
                          <a:solidFill>
                            <a:srgbClr val="7030A0"/>
                          </a:solidFill>
                          <a:latin typeface="+mn-lt"/>
                          <a:ea typeface="+mn-ea"/>
                          <a:cs typeface="+mn-cs"/>
                          <a:hlinkClick r:id="rId15">
                            <a:extLst>
                              <a:ext uri="{A12FA001-AC4F-418D-AE19-62706E023703}">
                                <ahyp:hlinkClr xmlns:ahyp="http://schemas.microsoft.com/office/drawing/2018/hyperlinkcolor" val="tx"/>
                              </a:ext>
                            </a:extLst>
                          </a:hlinkClick>
                        </a:rPr>
                        <a:t>1263r5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TXOP return in MU-RTS TXS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3349917"/>
              </p:ext>
            </p:extLst>
          </p:nvPr>
        </p:nvGraphicFramePr>
        <p:xfrm>
          <a:off x="851217" y="1582301"/>
          <a:ext cx="7736269" cy="478372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1526r5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35.8.2</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Times New Roman" panose="02020603050405020304" pitchFamily="18" charset="0"/>
                          <a:ea typeface="Times New Roman" panose="02020603050405020304" pitchFamily="18" charset="0"/>
                        </a:rPr>
                        <a:t>CR for Miscellaneous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2108r3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CR for </a:t>
                      </a:r>
                      <a:r>
                        <a:rPr lang="en-US" sz="1100" dirty="0" err="1">
                          <a:solidFill>
                            <a:srgbClr val="7030A0"/>
                          </a:solidFill>
                          <a:effectLst/>
                          <a:latin typeface="Times New Roman" panose="02020603050405020304" pitchFamily="18" charset="0"/>
                          <a:ea typeface="Times New Roman" panose="02020603050405020304" pitchFamily="18" charset="0"/>
                        </a:rPr>
                        <a:t>misc</a:t>
                      </a:r>
                      <a:r>
                        <a:rPr lang="en-US" sz="1100" dirty="0">
                          <a:solidFill>
                            <a:srgbClr val="7030A0"/>
                          </a:solidFill>
                          <a:effectLst/>
                          <a:latin typeface="Times New Roman" panose="02020603050405020304" pitchFamily="18" charset="0"/>
                          <a:ea typeface="Times New Roman" panose="02020603050405020304" pitchFamily="18" charset="0"/>
                        </a:rPr>
                        <a:t>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Xiaofei WANG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1457r2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9.4.2.316 QoS </a:t>
                      </a:r>
                      <a:r>
                        <a:rPr lang="en-US" sz="1000" dirty="0" err="1">
                          <a:effectLst/>
                          <a:latin typeface="+mn-lt"/>
                          <a:ea typeface="Times New Roman" panose="02020603050405020304" pitchFamily="18" charset="0"/>
                        </a:rPr>
                        <a:t>charateristics</a:t>
                      </a:r>
                      <a:r>
                        <a:rPr lang="en-US" sz="1000" dirty="0">
                          <a:effectLst/>
                          <a:latin typeface="+mn-lt"/>
                          <a:ea typeface="Times New Roman" panose="02020603050405020304" pitchFamily="18" charset="0"/>
                        </a:rPr>
                        <a:t> element Part 2</a:t>
                      </a: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Duncan Ho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rPr>
                        <a:t>1906r2</a:t>
                      </a:r>
                    </a:p>
                  </a:txBody>
                  <a:tcPr anchor="ctr"/>
                </a:tc>
                <a:tc>
                  <a:txBody>
                    <a:bodyPr/>
                    <a:lstStyle/>
                    <a:p>
                      <a:pPr algn="l"/>
                      <a:r>
                        <a:rPr lang="en-US" sz="1000" b="0" dirty="0">
                          <a:effectLst/>
                          <a:latin typeface="+mn-lt"/>
                        </a:rPr>
                        <a:t>CR for R-TWT related to QoS Characteristics and SCS</a:t>
                      </a:r>
                    </a:p>
                  </a:txBody>
                  <a:tcPr anchor="ctr"/>
                </a:tc>
                <a:tc>
                  <a:txBody>
                    <a:bodyPr/>
                    <a:lstStyle/>
                    <a:p>
                      <a:pPr algn="l" fontAlgn="b"/>
                      <a:r>
                        <a:rPr lang="en-US" sz="1000" b="0" kern="1200" dirty="0">
                          <a:solidFill>
                            <a:schemeClr val="tx1"/>
                          </a:solidFill>
                          <a:latin typeface="+mn-lt"/>
                          <a:ea typeface="+mn-ea"/>
                          <a:cs typeface="+mn-cs"/>
                        </a:rPr>
                        <a:t>Binita Gupta</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1881r4</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Leftover CIDs</a:t>
                      </a:r>
                    </a:p>
                  </a:txBody>
                  <a:tcPr marL="9525" marR="9525" marT="9525" marB="0" anchor="b"/>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7030A0"/>
                          </a:solidFill>
                          <a:latin typeface="+mn-lt"/>
                          <a:ea typeface="+mn-ea"/>
                          <a:cs typeface="+mn-cs"/>
                        </a:rPr>
                        <a:t>1978r6</a:t>
                      </a:r>
                    </a:p>
                  </a:txBody>
                  <a:tcPr marL="0" marR="9525" marT="9525" marB="0" anchor="b"/>
                </a:tc>
                <a:tc>
                  <a:txBody>
                    <a:bodyPr/>
                    <a:lstStyle/>
                    <a:p>
                      <a:pPr algn="l" fontAlgn="b"/>
                      <a:r>
                        <a:rPr lang="en-US" sz="1000" b="0" kern="1200" dirty="0">
                          <a:solidFill>
                            <a:srgbClr val="7030A0"/>
                          </a:solidFill>
                          <a:latin typeface="+mn-lt"/>
                          <a:ea typeface="+mn-ea"/>
                          <a:cs typeface="+mn-cs"/>
                        </a:rPr>
                        <a:t> Resolution for MISC comments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Abhishek Patil</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7030A0"/>
                          </a:solidFill>
                          <a:latin typeface="+mn-lt"/>
                          <a:ea typeface="+mn-ea"/>
                          <a:cs typeface="+mn-cs"/>
                        </a:rPr>
                        <a:t>1436r9</a:t>
                      </a:r>
                    </a:p>
                  </a:txBody>
                  <a:tcPr marL="0" marR="9525" marT="9525" marB="0" anchor="b"/>
                </a:tc>
                <a:tc>
                  <a:txBody>
                    <a:bodyPr/>
                    <a:lstStyle/>
                    <a:p>
                      <a:pPr algn="l" fontAlgn="b"/>
                      <a:r>
                        <a:rPr lang="en-US" sz="1000" b="0" kern="1200" dirty="0">
                          <a:solidFill>
                            <a:srgbClr val="7030A0"/>
                          </a:solidFill>
                          <a:latin typeface="+mn-lt"/>
                          <a:ea typeface="+mn-ea"/>
                          <a:cs typeface="+mn-cs"/>
                        </a:rPr>
                        <a:t>CR for 9.4.2.316 QoS </a:t>
                      </a:r>
                      <a:r>
                        <a:rPr lang="en-US" sz="1000" b="0" kern="1200" dirty="0" err="1">
                          <a:solidFill>
                            <a:srgbClr val="7030A0"/>
                          </a:solidFill>
                          <a:latin typeface="+mn-lt"/>
                          <a:ea typeface="+mn-ea"/>
                          <a:cs typeface="+mn-cs"/>
                        </a:rPr>
                        <a:t>charateristics</a:t>
                      </a:r>
                      <a:r>
                        <a:rPr lang="en-US" sz="1000" b="0" kern="1200" dirty="0">
                          <a:solidFill>
                            <a:srgbClr val="7030A0"/>
                          </a:solidFill>
                          <a:latin typeface="+mn-lt"/>
                          <a:ea typeface="+mn-ea"/>
                          <a:cs typeface="+mn-cs"/>
                        </a:rPr>
                        <a:t> element Part 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Duncan Ho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964081490"/>
                  </a:ext>
                </a:extLst>
              </a:tr>
            </a:tbl>
          </a:graphicData>
        </a:graphic>
      </p:graphicFrame>
    </p:spTree>
    <p:extLst>
      <p:ext uri="{BB962C8B-B14F-4D97-AF65-F5344CB8AC3E}">
        <p14:creationId xmlns:p14="http://schemas.microsoft.com/office/powerpoint/2010/main" val="2418179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00FF00"/>
                </a:highlight>
              </a:rPr>
              <a:t>Monday MAC Agenda–AM2</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1489r1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lb266-cr-for-MISC-CIDs 			Jason Y. Guo 			[6C]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2179r0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CC36-CR-for-CID-12622 			</a:t>
            </a:r>
            <a:r>
              <a:rPr lang="en-GB" sz="1200" i="0" u="none" strike="noStrike" kern="1200" dirty="0">
                <a:solidFill>
                  <a:srgbClr val="00B050"/>
                </a:solidFill>
                <a:effectLst/>
                <a:ea typeface="Times New Roman" panose="02020603050405020304" pitchFamily="18" charset="0"/>
              </a:rPr>
              <a:t>Arik Klein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2177r0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LB266 CR on CID 10480 			</a:t>
            </a:r>
            <a:r>
              <a:rPr lang="en-GB" sz="1200" i="0" u="none" strike="noStrike" kern="1200" dirty="0">
                <a:solidFill>
                  <a:srgbClr val="00B050"/>
                </a:solidFill>
                <a:effectLst/>
                <a:ea typeface="Times New Roman" panose="02020603050405020304" pitchFamily="18" charset="0"/>
              </a:rPr>
              <a:t>Guogang Huang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2196r0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CR for Misc. CIDs 				</a:t>
            </a:r>
            <a:r>
              <a:rPr lang="en-GB" sz="1200" i="0" u="none" strike="noStrike" kern="1200" dirty="0">
                <a:solidFill>
                  <a:srgbClr val="00B050"/>
                </a:solidFill>
                <a:effectLst/>
                <a:ea typeface="Times New Roman" panose="02020603050405020304" pitchFamily="18" charset="0"/>
              </a:rPr>
              <a:t>Insun Jang 			[7C]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2199r1</a:t>
            </a:r>
            <a:r>
              <a:rPr lang="en-GB" sz="1200" i="0" u="none" strike="noStrike" kern="1200" dirty="0">
                <a:solidFill>
                  <a:srgbClr val="00B050"/>
                </a:solidFill>
                <a:effectLst/>
                <a:ea typeface="Times New Roman" panose="02020603050405020304" pitchFamily="18" charset="0"/>
              </a:rPr>
              <a:t> CR for CID 10437 				Liuming Lu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2202r0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10864 				</a:t>
            </a:r>
            <a:r>
              <a:rPr lang="en-GB" sz="1200" i="0" u="none" strike="noStrike" kern="1200" dirty="0" err="1">
                <a:solidFill>
                  <a:srgbClr val="00B050"/>
                </a:solidFill>
                <a:effectLst/>
                <a:ea typeface="Times New Roman" panose="02020603050405020304" pitchFamily="18" charset="0"/>
              </a:rPr>
              <a:t>Yousi</a:t>
            </a:r>
            <a:r>
              <a:rPr lang="en-GB" sz="1200" i="0" u="none" strike="noStrike" kern="1200" dirty="0">
                <a:solidFill>
                  <a:srgbClr val="00B050"/>
                </a:solidFill>
                <a:effectLst/>
                <a:ea typeface="Times New Roman" panose="02020603050405020304" pitchFamily="18" charset="0"/>
              </a:rPr>
              <a:t> Lin 			[1C] </a:t>
            </a:r>
          </a:p>
          <a:p>
            <a:pPr lvl="1">
              <a:buFont typeface="Arial" panose="020B0604020202020204" pitchFamily="34" charset="0"/>
              <a:buChar char="•"/>
            </a:pPr>
            <a:r>
              <a:rPr lang="en-US" sz="1200" kern="1200" dirty="0">
                <a:solidFill>
                  <a:srgbClr val="00B050"/>
                </a:solidFill>
                <a:hlinkClick r:id="rId8">
                  <a:extLst>
                    <a:ext uri="{A12FA001-AC4F-418D-AE19-62706E023703}">
                      <ahyp:hlinkClr xmlns:ahyp="http://schemas.microsoft.com/office/drawing/2018/hyperlinkcolor" val="tx"/>
                    </a:ext>
                  </a:extLst>
                </a:hlinkClick>
              </a:rPr>
              <a:t>0084r0</a:t>
            </a:r>
            <a:r>
              <a:rPr lang="en-US" sz="1200" kern="1200" dirty="0">
                <a:solidFill>
                  <a:srgbClr val="00B050"/>
                </a:solidFill>
              </a:rPr>
              <a:t> D2.0 </a:t>
            </a:r>
            <a:r>
              <a:rPr lang="en-US" sz="1200" kern="1200" dirty="0" err="1">
                <a:solidFill>
                  <a:srgbClr val="00B050"/>
                </a:solidFill>
              </a:rPr>
              <a:t>Misc</a:t>
            </a:r>
            <a:r>
              <a:rPr lang="en-US" sz="1200" kern="1200" dirty="0">
                <a:solidFill>
                  <a:srgbClr val="00B050"/>
                </a:solidFill>
              </a:rPr>
              <a:t> CIDs 				Liwen Chu			[5C]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lvl="0">
              <a:buFont typeface="Arial" panose="020B0604020202020204" pitchFamily="34" charset="0"/>
              <a:buChar char="•"/>
            </a:pPr>
            <a:r>
              <a:rPr lang="en-US" sz="1100" dirty="0"/>
              <a:t>Summary from November 2022 meeting, conf calls, and ad-hoc</a:t>
            </a:r>
          </a:p>
          <a:p>
            <a:pPr lvl="0">
              <a:buFont typeface="Arial" panose="020B0604020202020204" pitchFamily="34" charset="0"/>
              <a:buChar char="•"/>
            </a:pPr>
            <a:r>
              <a:rPr lang="en-GB" sz="1100" dirty="0"/>
              <a:t>Submissions:</a:t>
            </a:r>
          </a:p>
          <a:p>
            <a:pPr lvl="1">
              <a:buFont typeface="Arial" panose="020B0604020202020204" pitchFamily="34" charset="0"/>
              <a:buChar char="•"/>
            </a:pPr>
            <a:r>
              <a:rPr lang="en-US" sz="11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0074r0</a:t>
            </a:r>
            <a:r>
              <a:rPr lang="en-US" sz="1100" i="0" u="none" strike="noStrike" kern="1200" dirty="0">
                <a:solidFill>
                  <a:srgbClr val="00B050"/>
                </a:solidFill>
                <a:effectLst/>
                <a:latin typeface="Times New Roman" panose="02020603050405020304" pitchFamily="18" charset="0"/>
                <a:ea typeface="Times New Roman" panose="02020603050405020304" pitchFamily="18" charset="0"/>
              </a:rPr>
              <a:t> CRs for 4.9.5 and 7.1, reference model and DS, part 2 	Mark Hamilton	 		[2C SP]</a:t>
            </a:r>
            <a:endParaRPr lang="en-US" sz="1100" i="0" u="none" strike="noStrike" dirty="0">
              <a:solidFill>
                <a:srgbClr val="00B050"/>
              </a:solidFill>
              <a:effectLst/>
              <a:latin typeface="Arial" panose="020B0604020202020204" pitchFamily="34" charset="0"/>
            </a:endParaRP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1878r0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CR-for-Clause-6.3						Arik Klein			[3C]</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2125r0</a:t>
            </a:r>
            <a:r>
              <a:rPr lang="en-GB" sz="1100" i="0" u="none" strike="noStrike" kern="1200" dirty="0">
                <a:solidFill>
                  <a:srgbClr val="00B050"/>
                </a:solidFill>
                <a:effectLst/>
                <a:ea typeface="Times New Roman" panose="02020603050405020304" pitchFamily="18" charset="0"/>
              </a:rPr>
              <a:t> LB266 CR for Trigger frame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Part2			Yanjun Sun			[3C]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2180r0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LB266-General CID					Alfred Asterjadhi		[1C]</a:t>
            </a:r>
          </a:p>
          <a:p>
            <a:pPr lvl="1">
              <a:buFont typeface="Arial" panose="020B0604020202020204" pitchFamily="34" charset="0"/>
              <a:buChar char="•"/>
            </a:pPr>
            <a:r>
              <a:rPr lang="en-GB" sz="1100" kern="1200" dirty="0">
                <a:solidFill>
                  <a:srgbClr val="00B050"/>
                </a:solidFill>
                <a:hlinkClick r:id="rId6">
                  <a:extLst>
                    <a:ext uri="{A12FA001-AC4F-418D-AE19-62706E023703}">
                      <ahyp:hlinkClr xmlns:ahyp="http://schemas.microsoft.com/office/drawing/2018/hyperlinkcolor" val="tx"/>
                    </a:ext>
                  </a:extLst>
                </a:hlinkClick>
              </a:rPr>
              <a:t>1680r3</a:t>
            </a:r>
            <a:r>
              <a:rPr lang="en-GB" sz="1100" kern="1200" dirty="0">
                <a:solidFill>
                  <a:srgbClr val="00B050"/>
                </a:solidFill>
              </a:rPr>
              <a:t> Comment Resolution for Clause 11.20.6.5 			Osama Aboul-Magd		[1C]</a:t>
            </a:r>
            <a:endParaRPr lang="en-GB" sz="1100" dirty="0"/>
          </a:p>
          <a:p>
            <a:pPr>
              <a:buFont typeface="Arial" panose="020B0604020202020204" pitchFamily="34" charset="0"/>
              <a:buChar char="•"/>
            </a:pPr>
            <a:r>
              <a:rPr lang="en-US" altLang="en-US" sz="1100" dirty="0">
                <a:solidFill>
                  <a:schemeClr val="tx1"/>
                </a:solidFill>
              </a:rPr>
              <a:t>Motions (including approving minutes): </a:t>
            </a:r>
            <a:r>
              <a:rPr lang="en-US" altLang="en-US" sz="1100" dirty="0">
                <a:solidFill>
                  <a:srgbClr val="00B050"/>
                </a:solidFill>
                <a:hlinkClick r:id="rId7">
                  <a:extLst>
                    <a:ext uri="{A12FA001-AC4F-418D-AE19-62706E023703}">
                      <ahyp:hlinkClr xmlns:ahyp="http://schemas.microsoft.com/office/drawing/2018/hyperlinkcolor" val="tx"/>
                    </a:ext>
                  </a:extLst>
                </a:hlinkClick>
              </a:rPr>
              <a:t>1038r36</a:t>
            </a:r>
            <a:endParaRPr lang="en-GB" sz="1100" dirty="0">
              <a:solidFill>
                <a:srgbClr val="00B050"/>
              </a:solidFill>
            </a:endParaRPr>
          </a:p>
          <a:p>
            <a:pPr>
              <a:buFont typeface="Arial" panose="020B0604020202020204" pitchFamily="34" charset="0"/>
              <a:buChar char="•"/>
            </a:pPr>
            <a:r>
              <a:rPr lang="en-GB" sz="1100" dirty="0"/>
              <a:t>Submissions:</a:t>
            </a:r>
          </a:p>
          <a:p>
            <a:pPr lvl="1">
              <a:buFont typeface="Arial" panose="020B0604020202020204" pitchFamily="34" charset="0"/>
              <a:buChar char="•"/>
            </a:pPr>
            <a:r>
              <a:rPr lang="en-GB" sz="1100" dirty="0">
                <a:solidFill>
                  <a:srgbClr val="00B050"/>
                </a:solidFill>
              </a:rPr>
              <a:t>1373r7 </a:t>
            </a:r>
            <a:r>
              <a:rPr lang="en-US" sz="1100" dirty="0">
                <a:solidFill>
                  <a:srgbClr val="00B050"/>
                </a:solidFill>
              </a:rPr>
              <a:t>LB266 CR for CID 11700</a:t>
            </a:r>
            <a:r>
              <a:rPr lang="en-GB" sz="1100" dirty="0">
                <a:solidFill>
                  <a:srgbClr val="00B050"/>
                </a:solidFill>
              </a:rPr>
              <a:t>					Abdel Ajami[1 CID]</a:t>
            </a:r>
          </a:p>
          <a:p>
            <a:pPr lvl="1">
              <a:buFont typeface="Arial" panose="020B0604020202020204" pitchFamily="34" charset="0"/>
              <a:buChar char="•"/>
            </a:pPr>
            <a:r>
              <a:rPr lang="en-GB" sz="1100" dirty="0">
                <a:solidFill>
                  <a:srgbClr val="00B050"/>
                </a:solidFill>
              </a:rPr>
              <a:t>1828r2 </a:t>
            </a:r>
            <a:r>
              <a:rPr lang="en-US" sz="1100" dirty="0">
                <a:solidFill>
                  <a:srgbClr val="00B050"/>
                </a:solidFill>
              </a:rPr>
              <a:t>CR mainly related to 35.9.5 r-</a:t>
            </a:r>
            <a:r>
              <a:rPr lang="en-US" sz="1100" dirty="0" err="1">
                <a:solidFill>
                  <a:srgbClr val="00B050"/>
                </a:solidFill>
              </a:rPr>
              <a:t>twt</a:t>
            </a:r>
            <a:r>
              <a:rPr lang="en-US" sz="1100" dirty="0">
                <a:solidFill>
                  <a:srgbClr val="00B050"/>
                </a:solidFill>
              </a:rPr>
              <a:t> traffic delivery</a:t>
            </a:r>
            <a:r>
              <a:rPr lang="en-GB" sz="1100" dirty="0">
                <a:solidFill>
                  <a:srgbClr val="00B050"/>
                </a:solidFill>
              </a:rPr>
              <a:t>		Chunyu Hu [5C]</a:t>
            </a:r>
          </a:p>
          <a:p>
            <a:pPr lvl="1">
              <a:buFont typeface="Arial" panose="020B0604020202020204" pitchFamily="34" charset="0"/>
              <a:buChar char="•"/>
            </a:pPr>
            <a:r>
              <a:rPr lang="en-GB" sz="1100" dirty="0">
                <a:solidFill>
                  <a:srgbClr val="00B050"/>
                </a:solidFill>
              </a:rPr>
              <a:t>2109r0 CR for CID 11196						Ron Porat [1C]</a:t>
            </a:r>
          </a:p>
          <a:p>
            <a:pPr lvl="1">
              <a:buFont typeface="Arial" panose="020B0604020202020204" pitchFamily="34" charset="0"/>
              <a:buChar char="•"/>
            </a:pPr>
            <a:r>
              <a:rPr lang="en-GB" sz="1100" dirty="0">
                <a:solidFill>
                  <a:srgbClr val="00B050"/>
                </a:solidFill>
              </a:rPr>
              <a:t>1774r4 CR for Misc. CIDs						Rubayet Shafin</a:t>
            </a:r>
          </a:p>
          <a:p>
            <a:pPr>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Nov. meeting, conf calls and ad-hoc</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Held 10 teleconferences between Nov. and Jan. (</a:t>
            </a:r>
            <a:r>
              <a:rPr lang="en-US" sz="1600" dirty="0">
                <a:hlinkClick r:id="rId2"/>
              </a:rPr>
              <a:t>11-22/2066r17</a:t>
            </a:r>
            <a:r>
              <a:rPr lang="en-US" sz="1600" dirty="0"/>
              <a:t>)</a:t>
            </a:r>
          </a:p>
          <a:p>
            <a:pPr marL="1200150" lvl="2" indent="-285750">
              <a:buFont typeface="Arial" panose="020B0604020202020204" pitchFamily="34" charset="0"/>
              <a:buChar char="•"/>
            </a:pPr>
            <a:r>
              <a:rPr lang="en-US" sz="1400" dirty="0"/>
              <a:t>2 Joint, and 8 MAC telcos, during which </a:t>
            </a:r>
          </a:p>
          <a:p>
            <a:pPr marL="1200150" lvl="2" indent="-285750">
              <a:buFont typeface="Arial" panose="020B0604020202020204" pitchFamily="34" charset="0"/>
              <a:buChar char="•"/>
            </a:pPr>
            <a:r>
              <a:rPr lang="en-US" sz="1400" dirty="0"/>
              <a:t>~240 comments resolved*</a:t>
            </a:r>
          </a:p>
          <a:p>
            <a:pPr lvl="1">
              <a:buFont typeface="Arial" panose="020B0604020202020204" pitchFamily="34" charset="0"/>
              <a:buChar char="•"/>
            </a:pPr>
            <a:r>
              <a:rPr lang="en-US" sz="1600" dirty="0"/>
              <a:t>Held a 3-day MAC ad-hoc in San Diego, CA (</a:t>
            </a:r>
            <a:r>
              <a:rPr lang="en-US" sz="1600" dirty="0">
                <a:hlinkClick r:id="rId3"/>
              </a:rPr>
              <a:t>11-23/19r7</a:t>
            </a:r>
            <a:r>
              <a:rPr lang="en-US" sz="1600" dirty="0"/>
              <a:t>)</a:t>
            </a:r>
          </a:p>
          <a:p>
            <a:pPr marL="1200150" lvl="2" indent="-285750">
              <a:buFont typeface="Arial" panose="020B0604020202020204" pitchFamily="34" charset="0"/>
              <a:buChar char="•"/>
            </a:pPr>
            <a:r>
              <a:rPr lang="en-US" sz="1400" dirty="0"/>
              <a:t>~150 comments resolved*</a:t>
            </a:r>
          </a:p>
          <a:p>
            <a:pPr>
              <a:buFont typeface="Arial" panose="020B0604020202020204" pitchFamily="34" charset="0"/>
              <a:buChar char="•"/>
            </a:pPr>
            <a:r>
              <a:rPr lang="en-US" sz="1800" dirty="0"/>
              <a:t>~90% of LB266 comments resolved*</a:t>
            </a:r>
          </a:p>
          <a:p>
            <a:pPr lvl="1">
              <a:buFont typeface="Arial" panose="020B0604020202020204" pitchFamily="34" charset="0"/>
              <a:buChar char="•"/>
            </a:pPr>
            <a:r>
              <a:rPr lang="en-US" sz="1600" dirty="0"/>
              <a:t>~500 remaining comments </a:t>
            </a:r>
          </a:p>
          <a:p>
            <a:pPr lvl="1">
              <a:buFont typeface="Arial" panose="020B0604020202020204" pitchFamily="34" charset="0"/>
              <a:buChar char="•"/>
            </a:pPr>
            <a:r>
              <a:rPr lang="en-US" sz="1600" dirty="0"/>
              <a:t>See figure for more details</a:t>
            </a:r>
          </a:p>
          <a:p>
            <a:pPr marL="0" indent="0"/>
            <a:r>
              <a:rPr lang="en-US" sz="1400" b="0" dirty="0"/>
              <a:t>*either motioned or ready for motion</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Complete comment resolution for LB266</a:t>
            </a:r>
          </a:p>
          <a:p>
            <a:pPr lvl="1">
              <a:buFont typeface="Arial" panose="020B0604020202020204" pitchFamily="34" charset="0"/>
              <a:buChar char="•"/>
            </a:pPr>
            <a:r>
              <a:rPr lang="en-US" sz="1600" dirty="0"/>
              <a:t>Discuss any technical presentations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January 2023</a:t>
            </a:r>
            <a:endParaRPr lang="en-GB" dirty="0"/>
          </a:p>
        </p:txBody>
      </p:sp>
      <p:grpSp>
        <p:nvGrpSpPr>
          <p:cNvPr id="3" name="Group 2">
            <a:extLst>
              <a:ext uri="{FF2B5EF4-FFF2-40B4-BE49-F238E27FC236}">
                <a16:creationId xmlns:a16="http://schemas.microsoft.com/office/drawing/2014/main" id="{1965F9AB-8C61-1D58-572F-7D9474FF5411}"/>
              </a:ext>
            </a:extLst>
          </p:cNvPr>
          <p:cNvGrpSpPr/>
          <p:nvPr/>
        </p:nvGrpSpPr>
        <p:grpSpPr>
          <a:xfrm>
            <a:off x="5026480" y="3352800"/>
            <a:ext cx="4041320" cy="3030990"/>
            <a:chOff x="8137160" y="1708946"/>
            <a:chExt cx="4041320" cy="3030990"/>
          </a:xfrm>
        </p:grpSpPr>
        <p:pic>
          <p:nvPicPr>
            <p:cNvPr id="7" name="Picture 6">
              <a:extLst>
                <a:ext uri="{FF2B5EF4-FFF2-40B4-BE49-F238E27FC236}">
                  <a16:creationId xmlns:a16="http://schemas.microsoft.com/office/drawing/2014/main" id="{845A256B-6DEE-1582-15AF-2F58848C93C0}"/>
                </a:ext>
              </a:extLst>
            </p:cNvPr>
            <p:cNvPicPr>
              <a:picLocks noChangeAspect="1"/>
            </p:cNvPicPr>
            <p:nvPr/>
          </p:nvPicPr>
          <p:blipFill>
            <a:blip r:embed="rId4"/>
            <a:stretch>
              <a:fillRect/>
            </a:stretch>
          </p:blipFill>
          <p:spPr>
            <a:xfrm>
              <a:off x="8137160" y="1708946"/>
              <a:ext cx="4041320" cy="3030990"/>
            </a:xfrm>
            <a:prstGeom prst="rect">
              <a:avLst/>
            </a:prstGeom>
          </p:spPr>
        </p:pic>
        <p:sp>
          <p:nvSpPr>
            <p:cNvPr id="8" name="Rectangle 7">
              <a:extLst>
                <a:ext uri="{FF2B5EF4-FFF2-40B4-BE49-F238E27FC236}">
                  <a16:creationId xmlns:a16="http://schemas.microsoft.com/office/drawing/2014/main" id="{945D73A6-A20A-B452-58A7-21F3D5B44FDA}"/>
                </a:ext>
              </a:extLst>
            </p:cNvPr>
            <p:cNvSpPr/>
            <p:nvPr/>
          </p:nvSpPr>
          <p:spPr bwMode="auto">
            <a:xfrm>
              <a:off x="8736121" y="1947906"/>
              <a:ext cx="632161" cy="245948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C9011F9F-6C2A-473E-C005-4844BE918B4F}"/>
                </a:ext>
              </a:extLst>
            </p:cNvPr>
            <p:cNvSpPr/>
            <p:nvPr/>
          </p:nvSpPr>
          <p:spPr bwMode="auto">
            <a:xfrm>
              <a:off x="9525660" y="2320891"/>
              <a:ext cx="632160" cy="208649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4EE9688E-911C-F93A-40CB-28B20DAF5676}"/>
                </a:ext>
              </a:extLst>
            </p:cNvPr>
            <p:cNvSpPr/>
            <p:nvPr/>
          </p:nvSpPr>
          <p:spPr bwMode="auto">
            <a:xfrm>
              <a:off x="11094822" y="2227281"/>
              <a:ext cx="632160" cy="2180105"/>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https://cvent.me/nX5xrY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 (SPs, 10’ each, post-quarantine):</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1844r0</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35.3.19 part1 						Kaiying Lu </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1786r0</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CID 14071 						Liuming Lu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1462r1</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subclause 35.3.4.4 					Ming Gan</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1943r1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CR 13063 13773 for 35.2.1.2.3 				</a:t>
            </a:r>
            <a:r>
              <a:rPr lang="en-GB" sz="1200" b="0" i="0" u="none" strike="sngStrike" kern="1200" dirty="0">
                <a:solidFill>
                  <a:srgbClr val="FF0000"/>
                </a:solidFill>
                <a:effectLst/>
                <a:ea typeface="Times New Roman" panose="02020603050405020304" pitchFamily="18" charset="0"/>
              </a:rPr>
              <a:t>Dmitry Akhmetov</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1373r2</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LB266 CR for CID 11700 					</a:t>
            </a:r>
            <a:r>
              <a:rPr lang="en-GB" sz="1200" b="0" i="0" u="none" strike="sngStrike" kern="1200" dirty="0">
                <a:solidFill>
                  <a:srgbClr val="FF0000"/>
                </a:solidFill>
                <a:effectLst/>
                <a:ea typeface="Times New Roman" panose="02020603050405020304" pitchFamily="18" charset="0"/>
              </a:rPr>
              <a:t>Abdel K. Ajami</a:t>
            </a:r>
            <a:endParaRPr lang="en-US" sz="1200" strike="sngStrike" dirty="0">
              <a:solidFill>
                <a:srgbClr val="FF000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1503r2</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MS Gothic" panose="020B0609070205080204" pitchFamily="49" charset="-128"/>
              </a:rPr>
              <a:t>D2.0 comment resolution subclause 35.3.18 part 1 		</a:t>
            </a:r>
            <a:r>
              <a:rPr lang="en-GB" sz="1200" b="0" i="0" u="none" strike="noStrike" kern="1200" dirty="0">
                <a:solidFill>
                  <a:srgbClr val="00B050"/>
                </a:solidFill>
                <a:effectLst/>
                <a:ea typeface="Times New Roman" panose="02020603050405020304" pitchFamily="18" charset="0"/>
              </a:rPr>
              <a:t>Liwen Chu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1768r6</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subclause 35.3.16.8.1 				Ming Gan</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1264r5</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P2P buffer report 				Yunbo Li</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1661r1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35-17-3 part 4-rTWT 					Yonggang Fang</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1717r1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LB266 CR for subclause 11 					Ming Gan</a:t>
            </a:r>
          </a:p>
          <a:p>
            <a:pPr lvl="1">
              <a:buFont typeface="Arial" panose="020B0604020202020204" pitchFamily="34" charset="0"/>
              <a:buChar char="•"/>
            </a:pPr>
            <a:r>
              <a:rPr lang="en-GB" sz="1200" kern="1200" dirty="0">
                <a:solidFill>
                  <a:srgbClr val="00B050"/>
                </a:solidFill>
                <a:hlinkClick r:id="rId12">
                  <a:extLst>
                    <a:ext uri="{A12FA001-AC4F-418D-AE19-62706E023703}">
                      <ahyp:hlinkClr xmlns:ahyp="http://schemas.microsoft.com/office/drawing/2018/hyperlinkcolor" val="tx"/>
                    </a:ext>
                  </a:extLst>
                </a:hlinkClick>
              </a:rPr>
              <a:t>2172r1</a:t>
            </a:r>
            <a:r>
              <a:rPr lang="en-GB" sz="1200" kern="1200" dirty="0">
                <a:solidFill>
                  <a:srgbClr val="00B050"/>
                </a:solidFill>
              </a:rPr>
              <a:t> LB266 CR for CIDs in 35.9					 Abdel Karim Ajami</a:t>
            </a:r>
          </a:p>
          <a:p>
            <a:pPr lvl="1">
              <a:buFont typeface="Arial" panose="020B0604020202020204" pitchFamily="34" charset="0"/>
              <a:buChar char="•"/>
            </a:pPr>
            <a:r>
              <a:rPr lang="en-GB" sz="1200" kern="1200" dirty="0">
                <a:solidFill>
                  <a:srgbClr val="00B050"/>
                </a:solidFill>
                <a:hlinkClick r:id="rId13">
                  <a:extLst>
                    <a:ext uri="{A12FA001-AC4F-418D-AE19-62706E023703}">
                      <ahyp:hlinkClr xmlns:ahyp="http://schemas.microsoft.com/office/drawing/2018/hyperlinkcolor" val="tx"/>
                    </a:ext>
                  </a:extLst>
                </a:hlinkClick>
              </a:rPr>
              <a:t>1369r3</a:t>
            </a:r>
            <a:r>
              <a:rPr lang="en-GB" sz="1200" kern="1200" dirty="0">
                <a:solidFill>
                  <a:srgbClr val="00B050"/>
                </a:solidFill>
              </a:rPr>
              <a:t> </a:t>
            </a:r>
            <a:r>
              <a:rPr lang="en-US" sz="1200" kern="1200" dirty="0">
                <a:solidFill>
                  <a:srgbClr val="00B050"/>
                </a:solidFill>
              </a:rPr>
              <a:t>CR for some CIDs on clause-9					Morteza Mehrnoush</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1935r0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 Resolution for CID 10924  		Thomas Handte 		[SP]</a:t>
            </a:r>
          </a:p>
          <a:p>
            <a:pPr lvl="1">
              <a:buFont typeface="Arial" panose="020B0604020202020204" pitchFamily="34" charset="0"/>
              <a:buChar char="•"/>
            </a:pPr>
            <a:r>
              <a:rPr lang="en-GB" sz="1100"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2164r1</a:t>
            </a:r>
            <a:r>
              <a:rPr lang="en-GB" sz="1100" strike="sngStrike" kern="1200" dirty="0">
                <a:solidFill>
                  <a:srgbClr val="FF0000"/>
                </a:solidFill>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EPCS and Fast Transition 				John Wullert      		[SP]</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No presenter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2159r0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QMF 					Po-Kai Huang    		[SP]</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2165r1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Miscellaneous CIDs III 			Po-Kai Huang 			[SP]</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2167r0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EHT bandwidth indication 				Morteza Mehrnoush		[1C]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Wait for 1369</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2182r0</a:t>
            </a:r>
            <a:r>
              <a:rPr lang="en-GB" sz="1100" i="0" u="none" strike="noStrike" kern="1200" dirty="0">
                <a:solidFill>
                  <a:srgbClr val="00B050"/>
                </a:solidFill>
                <a:effectLst/>
                <a:ea typeface="Times New Roman" panose="02020603050405020304" pitchFamily="18" charset="0"/>
              </a:rPr>
              <a:t> LB266 CR for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CIDs in 35.9 and 35.9.4.1 	Chunyu Hu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6C]</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1793r4</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NSTR Mobile AP Miscellaneous CIDs 		Morteza Mehrnoush 		[Q-SP 2C]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Schedule next.</a:t>
            </a: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1890r3</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Reconfiguration ML element 		Binita Gupta  			[Q-SP</a:t>
            </a:r>
            <a:r>
              <a:rPr lang="en-US" sz="1100" dirty="0">
                <a:solidFill>
                  <a:srgbClr val="00B050"/>
                </a:solidFill>
              </a:rPr>
              <a:t> </a:t>
            </a:r>
            <a:r>
              <a:rPr lang="en-GB" sz="1100" b="0" i="0" u="none" strike="noStrike" kern="1200" dirty="0">
                <a:solidFill>
                  <a:srgbClr val="00B050"/>
                </a:solidFill>
                <a:effectLst/>
                <a:ea typeface="Times New Roman" panose="02020603050405020304" pitchFamily="18" charset="0"/>
              </a:rPr>
              <a:t>11C]</a:t>
            </a:r>
            <a:endParaRPr lang="en-US" sz="1100" dirty="0">
              <a:solidFill>
                <a:srgbClr val="00B05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1427r1</a:t>
            </a:r>
            <a:r>
              <a:rPr lang="en-US" sz="1100" b="0" i="0" u="none" strike="sngStrike" kern="1200" dirty="0">
                <a:solidFill>
                  <a:srgbClr val="FF0000"/>
                </a:solidFill>
                <a:effectLst/>
                <a:ea typeface="MS Gothic" panose="020B0609070205080204" pitchFamily="49" charset="-128"/>
              </a:rPr>
              <a:t> LB266: CR for R-TWT Replacement Link   	Rubayet Shafin 			</a:t>
            </a:r>
            <a:r>
              <a:rPr lang="en-GB" sz="1100" b="0" i="0" u="none" strike="sngStrike" kern="1200" dirty="0">
                <a:solidFill>
                  <a:srgbClr val="FF0000"/>
                </a:solidFill>
                <a:effectLst/>
                <a:ea typeface="Times New Roman" panose="02020603050405020304" pitchFamily="18" charset="0"/>
              </a:rPr>
              <a:t>[Q-SP 1C] - Deferred</a:t>
            </a:r>
            <a:endParaRPr lang="en-US" sz="1100" strike="sngStrike" dirty="0">
              <a:solidFill>
                <a:srgbClr val="FF000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1966r2</a:t>
            </a:r>
            <a:r>
              <a:rPr lang="en-US" sz="1100" b="0" i="0" u="none" strike="sngStrike" kern="1200" dirty="0">
                <a:solidFill>
                  <a:srgbClr val="FF0000"/>
                </a:solidFill>
                <a:effectLst/>
                <a:ea typeface="MS Gothic" panose="020B0609070205080204" pitchFamily="49" charset="-128"/>
              </a:rPr>
              <a:t> </a:t>
            </a:r>
            <a:r>
              <a:rPr lang="en-US" sz="1100" b="0" i="0" u="none" strike="sngStrike" kern="1200" dirty="0" err="1">
                <a:solidFill>
                  <a:srgbClr val="FF0000"/>
                </a:solidFill>
                <a:effectLst/>
                <a:ea typeface="MS Gothic" panose="020B0609070205080204" pitchFamily="49" charset="-128"/>
              </a:rPr>
              <a:t>cr</a:t>
            </a:r>
            <a:r>
              <a:rPr lang="en-US" sz="1100" b="0" i="0" u="none" strike="sngStrike" kern="1200" dirty="0">
                <a:solidFill>
                  <a:srgbClr val="FF0000"/>
                </a:solidFill>
                <a:effectLst/>
                <a:ea typeface="MS Gothic" panose="020B0609070205080204" pitchFamily="49" charset="-128"/>
              </a:rPr>
              <a:t>-for-</a:t>
            </a:r>
            <a:r>
              <a:rPr lang="en-US" sz="1100" b="0" i="0" u="none" strike="sngStrike" kern="1200" dirty="0" err="1">
                <a:solidFill>
                  <a:srgbClr val="FF0000"/>
                </a:solidFill>
                <a:effectLst/>
                <a:ea typeface="MS Gothic" panose="020B0609070205080204" pitchFamily="49" charset="-128"/>
              </a:rPr>
              <a:t>tid</a:t>
            </a:r>
            <a:r>
              <a:rPr lang="en-US" sz="1100" b="0" i="0" u="none" strike="sngStrike" kern="1200" dirty="0">
                <a:solidFill>
                  <a:srgbClr val="FF0000"/>
                </a:solidFill>
                <a:effectLst/>
                <a:ea typeface="MS Gothic" panose="020B0609070205080204" pitchFamily="49" charset="-128"/>
              </a:rPr>
              <a:t>-to-link-mapping-advertisement   		Pooya Monajemi 		</a:t>
            </a:r>
            <a:r>
              <a:rPr lang="en-GB" sz="1100" b="0" i="0" u="none" strike="sngStrike" kern="1200" dirty="0">
                <a:solidFill>
                  <a:srgbClr val="FF0000"/>
                </a:solidFill>
                <a:effectLst/>
                <a:ea typeface="Times New Roman" panose="02020603050405020304" pitchFamily="18" charset="0"/>
              </a:rPr>
              <a:t>[Q-SP 3C]</a:t>
            </a:r>
            <a:r>
              <a:rPr lang="en-GB" sz="1100" b="0" i="0" u="none" strike="noStrike" kern="1200" dirty="0">
                <a:solidFill>
                  <a:srgbClr val="00B050"/>
                </a:solidFill>
                <a:effectLst/>
                <a:ea typeface="Times New Roman" panose="02020603050405020304" pitchFamily="18" charset="0"/>
              </a:rPr>
              <a:t> </a:t>
            </a:r>
            <a:r>
              <a:rPr lang="en-GB" sz="1100" b="0" i="0" u="none" strike="noStrike" kern="1200" dirty="0">
                <a:solidFill>
                  <a:schemeClr val="tx1"/>
                </a:solidFill>
                <a:effectLst/>
                <a:ea typeface="Times New Roman" panose="02020603050405020304" pitchFamily="18" charset="0"/>
              </a:rPr>
              <a:t>No presenter</a:t>
            </a:r>
            <a:endParaRPr lang="en-US" sz="1100" b="0" i="0" u="none" strike="noStrike" dirty="0">
              <a:solidFill>
                <a:schemeClr val="tx1"/>
              </a:solidFill>
              <a:effectLst/>
            </a:endParaRPr>
          </a:p>
          <a:p>
            <a:pPr lvl="1">
              <a:buFont typeface="Arial" panose="020B0604020202020204" pitchFamily="34" charset="0"/>
              <a:buChar char="•"/>
            </a:pPr>
            <a:r>
              <a:rPr lang="en-GB" sz="1100" dirty="0">
                <a:solidFill>
                  <a:srgbClr val="00B050"/>
                </a:solidFill>
              </a:rPr>
              <a:t>1881r4 CR for Leftover CIDs 				Ming Gan			[1C SP]</a:t>
            </a:r>
          </a:p>
          <a:p>
            <a:pPr lvl="1">
              <a:buFont typeface="Arial" panose="020B0604020202020204" pitchFamily="34" charset="0"/>
              <a:buChar char="•"/>
            </a:pPr>
            <a:r>
              <a:rPr lang="en-GB" sz="1100" dirty="0">
                <a:solidFill>
                  <a:srgbClr val="00B050"/>
                </a:solidFill>
              </a:rPr>
              <a:t>1263r5 </a:t>
            </a:r>
            <a:r>
              <a:rPr lang="en-US" sz="1100" dirty="0">
                <a:solidFill>
                  <a:srgbClr val="00B050"/>
                </a:solidFill>
              </a:rPr>
              <a:t> CR for TXOP return in MU-RTS TXS </a:t>
            </a:r>
            <a:r>
              <a:rPr lang="en-GB" sz="1100" dirty="0">
                <a:solidFill>
                  <a:srgbClr val="00B050"/>
                </a:solidFill>
              </a:rPr>
              <a:t>		Yunbo Li			[1C SP]</a:t>
            </a:r>
          </a:p>
          <a:p>
            <a:pPr lvl="1">
              <a:buFont typeface="Arial" panose="020B0604020202020204" pitchFamily="34" charset="0"/>
              <a:buChar char="•"/>
            </a:pPr>
            <a:r>
              <a:rPr lang="en-GB" sz="1100" dirty="0">
                <a:solidFill>
                  <a:srgbClr val="00B050"/>
                </a:solidFill>
              </a:rPr>
              <a:t>1705r2 CR for Miscellaneous CIDs 			Ming Gan			[1C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1851r0 CR for CID 11891 						</a:t>
            </a:r>
            <a:r>
              <a:rPr lang="en-GB" sz="1200" i="0" u="none" strike="sngStrike" kern="1200" dirty="0" err="1">
                <a:solidFill>
                  <a:srgbClr val="FF0000"/>
                </a:solidFill>
                <a:effectLst/>
                <a:ea typeface="Times New Roman" panose="02020603050405020304" pitchFamily="18" charset="0"/>
              </a:rPr>
              <a:t>Chenchen</a:t>
            </a:r>
            <a:r>
              <a:rPr lang="en-GB" sz="1200" i="0" u="none" strike="sngStrike" kern="1200" dirty="0">
                <a:solidFill>
                  <a:srgbClr val="FF0000"/>
                </a:solidFill>
                <a:effectLst/>
                <a:ea typeface="Times New Roman" panose="02020603050405020304" pitchFamily="18" charset="0"/>
              </a:rPr>
              <a:t> LIU 	[1C]</a:t>
            </a:r>
          </a:p>
          <a:p>
            <a:pPr lvl="1">
              <a:buFont typeface="Arial" panose="020B0604020202020204" pitchFamily="34" charset="0"/>
              <a:buChar char="•"/>
            </a:pPr>
            <a:r>
              <a:rPr lang="en-GB" sz="1200" b="0" i="0" u="none" strike="sngStrike" kern="1200" dirty="0">
                <a:solidFill>
                  <a:srgbClr val="FF0000"/>
                </a:solidFill>
                <a:effectLst/>
                <a:ea typeface="Times New Roman" panose="02020603050405020304" pitchFamily="18" charset="0"/>
              </a:rPr>
              <a:t>1348r2 CR for PAR verification low latency 				</a:t>
            </a:r>
            <a:r>
              <a:rPr lang="en-GB" sz="1200" b="0" i="0" u="none" strike="sngStrike" kern="1200" dirty="0" err="1">
                <a:solidFill>
                  <a:srgbClr val="FF0000"/>
                </a:solidFill>
                <a:effectLst/>
                <a:ea typeface="Times New Roman" panose="02020603050405020304" pitchFamily="18" charset="0"/>
              </a:rPr>
              <a:t>Yousi</a:t>
            </a:r>
            <a:r>
              <a:rPr lang="en-GB" sz="1200" b="0" i="0" u="none" strike="sngStrike" kern="1200" dirty="0">
                <a:solidFill>
                  <a:srgbClr val="FF0000"/>
                </a:solidFill>
                <a:effectLst/>
                <a:ea typeface="Times New Roman" panose="02020603050405020304" pitchFamily="18" charset="0"/>
              </a:rPr>
              <a:t> Lin 		[1C]</a:t>
            </a:r>
            <a:endParaRPr lang="en-GB" sz="12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1692r2</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Clause 3.2 Comment Resolutions 				Stephen McCann	[2C]-not present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[2C-SP]</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2126r0 LB266 CR for Preamble Puncturing </a:t>
            </a:r>
            <a:r>
              <a:rPr lang="en-GB" sz="1200" i="0" u="none" strike="sngStrike" kern="1200" dirty="0" err="1">
                <a:solidFill>
                  <a:srgbClr val="FF0000"/>
                </a:solidFill>
                <a:effectLst/>
                <a:ea typeface="Times New Roman" panose="02020603050405020304" pitchFamily="18" charset="0"/>
              </a:rPr>
              <a:t>Misc</a:t>
            </a:r>
            <a:r>
              <a:rPr lang="en-GB" sz="1200" i="0" u="none" strike="sngStrike" kern="1200" dirty="0">
                <a:solidFill>
                  <a:srgbClr val="FF0000"/>
                </a:solidFill>
                <a:effectLst/>
                <a:ea typeface="Times New Roman" panose="02020603050405020304" pitchFamily="18" charset="0"/>
              </a:rPr>
              <a:t> 			Yanjun Sun 		[3C]</a:t>
            </a:r>
          </a:p>
          <a:p>
            <a:pPr lvl="1">
              <a:buFont typeface="Arial" panose="020B0604020202020204" pitchFamily="34" charset="0"/>
              <a:buChar char="•"/>
            </a:pPr>
            <a:r>
              <a:rPr lang="en-US" sz="12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1811r0</a:t>
            </a:r>
            <a:r>
              <a:rPr lang="en-US" sz="1200" i="0" u="none" strike="sngStrike" kern="1200" dirty="0">
                <a:solidFill>
                  <a:srgbClr val="FF0000"/>
                </a:solidFill>
                <a:effectLst/>
                <a:ea typeface="Times New Roman" panose="02020603050405020304" pitchFamily="18" charset="0"/>
              </a:rPr>
              <a:t> TGbe D2.0 comment resolution 20 MHz only STA 		</a:t>
            </a:r>
            <a:r>
              <a:rPr lang="en-US" sz="1200" i="0" u="none" strike="sngStrike" kern="1200" dirty="0">
                <a:solidFill>
                  <a:srgbClr val="FF0000"/>
                </a:solidFill>
                <a:effectLst/>
                <a:ea typeface="MS Gothic" panose="020B0609070205080204" pitchFamily="49" charset="-128"/>
              </a:rPr>
              <a:t>Liwen Chu		[3C-SP]</a:t>
            </a:r>
            <a:endParaRPr lang="en-US" sz="1200" i="0" u="none" strike="sngStrike" dirty="0">
              <a:solidFill>
                <a:srgbClr val="FF0000"/>
              </a:solidFill>
              <a:effectLst/>
            </a:endParaRPr>
          </a:p>
          <a:p>
            <a:pPr lvl="1">
              <a:buFont typeface="Arial" panose="020B0604020202020204" pitchFamily="34" charset="0"/>
              <a:buChar char="•"/>
            </a:pPr>
            <a:r>
              <a:rPr lang="en-GB" sz="1100" dirty="0">
                <a:solidFill>
                  <a:srgbClr val="00B050"/>
                </a:solidFill>
              </a:rPr>
              <a:t>2164r2									John Wullert		[5C]</a:t>
            </a:r>
          </a:p>
          <a:p>
            <a:pPr lvl="1">
              <a:buFont typeface="Arial" panose="020B0604020202020204" pitchFamily="34" charset="0"/>
              <a:buChar char="•"/>
            </a:pPr>
            <a:r>
              <a:rPr lang="en-US" sz="1100" dirty="0">
                <a:solidFill>
                  <a:srgbClr val="00B050"/>
                </a:solidFill>
              </a:rPr>
              <a:t>1348r2 CR for PAR verification low latency 				</a:t>
            </a:r>
            <a:r>
              <a:rPr lang="en-US" sz="1100" dirty="0" err="1">
                <a:solidFill>
                  <a:srgbClr val="00B050"/>
                </a:solidFill>
              </a:rPr>
              <a:t>Yousi</a:t>
            </a:r>
            <a:r>
              <a:rPr lang="en-US" sz="1100" dirty="0">
                <a:solidFill>
                  <a:srgbClr val="00B050"/>
                </a:solidFill>
              </a:rPr>
              <a:t> Lin 		[1C]</a:t>
            </a:r>
          </a:p>
          <a:p>
            <a:pPr lvl="0">
              <a:buFont typeface="Arial" panose="020B0604020202020204" pitchFamily="34" charset="0"/>
              <a:buChar char="•"/>
            </a:pPr>
            <a:r>
              <a:rPr lang="en-GB" sz="1400" dirty="0"/>
              <a:t>Motions: </a:t>
            </a:r>
            <a:r>
              <a:rPr lang="en-GB" sz="1400" dirty="0">
                <a:hlinkClick r:id="rId5"/>
              </a:rPr>
              <a:t>1038r39</a:t>
            </a:r>
            <a:endParaRPr lang="en-GB" sz="1400" dirty="0"/>
          </a:p>
          <a:p>
            <a:pPr lvl="0">
              <a:buFont typeface="Arial" panose="020B0604020202020204" pitchFamily="34" charset="0"/>
              <a:buChar char="•"/>
            </a:pPr>
            <a:r>
              <a:rPr lang="en-GB" sz="1400" dirty="0"/>
              <a:t>Submission: </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1966r3</a:t>
            </a:r>
            <a:r>
              <a:rPr lang="en-GB" sz="1100" dirty="0">
                <a:solidFill>
                  <a:srgbClr val="00B050"/>
                </a:solidFill>
              </a:rPr>
              <a:t> CR for TID to Link Mapping Advertisement			Pooya Monajemi 	(SP)</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Tuesday PHY Agenda–PM1</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Submissions (Q-SPs):</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1427r1</a:t>
            </a:r>
            <a:r>
              <a:rPr lang="en-US" sz="1000" b="0" i="0" u="none" strike="sngStrike" kern="1200" dirty="0">
                <a:solidFill>
                  <a:srgbClr val="FF0000"/>
                </a:solidFill>
                <a:effectLst/>
                <a:ea typeface="MS Gothic" panose="020B0609070205080204" pitchFamily="49" charset="-128"/>
              </a:rPr>
              <a:t> LB266: CR for R-TWT Replacement Link </a:t>
            </a:r>
            <a:r>
              <a:rPr lang="en-US" sz="1000" b="1" i="0" u="none" strike="sngStrike" kern="1200" dirty="0">
                <a:solidFill>
                  <a:srgbClr val="FF0000"/>
                </a:solidFill>
                <a:effectLst/>
                <a:ea typeface="MS Gothic" panose="020B0609070205080204" pitchFamily="49" charset="-128"/>
              </a:rPr>
              <a:t>  					</a:t>
            </a:r>
            <a:r>
              <a:rPr lang="en-US" sz="1000" i="0" u="none" strike="sngStrike" kern="1200" dirty="0">
                <a:solidFill>
                  <a:srgbClr val="FF0000"/>
                </a:solidFill>
                <a:effectLst/>
                <a:ea typeface="MS Gothic" panose="020B0609070205080204" pitchFamily="49" charset="-128"/>
              </a:rPr>
              <a:t>Rubayet</a:t>
            </a:r>
            <a:r>
              <a:rPr lang="en-US" sz="1000" b="0" i="0" u="none" strike="sngStrike" kern="1200" dirty="0">
                <a:solidFill>
                  <a:srgbClr val="FF0000"/>
                </a:solidFill>
                <a:effectLst/>
                <a:ea typeface="MS Gothic" panose="020B0609070205080204" pitchFamily="49" charset="-128"/>
              </a:rPr>
              <a:t> Shafin</a:t>
            </a:r>
            <a:endParaRPr lang="en-US" sz="1000" strike="sngStrike" dirty="0">
              <a:solidFill>
                <a:srgbClr val="FF0000"/>
              </a:solidFill>
            </a:endParaRP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1036r3</a:t>
            </a:r>
            <a:r>
              <a:rPr lang="en-US" sz="1000" b="0" i="0" u="none" strike="sngStrike" kern="1200" dirty="0">
                <a:solidFill>
                  <a:srgbClr val="FF0000"/>
                </a:solidFill>
                <a:effectLst/>
                <a:ea typeface="MS Gothic" panose="020B0609070205080204" pitchFamily="49" charset="-128"/>
              </a:rPr>
              <a:t> CR for 35.9.2.1 Latency sensitive traffic differentiation   			Liuming Lu  </a:t>
            </a:r>
          </a:p>
          <a:p>
            <a:pPr lvl="1">
              <a:buFont typeface="Arial" panose="020B0604020202020204" pitchFamily="34" charset="0"/>
              <a:buChar char="•"/>
            </a:pPr>
            <a:r>
              <a:rPr lang="en-US" sz="1000" b="0" i="0" u="none" strike="sng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000" strike="sngStrike" kern="1200" dirty="0">
                <a:solidFill>
                  <a:srgbClr val="FF0000"/>
                </a:solidFill>
                <a:ea typeface="MS Gothic" panose="020B0609070205080204" pitchFamily="49" charset="-128"/>
                <a:hlinkClick r:id="rId4">
                  <a:extLst>
                    <a:ext uri="{A12FA001-AC4F-418D-AE19-62706E023703}">
                      <ahyp:hlinkClr xmlns:ahyp="http://schemas.microsoft.com/office/drawing/2018/hyperlinkcolor" val="tx"/>
                    </a:ext>
                  </a:extLst>
                </a:hlinkClick>
              </a:rPr>
              <a:t>199r0</a:t>
            </a:r>
            <a:r>
              <a:rPr lang="en-US" sz="1000" strike="sngStrike" kern="1200" dirty="0">
                <a:solidFill>
                  <a:srgbClr val="FF0000"/>
                </a:solidFill>
                <a:ea typeface="MS Gothic" panose="020B0609070205080204" pitchFamily="49" charset="-128"/>
              </a:rPr>
              <a:t> </a:t>
            </a:r>
            <a:r>
              <a:rPr lang="en-US" sz="1000" b="0" i="0" u="none" strike="sngStrike" kern="1200" dirty="0">
                <a:solidFill>
                  <a:srgbClr val="FF0000"/>
                </a:solidFill>
                <a:effectLst/>
                <a:ea typeface="MS Gothic" panose="020B0609070205080204" pitchFamily="49" charset="-128"/>
              </a:rPr>
              <a:t>LB266 CR for CID 10437   							Liuming Lu </a:t>
            </a: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1535r1</a:t>
            </a:r>
            <a:r>
              <a:rPr lang="en-US" sz="1000" b="0" i="0" u="none" strike="noStrike" kern="1200" dirty="0">
                <a:solidFill>
                  <a:srgbClr val="00B050"/>
                </a:solidFill>
                <a:effectLst/>
                <a:ea typeface="MS Gothic" panose="020B0609070205080204" pitchFamily="49" charset="-128"/>
              </a:rPr>
              <a:t> P2P Comm. with EMLSR Peer in Triggered TXOP Sharing CID 12422  	</a:t>
            </a:r>
            <a:r>
              <a:rPr lang="en-US" sz="1000" b="0" i="0" u="none" strike="noStrike" kern="1200" dirty="0" err="1">
                <a:solidFill>
                  <a:srgbClr val="00B050"/>
                </a:solidFill>
                <a:effectLst/>
                <a:ea typeface="MS Gothic" panose="020B0609070205080204" pitchFamily="49" charset="-128"/>
              </a:rPr>
              <a:t>Juseong</a:t>
            </a:r>
            <a:r>
              <a:rPr lang="en-US" sz="1000" b="0" i="0" u="none" strike="noStrike" kern="1200" dirty="0">
                <a:solidFill>
                  <a:srgbClr val="00B050"/>
                </a:solidFill>
                <a:effectLst/>
                <a:ea typeface="MS Gothic" panose="020B0609070205080204" pitchFamily="49" charset="-128"/>
              </a:rPr>
              <a:t> Moon </a:t>
            </a:r>
            <a:endParaRPr lang="en-US" sz="1000" dirty="0">
              <a:solidFill>
                <a:srgbClr val="00B050"/>
              </a:solidFill>
            </a:endParaRP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1537r1</a:t>
            </a:r>
            <a:r>
              <a:rPr lang="en-US" sz="1000" b="0" i="0" u="none" strike="noStrike" kern="1200" dirty="0">
                <a:solidFill>
                  <a:srgbClr val="00B050"/>
                </a:solidFill>
                <a:effectLst/>
                <a:ea typeface="MS Gothic" panose="020B0609070205080204" pitchFamily="49" charset="-128"/>
              </a:rPr>
              <a:t> Text for EDCAF Selection Issue on Start Time Sync Access CID 12414  	</a:t>
            </a:r>
            <a:r>
              <a:rPr lang="en-US" sz="1000" b="0" i="0" u="none" strike="noStrike" kern="1200" dirty="0" err="1">
                <a:solidFill>
                  <a:srgbClr val="00B050"/>
                </a:solidFill>
                <a:effectLst/>
                <a:ea typeface="MS Gothic" panose="020B0609070205080204" pitchFamily="49" charset="-128"/>
              </a:rPr>
              <a:t>Juseong</a:t>
            </a:r>
            <a:r>
              <a:rPr lang="en-US" sz="1000" b="0" i="0" u="none" strike="noStrike" kern="1200" dirty="0">
                <a:solidFill>
                  <a:srgbClr val="00B050"/>
                </a:solidFill>
                <a:effectLst/>
                <a:ea typeface="MS Gothic" panose="020B0609070205080204" pitchFamily="49" charset="-128"/>
              </a:rPr>
              <a:t> Moon</a:t>
            </a:r>
          </a:p>
          <a:p>
            <a:pPr lvl="1">
              <a:buFont typeface="Arial" panose="020B0604020202020204" pitchFamily="34" charset="0"/>
              <a:buChar char="•"/>
            </a:pPr>
            <a:r>
              <a:rPr lang="en-GB" sz="1000" b="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1828r1</a:t>
            </a:r>
            <a:r>
              <a:rPr lang="en-GB" sz="1000" b="0" i="0" u="sng" strike="sngStrike" kern="1200" dirty="0">
                <a:solidFill>
                  <a:srgbClr val="FF0000"/>
                </a:solidFill>
                <a:effectLst/>
                <a:ea typeface="Times New Roman" panose="02020603050405020304" pitchFamily="18" charset="0"/>
              </a:rPr>
              <a:t> </a:t>
            </a:r>
            <a:r>
              <a:rPr lang="en-GB" sz="1000" b="0" i="0" u="none" strike="sngStrike" kern="1200" dirty="0">
                <a:solidFill>
                  <a:srgbClr val="FF0000"/>
                </a:solidFill>
                <a:effectLst/>
                <a:ea typeface="Times New Roman" panose="02020603050405020304" pitchFamily="18" charset="0"/>
              </a:rPr>
              <a:t>LB266 CR mainly related to 35.9.5 r-</a:t>
            </a:r>
            <a:r>
              <a:rPr lang="en-GB" sz="1000" b="0" i="0" u="none" strike="sngStrike" kern="1200" dirty="0" err="1">
                <a:solidFill>
                  <a:srgbClr val="FF0000"/>
                </a:solidFill>
                <a:effectLst/>
                <a:ea typeface="Times New Roman" panose="02020603050405020304" pitchFamily="18" charset="0"/>
              </a:rPr>
              <a:t>twt</a:t>
            </a:r>
            <a:r>
              <a:rPr lang="en-GB" sz="1000" b="0" i="0" u="none" strike="sngStrike" kern="1200" dirty="0">
                <a:solidFill>
                  <a:srgbClr val="FF0000"/>
                </a:solidFill>
                <a:effectLst/>
                <a:ea typeface="Times New Roman" panose="02020603050405020304" pitchFamily="18" charset="0"/>
              </a:rPr>
              <a:t> traffic delivery 			Chunyu Hu </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1418r1</a:t>
            </a:r>
            <a:r>
              <a:rPr lang="en-US" sz="1000" b="0" i="0" u="none" strike="sngStrike" kern="1200" dirty="0">
                <a:solidFill>
                  <a:srgbClr val="FF0000"/>
                </a:solidFill>
                <a:effectLst/>
                <a:ea typeface="MS Gothic" panose="020B0609070205080204" pitchFamily="49" charset="-128"/>
              </a:rPr>
              <a:t> LB266 </a:t>
            </a:r>
            <a:r>
              <a:rPr lang="en-US" sz="1000" b="0" i="0" u="none" strike="sngStrike" kern="1200" dirty="0" err="1">
                <a:solidFill>
                  <a:srgbClr val="FF0000"/>
                </a:solidFill>
                <a:effectLst/>
                <a:ea typeface="MS Gothic" panose="020B0609070205080204" pitchFamily="49" charset="-128"/>
              </a:rPr>
              <a:t>cr</a:t>
            </a:r>
            <a:r>
              <a:rPr lang="en-US" sz="1000" b="0" i="0" u="none" strike="sngStrike" kern="1200" dirty="0">
                <a:solidFill>
                  <a:srgbClr val="FF0000"/>
                </a:solidFill>
                <a:effectLst/>
                <a:ea typeface="MS Gothic" panose="020B0609070205080204" pitchFamily="49" charset="-128"/>
              </a:rPr>
              <a:t> of </a:t>
            </a:r>
            <a:r>
              <a:rPr lang="en-US" sz="1000" b="0" i="0" u="none" strike="sngStrike" kern="1200" dirty="0" err="1">
                <a:solidFill>
                  <a:srgbClr val="FF0000"/>
                </a:solidFill>
                <a:effectLst/>
                <a:ea typeface="MS Gothic" panose="020B0609070205080204" pitchFamily="49" charset="-128"/>
              </a:rPr>
              <a:t>nstr</a:t>
            </a:r>
            <a:r>
              <a:rPr lang="en-US" sz="1000" b="0" i="0" u="none" strike="sngStrike" kern="1200" dirty="0">
                <a:solidFill>
                  <a:srgbClr val="FF0000"/>
                </a:solidFill>
                <a:effectLst/>
                <a:ea typeface="MS Gothic" panose="020B0609070205080204" pitchFamily="49" charset="-128"/>
              </a:rPr>
              <a:t> capability update  						Yunbo Li</a:t>
            </a: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1417r2</a:t>
            </a:r>
            <a:r>
              <a:rPr lang="en-US" sz="1000" b="0" i="0" u="none" strike="noStrike" kern="1200" dirty="0">
                <a:solidFill>
                  <a:srgbClr val="00B050"/>
                </a:solidFill>
                <a:effectLst/>
                <a:ea typeface="MS Gothic" panose="020B0609070205080204" pitchFamily="49" charset="-128"/>
              </a:rPr>
              <a:t> LB266 CR for 35.3.16.2  							Yunbo Li </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1263r4</a:t>
            </a:r>
            <a:r>
              <a:rPr lang="en-US" sz="1000" b="0" i="0" u="none" strike="sngStrike" kern="1200" dirty="0">
                <a:solidFill>
                  <a:srgbClr val="FF0000"/>
                </a:solidFill>
                <a:effectLst/>
                <a:ea typeface="MS Gothic" panose="020B0609070205080204" pitchFamily="49" charset="-128"/>
              </a:rPr>
              <a:t> CR for TXOP return in MU-RTS TXS  					Yunbo Li</a:t>
            </a:r>
          </a:p>
          <a:p>
            <a:pPr lvl="1">
              <a:buFont typeface="Arial" panose="020B0604020202020204" pitchFamily="34" charset="0"/>
              <a:buChar char="•"/>
            </a:pPr>
            <a:r>
              <a:rPr lang="en-US" sz="1000" i="0" u="none"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1526r5</a:t>
            </a:r>
            <a:r>
              <a:rPr lang="en-US" sz="1000" i="0" u="none" strike="sngStrike" kern="1200" dirty="0">
                <a:solidFill>
                  <a:srgbClr val="FF0000"/>
                </a:solidFill>
                <a:effectLst/>
                <a:latin typeface="Times New Roman" panose="02020603050405020304" pitchFamily="18" charset="0"/>
                <a:ea typeface="Times New Roman" panose="02020603050405020304" pitchFamily="18" charset="0"/>
              </a:rPr>
              <a:t> CR for subclause 35.8.2 							Ming Gan </a:t>
            </a:r>
          </a:p>
          <a:p>
            <a:pPr lvl="1">
              <a:buFont typeface="Arial" panose="020B0604020202020204" pitchFamily="34" charset="0"/>
              <a:buChar char="•"/>
            </a:pPr>
            <a:r>
              <a:rPr lang="en-US" sz="1000" b="0" i="0" u="none" strike="sngStrike" kern="1200" dirty="0">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1705r2</a:t>
            </a:r>
            <a:r>
              <a:rPr lang="en-US" sz="1000" b="0" i="0" u="none" strike="sngStrike" kern="1200" dirty="0">
                <a:solidFill>
                  <a:srgbClr val="FF0000"/>
                </a:solidFill>
                <a:effectLst/>
                <a:latin typeface="Times New Roman" panose="02020603050405020304" pitchFamily="18" charset="0"/>
                <a:ea typeface="Times New Roman" panose="02020603050405020304" pitchFamily="18" charset="0"/>
              </a:rPr>
              <a:t> CR for Miscellaneous CIDs 							Ming Gan</a:t>
            </a:r>
          </a:p>
          <a:p>
            <a:pPr lvl="1">
              <a:buFont typeface="Arial" panose="020B0604020202020204" pitchFamily="34" charset="0"/>
              <a:buChar char="•"/>
            </a:pPr>
            <a:r>
              <a:rPr lang="en-US" sz="1000" kern="1200" dirty="0">
                <a:solidFill>
                  <a:srgbClr val="00B050"/>
                </a:solidFill>
                <a:ea typeface="MS Gothic" panose="020B0609070205080204" pitchFamily="49" charset="-128"/>
              </a:rPr>
              <a:t>2174r1 Proposed resolution to LB266 CID on EMLSR parameter indication	Qi Wang</a:t>
            </a:r>
          </a:p>
          <a:p>
            <a:pPr lvl="1">
              <a:buFont typeface="Arial" panose="020B0604020202020204" pitchFamily="34" charset="0"/>
              <a:buChar char="•"/>
            </a:pPr>
            <a:r>
              <a:rPr lang="en-US" sz="1000" kern="1200" dirty="0">
                <a:solidFill>
                  <a:srgbClr val="00B050"/>
                </a:solidFill>
                <a:ea typeface="MS Gothic" panose="020B0609070205080204" pitchFamily="49" charset="-128"/>
              </a:rPr>
              <a:t>2175r1 Proposed resolutions to LB266 CIDs on EMLSR entering and exit process	Qi Wang</a:t>
            </a:r>
          </a:p>
          <a:p>
            <a:pPr lvl="1">
              <a:buFont typeface="Arial" panose="020B0604020202020204" pitchFamily="34" charset="0"/>
              <a:buChar char="•"/>
            </a:pPr>
            <a:r>
              <a:rPr lang="en-US" sz="1000" kern="1200" dirty="0">
                <a:solidFill>
                  <a:srgbClr val="00B050"/>
                </a:solidFill>
                <a:ea typeface="MS Gothic" panose="020B0609070205080204" pitchFamily="49" charset="-128"/>
              </a:rPr>
              <a:t>1793r5 NSTR Mobile AP Miscellaneous CIDs					Morteza Mehrnoush</a:t>
            </a:r>
          </a:p>
          <a:p>
            <a:pPr lvl="1">
              <a:buFont typeface="Arial" panose="020B0604020202020204" pitchFamily="34" charset="0"/>
              <a:buChar char="•"/>
            </a:pPr>
            <a:r>
              <a:rPr lang="en-US" sz="1000" kern="1200" dirty="0">
                <a:solidFill>
                  <a:srgbClr val="00B050"/>
                </a:solidFill>
                <a:ea typeface="MS Gothic" panose="020B0609070205080204" pitchFamily="49" charset="-128"/>
              </a:rPr>
              <a:t>1978r6 Resolution for MISC comments						Abhishek Patil</a:t>
            </a: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r>
              <a:rPr lang="en-US" altLang="en-US" sz="1600" dirty="0"/>
              <a:t>Call meeting to order </a:t>
            </a:r>
          </a:p>
          <a:p>
            <a:r>
              <a:rPr lang="en-US" altLang="en-US" sz="1600" dirty="0"/>
              <a:t>IEEE-SA Policies and Procedure</a:t>
            </a:r>
          </a:p>
          <a:p>
            <a:r>
              <a:rPr lang="en-US" altLang="en-US" sz="1600" dirty="0"/>
              <a:t>Attendance reminder</a:t>
            </a:r>
          </a:p>
          <a:p>
            <a:pPr lvl="0"/>
            <a:r>
              <a:rPr lang="en-GB" sz="1600" dirty="0"/>
              <a:t>Submissions:</a:t>
            </a:r>
          </a:p>
          <a:p>
            <a:pPr>
              <a:buFont typeface="Arial" panose="020B0604020202020204" pitchFamily="34" charset="0"/>
              <a:buChar char="•"/>
            </a:pPr>
            <a:r>
              <a:rPr lang="pt-BR" sz="1400" b="0" dirty="0">
                <a:solidFill>
                  <a:srgbClr val="00B050"/>
                </a:solidFill>
              </a:rPr>
              <a:t>1369r5 </a:t>
            </a:r>
            <a:r>
              <a:rPr lang="en-US" sz="1400" b="0" dirty="0">
                <a:solidFill>
                  <a:srgbClr val="00B050"/>
                </a:solidFill>
              </a:rPr>
              <a:t>CR for some CIDs on clause-9 				Morteza Mehrnoush</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2196r1 </a:t>
            </a:r>
            <a:r>
              <a:rPr lang="en-US" sz="1400" b="0" dirty="0">
                <a:solidFill>
                  <a:srgbClr val="00B050"/>
                </a:solidFill>
              </a:rPr>
              <a:t>LB266: CR for Misc. CIDs					Insun Jang </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1503r6 </a:t>
            </a:r>
            <a:r>
              <a:rPr lang="fr-FR" sz="1400" b="0" dirty="0">
                <a:solidFill>
                  <a:srgbClr val="00B050"/>
                </a:solidFill>
              </a:rPr>
              <a:t>D2.0 comment </a:t>
            </a:r>
            <a:r>
              <a:rPr lang="fr-FR" sz="1400" b="0" dirty="0" err="1">
                <a:solidFill>
                  <a:srgbClr val="00B050"/>
                </a:solidFill>
              </a:rPr>
              <a:t>resolution</a:t>
            </a:r>
            <a:r>
              <a:rPr lang="fr-FR" sz="1400" b="0" dirty="0">
                <a:solidFill>
                  <a:srgbClr val="00B050"/>
                </a:solidFill>
              </a:rPr>
              <a:t> </a:t>
            </a:r>
            <a:r>
              <a:rPr lang="fr-FR" sz="1400" b="0" dirty="0" err="1">
                <a:solidFill>
                  <a:srgbClr val="00B050"/>
                </a:solidFill>
              </a:rPr>
              <a:t>subclause</a:t>
            </a:r>
            <a:r>
              <a:rPr lang="fr-FR" sz="1400" b="0" dirty="0">
                <a:solidFill>
                  <a:srgbClr val="00B050"/>
                </a:solidFill>
              </a:rPr>
              <a:t> 35.3.18 part 1	Liwen Chu </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1683r8 </a:t>
            </a:r>
            <a:r>
              <a:rPr lang="en-US" sz="1400" b="0" dirty="0">
                <a:solidFill>
                  <a:srgbClr val="00B050"/>
                </a:solidFill>
              </a:rPr>
              <a:t>LB 266 CR for Capability Update Notification		Frank Hsu</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1418r2 </a:t>
            </a:r>
            <a:r>
              <a:rPr lang="en-US" sz="1400" b="0" dirty="0">
                <a:solidFill>
                  <a:srgbClr val="00B050"/>
                </a:solidFill>
              </a:rPr>
              <a:t>LB266 </a:t>
            </a:r>
            <a:r>
              <a:rPr lang="en-US" sz="1400" b="0" dirty="0" err="1">
                <a:solidFill>
                  <a:srgbClr val="00B050"/>
                </a:solidFill>
              </a:rPr>
              <a:t>cr</a:t>
            </a:r>
            <a:r>
              <a:rPr lang="en-US" sz="1400" b="0" dirty="0">
                <a:solidFill>
                  <a:srgbClr val="00B050"/>
                </a:solidFill>
              </a:rPr>
              <a:t> of </a:t>
            </a:r>
            <a:r>
              <a:rPr lang="en-US" sz="1400" b="0" dirty="0" err="1">
                <a:solidFill>
                  <a:srgbClr val="00B050"/>
                </a:solidFill>
              </a:rPr>
              <a:t>nstr</a:t>
            </a:r>
            <a:r>
              <a:rPr lang="en-US" sz="1400" b="0" dirty="0">
                <a:solidFill>
                  <a:srgbClr val="00B050"/>
                </a:solidFill>
              </a:rPr>
              <a:t> capability update				Yunbo Li</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1890r5 LB266 CR for Reconfiguration ML element		Binita Gupta</a:t>
            </a:r>
          </a:p>
          <a:p>
            <a:pPr>
              <a:buFont typeface="Arial" panose="020B0604020202020204" pitchFamily="34" charset="0"/>
              <a:buChar char="•"/>
            </a:pPr>
            <a:r>
              <a:rPr lang="pt-BR" sz="1400" b="0" dirty="0">
                <a:solidFill>
                  <a:srgbClr val="00B050"/>
                </a:solidFill>
              </a:rPr>
              <a:t>1537r1 </a:t>
            </a:r>
            <a:r>
              <a:rPr lang="en-US" sz="1400" b="0" dirty="0">
                <a:solidFill>
                  <a:srgbClr val="00B050"/>
                </a:solidFill>
              </a:rPr>
              <a:t>Text for EDCAF Selection Issue on Start Time Sync Access CID 12414	</a:t>
            </a:r>
            <a:r>
              <a:rPr lang="en-US" sz="1400" b="0" dirty="0" err="1">
                <a:solidFill>
                  <a:srgbClr val="00B050"/>
                </a:solidFill>
              </a:rPr>
              <a:t>Juseong</a:t>
            </a:r>
            <a:r>
              <a:rPr lang="en-US" sz="1400" b="0" dirty="0">
                <a:solidFill>
                  <a:srgbClr val="00B050"/>
                </a:solidFill>
              </a:rPr>
              <a:t> Moon</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1436r9 CR for 9.4.2.316 QoS charateristics element Part 1	Duncan Ho </a:t>
            </a:r>
          </a:p>
          <a:p>
            <a:pPr lvl="0"/>
            <a:r>
              <a:rPr lang="en-GB" sz="1600" dirty="0" err="1"/>
              <a:t>AoB</a:t>
            </a:r>
            <a:r>
              <a:rPr lang="en-GB" sz="1600" dirty="0"/>
              <a:t>:</a:t>
            </a:r>
          </a:p>
          <a:p>
            <a:pPr lvl="0"/>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LB266 Spreadsheet Review: </a:t>
            </a:r>
            <a:r>
              <a:rPr lang="en-GB" sz="1600" dirty="0">
                <a:hlinkClick r:id="rId2"/>
              </a:rPr>
              <a:t>Link-48</a:t>
            </a:r>
            <a:endParaRPr lang="en-GB" sz="1600" dirty="0"/>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3"/>
              </a:rPr>
              <a:t>1692r2</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Clause 3.2 Comment Resolutions				Stephen McCann		[2C]</a:t>
            </a:r>
          </a:p>
          <a:p>
            <a:pPr lvl="1">
              <a:buFont typeface="Arial" panose="020B0604020202020204" pitchFamily="34" charset="0"/>
              <a:buChar char="•"/>
            </a:pPr>
            <a:r>
              <a:rPr lang="en-GB" sz="1200" kern="1200" dirty="0">
                <a:ea typeface="Times New Roman" panose="02020603050405020304" pitchFamily="18" charset="0"/>
                <a:hlinkClick r:id="rId4"/>
              </a:rPr>
              <a:t>1036r4</a:t>
            </a:r>
            <a:r>
              <a:rPr lang="en-GB" sz="1200" kern="1200" dirty="0">
                <a:ea typeface="Times New Roman" panose="02020603050405020304" pitchFamily="18" charset="0"/>
              </a:rPr>
              <a:t> </a:t>
            </a:r>
            <a:r>
              <a:rPr lang="en-US" sz="1200" kern="1200" dirty="0">
                <a:ea typeface="Times New Roman" panose="02020603050405020304" pitchFamily="18" charset="0"/>
              </a:rPr>
              <a:t>CR for 35.9.2.1 Latency sensitive traffic differentiation</a:t>
            </a:r>
            <a:r>
              <a:rPr lang="en-GB" sz="1200" kern="1200" dirty="0">
                <a:ea typeface="Times New Roman" panose="02020603050405020304" pitchFamily="18" charset="0"/>
              </a:rPr>
              <a:t>	Liuming Lu			[1C-SP]</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5"/>
              </a:rPr>
              <a:t>1348r3</a:t>
            </a:r>
            <a:r>
              <a:rPr lang="en-US" sz="1200" i="0" u="none" strike="noStrike" kern="1200" dirty="0">
                <a:solidFill>
                  <a:srgbClr val="000000"/>
                </a:solidFill>
                <a:effectLst/>
                <a:ea typeface="Times New Roman" panose="02020603050405020304" pitchFamily="18" charset="0"/>
              </a:rPr>
              <a:t> CR for PAR verification low latency 				</a:t>
            </a:r>
            <a:r>
              <a:rPr lang="en-US" sz="1200" i="0" u="none" strike="noStrike" kern="1200" dirty="0" err="1">
                <a:solidFill>
                  <a:srgbClr val="000000"/>
                </a:solidFill>
                <a:effectLst/>
                <a:ea typeface="Times New Roman" panose="02020603050405020304" pitchFamily="18" charset="0"/>
              </a:rPr>
              <a:t>Yousi</a:t>
            </a:r>
            <a:r>
              <a:rPr lang="en-US" sz="1200" i="0" u="none" strike="noStrike" kern="1200" dirty="0">
                <a:solidFill>
                  <a:srgbClr val="000000"/>
                </a:solidFill>
                <a:effectLst/>
                <a:ea typeface="Times New Roman" panose="02020603050405020304" pitchFamily="18" charset="0"/>
              </a:rPr>
              <a:t> Lin 			[1C SP]</a:t>
            </a:r>
          </a:p>
          <a:p>
            <a:pPr lvl="1">
              <a:buFont typeface="Arial" panose="020B0604020202020204" pitchFamily="34" charset="0"/>
              <a:buChar char="•"/>
            </a:pPr>
            <a:r>
              <a:rPr lang="en-GB" sz="1200" i="0" u="none" strike="noStrike" kern="1200" dirty="0">
                <a:solidFill>
                  <a:srgbClr val="000000"/>
                </a:solidFill>
                <a:effectLst/>
                <a:ea typeface="Times New Roman" panose="02020603050405020304" pitchFamily="18" charset="0"/>
                <a:hlinkClick r:id="rId6"/>
              </a:rPr>
              <a:t>2126r0</a:t>
            </a:r>
            <a:r>
              <a:rPr lang="en-GB" sz="1200" i="0" u="none" strike="noStrike" kern="1200" dirty="0">
                <a:solidFill>
                  <a:srgbClr val="000000"/>
                </a:solidFill>
                <a:effectLst/>
                <a:ea typeface="Times New Roman" panose="02020603050405020304" pitchFamily="18" charset="0"/>
              </a:rPr>
              <a:t> LB266 CR for Preamble Puncturing </a:t>
            </a:r>
            <a:r>
              <a:rPr lang="en-GB" sz="1200" i="0" u="none" strike="noStrike" kern="1200" dirty="0" err="1">
                <a:solidFill>
                  <a:srgbClr val="000000"/>
                </a:solidFill>
                <a:effectLst/>
                <a:ea typeface="Times New Roman" panose="02020603050405020304" pitchFamily="18" charset="0"/>
              </a:rPr>
              <a:t>Misc</a:t>
            </a:r>
            <a:r>
              <a:rPr lang="en-GB" sz="1200" i="0" u="none" strike="noStrike" kern="1200" dirty="0">
                <a:solidFill>
                  <a:srgbClr val="000000"/>
                </a:solidFill>
                <a:effectLst/>
                <a:ea typeface="Times New Roman" panose="02020603050405020304" pitchFamily="18" charset="0"/>
              </a:rPr>
              <a:t>			Yanjun Sun			[2C]</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7"/>
              </a:rPr>
              <a:t>1811r0</a:t>
            </a:r>
            <a:r>
              <a:rPr lang="en-US" sz="1200" i="0" u="none" strike="noStrike" kern="1200" dirty="0">
                <a:solidFill>
                  <a:srgbClr val="000000"/>
                </a:solidFill>
                <a:effectLst/>
                <a:ea typeface="Times New Roman" panose="02020603050405020304" pitchFamily="18" charset="0"/>
              </a:rPr>
              <a:t> TGbe D2.0 comment resolution 20 MHz only STA</a:t>
            </a:r>
            <a:r>
              <a:rPr lang="en-US" sz="1200" dirty="0"/>
              <a:t> 		</a:t>
            </a:r>
            <a:r>
              <a:rPr lang="en-US" sz="1200" i="0" u="none" strike="noStrike" kern="1200" dirty="0">
                <a:solidFill>
                  <a:srgbClr val="000000"/>
                </a:solidFill>
                <a:effectLst/>
                <a:ea typeface="MS Gothic" panose="020B0609070205080204" pitchFamily="49" charset="-128"/>
              </a:rPr>
              <a:t>Liwen Chu			[1C]</a:t>
            </a:r>
          </a:p>
          <a:p>
            <a:pPr lvl="1">
              <a:buFont typeface="Arial" panose="020B0604020202020204" pitchFamily="34" charset="0"/>
              <a:buChar char="•"/>
            </a:pPr>
            <a:r>
              <a:rPr lang="en-US" sz="1200" kern="1200" dirty="0">
                <a:ea typeface="MS Gothic" panose="020B0609070205080204" pitchFamily="49" charset="-128"/>
              </a:rPr>
              <a:t>Other submissions</a:t>
            </a:r>
            <a:endParaRPr lang="en-US" sz="1200" i="0" u="none" strike="noStrike" dirty="0">
              <a:effectLst/>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hlinkClick r:id="rId2"/>
              </a:rPr>
              <a:t>1959r0</a:t>
            </a:r>
            <a:r>
              <a:rPr lang="en-GB" sz="1200" dirty="0"/>
              <a:t> </a:t>
            </a:r>
            <a:r>
              <a:rPr lang="en-US" sz="1200" dirty="0"/>
              <a:t>CR for R-TWT related CIDs Part2					Kumail Haider	[10C SP]</a:t>
            </a:r>
            <a:endParaRPr lang="en-GB" sz="1200" dirty="0"/>
          </a:p>
          <a:p>
            <a:pPr lvl="1">
              <a:buFont typeface="Arial" panose="020B0604020202020204" pitchFamily="34" charset="0"/>
              <a:buChar char="•"/>
            </a:pPr>
            <a:r>
              <a:rPr lang="en-GB" sz="1200" dirty="0">
                <a:hlinkClick r:id="rId3"/>
              </a:rPr>
              <a:t>2175r1</a:t>
            </a:r>
            <a:r>
              <a:rPr lang="en-GB" sz="1200" dirty="0"/>
              <a:t> </a:t>
            </a:r>
            <a:r>
              <a:rPr lang="en-US" sz="1200" dirty="0"/>
              <a:t>Prop. Res. to LB266 CIDs on EMLSR entering and exit process	Qi Wang</a:t>
            </a:r>
            <a:r>
              <a:rPr lang="en-GB" sz="1200" dirty="0"/>
              <a:t> 		[1C   SP]</a:t>
            </a:r>
          </a:p>
          <a:p>
            <a:pPr lvl="1">
              <a:buFont typeface="Arial" panose="020B0604020202020204" pitchFamily="34" charset="0"/>
              <a:buChar char="•"/>
            </a:pPr>
            <a:r>
              <a:rPr lang="en-GB" sz="1200" dirty="0">
                <a:hlinkClick r:id="rId4"/>
              </a:rPr>
              <a:t>2174r1</a:t>
            </a:r>
            <a:r>
              <a:rPr lang="en-GB" sz="1200" dirty="0"/>
              <a:t> </a:t>
            </a:r>
            <a:r>
              <a:rPr lang="en-US" sz="1200" dirty="0"/>
              <a:t>Proposed resolution to LB266 CID on EMLSR parameter indication	Qi Wang</a:t>
            </a:r>
            <a:r>
              <a:rPr lang="en-GB" sz="1200" dirty="0"/>
              <a:t> 		[1C   SP]</a:t>
            </a:r>
          </a:p>
          <a:p>
            <a:pPr lvl="1">
              <a:buFont typeface="Arial" panose="020B0604020202020204" pitchFamily="34" charset="0"/>
              <a:buChar char="•"/>
            </a:pPr>
            <a:r>
              <a:rPr lang="en-GB" sz="1200" dirty="0">
                <a:hlinkClick r:id="rId5"/>
              </a:rPr>
              <a:t>2196r1</a:t>
            </a:r>
            <a:r>
              <a:rPr lang="en-GB" sz="1200" dirty="0"/>
              <a:t> CR for Misc. CIDs							Insun Jang		</a:t>
            </a:r>
            <a:r>
              <a:rPr lang="en-US" sz="1200" dirty="0"/>
              <a:t>[5C   SP</a:t>
            </a:r>
            <a:r>
              <a:rPr lang="en-US" sz="1100" dirty="0">
                <a:latin typeface="Verdana" panose="020B0604030504040204" pitchFamily="34" charset="0"/>
              </a:rPr>
              <a:t>]</a:t>
            </a:r>
            <a:endParaRPr lang="en-GB" sz="1200" dirty="0"/>
          </a:p>
          <a:p>
            <a:pPr lvl="1">
              <a:buFont typeface="Arial" panose="020B0604020202020204" pitchFamily="34" charset="0"/>
              <a:buChar char="•"/>
            </a:pPr>
            <a:r>
              <a:rPr lang="en-GB" sz="1200" dirty="0">
                <a:hlinkClick r:id="rId6"/>
              </a:rPr>
              <a:t>2167r1</a:t>
            </a:r>
            <a:r>
              <a:rPr lang="en-GB" sz="1200" dirty="0"/>
              <a:t> EHT bandwidth indication						Morteza Mehrnoush	[1C]</a:t>
            </a:r>
          </a:p>
          <a:p>
            <a:pPr lvl="1">
              <a:buFont typeface="Arial" panose="020B0604020202020204" pitchFamily="34" charset="0"/>
              <a:buChar char="•"/>
            </a:pPr>
            <a:r>
              <a:rPr lang="en-GB" sz="1200" dirty="0"/>
              <a:t>Other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GB" sz="1600" dirty="0"/>
              <a:t>Editor’s Report:</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solidFill>
                  <a:schemeClr val="tx1"/>
                </a:solidFill>
              </a:rPr>
              <a:t>Motions:</a:t>
            </a:r>
            <a:endParaRPr lang="en-US" sz="1600" b="0" dirty="0">
              <a:solidFill>
                <a:schemeClr val="tx1"/>
              </a:solidFill>
            </a:endParaRPr>
          </a:p>
          <a:p>
            <a:pPr>
              <a:buFont typeface="Arial" panose="020B0604020202020204" pitchFamily="34" charset="0"/>
              <a:buChar char="•"/>
            </a:pPr>
            <a:r>
              <a:rPr lang="en-GB" sz="1600" dirty="0"/>
              <a:t>Submissions (second hour):</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US" sz="1600" kern="1200" dirty="0">
                <a:ea typeface="Times New Roman" panose="02020603050405020304" pitchFamily="18" charset="0"/>
              </a:rPr>
              <a:t>Submissions (30 mins):</a:t>
            </a:r>
            <a:endParaRPr lang="en-US" sz="1600" i="0" u="none" strike="noStrike" kern="1200" dirty="0">
              <a:solidFill>
                <a:srgbClr val="000000"/>
              </a:solidFill>
              <a:effectLst/>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March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March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138089</TotalTime>
  <Words>5439</Words>
  <Application>Microsoft Office PowerPoint</Application>
  <PresentationFormat>On-screen Show (4:3)</PresentationFormat>
  <Paragraphs>1039</Paragraphs>
  <Slides>46</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5" baseType="lpstr">
      <vt:lpstr>Arial</vt:lpstr>
      <vt:lpstr>Arial Black</vt:lpstr>
      <vt:lpstr>Calibri</vt:lpstr>
      <vt:lpstr>Monotype Sorts</vt:lpstr>
      <vt:lpstr>Times New Roman</vt:lpstr>
      <vt:lpstr>Verdana</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2</vt:lpstr>
      <vt:lpstr>MAC Submission’s List Q1</vt:lpstr>
      <vt:lpstr>MAC Submission’s List Q2</vt:lpstr>
      <vt:lpstr>MAC Submission’s List Q3</vt:lpstr>
      <vt:lpstr>Monday MAC Agenda–AM2</vt:lpstr>
      <vt:lpstr>Monday Joint Agenda-PM1</vt:lpstr>
      <vt:lpstr>Summary from Nov. meeting, conf calls and ad-hoc</vt:lpstr>
      <vt:lpstr>Monday MAC Agenda–PM2</vt:lpstr>
      <vt:lpstr>Tuesday MAC Agenda–AM1</vt:lpstr>
      <vt:lpstr>Tuesday Joint Agenda-AM2</vt:lpstr>
      <vt:lpstr>Tuesday PHY Agenda–PM1</vt:lpstr>
      <vt:lpstr>Tuesday MAC Agenda–PM1</vt:lpstr>
      <vt:lpstr>Tuesday MAC Agenda–PM2</vt:lpstr>
      <vt:lpstr>Wednesday Joint Agenda-AM1</vt:lpstr>
      <vt:lpstr>Wednesday MAC Agenda–PM2</vt:lpstr>
      <vt:lpstr>Thursday Joint Agenda-AM1</vt:lpstr>
      <vt:lpstr>Thursday MAC Agenda–AM2</vt:lpstr>
      <vt:lpstr>Thursday Joint Agenda-PM1</vt:lpstr>
      <vt:lpstr>LB266 CR Status</vt:lpstr>
      <vt:lpstr>Goals for March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2023-01-18T05:33:47Z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