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95" r:id="rId27"/>
    <p:sldId id="335" r:id="rId28"/>
    <p:sldId id="346" r:id="rId29"/>
    <p:sldId id="365" r:id="rId30"/>
    <p:sldId id="371" r:id="rId31"/>
    <p:sldId id="385" r:id="rId32"/>
    <p:sldId id="350" r:id="rId33"/>
    <p:sldId id="357" r:id="rId34"/>
    <p:sldId id="352" r:id="rId35"/>
    <p:sldId id="358" r:id="rId36"/>
    <p:sldId id="353" r:id="rId37"/>
    <p:sldId id="360" r:id="rId38"/>
    <p:sldId id="355" r:id="rId39"/>
    <p:sldId id="374"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2956B-7D9B-4F14-B129-AA061317A39C}" v="190" dt="2023-01-17T18:08:14.5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7T18:16:04.261" v="3189"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7T02:13:20.431" v="1884"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7T02:13:20.431" v="1884"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7T18:06:11.117" v="2988" actId="13926"/>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7T17:24:24.088" v="2983" actId="2057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7T18:15:30.071" v="3185" actId="13926"/>
        <pc:sldMkLst>
          <pc:docMk/>
          <pc:sldMk cId="3579411611" sldId="352"/>
        </pc:sldMkLst>
        <pc:spChg chg="mod">
          <ac:chgData name="Alfred Asterjadhi" userId="39de57b9-85c0-4fd1-aaac-8ca2b6560ad0" providerId="ADAL" clId="{8C32956B-7D9B-4F14-B129-AA061317A39C}" dt="2023-01-17T18:15:30.071" v="3185"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7T18:15:25.182" v="3184" actId="20577"/>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modSp mod">
        <pc:chgData name="Alfred Asterjadhi" userId="39de57b9-85c0-4fd1-aaac-8ca2b6560ad0" providerId="ADAL" clId="{8C32956B-7D9B-4F14-B129-AA061317A39C}" dt="2023-01-15T23:14:09.758" v="950" actId="6549"/>
        <pc:sldMkLst>
          <pc:docMk/>
          <pc:sldMk cId="588130191" sldId="353"/>
        </pc:sldMkLst>
        <pc:spChg chg="mod">
          <ac:chgData name="Alfred Asterjadhi" userId="39de57b9-85c0-4fd1-aaac-8ca2b6560ad0" providerId="ADAL" clId="{8C32956B-7D9B-4F14-B129-AA061317A39C}" dt="2023-01-15T23:14:09.758" v="950" actId="6549"/>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sldChg>
      <pc:sldChg chg="modSp mod">
        <pc:chgData name="Alfred Asterjadhi" userId="39de57b9-85c0-4fd1-aaac-8ca2b6560ad0" providerId="ADAL" clId="{8C32956B-7D9B-4F14-B129-AA061317A39C}" dt="2023-01-14T23:41:21.585" v="248" actId="313"/>
        <pc:sldMkLst>
          <pc:docMk/>
          <pc:sldMk cId="3909293924" sldId="355"/>
        </pc:sldMkLst>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modSp mod">
        <pc:chgData name="Alfred Asterjadhi" userId="39de57b9-85c0-4fd1-aaac-8ca2b6560ad0" providerId="ADAL" clId="{8C32956B-7D9B-4F14-B129-AA061317A39C}" dt="2023-01-17T18:15:39.840" v="3187" actId="13926"/>
        <pc:sldMkLst>
          <pc:docMk/>
          <pc:sldMk cId="2379446320" sldId="358"/>
        </pc:sldMkLst>
        <pc:spChg chg="mod">
          <ac:chgData name="Alfred Asterjadhi" userId="39de57b9-85c0-4fd1-aaac-8ca2b6560ad0" providerId="ADAL" clId="{8C32956B-7D9B-4F14-B129-AA061317A39C}" dt="2023-01-17T18:15:39.840" v="3187"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4T23:41:20.526" v="245" actId="313"/>
          <ac:spMkLst>
            <pc:docMk/>
            <pc:sldMk cId="2379446320" sldId="358"/>
            <ac:spMk id="6" creationId="{974B2026-97FB-40D2-8F22-7E6D319B4EA2}"/>
          </ac:spMkLst>
        </pc:spChg>
      </pc:sldChg>
      <pc:sldChg chg="modSp mod">
        <pc:chgData name="Alfred Asterjadhi" userId="39de57b9-85c0-4fd1-aaac-8ca2b6560ad0" providerId="ADAL" clId="{8C32956B-7D9B-4F14-B129-AA061317A39C}" dt="2023-01-14T23:41:21.243" v="247" actId="313"/>
        <pc:sldMkLst>
          <pc:docMk/>
          <pc:sldMk cId="4066268139" sldId="360"/>
        </pc:sldMkLst>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7T02:43:26.664" v="1946" actId="20577"/>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7T02:43:26.664" v="1946" actId="2057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7T02:51:34.666" v="2151"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7T02:51:34.666" v="2151"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7T15:27:37.735" v="2869" actId="13926"/>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7T14:58:54.359" v="2868" actId="2057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7T06:28:41.673" v="2504"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7T06:28:41.673" v="2504"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7T02:51:15.616" v="2139" actId="20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7T02:51:15.616" v="2139" actId="20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7T06:27:54.766" v="249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7T06:27:54.766" v="249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7T18:16:04.261" v="3189" actId="6549"/>
        <pc:sldMasterMkLst>
          <pc:docMk/>
          <pc:sldMasterMk cId="0" sldId="2147483648"/>
        </pc:sldMasterMkLst>
        <pc:spChg chg="mod">
          <ac:chgData name="Alfred Asterjadhi" userId="39de57b9-85c0-4fd1-aaac-8ca2b6560ad0" providerId="ADAL" clId="{8C32956B-7D9B-4F14-B129-AA061317A39C}" dt="2023-01-17T18:16:04.261" v="3189"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802.11-22/2118r7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1878-00-00be-lb266-cr-for-clause-6-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074-00-00be-lb266-crs-for-4-9-5-and-7-1-reference-model-and-ds-part-2.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1482-02-00be-lb266-cr-for-preamble-puncturing.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 Id="rId9" Type="http://schemas.openxmlformats.org/officeDocument/2006/relationships/hyperlink" Target="https://mentor.ieee.org/802.11/dcn/22/11-22-1683-07-00be-lb-266-cr-for-capability-update-notificatio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1680-03-00be-comment-resolution-for-clause-11-20-6-5.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661-01-00be-lb266-cr-for-35-17-3-part-4-rtwt.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366-01-00be-cr-for-miscellaneous-cids.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264-05-00be-lb266-cr-for-p2p-buffer-report.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13"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5" Type="http://schemas.openxmlformats.org/officeDocument/2006/relationships/hyperlink" Target="https://mentor.ieee.org/802.11/dcn/22/11-22-1263-04-00be-lb266-cr-for-txop-return-in-mu-rts-txs.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 Id="rId14" Type="http://schemas.openxmlformats.org/officeDocument/2006/relationships/hyperlink" Target="https://mentor.ieee.org/802.11/dcn/22/11-22-1417-02-00be-lb266-cr-for-35-3-16-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526-05-00be-lb266-cr-for-subclause-35-8-2.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457-02-00be-cr-for-9-4-2-316-qos-charateristics-element-part-2.docx" TargetMode="External"/><Relationship Id="rId4" Type="http://schemas.openxmlformats.org/officeDocument/2006/relationships/hyperlink" Target="https://mentor.ieee.org/802.11/dcn/22/11-22-2108-03-00be-cr-for-misc-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038-36-00be-tgbe-motions-list-part-3.ppt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2125-00-00be-lb266-cr-for-trigger-frame-misc-part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369-03-00be-cr-for-some-cids-on-clause-9.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793-04-00be-nstr-mobile-ap-miscellaneous-cids.docx" TargetMode="External"/><Relationship Id="rId3" Type="http://schemas.openxmlformats.org/officeDocument/2006/relationships/hyperlink" Target="https://mentor.ieee.org/802.11/dcn/22/11-22-2164-01-00be-epcs-and-fast-tranisition.docx" TargetMode="External"/><Relationship Id="rId7" Type="http://schemas.openxmlformats.org/officeDocument/2006/relationships/hyperlink" Target="https://mentor.ieee.org/802.11/dcn/22/11-22-2182-00-00be-lb266-cr-for-misc-cids-in-35-9-and-35-9-4-1.docx" TargetMode="External"/><Relationship Id="rId2" Type="http://schemas.openxmlformats.org/officeDocument/2006/relationships/hyperlink" Target="https://mentor.ieee.org/802.11/dcn/22/11-22-1935-00-00be-lb266-resolution-for-cid-1092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0-00be-eht-bandwidth-indication.docx" TargetMode="External"/><Relationship Id="rId11" Type="http://schemas.openxmlformats.org/officeDocument/2006/relationships/hyperlink" Target="https://mentor.ieee.org/802.11/dcn/22/11-22-1966-02-00be-cr-for-tid-to-link-mapping-advertisement.docx" TargetMode="External"/><Relationship Id="rId5" Type="http://schemas.openxmlformats.org/officeDocument/2006/relationships/hyperlink" Target="https://mentor.ieee.org/802.11/dcn/22/11-22-2165-00-00be-cr-for-miscellaneous-cids-iii.docx" TargetMode="External"/><Relationship Id="rId10" Type="http://schemas.openxmlformats.org/officeDocument/2006/relationships/hyperlink" Target="https://mentor.ieee.org/802.11/dcn/22/11-22-1427-01-00be-lb266-cr-for-r-twt-replacement-link.docx" TargetMode="External"/><Relationship Id="rId4" Type="http://schemas.openxmlformats.org/officeDocument/2006/relationships/hyperlink" Target="https://mentor.ieee.org/802.11/dcn/22/11-22-2159-00-00be-cr-for-qmf.docx" TargetMode="External"/><Relationship Id="rId9" Type="http://schemas.openxmlformats.org/officeDocument/2006/relationships/hyperlink" Target="https://mentor.ieee.org/802.11/dcn/22/11-22-1890-03-00be-lb266-cr-for-reconfiguration-ml-element.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482-02-00be-lb266-cr-for-preamble-puncturing.docx" TargetMode="External"/><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38-39-00be-tgbe-motions-list-part-3.pptx" TargetMode="External"/><Relationship Id="rId4" Type="http://schemas.openxmlformats.org/officeDocument/2006/relationships/hyperlink" Target="https://mentor.ieee.org/802.11/dcn/22/11-22-1811-02-00be-tgbe-d2-0-comment-resolution-20-mhz-only-sta.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036-03-00be-lb266-cr-for-35-9-2-1-latency-sensitive-traffic-differentiation.docx" TargetMode="External"/><Relationship Id="rId7" Type="http://schemas.openxmlformats.org/officeDocument/2006/relationships/hyperlink" Target="https://mentor.ieee.org/802.11/dcn/22/11-22-1828-01-00be-lb266-cr-mainly-related-to-35-9-5-r-twt-traffic-delivery.docx" TargetMode="External"/><Relationship Id="rId12"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427-01-00be-lb266-cr-for-r-twt-replacement-link.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7-01-00be-text-for-edcaf-selection-issue-on-start-time-sync-access-cid-12414.docx" TargetMode="External"/><Relationship Id="rId11" Type="http://schemas.openxmlformats.org/officeDocument/2006/relationships/hyperlink" Target="https://mentor.ieee.org/802.11/dcn/22/11-22-1526-05-00be-lb266-cr-for-subclause-35-8-2.docx" TargetMode="External"/><Relationship Id="rId5" Type="http://schemas.openxmlformats.org/officeDocument/2006/relationships/hyperlink" Target="https://mentor.ieee.org/802.11/dcn/22/11-22-1535-01-00be-p2p-communication-with-emlsr-peer-in-triggered-txop-sharing-cid-12422.docx" TargetMode="External"/><Relationship Id="rId10" Type="http://schemas.openxmlformats.org/officeDocument/2006/relationships/hyperlink" Target="https://mentor.ieee.org/802.11/dcn/22/11-22-1263-04-00be-lb266-cr-for-txop-return-in-mu-rts-txs.docx" TargetMode="External"/><Relationship Id="rId4" Type="http://schemas.openxmlformats.org/officeDocument/2006/relationships/hyperlink" Target="https://mentor.ieee.org/802.11/dcn/22/11-22-2199-01-00be-lb266-cr-for-cid-10437.docx" TargetMode="External"/><Relationship Id="rId9" Type="http://schemas.openxmlformats.org/officeDocument/2006/relationships/hyperlink" Target="https://mentor.ieee.org/802.11/dcn/22/11-22-1417-02-00be-lb266-cr-for-35-3-16-2.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4280567"/>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11891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1348r2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1878r0</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CR-for-Clause-6.3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2125r0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Trigger frame Misc Part2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Yanjun Sun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Preamble Puncturing </a:t>
                      </a:r>
                      <a:r>
                        <a:rPr lang="en-GB" sz="1000" kern="1200" dirty="0" err="1">
                          <a:effectLst/>
                          <a:latin typeface="Times New Roman" panose="02020603050405020304" pitchFamily="18" charset="0"/>
                          <a:ea typeface="Times New Roman" panose="02020603050405020304" pitchFamily="18" charset="0"/>
                        </a:rPr>
                        <a:t>Misc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2180r1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LB266-General CID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Alfred Asterjadhi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0074r0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6016935"/>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2109r1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CID 11196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41595146"/>
              </p:ext>
            </p:extLst>
          </p:nvPr>
        </p:nvGraphicFramePr>
        <p:xfrm>
          <a:off x="806069" y="1513813"/>
          <a:ext cx="7736269" cy="394119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CL35 EMLSR part4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Wed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1935r0</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 Resolution for CID 10924</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 Thomas Handte</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(Tuesday)</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rPr>
                        <a:t>2164r1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EPCS and Fast </a:t>
                      </a:r>
                      <a:r>
                        <a:rPr lang="en-GB" sz="1000" kern="1200" dirty="0" err="1">
                          <a:solidFill>
                            <a:srgbClr val="00B050"/>
                          </a:solidFill>
                          <a:effectLst/>
                          <a:latin typeface="Times New Roman" panose="02020603050405020304" pitchFamily="18" charset="0"/>
                          <a:ea typeface="Times New Roman" panose="02020603050405020304" pitchFamily="18" charset="0"/>
                        </a:rPr>
                        <a:t>Tranisition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John Wullert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rPr>
                        <a:t>2165r1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CR for Miscellaneous CIDs III</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2167r0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2172r1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CIDs in 35.9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Abdel Karim Ajami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88539378"/>
              </p:ext>
            </p:extLst>
          </p:nvPr>
        </p:nvGraphicFramePr>
        <p:xfrm>
          <a:off x="851217" y="1582301"/>
          <a:ext cx="7736269" cy="47098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 12488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1489r0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lb266-cr-for-MISC-CIDs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CC36-CR-for-CID-12622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2177r0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MS Gothic" panose="020B0609070205080204" pitchFamily="49" charset="-128"/>
                        </a:rPr>
                        <a:t>LB266 CR on CID 10480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25Y,24N,26A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2196r0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Insun Jang</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2199r0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10437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Chunyu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2202r0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10864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Yousi Lin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0084r0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solidFill>
                            <a:srgbClr val="7030A0"/>
                          </a:solidFill>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9"/>
                        </a:rPr>
                        <a:t>1683r7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 CR for Capability Update Notification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Frank Hsu </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 </a:t>
                      </a:r>
                    </a:p>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PM2</a:t>
                      </a:r>
                      <a:r>
                        <a:rPr lang="en-US" sz="1100" dirty="0">
                          <a:effectLst/>
                          <a:latin typeface="Times New Roman" panose="02020603050405020304" pitchFamily="18" charset="0"/>
                          <a:ea typeface="Times New Roman" panose="02020603050405020304" pitchFamily="18" charset="0"/>
                        </a:rPr>
                        <a:t>!</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51271612"/>
              </p:ext>
            </p:extLst>
          </p:nvPr>
        </p:nvGraphicFramePr>
        <p:xfrm>
          <a:off x="851217" y="1582301"/>
          <a:ext cx="7736269" cy="395576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1844r0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35.3.19 part1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Kaiying Lu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4Q-1773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1786r0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14071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Liuming Lu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1Q-1773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1462r3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subclause 35.3.4.4</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Ming Gan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1373r7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LB266 CR for CID 11700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Abdel K. Ajami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1503r2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MS Gothic" panose="020B0609070205080204" pitchFamily="49" charset="-128"/>
                        </a:rPr>
                        <a:t>D2.0 comment resolution subclause 35.3.18 part 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Liwen Chu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19</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1768r6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subclause 35.3.16.8.1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Ming Gan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7</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1264r5</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P2P buffer report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Yunbo Li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NoM:21Y,17N,21A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1661r1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CR for 35-17-3 part 4-rTWT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Yonggang Fang</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Pending SP Mon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8</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12589709"/>
              </p:ext>
            </p:extLst>
          </p:nvPr>
        </p:nvGraphicFramePr>
        <p:xfrm>
          <a:off x="851217" y="1582301"/>
          <a:ext cx="7736269" cy="46583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1369r3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some CIDs on clause-9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Morteza Mehrnoush</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1793r4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NSTR Mobile AP Miscellaneous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1774r5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1890r3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1535r1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a:t>
                      </a:r>
                      <a:r>
                        <a:rPr lang="en-US" sz="1000" b="0" kern="1200" dirty="0" err="1">
                          <a:solidFill>
                            <a:schemeClr val="tx1"/>
                          </a:solidFill>
                          <a:latin typeface="+mn-lt"/>
                          <a:ea typeface="+mn-ea"/>
                          <a:cs typeface="+mn-cs"/>
                        </a:rPr>
                        <a:t>Juseong</a:t>
                      </a:r>
                      <a:r>
                        <a:rPr lang="en-US" sz="1000" b="0" kern="1200" dirty="0">
                          <a:solidFill>
                            <a:schemeClr val="tx1"/>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chemeClr val="tx1"/>
                          </a:solidFill>
                          <a:latin typeface="+mn-lt"/>
                          <a:ea typeface="+mn-ea"/>
                          <a:cs typeface="+mn-cs"/>
                          <a:hlinkClick r:id="rId11"/>
                        </a:rPr>
                        <a:t>1537r1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a:t>
                      </a:r>
                      <a:r>
                        <a:rPr lang="en-US" sz="1000" b="0" kern="1200" dirty="0" err="1">
                          <a:solidFill>
                            <a:schemeClr val="tx1"/>
                          </a:solidFill>
                          <a:latin typeface="+mn-lt"/>
                          <a:ea typeface="+mn-ea"/>
                          <a:cs typeface="+mn-cs"/>
                        </a:rPr>
                        <a:t>Juseong</a:t>
                      </a:r>
                      <a:r>
                        <a:rPr lang="en-US" sz="1000" b="0" kern="1200" dirty="0">
                          <a:solidFill>
                            <a:schemeClr val="tx1"/>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NoM: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5C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r>
                        <a:rPr lang="en-US" sz="1000" b="0" kern="1200" dirty="0">
                          <a:solidFill>
                            <a:schemeClr val="tx1"/>
                          </a:solidFill>
                          <a:latin typeface="+mn-lt"/>
                          <a:ea typeface="+mn-ea"/>
                          <a:cs typeface="+mn-cs"/>
                          <a:hlinkClick r:id="rId13"/>
                        </a:rPr>
                        <a:t>1418r1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a:solidFill>
                            <a:schemeClr val="tx1"/>
                          </a:solidFill>
                          <a:latin typeface="+mn-lt"/>
                          <a:ea typeface="+mn-ea"/>
                          <a:cs typeface="+mn-cs"/>
                        </a:rPr>
                        <a:t>LB266 cr of nstr capability update</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r>
                        <a:rPr lang="en-US" sz="1000" b="0" kern="1200" dirty="0">
                          <a:solidFill>
                            <a:schemeClr val="tx1"/>
                          </a:solidFill>
                          <a:latin typeface="+mn-lt"/>
                          <a:ea typeface="+mn-ea"/>
                          <a:cs typeface="+mn-cs"/>
                          <a:hlinkClick r:id="rId14"/>
                        </a:rPr>
                        <a:t>1417r2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35.3.16.2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r>
                        <a:rPr lang="en-US" sz="1000" b="0" kern="1200" dirty="0">
                          <a:solidFill>
                            <a:schemeClr val="tx1"/>
                          </a:solidFill>
                          <a:latin typeface="+mn-lt"/>
                          <a:ea typeface="+mn-ea"/>
                          <a:cs typeface="+mn-cs"/>
                          <a:hlinkClick r:id="rId15"/>
                        </a:rPr>
                        <a:t>1263r4</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TXOP return in MU-RTS TXS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7716010"/>
              </p:ext>
            </p:extLst>
          </p:nvPr>
        </p:nvGraphicFramePr>
        <p:xfrm>
          <a:off x="851217" y="1582301"/>
          <a:ext cx="7736269" cy="478372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1526r5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35.8.2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1705r2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2108r3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CR for </a:t>
                      </a:r>
                      <a:r>
                        <a:rPr lang="en-US" sz="1100" dirty="0" err="1">
                          <a:solidFill>
                            <a:srgbClr val="7030A0"/>
                          </a:solidFill>
                          <a:effectLst/>
                          <a:latin typeface="Times New Roman" panose="02020603050405020304" pitchFamily="18" charset="0"/>
                          <a:ea typeface="Times New Roman" panose="02020603050405020304" pitchFamily="18" charset="0"/>
                        </a:rPr>
                        <a:t>misc</a:t>
                      </a:r>
                      <a:r>
                        <a:rPr lang="en-US" sz="1100" dirty="0">
                          <a:solidFill>
                            <a:srgbClr val="7030A0"/>
                          </a:solidFill>
                          <a:effectLst/>
                          <a:latin typeface="Times New Roman" panose="02020603050405020304" pitchFamily="18" charset="0"/>
                          <a:ea typeface="Times New Roman" panose="02020603050405020304" pitchFamily="18" charset="0"/>
                        </a:rPr>
                        <a:t>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Xiaofei WANG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1457r2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a:effectLst/>
                          <a:latin typeface="+mn-lt"/>
                          <a:ea typeface="Times New Roman" panose="02020603050405020304" pitchFamily="18" charset="0"/>
                        </a:rPr>
                        <a:t>CR for 9.4.2.316 QoS charateristics element Part 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rPr>
                        <a:t>1906r2</a:t>
                      </a:r>
                    </a:p>
                  </a:txBody>
                  <a:tcPr anchor="ctr"/>
                </a:tc>
                <a:tc>
                  <a:txBody>
                    <a:bodyPr/>
                    <a:lstStyle/>
                    <a:p>
                      <a:pPr algn="l"/>
                      <a:r>
                        <a:rPr lang="en-US" sz="1000" b="0" dirty="0">
                          <a:effectLst/>
                          <a:latin typeface="+mn-lt"/>
                        </a:rPr>
                        <a:t>CR for R-TWT related to QoS Characteristics and SCS</a:t>
                      </a:r>
                    </a:p>
                  </a:txBody>
                  <a:tcPr anchor="ctr"/>
                </a:tc>
                <a:tc>
                  <a:txBody>
                    <a:bodyPr/>
                    <a:lstStyle/>
                    <a:p>
                      <a:pPr algn="l" fontAlgn="b"/>
                      <a:r>
                        <a:rPr lang="en-US" sz="1000" b="0" kern="1200" dirty="0">
                          <a:solidFill>
                            <a:schemeClr val="tx1"/>
                          </a:solidFill>
                          <a:latin typeface="+mn-lt"/>
                          <a:ea typeface="+mn-ea"/>
                          <a:cs typeface="+mn-cs"/>
                        </a:rPr>
                        <a:t>Binita Gupta</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241817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Monday MAC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1489r1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lb266-cr-for-MISC-CIDs 			Jason Y. Guo 			[6C]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2179r0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CC36-CR-for-CID-12622 			</a:t>
            </a:r>
            <a:r>
              <a:rPr lang="en-GB" sz="1200" i="0" u="none" strike="noStrike" kern="1200" dirty="0">
                <a:solidFill>
                  <a:srgbClr val="00B050"/>
                </a:solidFill>
                <a:effectLst/>
                <a:ea typeface="Times New Roman" panose="02020603050405020304" pitchFamily="18" charset="0"/>
              </a:rPr>
              <a:t>Arik Klein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2177r0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LB266 CR on CID 10480 			</a:t>
            </a:r>
            <a:r>
              <a:rPr lang="en-GB" sz="1200" i="0" u="none" strike="noStrike" kern="1200" dirty="0">
                <a:solidFill>
                  <a:srgbClr val="00B050"/>
                </a:solidFill>
                <a:effectLst/>
                <a:ea typeface="Times New Roman" panose="02020603050405020304" pitchFamily="18" charset="0"/>
              </a:rPr>
              <a:t>Guogang Huang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2196r0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CR for Misc. CIDs 				</a:t>
            </a:r>
            <a:r>
              <a:rPr lang="en-GB" sz="1200" i="0" u="none" strike="noStrike" kern="1200" dirty="0">
                <a:solidFill>
                  <a:srgbClr val="00B050"/>
                </a:solidFill>
                <a:effectLst/>
                <a:ea typeface="Times New Roman" panose="02020603050405020304" pitchFamily="18" charset="0"/>
              </a:rPr>
              <a:t>Insun Jang 			[7C]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2199r1</a:t>
            </a:r>
            <a:r>
              <a:rPr lang="en-GB" sz="1200" i="0" u="none" strike="noStrike" kern="1200" dirty="0">
                <a:solidFill>
                  <a:srgbClr val="00B050"/>
                </a:solidFill>
                <a:effectLst/>
                <a:ea typeface="Times New Roman" panose="02020603050405020304" pitchFamily="18" charset="0"/>
              </a:rPr>
              <a:t> CR for CID 10437 				Liuming Lu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2202r0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10864 				</a:t>
            </a:r>
            <a:r>
              <a:rPr lang="en-GB" sz="1200" i="0" u="none" strike="noStrike" kern="1200" dirty="0" err="1">
                <a:solidFill>
                  <a:srgbClr val="00B050"/>
                </a:solidFill>
                <a:effectLst/>
                <a:ea typeface="Times New Roman" panose="02020603050405020304" pitchFamily="18" charset="0"/>
              </a:rPr>
              <a:t>Yousi</a:t>
            </a:r>
            <a:r>
              <a:rPr lang="en-GB" sz="1200" i="0" u="none" strike="noStrike" kern="1200" dirty="0">
                <a:solidFill>
                  <a:srgbClr val="00B050"/>
                </a:solidFill>
                <a:effectLst/>
                <a:ea typeface="Times New Roman" panose="02020603050405020304" pitchFamily="18" charset="0"/>
              </a:rPr>
              <a:t> Lin 			[1C] </a:t>
            </a:r>
          </a:p>
          <a:p>
            <a:pPr lvl="1">
              <a:buFont typeface="Arial" panose="020B0604020202020204" pitchFamily="34" charset="0"/>
              <a:buChar char="•"/>
            </a:pPr>
            <a:r>
              <a:rPr lang="en-US" sz="1200" kern="1200" dirty="0">
                <a:solidFill>
                  <a:srgbClr val="00B050"/>
                </a:solidFill>
                <a:hlinkClick r:id="rId8">
                  <a:extLst>
                    <a:ext uri="{A12FA001-AC4F-418D-AE19-62706E023703}">
                      <ahyp:hlinkClr xmlns:ahyp="http://schemas.microsoft.com/office/drawing/2018/hyperlinkcolor" val="tx"/>
                    </a:ext>
                  </a:extLst>
                </a:hlinkClick>
              </a:rPr>
              <a:t>0084r0</a:t>
            </a:r>
            <a:r>
              <a:rPr lang="en-US" sz="1200" kern="1200" dirty="0">
                <a:solidFill>
                  <a:srgbClr val="00B050"/>
                </a:solidFill>
              </a:rPr>
              <a:t> D2.0 </a:t>
            </a:r>
            <a:r>
              <a:rPr lang="en-US" sz="1200" kern="1200" dirty="0" err="1">
                <a:solidFill>
                  <a:srgbClr val="00B050"/>
                </a:solidFill>
              </a:rPr>
              <a:t>Misc</a:t>
            </a:r>
            <a:r>
              <a:rPr lang="en-US" sz="1200" kern="1200" dirty="0">
                <a:solidFill>
                  <a:srgbClr val="00B050"/>
                </a:solidFill>
              </a:rPr>
              <a:t> CIDs 				Liwen Chu			[5C]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lvl="0">
              <a:buFont typeface="Arial" panose="020B0604020202020204" pitchFamily="34" charset="0"/>
              <a:buChar char="•"/>
            </a:pPr>
            <a:r>
              <a:rPr lang="en-US" sz="1100" dirty="0"/>
              <a:t>Summary from November 2022 meeting, conf calls, and ad-hoc</a:t>
            </a:r>
          </a:p>
          <a:p>
            <a:pPr lvl="0">
              <a:buFont typeface="Arial" panose="020B0604020202020204" pitchFamily="34" charset="0"/>
              <a:buChar char="•"/>
            </a:pPr>
            <a:r>
              <a:rPr lang="en-GB" sz="1100" dirty="0"/>
              <a:t>Submissions:</a:t>
            </a:r>
          </a:p>
          <a:p>
            <a:pPr lvl="1">
              <a:buFont typeface="Arial" panose="020B0604020202020204" pitchFamily="34" charset="0"/>
              <a:buChar char="•"/>
            </a:pPr>
            <a:r>
              <a:rPr lang="en-US" sz="11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0074r0</a:t>
            </a:r>
            <a:r>
              <a:rPr lang="en-US" sz="1100" i="0" u="none" strike="noStrike" kern="1200" dirty="0">
                <a:solidFill>
                  <a:srgbClr val="00B05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100" i="0" u="none" strike="noStrike" dirty="0">
              <a:solidFill>
                <a:srgbClr val="00B050"/>
              </a:solidFill>
              <a:effectLst/>
              <a:latin typeface="Arial" panose="020B0604020202020204" pitchFamily="34" charset="0"/>
            </a:endParaRP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1878r0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CR-for-Clause-6.3						Arik Klein			[3C]</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2125r0</a:t>
            </a:r>
            <a:r>
              <a:rPr lang="en-GB" sz="1100" i="0" u="none" strike="noStrike" kern="1200" dirty="0">
                <a:solidFill>
                  <a:srgbClr val="00B050"/>
                </a:solidFill>
                <a:effectLst/>
                <a:ea typeface="Times New Roman" panose="02020603050405020304" pitchFamily="18" charset="0"/>
              </a:rPr>
              <a:t> LB266 CR for Trigger frame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Part2			Yanjun Sun			[3C]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2180r0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LB266-General CID					Alfred Asterjadhi		[1C]</a:t>
            </a:r>
          </a:p>
          <a:p>
            <a:pPr lvl="1">
              <a:buFont typeface="Arial" panose="020B0604020202020204" pitchFamily="34" charset="0"/>
              <a:buChar char="•"/>
            </a:pPr>
            <a:r>
              <a:rPr lang="en-GB" sz="1100" kern="1200" dirty="0">
                <a:solidFill>
                  <a:srgbClr val="00B050"/>
                </a:solidFill>
                <a:hlinkClick r:id="rId6">
                  <a:extLst>
                    <a:ext uri="{A12FA001-AC4F-418D-AE19-62706E023703}">
                      <ahyp:hlinkClr xmlns:ahyp="http://schemas.microsoft.com/office/drawing/2018/hyperlinkcolor" val="tx"/>
                    </a:ext>
                  </a:extLst>
                </a:hlinkClick>
              </a:rPr>
              <a:t>1680r3</a:t>
            </a:r>
            <a:r>
              <a:rPr lang="en-GB" sz="1100" kern="1200" dirty="0">
                <a:solidFill>
                  <a:srgbClr val="00B050"/>
                </a:solidFill>
              </a:rPr>
              <a:t> Comment Resolution for Clause 11.20.6.5 			Osama Aboul-Magd		[1C]</a:t>
            </a:r>
            <a:endParaRPr lang="en-GB" sz="1100" dirty="0"/>
          </a:p>
          <a:p>
            <a:pPr>
              <a:buFont typeface="Arial" panose="020B0604020202020204" pitchFamily="34" charset="0"/>
              <a:buChar char="•"/>
            </a:pPr>
            <a:r>
              <a:rPr lang="en-US" altLang="en-US" sz="1100" dirty="0">
                <a:solidFill>
                  <a:schemeClr val="tx1"/>
                </a:solidFill>
              </a:rPr>
              <a:t>Motions (including approving minutes): </a:t>
            </a:r>
            <a:r>
              <a:rPr lang="en-US" altLang="en-US" sz="1100" dirty="0">
                <a:solidFill>
                  <a:srgbClr val="00B050"/>
                </a:solidFill>
                <a:hlinkClick r:id="rId7">
                  <a:extLst>
                    <a:ext uri="{A12FA001-AC4F-418D-AE19-62706E023703}">
                      <ahyp:hlinkClr xmlns:ahyp="http://schemas.microsoft.com/office/drawing/2018/hyperlinkcolor" val="tx"/>
                    </a:ext>
                  </a:extLst>
                </a:hlinkClick>
              </a:rPr>
              <a:t>1038r36</a:t>
            </a:r>
            <a:endParaRPr lang="en-GB" sz="1100" dirty="0">
              <a:solidFill>
                <a:srgbClr val="00B050"/>
              </a:solidFill>
            </a:endParaRPr>
          </a:p>
          <a:p>
            <a:pPr>
              <a:buFont typeface="Arial" panose="020B0604020202020204" pitchFamily="34" charset="0"/>
              <a:buChar char="•"/>
            </a:pPr>
            <a:r>
              <a:rPr lang="en-GB" sz="1100" dirty="0"/>
              <a:t>Submissions:</a:t>
            </a:r>
          </a:p>
          <a:p>
            <a:pPr lvl="1">
              <a:buFont typeface="Arial" panose="020B0604020202020204" pitchFamily="34" charset="0"/>
              <a:buChar char="•"/>
            </a:pPr>
            <a:r>
              <a:rPr lang="en-GB" sz="1100" dirty="0">
                <a:solidFill>
                  <a:srgbClr val="00B050"/>
                </a:solidFill>
              </a:rPr>
              <a:t>1373r7 </a:t>
            </a:r>
            <a:r>
              <a:rPr lang="en-US" sz="1100" dirty="0">
                <a:solidFill>
                  <a:srgbClr val="00B050"/>
                </a:solidFill>
              </a:rPr>
              <a:t>LB266 CR for CID 11700</a:t>
            </a:r>
            <a:r>
              <a:rPr lang="en-GB" sz="1100" dirty="0">
                <a:solidFill>
                  <a:srgbClr val="00B050"/>
                </a:solidFill>
              </a:rPr>
              <a:t>					Abdel Ajami[1 CID]</a:t>
            </a:r>
          </a:p>
          <a:p>
            <a:pPr lvl="1">
              <a:buFont typeface="Arial" panose="020B0604020202020204" pitchFamily="34" charset="0"/>
              <a:buChar char="•"/>
            </a:pPr>
            <a:r>
              <a:rPr lang="en-GB" sz="1100" dirty="0">
                <a:solidFill>
                  <a:srgbClr val="00B050"/>
                </a:solidFill>
              </a:rPr>
              <a:t>1828r2 </a:t>
            </a:r>
            <a:r>
              <a:rPr lang="en-US" sz="1100" dirty="0">
                <a:solidFill>
                  <a:srgbClr val="00B050"/>
                </a:solidFill>
              </a:rPr>
              <a:t>CR mainly related to 35.9.5 r-</a:t>
            </a:r>
            <a:r>
              <a:rPr lang="en-US" sz="1100" dirty="0" err="1">
                <a:solidFill>
                  <a:srgbClr val="00B050"/>
                </a:solidFill>
              </a:rPr>
              <a:t>twt</a:t>
            </a:r>
            <a:r>
              <a:rPr lang="en-US" sz="1100" dirty="0">
                <a:solidFill>
                  <a:srgbClr val="00B050"/>
                </a:solidFill>
              </a:rPr>
              <a:t> traffic delivery</a:t>
            </a:r>
            <a:r>
              <a:rPr lang="en-GB" sz="1100" dirty="0">
                <a:solidFill>
                  <a:srgbClr val="00B050"/>
                </a:solidFill>
              </a:rPr>
              <a:t>		Chunyu Hu [5C]</a:t>
            </a:r>
          </a:p>
          <a:p>
            <a:pPr lvl="1">
              <a:buFont typeface="Arial" panose="020B0604020202020204" pitchFamily="34" charset="0"/>
              <a:buChar char="•"/>
            </a:pPr>
            <a:r>
              <a:rPr lang="en-GB" sz="1100" dirty="0">
                <a:solidFill>
                  <a:srgbClr val="00B050"/>
                </a:solidFill>
              </a:rPr>
              <a:t>2109r0 CR for CID 11196						Ron Porat [1C]</a:t>
            </a:r>
          </a:p>
          <a:p>
            <a:pPr lvl="1">
              <a:buFont typeface="Arial" panose="020B0604020202020204" pitchFamily="34" charset="0"/>
              <a:buChar char="•"/>
            </a:pPr>
            <a:r>
              <a:rPr lang="en-GB" sz="1100" dirty="0">
                <a:solidFill>
                  <a:srgbClr val="00B050"/>
                </a:solidFill>
              </a:rPr>
              <a:t>1774r4 CR for Misc. CIDs						Rubayet Shafin</a:t>
            </a:r>
          </a:p>
          <a:p>
            <a:pPr>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1844r0</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1786r0</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CID 14071 						Liuming Lu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1462r1</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CR 13063 13773 for 35.2.1.2.3 				</a:t>
            </a:r>
            <a:r>
              <a:rPr lang="en-GB" sz="1200" b="0" i="0" u="none" strike="sngStrike" kern="1200" dirty="0">
                <a:solidFill>
                  <a:srgbClr val="FF0000"/>
                </a:solidFill>
                <a:effectLst/>
                <a:ea typeface="Times New Roman" panose="02020603050405020304" pitchFamily="18" charset="0"/>
              </a:rPr>
              <a:t>Dmitry Akhmetov</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1373r2</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LB266 CR for CID 11700 					</a:t>
            </a:r>
            <a:r>
              <a:rPr lang="en-GB" sz="1200" b="0" i="0" u="none" strike="sngStrike" kern="1200" dirty="0">
                <a:solidFill>
                  <a:srgbClr val="FF0000"/>
                </a:solidFill>
                <a:effectLst/>
                <a:ea typeface="Times New Roman" panose="02020603050405020304" pitchFamily="18" charset="0"/>
              </a:rPr>
              <a:t>Abdel K. Ajami</a:t>
            </a:r>
            <a:endParaRPr lang="en-US" sz="1200" strike="sngStrike" dirty="0">
              <a:solidFill>
                <a:srgbClr val="FF000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1503r2</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MS Gothic" panose="020B0609070205080204" pitchFamily="49" charset="-128"/>
              </a:rPr>
              <a:t>D2.0 comment resolution subclause 35.3.18 part 1 		</a:t>
            </a:r>
            <a:r>
              <a:rPr lang="en-GB" sz="1200" b="0" i="0" u="none" strike="noStrike" kern="1200" dirty="0">
                <a:solidFill>
                  <a:srgbClr val="00B050"/>
                </a:solidFill>
                <a:effectLst/>
                <a:ea typeface="Times New Roman" panose="02020603050405020304" pitchFamily="18" charset="0"/>
              </a:rPr>
              <a:t>Liwen Chu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1768r6</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1264r5</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1661r1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35-17-3 part 4-rTWT 					Yonggang Fang</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1717r1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solidFill>
                  <a:srgbClr val="00B050"/>
                </a:solidFill>
                <a:hlinkClick r:id="rId12">
                  <a:extLst>
                    <a:ext uri="{A12FA001-AC4F-418D-AE19-62706E023703}">
                      <ahyp:hlinkClr xmlns:ahyp="http://schemas.microsoft.com/office/drawing/2018/hyperlinkcolor" val="tx"/>
                    </a:ext>
                  </a:extLst>
                </a:hlinkClick>
              </a:rPr>
              <a:t>2172r1</a:t>
            </a:r>
            <a:r>
              <a:rPr lang="en-GB" sz="1200" kern="1200" dirty="0">
                <a:solidFill>
                  <a:srgbClr val="00B050"/>
                </a:solidFill>
              </a:rPr>
              <a:t> LB266 CR for CIDs in 35.9					 Abdel Karim Ajami</a:t>
            </a:r>
          </a:p>
          <a:p>
            <a:pPr lvl="1">
              <a:buFont typeface="Arial" panose="020B0604020202020204" pitchFamily="34" charset="0"/>
              <a:buChar char="•"/>
            </a:pPr>
            <a:r>
              <a:rPr lang="en-GB" sz="1200" kern="1200" dirty="0">
                <a:solidFill>
                  <a:srgbClr val="00B050"/>
                </a:solidFill>
                <a:hlinkClick r:id="rId13">
                  <a:extLst>
                    <a:ext uri="{A12FA001-AC4F-418D-AE19-62706E023703}">
                      <ahyp:hlinkClr xmlns:ahyp="http://schemas.microsoft.com/office/drawing/2018/hyperlinkcolor" val="tx"/>
                    </a:ext>
                  </a:extLst>
                </a:hlinkClick>
              </a:rPr>
              <a:t>1369r3</a:t>
            </a:r>
            <a:r>
              <a:rPr lang="en-GB" sz="1200" kern="1200" dirty="0">
                <a:solidFill>
                  <a:srgbClr val="00B050"/>
                </a:solidFill>
              </a:rPr>
              <a:t> </a:t>
            </a:r>
            <a:r>
              <a:rPr lang="en-US" sz="1200" kern="1200" dirty="0">
                <a:solidFill>
                  <a:srgbClr val="00B050"/>
                </a:solidFill>
              </a:rPr>
              <a:t>CR for some CIDs on clause-9					Morteza Mehrnoush</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1935r0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 Resolution for CID 10924  		Thomas Handte 		[SP]</a:t>
            </a:r>
          </a:p>
          <a:p>
            <a:pPr lvl="1">
              <a:buFont typeface="Arial" panose="020B0604020202020204" pitchFamily="34" charset="0"/>
              <a:buChar char="•"/>
            </a:pPr>
            <a:r>
              <a:rPr lang="en-GB" sz="1100"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2164r1</a:t>
            </a:r>
            <a:r>
              <a:rPr lang="en-GB" sz="1100" strike="sngStrike" kern="1200" dirty="0">
                <a:solidFill>
                  <a:srgbClr val="FF0000"/>
                </a:solidFill>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EPCS and Fast Transition 			John Wullert      		[SP]</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No presenter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2159r0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QMF 					Po-Kai Huang    		[SP]</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2165r1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Miscellaneous CIDs III 			Po-Kai Huang 		[SP]</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2167r0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EHT bandwidth indication 			Morteza Mehrnoush		[1C]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Wait for 1369</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2182r0</a:t>
            </a:r>
            <a:r>
              <a:rPr lang="en-GB" sz="1100" i="0" u="none" strike="noStrike" kern="1200" dirty="0">
                <a:solidFill>
                  <a:srgbClr val="00B050"/>
                </a:solidFill>
                <a:effectLst/>
                <a:ea typeface="Times New Roman" panose="02020603050405020304" pitchFamily="18" charset="0"/>
              </a:rPr>
              <a:t> LB266 CR for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CIDs in 35.9 and 35.9.4.1 Chunyu Hu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6C]</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1793r4</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NSTR Mobile AP Miscellaneous CIDs 	Morteza Mehrnoush 		[Q-SP 2C]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Schedule next.</a:t>
            </a: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1890r3</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Reconfiguration ML element 		Binita Gupta  			[Q-SP</a:t>
            </a:r>
            <a:r>
              <a:rPr lang="en-US" sz="1100" dirty="0">
                <a:solidFill>
                  <a:srgbClr val="00B050"/>
                </a:solidFill>
              </a:rPr>
              <a:t> </a:t>
            </a:r>
            <a:r>
              <a:rPr lang="en-GB" sz="1100" b="0" i="0" u="none" strike="noStrike" kern="1200" dirty="0">
                <a:solidFill>
                  <a:srgbClr val="00B050"/>
                </a:solidFill>
                <a:effectLst/>
                <a:ea typeface="Times New Roman" panose="02020603050405020304" pitchFamily="18" charset="0"/>
              </a:rPr>
              <a:t>11C]</a:t>
            </a:r>
            <a:endParaRPr lang="en-US" sz="1100" dirty="0">
              <a:solidFill>
                <a:srgbClr val="00B05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1427r1</a:t>
            </a:r>
            <a:r>
              <a:rPr lang="en-US" sz="1100" b="0" i="0" u="none" strike="sngStrike" kern="1200" dirty="0">
                <a:solidFill>
                  <a:srgbClr val="FF0000"/>
                </a:solidFill>
                <a:effectLst/>
                <a:ea typeface="MS Gothic" panose="020B0609070205080204" pitchFamily="49" charset="-128"/>
              </a:rPr>
              <a:t> LB266: CR for R-TWT Replacement Link   	Rubayet Shafin 		</a:t>
            </a:r>
            <a:r>
              <a:rPr lang="en-GB" sz="1100" b="0" i="0" u="none" strike="sngStrike" kern="1200" dirty="0">
                <a:solidFill>
                  <a:srgbClr val="FF0000"/>
                </a:solidFill>
                <a:effectLst/>
                <a:ea typeface="Times New Roman" panose="02020603050405020304" pitchFamily="18" charset="0"/>
              </a:rPr>
              <a:t>[Q-SP 1C] </a:t>
            </a:r>
            <a:r>
              <a:rPr lang="en-GB" sz="1100" b="0" i="0" u="none" strike="noStrike" kern="1200" dirty="0">
                <a:solidFill>
                  <a:schemeClr val="tx1"/>
                </a:solidFill>
                <a:effectLst/>
                <a:ea typeface="Times New Roman" panose="02020603050405020304" pitchFamily="18" charset="0"/>
              </a:rPr>
              <a:t>- Deferred</a:t>
            </a:r>
            <a:endParaRPr lang="en-US" sz="1100" dirty="0">
              <a:solidFill>
                <a:schemeClr val="tx1"/>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1966r2</a:t>
            </a:r>
            <a:r>
              <a:rPr lang="en-US" sz="1100" b="0" i="0" u="none" strike="sngStrike" kern="1200" dirty="0">
                <a:solidFill>
                  <a:srgbClr val="FF0000"/>
                </a:solidFill>
                <a:effectLst/>
                <a:ea typeface="MS Gothic" panose="020B0609070205080204" pitchFamily="49" charset="-128"/>
              </a:rPr>
              <a:t> </a:t>
            </a:r>
            <a:r>
              <a:rPr lang="en-US" sz="1100" b="0" i="0" u="none" strike="sngStrike" kern="1200" dirty="0" err="1">
                <a:solidFill>
                  <a:srgbClr val="FF0000"/>
                </a:solidFill>
                <a:effectLst/>
                <a:ea typeface="MS Gothic" panose="020B0609070205080204" pitchFamily="49" charset="-128"/>
              </a:rPr>
              <a:t>cr</a:t>
            </a:r>
            <a:r>
              <a:rPr lang="en-US" sz="1100" b="0" i="0" u="none" strike="sngStrike" kern="1200" dirty="0">
                <a:solidFill>
                  <a:srgbClr val="FF0000"/>
                </a:solidFill>
                <a:effectLst/>
                <a:ea typeface="MS Gothic" panose="020B0609070205080204" pitchFamily="49" charset="-128"/>
              </a:rPr>
              <a:t>-for-</a:t>
            </a:r>
            <a:r>
              <a:rPr lang="en-US" sz="1100" b="0" i="0" u="none" strike="sngStrike" kern="1200" dirty="0" err="1">
                <a:solidFill>
                  <a:srgbClr val="FF0000"/>
                </a:solidFill>
                <a:effectLst/>
                <a:ea typeface="MS Gothic" panose="020B0609070205080204" pitchFamily="49" charset="-128"/>
              </a:rPr>
              <a:t>tid</a:t>
            </a:r>
            <a:r>
              <a:rPr lang="en-US" sz="1100" b="0" i="0" u="none" strike="sngStrike" kern="1200" dirty="0">
                <a:solidFill>
                  <a:srgbClr val="FF0000"/>
                </a:solidFill>
                <a:effectLst/>
                <a:ea typeface="MS Gothic" panose="020B0609070205080204" pitchFamily="49" charset="-128"/>
              </a:rPr>
              <a:t>-to-link-mapping-advertisement   	Pooya Monajemi 		</a:t>
            </a:r>
            <a:r>
              <a:rPr lang="en-GB" sz="1100" b="0" i="0" u="none" strike="sngStrike" kern="1200" dirty="0">
                <a:solidFill>
                  <a:srgbClr val="FF0000"/>
                </a:solidFill>
                <a:effectLst/>
                <a:ea typeface="Times New Roman" panose="02020603050405020304" pitchFamily="18" charset="0"/>
              </a:rPr>
              <a:t>[Q-SP 3C]</a:t>
            </a:r>
            <a:r>
              <a:rPr lang="en-GB" sz="1100" b="0" i="0" u="none" strike="noStrike" kern="1200" dirty="0">
                <a:solidFill>
                  <a:srgbClr val="00B050"/>
                </a:solidFill>
                <a:effectLst/>
                <a:ea typeface="Times New Roman" panose="02020603050405020304" pitchFamily="18" charset="0"/>
              </a:rPr>
              <a:t> </a:t>
            </a:r>
            <a:r>
              <a:rPr lang="en-GB" sz="1100" b="0" i="0" u="none" strike="noStrike" kern="1200" dirty="0">
                <a:solidFill>
                  <a:schemeClr val="tx1"/>
                </a:solidFill>
                <a:effectLst/>
                <a:ea typeface="Times New Roman" panose="02020603050405020304" pitchFamily="18" charset="0"/>
              </a:rPr>
              <a:t>No presenter</a:t>
            </a:r>
            <a:endParaRPr lang="en-US" sz="1100" b="0" i="0" u="none" strike="noStrike" dirty="0">
              <a:solidFill>
                <a:schemeClr val="tx1"/>
              </a:solidFill>
              <a:effectLst/>
            </a:endParaRPr>
          </a:p>
          <a:p>
            <a:pPr lvl="1">
              <a:buFont typeface="Arial" panose="020B0604020202020204" pitchFamily="34" charset="0"/>
              <a:buChar char="•"/>
            </a:pPr>
            <a:r>
              <a:rPr lang="en-GB" sz="1100" dirty="0">
                <a:solidFill>
                  <a:srgbClr val="00B050"/>
                </a:solidFill>
              </a:rPr>
              <a:t>1881r4							Ming Gan			[1C SP]</a:t>
            </a:r>
          </a:p>
          <a:p>
            <a:pPr lvl="1">
              <a:buFont typeface="Arial" panose="020B0604020202020204" pitchFamily="34" charset="0"/>
              <a:buChar char="•"/>
            </a:pPr>
            <a:r>
              <a:rPr lang="en-GB" sz="1100" dirty="0">
                <a:solidFill>
                  <a:srgbClr val="00B050"/>
                </a:solidFill>
              </a:rPr>
              <a:t>1263r5							Yunbo Li			[1C SP]</a:t>
            </a:r>
          </a:p>
          <a:p>
            <a:pPr lvl="1">
              <a:buFont typeface="Arial" panose="020B0604020202020204" pitchFamily="34" charset="0"/>
              <a:buChar char="•"/>
            </a:pPr>
            <a:r>
              <a:rPr lang="en-GB" sz="1100" dirty="0">
                <a:solidFill>
                  <a:srgbClr val="00B050"/>
                </a:solidFill>
              </a:rPr>
              <a:t>1705r2							Ming Gan			[1C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sngStrike" kern="1200" dirty="0">
                <a:solidFill>
                  <a:srgbClr val="FF0000"/>
                </a:solidFill>
                <a:effectLst/>
                <a:ea typeface="Times New Roman" panose="02020603050405020304" pitchFamily="18" charset="0"/>
              </a:rPr>
              <a:t>1851r0 CR for CID 11891 						</a:t>
            </a:r>
            <a:r>
              <a:rPr lang="en-GB" sz="1400" i="0" u="none" strike="sngStrike" kern="1200" dirty="0" err="1">
                <a:solidFill>
                  <a:srgbClr val="FF0000"/>
                </a:solidFill>
                <a:effectLst/>
                <a:ea typeface="Times New Roman" panose="02020603050405020304" pitchFamily="18" charset="0"/>
              </a:rPr>
              <a:t>Chenchen</a:t>
            </a:r>
            <a:r>
              <a:rPr lang="en-GB" sz="1400" i="0" u="none" strike="sngStrike" kern="1200" dirty="0">
                <a:solidFill>
                  <a:srgbClr val="FF0000"/>
                </a:solidFill>
                <a:effectLst/>
                <a:ea typeface="Times New Roman" panose="02020603050405020304" pitchFamily="18" charset="0"/>
              </a:rPr>
              <a:t> LIU 	[1C]</a:t>
            </a:r>
          </a:p>
          <a:p>
            <a:pPr lvl="1">
              <a:buFont typeface="Arial" panose="020B0604020202020204" pitchFamily="34" charset="0"/>
              <a:buChar char="•"/>
            </a:pPr>
            <a:r>
              <a:rPr lang="en-GB" sz="1400" b="0" i="0" u="none" strike="sngStrike" kern="1200" dirty="0">
                <a:solidFill>
                  <a:srgbClr val="FF0000"/>
                </a:solidFill>
                <a:effectLst/>
                <a:ea typeface="Times New Roman" panose="02020603050405020304" pitchFamily="18" charset="0"/>
              </a:rPr>
              <a:t>1348r2 CR for PAR verification low latency 			</a:t>
            </a:r>
            <a:r>
              <a:rPr lang="en-GB" sz="1400" b="0" i="0" u="none" strike="sngStrike" kern="1200" dirty="0" err="1">
                <a:solidFill>
                  <a:srgbClr val="FF0000"/>
                </a:solidFill>
                <a:effectLst/>
                <a:ea typeface="Times New Roman" panose="02020603050405020304" pitchFamily="18" charset="0"/>
              </a:rPr>
              <a:t>Yousi</a:t>
            </a:r>
            <a:r>
              <a:rPr lang="en-GB" sz="1400" b="0" i="0" u="none" strike="sngStrike" kern="1200" dirty="0">
                <a:solidFill>
                  <a:srgbClr val="FF0000"/>
                </a:solidFill>
                <a:effectLst/>
                <a:ea typeface="Times New Roman" panose="02020603050405020304" pitchFamily="18" charset="0"/>
              </a:rPr>
              <a:t> Lin 		[1C]</a:t>
            </a:r>
            <a:endParaRPr lang="en-GB" sz="14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1692r2</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Clause 3.2 Comment Resolutions 			Stephen McCann	[2C]-not present</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1482r2</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preamble puncturing 				Yanjun Sun 		[2C-SP]</a:t>
            </a:r>
          </a:p>
          <a:p>
            <a:pPr lvl="1">
              <a:buFont typeface="Arial" panose="020B0604020202020204" pitchFamily="34" charset="0"/>
              <a:buChar char="•"/>
            </a:pPr>
            <a:r>
              <a:rPr lang="en-GB" sz="1400" i="0" u="none" strike="sngStrike" kern="1200" dirty="0">
                <a:solidFill>
                  <a:srgbClr val="FF0000"/>
                </a:solidFill>
                <a:effectLst/>
                <a:ea typeface="Times New Roman" panose="02020603050405020304" pitchFamily="18" charset="0"/>
              </a:rPr>
              <a:t>2126r0 LB266 CR for Preamble Puncturing </a:t>
            </a:r>
            <a:r>
              <a:rPr lang="en-GB" sz="1400" i="0" u="none" strike="sngStrike" kern="1200" dirty="0" err="1">
                <a:solidFill>
                  <a:srgbClr val="FF0000"/>
                </a:solidFill>
                <a:effectLst/>
                <a:ea typeface="Times New Roman" panose="02020603050405020304" pitchFamily="18" charset="0"/>
              </a:rPr>
              <a:t>Misc</a:t>
            </a:r>
            <a:r>
              <a:rPr lang="en-GB" sz="1400" i="0" u="none" strike="sngStrike" kern="1200" dirty="0">
                <a:solidFill>
                  <a:srgbClr val="FF0000"/>
                </a:solidFill>
                <a:effectLst/>
                <a:ea typeface="Times New Roman" panose="02020603050405020304" pitchFamily="18" charset="0"/>
              </a:rPr>
              <a:t> 		Yanjun Sun 		[3C]</a:t>
            </a:r>
          </a:p>
          <a:p>
            <a:pPr lvl="1">
              <a:buFont typeface="Arial" panose="020B0604020202020204" pitchFamily="34" charset="0"/>
              <a:buChar char="•"/>
            </a:pPr>
            <a:r>
              <a:rPr lang="en-US" sz="14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1811r0</a:t>
            </a:r>
            <a:r>
              <a:rPr lang="en-US" sz="1400" i="0" u="none" strike="sngStrike" kern="1200" dirty="0">
                <a:solidFill>
                  <a:srgbClr val="FF0000"/>
                </a:solidFill>
                <a:effectLst/>
                <a:ea typeface="Times New Roman" panose="02020603050405020304" pitchFamily="18" charset="0"/>
              </a:rPr>
              <a:t> TGbe D2.0 comment resolution 20 MHz only STA </a:t>
            </a:r>
            <a:r>
              <a:rPr lang="en-US" sz="1400" i="0" u="none" strike="sngStrike" kern="1200" dirty="0">
                <a:solidFill>
                  <a:srgbClr val="FF0000"/>
                </a:solidFill>
                <a:effectLst/>
                <a:ea typeface="MS Gothic" panose="020B0609070205080204" pitchFamily="49" charset="-128"/>
              </a:rPr>
              <a:t>Liwen Chu		[3C-SP]</a:t>
            </a:r>
            <a:endParaRPr lang="en-US" sz="1400" i="0" u="none" strike="sngStrike" dirty="0">
              <a:solidFill>
                <a:srgbClr val="FF0000"/>
              </a:solidFill>
              <a:effectLst/>
            </a:endParaRPr>
          </a:p>
          <a:p>
            <a:pPr lvl="1">
              <a:buFont typeface="Arial" panose="020B0604020202020204" pitchFamily="34" charset="0"/>
              <a:buChar char="•"/>
            </a:pPr>
            <a:r>
              <a:rPr lang="en-GB" sz="1200" dirty="0">
                <a:solidFill>
                  <a:srgbClr val="00B050"/>
                </a:solidFill>
              </a:rPr>
              <a:t>2164r2									John Wullert		[5C]</a:t>
            </a:r>
          </a:p>
          <a:p>
            <a:pPr lvl="1">
              <a:buFont typeface="Arial" panose="020B0604020202020204" pitchFamily="34" charset="0"/>
              <a:buChar char="•"/>
            </a:pPr>
            <a:r>
              <a:rPr lang="en-US" sz="1200" dirty="0">
                <a:solidFill>
                  <a:srgbClr val="00B050"/>
                </a:solidFill>
              </a:rPr>
              <a:t>1348r2 CR for PAR verification low latency 				</a:t>
            </a:r>
            <a:r>
              <a:rPr lang="en-US" sz="1200" dirty="0" err="1">
                <a:solidFill>
                  <a:srgbClr val="00B050"/>
                </a:solidFill>
              </a:rPr>
              <a:t>Yousi</a:t>
            </a:r>
            <a:r>
              <a:rPr lang="en-US" sz="1200" dirty="0">
                <a:solidFill>
                  <a:srgbClr val="00B050"/>
                </a:solidFill>
              </a:rPr>
              <a:t> Lin 		[1C]</a:t>
            </a:r>
          </a:p>
          <a:p>
            <a:pPr lvl="0">
              <a:buFont typeface="Arial" panose="020B0604020202020204" pitchFamily="34" charset="0"/>
              <a:buChar char="•"/>
            </a:pPr>
            <a:r>
              <a:rPr lang="en-GB" sz="1600" dirty="0"/>
              <a:t>Motions: </a:t>
            </a:r>
            <a:r>
              <a:rPr lang="en-GB" sz="1600" dirty="0">
                <a:hlinkClick r:id="rId5"/>
              </a:rPr>
              <a:t>1038r39</a:t>
            </a:r>
            <a:endParaRPr lang="en-GB" sz="1600" dirty="0"/>
          </a:p>
          <a:p>
            <a:pPr lvl="0">
              <a:buFont typeface="Arial" panose="020B0604020202020204" pitchFamily="34" charset="0"/>
              <a:buChar char="•"/>
            </a:pPr>
            <a:r>
              <a:rPr lang="en-GB" sz="1600" dirty="0"/>
              <a:t>Submission: 1966r3			Pooya (SP)</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Tuesday PHY Agenda–PM1</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 (Q-SPs):</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2"/>
              </a:rPr>
              <a:t>1427r1</a:t>
            </a:r>
            <a:r>
              <a:rPr lang="en-US" sz="1200" b="0" i="0" u="none" strike="noStrike" kern="1200" dirty="0">
                <a:solidFill>
                  <a:srgbClr val="000000"/>
                </a:solidFill>
                <a:effectLst/>
                <a:ea typeface="MS Gothic" panose="020B0609070205080204" pitchFamily="49" charset="-128"/>
              </a:rPr>
              <a:t> LB266: CR for R-TWT Replacement Link </a:t>
            </a:r>
            <a:r>
              <a:rPr lang="en-US" sz="1200" b="1" i="0" u="none" strike="noStrike" kern="1200" dirty="0">
                <a:solidFill>
                  <a:srgbClr val="000000"/>
                </a:solidFill>
                <a:effectLst/>
                <a:ea typeface="MS Gothic" panose="020B0609070205080204" pitchFamily="49" charset="-128"/>
              </a:rPr>
              <a:t>  					</a:t>
            </a:r>
            <a:r>
              <a:rPr lang="en-US" sz="1200" i="0" u="none" strike="noStrike" kern="1200" dirty="0">
                <a:solidFill>
                  <a:srgbClr val="000000"/>
                </a:solidFill>
                <a:effectLst/>
                <a:ea typeface="MS Gothic" panose="020B0609070205080204" pitchFamily="49" charset="-128"/>
              </a:rPr>
              <a:t>Rubayet</a:t>
            </a:r>
            <a:r>
              <a:rPr lang="en-US" sz="1200" b="0" i="0" u="none" strike="noStrike" kern="1200" dirty="0">
                <a:solidFill>
                  <a:srgbClr val="000000"/>
                </a:solidFill>
                <a:effectLst/>
                <a:ea typeface="MS Gothic" panose="020B0609070205080204" pitchFamily="49" charset="-128"/>
              </a:rPr>
              <a:t> Shafin</a:t>
            </a:r>
            <a:endParaRPr lang="en-US" sz="1200" dirty="0"/>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3"/>
              </a:rPr>
              <a:t>1036r3</a:t>
            </a:r>
            <a:r>
              <a:rPr lang="en-US" sz="1200" b="0" i="0" u="none" strike="noStrike" kern="1200" dirty="0">
                <a:solidFill>
                  <a:srgbClr val="000000"/>
                </a:solidFill>
                <a:effectLst/>
                <a:ea typeface="MS Gothic" panose="020B0609070205080204" pitchFamily="49" charset="-128"/>
              </a:rPr>
              <a:t> CR for 35.9.2.1 Latency sensitive traffic differentiation   			Liuming Lu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4"/>
              </a:rPr>
              <a:t>2</a:t>
            </a:r>
            <a:r>
              <a:rPr lang="en-US" sz="1200" kern="1200" dirty="0">
                <a:solidFill>
                  <a:srgbClr val="FF0000"/>
                </a:solidFill>
                <a:ea typeface="MS Gothic" panose="020B0609070205080204" pitchFamily="49" charset="-128"/>
                <a:hlinkClick r:id="rId4"/>
              </a:rPr>
              <a:t>199r0</a:t>
            </a:r>
            <a:r>
              <a:rPr lang="en-US" sz="1200" kern="1200" dirty="0">
                <a:solidFill>
                  <a:srgbClr val="FF0000"/>
                </a:solidFill>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LB266 CR for CID 10437   							Liuming Lu </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5"/>
              </a:rPr>
              <a:t>1535r1</a:t>
            </a:r>
            <a:r>
              <a:rPr lang="en-US" sz="1200" b="0" i="0" u="none" strike="noStrike" kern="1200" dirty="0">
                <a:solidFill>
                  <a:srgbClr val="000000"/>
                </a:solidFill>
                <a:effectLst/>
                <a:ea typeface="MS Gothic" panose="020B0609070205080204" pitchFamily="49" charset="-128"/>
              </a:rPr>
              <a:t> P2P Comm. with EMLSR Peer in Triggered TXOP Sharing CID 12422  	</a:t>
            </a:r>
            <a:r>
              <a:rPr lang="en-US" sz="1200" b="0" i="0" u="none" strike="noStrike" kern="1200" dirty="0" err="1">
                <a:solidFill>
                  <a:srgbClr val="000000"/>
                </a:solidFill>
                <a:effectLst/>
                <a:ea typeface="MS Gothic" panose="020B0609070205080204" pitchFamily="49" charset="-128"/>
              </a:rPr>
              <a:t>Juseong</a:t>
            </a:r>
            <a:r>
              <a:rPr lang="en-US" sz="1200" b="0" i="0" u="none" strike="noStrike" kern="1200" dirty="0">
                <a:solidFill>
                  <a:srgbClr val="000000"/>
                </a:solidFill>
                <a:effectLst/>
                <a:ea typeface="MS Gothic" panose="020B0609070205080204" pitchFamily="49" charset="-128"/>
              </a:rPr>
              <a:t> Moon </a:t>
            </a:r>
            <a:endParaRPr lang="en-US" sz="1200" dirty="0"/>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6"/>
              </a:rPr>
              <a:t>1537r1</a:t>
            </a:r>
            <a:r>
              <a:rPr lang="en-US" sz="1200" b="0" i="0" u="none" strike="noStrike" kern="1200" dirty="0">
                <a:solidFill>
                  <a:srgbClr val="000000"/>
                </a:solidFill>
                <a:effectLst/>
                <a:ea typeface="MS Gothic" panose="020B0609070205080204" pitchFamily="49" charset="-128"/>
              </a:rPr>
              <a:t> Text for EDCAF Selection Issue on Start Time Sync Access CID 12414  	</a:t>
            </a:r>
            <a:r>
              <a:rPr lang="en-US" sz="1200" b="0" i="0" u="none" strike="noStrike" kern="1200" dirty="0" err="1">
                <a:solidFill>
                  <a:srgbClr val="000000"/>
                </a:solidFill>
                <a:effectLst/>
                <a:ea typeface="MS Gothic" panose="020B0609070205080204" pitchFamily="49" charset="-128"/>
              </a:rPr>
              <a:t>Juseong</a:t>
            </a:r>
            <a:r>
              <a:rPr lang="en-US" sz="1200" b="0" i="0" u="none" strike="noStrike" kern="1200" dirty="0">
                <a:solidFill>
                  <a:srgbClr val="000000"/>
                </a:solidFill>
                <a:effectLst/>
                <a:ea typeface="MS Gothic" panose="020B0609070205080204" pitchFamily="49" charset="-128"/>
              </a:rPr>
              <a:t> Moon</a:t>
            </a:r>
          </a:p>
          <a:p>
            <a:pPr lvl="1">
              <a:buFont typeface="Arial" panose="020B0604020202020204" pitchFamily="34" charset="0"/>
              <a:buChar char="•"/>
            </a:pPr>
            <a:r>
              <a:rPr lang="en-GB" sz="1200" b="0" i="0" u="sng" strike="noStrike" kern="1200" dirty="0">
                <a:solidFill>
                  <a:srgbClr val="FF0000"/>
                </a:solidFill>
                <a:effectLst/>
                <a:ea typeface="Times New Roman" panose="02020603050405020304" pitchFamily="18" charset="0"/>
                <a:hlinkClick r:id="rId7"/>
              </a:rPr>
              <a:t>1828r1</a:t>
            </a:r>
            <a:r>
              <a:rPr lang="en-GB" sz="1200" b="0" i="0" u="sng" strike="noStrike" kern="1200" dirty="0">
                <a:solidFill>
                  <a:srgbClr val="FF0000"/>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LB266 CR mainly related to 35.9.5 r-</a:t>
            </a:r>
            <a:r>
              <a:rPr lang="en-GB" sz="1200" b="0" i="0" u="none" strike="noStrike" kern="1200" dirty="0" err="1">
                <a:solidFill>
                  <a:srgbClr val="000000"/>
                </a:solidFill>
                <a:effectLst/>
                <a:ea typeface="Times New Roman" panose="02020603050405020304" pitchFamily="18" charset="0"/>
              </a:rPr>
              <a:t>twt</a:t>
            </a:r>
            <a:r>
              <a:rPr lang="en-GB" sz="1200" b="0" i="0" u="none" strike="noStrike" kern="1200" dirty="0">
                <a:solidFill>
                  <a:srgbClr val="000000"/>
                </a:solidFill>
                <a:effectLst/>
                <a:ea typeface="Times New Roman" panose="02020603050405020304" pitchFamily="18" charset="0"/>
              </a:rPr>
              <a:t> traffic delivery 			Chunyu Hu </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8"/>
              </a:rPr>
              <a:t>1418r1</a:t>
            </a:r>
            <a:r>
              <a:rPr lang="en-US" sz="1200" b="0" i="0" u="none" strike="noStrike" kern="1200" dirty="0">
                <a:solidFill>
                  <a:srgbClr val="000000"/>
                </a:solidFill>
                <a:effectLst/>
                <a:ea typeface="MS Gothic" panose="020B0609070205080204" pitchFamily="49" charset="-128"/>
              </a:rPr>
              <a:t> LB266 </a:t>
            </a:r>
            <a:r>
              <a:rPr lang="en-US" sz="1200" b="0" i="0" u="none" strike="noStrike" kern="1200" dirty="0" err="1">
                <a:solidFill>
                  <a:srgbClr val="000000"/>
                </a:solidFill>
                <a:effectLst/>
                <a:ea typeface="MS Gothic" panose="020B0609070205080204" pitchFamily="49" charset="-128"/>
              </a:rPr>
              <a:t>cr</a:t>
            </a:r>
            <a:r>
              <a:rPr lang="en-US" sz="1200" b="0" i="0" u="none" strike="noStrike" kern="1200" dirty="0">
                <a:solidFill>
                  <a:srgbClr val="000000"/>
                </a:solidFill>
                <a:effectLst/>
                <a:ea typeface="MS Gothic" panose="020B0609070205080204" pitchFamily="49" charset="-128"/>
              </a:rPr>
              <a:t> of </a:t>
            </a:r>
            <a:r>
              <a:rPr lang="en-US" sz="1200" b="0" i="0" u="none" strike="noStrike" kern="1200" dirty="0" err="1">
                <a:solidFill>
                  <a:srgbClr val="000000"/>
                </a:solidFill>
                <a:effectLst/>
                <a:ea typeface="MS Gothic" panose="020B0609070205080204" pitchFamily="49" charset="-128"/>
              </a:rPr>
              <a:t>nstr</a:t>
            </a:r>
            <a:r>
              <a:rPr lang="en-US" sz="1200" b="0" i="0" u="none" strike="noStrike" kern="1200" dirty="0">
                <a:solidFill>
                  <a:srgbClr val="000000"/>
                </a:solidFill>
                <a:effectLst/>
                <a:ea typeface="MS Gothic" panose="020B0609070205080204" pitchFamily="49" charset="-128"/>
              </a:rPr>
              <a:t> capability update  						Yunbo Li</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9"/>
              </a:rPr>
              <a:t>1417r2</a:t>
            </a:r>
            <a:r>
              <a:rPr lang="en-US" sz="1200" b="0" i="0" u="none" strike="noStrike" kern="1200" dirty="0">
                <a:solidFill>
                  <a:srgbClr val="000000"/>
                </a:solidFill>
                <a:effectLst/>
                <a:ea typeface="MS Gothic" panose="020B0609070205080204" pitchFamily="49" charset="-128"/>
              </a:rPr>
              <a:t> LB266 CR for 35.3.16.2  							Yunbo Li </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10"/>
              </a:rPr>
              <a:t>1263r4</a:t>
            </a:r>
            <a:r>
              <a:rPr lang="en-US" sz="1200" b="0" i="0" u="none" strike="noStrike" kern="1200" dirty="0">
                <a:solidFill>
                  <a:srgbClr val="000000"/>
                </a:solidFill>
                <a:effectLst/>
                <a:ea typeface="MS Gothic" panose="020B0609070205080204" pitchFamily="49" charset="-128"/>
              </a:rPr>
              <a:t> CR for TXOP return in MU-RTS TXS  					Yunbo Li</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11"/>
              </a:rPr>
              <a:t>1526r5</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CR for subclause 35.8.2 							Ming Gan </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12"/>
              </a:rPr>
              <a:t>1705r2</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 for Miscellaneous CIDs 							Ming Gan</a:t>
            </a:r>
            <a:endParaRPr lang="en-US" b="0" i="0" u="none" strike="noStrike" dirty="0">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000" i="0" u="sng" strike="noStrike" kern="1200" dirty="0">
                <a:solidFill>
                  <a:srgbClr val="0000FF"/>
                </a:solidFill>
                <a:effectLst/>
                <a:ea typeface="Times New Roman" panose="02020603050405020304" pitchFamily="18" charset="0"/>
                <a:hlinkClick r:id="rId2"/>
              </a:rPr>
              <a:t>1692r2</a:t>
            </a:r>
            <a:r>
              <a:rPr lang="en-GB" sz="1000" i="0" u="sng" strike="noStrike" kern="1200" dirty="0">
                <a:solidFill>
                  <a:srgbClr val="0000FF"/>
                </a:solidFill>
                <a:effectLst/>
                <a:ea typeface="Times New Roman" panose="02020603050405020304" pitchFamily="18" charset="0"/>
              </a:rPr>
              <a:t> </a:t>
            </a:r>
            <a:r>
              <a:rPr lang="en-GB" sz="1000" i="0" u="none" strike="noStrike" kern="1200" dirty="0">
                <a:solidFill>
                  <a:srgbClr val="000000"/>
                </a:solidFill>
                <a:effectLst/>
                <a:ea typeface="Times New Roman" panose="02020603050405020304" pitchFamily="18" charset="0"/>
              </a:rPr>
              <a:t>Clause 3.2 Comment Resolutions		Stephen McCann			[2C]</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GB" sz="1400" dirty="0">
                <a:solidFill>
                  <a:schemeClr val="tx1"/>
                </a:solidFill>
              </a:rPr>
              <a:t>Submissions (second hour): MAC</a:t>
            </a:r>
          </a:p>
          <a:p>
            <a:pPr lvl="0">
              <a:buFont typeface="Arial" panose="020B0604020202020204" pitchFamily="34" charset="0"/>
              <a:buChar char="•"/>
            </a:pPr>
            <a:r>
              <a:rPr lang="en-GB" sz="1400" dirty="0" err="1"/>
              <a:t>AoB</a:t>
            </a:r>
            <a:r>
              <a:rPr lang="en-GB" sz="1400" dirty="0"/>
              <a:t>: 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solidFill>
                  <a:schemeClr val="tx1"/>
                </a:solidFill>
              </a:rPr>
              <a:t>Motions:</a:t>
            </a:r>
            <a:endParaRPr lang="en-US" sz="1600" b="0" dirty="0">
              <a:solidFill>
                <a:schemeClr val="tx1"/>
              </a:solidFill>
            </a:endParaRPr>
          </a:p>
          <a:p>
            <a:pPr>
              <a:buFont typeface="Arial" panose="020B0604020202020204" pitchFamily="34" charset="0"/>
              <a:buChar char="•"/>
            </a:pPr>
            <a:r>
              <a:rPr lang="en-GB" sz="1600" dirty="0"/>
              <a:t>Submissions (second hour):</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137493</TotalTime>
  <Words>5018</Words>
  <Application>Microsoft Office PowerPoint</Application>
  <PresentationFormat>On-screen Show (4:3)</PresentationFormat>
  <Paragraphs>985</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Q2</vt:lpstr>
      <vt:lpstr>MAC Submission’s List Q3</vt:lpstr>
      <vt:lpstr>Monday MAC Agenda–AM2</vt:lpstr>
      <vt:lpstr>Monday Joint Agenda-PM1</vt:lpstr>
      <vt:lpstr>Summary from Nov. meeting, conf calls and ad-hoc</vt:lpstr>
      <vt:lpstr>Monday MAC Agenda–PM2</vt:lpstr>
      <vt:lpstr>Tuesday MAC Agenda–AM1</vt:lpstr>
      <vt:lpstr>Tuesday Joint Agenda-AM2</vt:lpstr>
      <vt:lpstr>Tuesday PHY Agenda–PM1</vt:lpstr>
      <vt:lpstr>Tuesday MAC Agenda–PM1</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2023-01-17T18:16:06Z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