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64" r:id="rId22"/>
    <p:sldId id="378" r:id="rId23"/>
    <p:sldId id="393" r:id="rId24"/>
    <p:sldId id="382" r:id="rId25"/>
    <p:sldId id="335" r:id="rId26"/>
    <p:sldId id="346" r:id="rId27"/>
    <p:sldId id="365" r:id="rId28"/>
    <p:sldId id="371" r:id="rId29"/>
    <p:sldId id="385" r:id="rId30"/>
    <p:sldId id="350" r:id="rId31"/>
    <p:sldId id="352" r:id="rId32"/>
    <p:sldId id="357" r:id="rId33"/>
    <p:sldId id="358" r:id="rId34"/>
    <p:sldId id="353" r:id="rId35"/>
    <p:sldId id="360" r:id="rId36"/>
    <p:sldId id="355" r:id="rId37"/>
    <p:sldId id="374" r:id="rId38"/>
    <p:sldId id="356" r:id="rId39"/>
    <p:sldId id="368" r:id="rId40"/>
    <p:sldId id="362" r:id="rId41"/>
    <p:sldId id="387" r:id="rId42"/>
    <p:sldId id="375" r:id="rId43"/>
    <p:sldId id="392" r:id="rId44"/>
    <p:sldId id="323" r:id="rId4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B6449B-8A8D-4E94-A282-14FD81CF86A3}" v="12" dt="2022-12-12T21:29:48.3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48"/>
        </pc:sldMasterMkLst>
        <pc:spChg chg="mod">
          <ac:chgData name="Alfred Asterjadhi" userId="39de57b9-85c0-4fd1-aaac-8ca2b6560ad0" providerId="ADAL" clId="{1C51924A-3D97-49EE-91FC-9272D8755293}" dt="2022-11-17T09:18:06.313" v="7968" actId="6549"/>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48"/>
        </pc:sldMasterMkLst>
        <pc:spChg chg="mod">
          <ac:chgData name="Alfred Asterjadhi" userId="39de57b9-85c0-4fd1-aaac-8ca2b6560ad0" providerId="ADAL" clId="{DEB6449B-8A8D-4E94-A282-14FD81CF86A3}" dt="2022-12-08T22:14:05.663" v="14"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802.11-22/2118r0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December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2022-12-12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December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December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December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December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2023 meeting and conf calls</a:t>
            </a:r>
          </a:p>
          <a:p>
            <a:pPr>
              <a:buFont typeface="Arial" panose="020B0604020202020204" pitchFamily="34" charset="0"/>
              <a:buChar char="•"/>
            </a:pPr>
            <a:r>
              <a:rPr lang="en-US" sz="1800" dirty="0"/>
              <a:t>Approve TGbe minutes from Nov.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March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December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MAC (10:30-12:30)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November 2022 F2F, ad-hoc,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Monday, PM2, MAC (16:00-18:00)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PM1, MAC/PHY (13:30-15:30)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PM2, MAC (16:00-18:00)</a:t>
            </a:r>
          </a:p>
          <a:p>
            <a:pPr lvl="1">
              <a:lnSpc>
                <a:spcPct val="80000"/>
              </a:lnSpc>
              <a:buFont typeface="Arial" panose="020B0604020202020204" pitchFamily="34" charset="0"/>
              <a:buChar char="•"/>
            </a:pPr>
            <a:r>
              <a:rPr lang="en-US" altLang="en-US" sz="11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December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Jeongki Kim)</a:t>
            </a:r>
          </a:p>
          <a:p>
            <a:pPr>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Thursday, AM2, MAC/PHY (10:30-12:30)</a:t>
            </a:r>
          </a:p>
          <a:p>
            <a:pPr lvl="1">
              <a:lnSpc>
                <a:spcPct val="80000"/>
              </a:lnSpc>
              <a:buFont typeface="Arial" panose="020B0604020202020204" pitchFamily="34" charset="0"/>
              <a:buChar char="•"/>
            </a:pPr>
            <a:r>
              <a:rPr lang="en-US" altLang="en-US" sz="1100" dirty="0"/>
              <a:t>MAC Ad-Hoc session (chaired by Jeongki Kim)</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March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December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4157987442"/>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TGbe</a:t>
                      </a:r>
                    </a:p>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Baltimore, Maryland</a:t>
            </a:r>
          </a:p>
          <a:p>
            <a:pPr algn="ctr">
              <a:lnSpc>
                <a:spcPct val="90000"/>
              </a:lnSpc>
              <a:buFontTx/>
              <a:buNone/>
            </a:pPr>
            <a:r>
              <a:rPr lang="en-US" sz="4000" dirty="0">
                <a:latin typeface="Arial" panose="020B0604020202020204" pitchFamily="34" charset="0"/>
              </a:rPr>
              <a:t>January 15-20,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December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December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96898888"/>
              </p:ext>
            </p:extLst>
          </p:nvPr>
        </p:nvGraphicFramePr>
        <p:xfrm>
          <a:off x="838200" y="1466262"/>
          <a:ext cx="7759383" cy="429050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13417">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53783">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0">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3311548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4445639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December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36317268"/>
              </p:ext>
            </p:extLst>
          </p:nvPr>
        </p:nvGraphicFramePr>
        <p:xfrm>
          <a:off x="851217" y="1582301"/>
          <a:ext cx="7736269" cy="42831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December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16731495"/>
              </p:ext>
            </p:extLst>
          </p:nvPr>
        </p:nvGraphicFramePr>
        <p:xfrm>
          <a:off x="806069" y="1513813"/>
          <a:ext cx="7736269" cy="368906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21748">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27138">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27466997"/>
                  </a:ext>
                </a:extLst>
              </a:tr>
              <a:tr h="297047">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strike="sngStrike">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strike="sngStrike">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strike="sngStrike">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strike="sngStrike"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strike="sngStrike">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strike="sngStrike"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December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34099901"/>
              </p:ext>
            </p:extLst>
          </p:nvPr>
        </p:nvGraphicFramePr>
        <p:xfrm>
          <a:off x="851217" y="1582301"/>
          <a:ext cx="7736269" cy="459544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71639924"/>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486230888"/>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2173035"/>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734108361"/>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197452044"/>
                  </a:ext>
                </a:extLst>
              </a:tr>
            </a:tbl>
          </a:graphicData>
        </a:graphic>
      </p:graphicFrame>
    </p:spTree>
    <p:extLst>
      <p:ext uri="{BB962C8B-B14F-4D97-AF65-F5344CB8AC3E}">
        <p14:creationId xmlns:p14="http://schemas.microsoft.com/office/powerpoint/2010/main" val="10456333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December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3982656"/>
              </p:ext>
            </p:extLst>
          </p:nvPr>
        </p:nvGraphicFramePr>
        <p:xfrm>
          <a:off x="851217" y="1582301"/>
          <a:ext cx="7736269" cy="471700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93434754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06963698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403871466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2471334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964081490"/>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0">
              <a:buFont typeface="Arial" panose="020B0604020202020204" pitchFamily="34" charset="0"/>
              <a:buChar char="•"/>
            </a:pPr>
            <a:r>
              <a:rPr lang="en-GB" sz="1600" dirty="0"/>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November 2022 meeting, conf calls, and ad-hoc</a:t>
            </a:r>
          </a:p>
          <a:p>
            <a:pPr lvl="0">
              <a:buFont typeface="Arial" panose="020B0604020202020204" pitchFamily="34" charset="0"/>
              <a:buChar char="•"/>
            </a:pPr>
            <a:r>
              <a:rPr lang="en-US" altLang="en-US" sz="1400" dirty="0"/>
              <a:t>Approve TG minutes</a:t>
            </a:r>
            <a:endParaRPr lang="en-US" sz="1400" dirty="0"/>
          </a:p>
          <a:p>
            <a:pPr lvl="0">
              <a:buFont typeface="Arial" panose="020B0604020202020204" pitchFamily="34" charset="0"/>
              <a:buChar char="•"/>
            </a:pPr>
            <a:r>
              <a:rPr lang="en-GB" sz="1400" dirty="0"/>
              <a:t>Submissions:</a:t>
            </a: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Nov. meeting, conf calls and ad-hoc</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Fast Track Submissions:</a:t>
            </a:r>
          </a:p>
          <a:p>
            <a:pPr>
              <a:buFont typeface="Arial" panose="020B0604020202020204" pitchFamily="34" charset="0"/>
              <a:buChar char="•"/>
            </a:pPr>
            <a:r>
              <a:rPr lang="en-GB" sz="1400" dirty="0"/>
              <a:t>Submissions (last 30’): </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0">
              <a:buFont typeface="Arial" panose="020B0604020202020204" pitchFamily="34" charset="0"/>
              <a:buChar char="•"/>
            </a:pPr>
            <a:r>
              <a:rPr lang="en-GB" sz="1600" dirty="0"/>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January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https://cvent.me/nX5xrY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0">
              <a:buFont typeface="Arial" panose="020B0604020202020204" pitchFamily="34" charset="0"/>
              <a:buChar char="•"/>
            </a:pPr>
            <a:r>
              <a:rPr lang="en-GB" sz="1600" dirty="0"/>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r>
              <a:rPr lang="en-GB" sz="1200" kern="1200" dirty="0">
                <a:solidFill>
                  <a:srgbClr val="00B050"/>
                </a:solidFill>
                <a:latin typeface="Times New Roman" panose="02020603050405020304" pitchFamily="18" charset="0"/>
                <a:ea typeface="Times New Roman" panose="02020603050405020304" pitchFamily="18" charset="0"/>
              </a:rPr>
              <a:t>	</a:t>
            </a:r>
            <a:r>
              <a:rPr lang="en-GB" sz="1200" kern="1200" dirty="0">
                <a:solidFill>
                  <a:srgbClr val="00B050"/>
                </a:solidFill>
                <a:highlight>
                  <a:srgbClr val="00FF00"/>
                </a:highlight>
                <a:latin typeface="Times New Roman" panose="02020603050405020304" pitchFamily="18" charset="0"/>
                <a:ea typeface="Times New Roman" panose="02020603050405020304" pitchFamily="18" charset="0"/>
              </a:rPr>
              <a:t>					</a:t>
            </a:r>
            <a:endParaRPr lang="en-GB" sz="1200" b="0" i="0" u="none" strike="noStrike" kern="1200" dirty="0">
              <a:solidFill>
                <a:srgbClr val="00B050"/>
              </a:solidFill>
              <a:effectLst/>
              <a:highlight>
                <a:srgbClr val="00FF00"/>
              </a:highlight>
              <a:ea typeface="Times New Roman" panose="02020603050405020304" pitchFamily="18" charset="0"/>
            </a:endParaRP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marL="0" fontAlgn="b">
              <a:spcBef>
                <a:spcPts val="0"/>
              </a:spcBef>
              <a:spcAft>
                <a:spcPts val="0"/>
              </a:spcAft>
              <a:buFont typeface="Arial" panose="020B0604020202020204" pitchFamily="34" charset="0"/>
              <a:buChar char="•"/>
            </a:pPr>
            <a:r>
              <a:rPr lang="en-US" sz="1600" b="1" dirty="0">
                <a:cs typeface="+mn-cs"/>
              </a:rPr>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US" sz="1400" dirty="0">
                <a:solidFill>
                  <a:schemeClr val="tx1"/>
                </a:solidFill>
              </a:rPr>
              <a:t>Motions:</a:t>
            </a:r>
          </a:p>
          <a:p>
            <a:pPr lvl="0">
              <a:buFont typeface="Arial" panose="020B0604020202020204" pitchFamily="34" charset="0"/>
              <a:buChar char="•"/>
            </a:pPr>
            <a:r>
              <a:rPr lang="en-GB" sz="1400" dirty="0">
                <a:solidFill>
                  <a:schemeClr val="tx1"/>
                </a:solidFill>
              </a:rPr>
              <a:t>Submissions (second hour): MAC</a:t>
            </a:r>
          </a:p>
          <a:p>
            <a:pPr lvl="0">
              <a:buFont typeface="Arial" panose="020B0604020202020204" pitchFamily="34" charset="0"/>
              <a:buChar char="•"/>
            </a:pPr>
            <a:r>
              <a:rPr lang="en-GB" sz="1400" dirty="0" err="1"/>
              <a:t>AoB</a:t>
            </a:r>
            <a:r>
              <a:rPr lang="en-GB" sz="1400" dirty="0"/>
              <a:t>: 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a:t>
            </a:r>
          </a:p>
          <a:p>
            <a:pPr>
              <a:buFont typeface="Arial" panose="020B0604020202020204" pitchFamily="34" charset="0"/>
              <a:buChar char="•"/>
            </a:pPr>
            <a:r>
              <a:rPr lang="en-GB" sz="1600" dirty="0"/>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 (first hour):</a:t>
            </a:r>
          </a:p>
          <a:p>
            <a:pPr>
              <a:buFont typeface="Arial" panose="020B0604020202020204" pitchFamily="34" charset="0"/>
              <a:buChar char="•"/>
            </a:pPr>
            <a:r>
              <a:rPr lang="en-US" sz="1600" dirty="0">
                <a:solidFill>
                  <a:schemeClr val="tx1"/>
                </a:solidFill>
              </a:rPr>
              <a:t>Motions:</a:t>
            </a:r>
            <a:endParaRPr lang="en-US" sz="1600" b="0" dirty="0">
              <a:solidFill>
                <a:schemeClr val="tx1"/>
              </a:solidFill>
            </a:endParaRPr>
          </a:p>
          <a:p>
            <a:pPr>
              <a:buFont typeface="Arial" panose="020B0604020202020204" pitchFamily="34" charset="0"/>
              <a:buChar char="•"/>
            </a:pPr>
            <a:r>
              <a:rPr lang="en-GB" sz="1600" dirty="0"/>
              <a:t>Submissions (second hour):</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a:t>
            </a:r>
          </a:p>
          <a:p>
            <a:pPr>
              <a:buFont typeface="Arial" panose="020B0604020202020204" pitchFamily="34" charset="0"/>
              <a:buChar char="•"/>
            </a:pPr>
            <a:r>
              <a:rPr lang="en-US" sz="1600" kern="1200" dirty="0">
                <a:ea typeface="Times New Roman" panose="02020603050405020304" pitchFamily="18" charset="0"/>
              </a:rPr>
              <a:t>Submissions (30 mins):</a:t>
            </a:r>
            <a:endParaRPr lang="en-US" sz="1600" i="0" u="none" strike="noStrike" kern="1200" dirty="0">
              <a:solidFill>
                <a:srgbClr val="000000"/>
              </a:solidFill>
              <a:effectLst/>
              <a:ea typeface="Times New Roman" panose="02020603050405020304" pitchFamily="18" charset="0"/>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447800"/>
            <a:ext cx="7770813" cy="50768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US" sz="1400" dirty="0">
                <a:solidFill>
                  <a:schemeClr val="tx1"/>
                </a:solidFill>
              </a:rPr>
              <a:t>TGbe Editor’s Report:</a:t>
            </a:r>
          </a:p>
          <a:p>
            <a:pPr lvl="0">
              <a:buFont typeface="Arial" panose="020B0604020202020204" pitchFamily="34" charset="0"/>
              <a:buChar char="•"/>
            </a:pPr>
            <a:r>
              <a:rPr lang="en-GB" sz="1400" dirty="0">
                <a:solidFill>
                  <a:schemeClr val="tx1"/>
                </a:solidFill>
              </a:rPr>
              <a:t>CR Status</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US" sz="1400" dirty="0">
                <a:solidFill>
                  <a:schemeClr val="tx1"/>
                </a:solidFill>
              </a:rPr>
              <a:t>Motions:</a:t>
            </a:r>
          </a:p>
          <a:p>
            <a:pPr lvl="0">
              <a:buFont typeface="Arial" panose="020B0604020202020204" pitchFamily="34" charset="0"/>
              <a:buChar char="•"/>
            </a:pPr>
            <a:r>
              <a:rPr lang="en-US" sz="1400" dirty="0">
                <a:solidFill>
                  <a:schemeClr val="tx1"/>
                </a:solidFill>
              </a:rPr>
              <a:t>Goals for March 2023, Teleconference/Ad-hoc Plan,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December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March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December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spcAft>
                <a:spcPts val="1200"/>
              </a:spcAft>
              <a:buFont typeface="Times New Roman" panose="02020603050405020304" pitchFamily="18" charset="0"/>
              <a:buChar char="-"/>
            </a:pPr>
            <a:endParaRPr lang="en-US" sz="16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07741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11" name="Content Placeholder 10">
            <a:extLst>
              <a:ext uri="{FF2B5EF4-FFF2-40B4-BE49-F238E27FC236}">
                <a16:creationId xmlns:a16="http://schemas.microsoft.com/office/drawing/2014/main" id="{63F1219F-7F2E-A16A-9929-BEA2E32477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December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December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December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December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136369</TotalTime>
  <Words>3164</Words>
  <Application>Microsoft Office PowerPoint</Application>
  <PresentationFormat>On-screen Show (4:3)</PresentationFormat>
  <Paragraphs>518</Paragraphs>
  <Slides>44</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2" baseType="lpstr">
      <vt:lpstr>Arial</vt:lpstr>
      <vt:lpstr>Arial Black</vt:lpstr>
      <vt:lpstr>Calibri</vt:lpstr>
      <vt:lpstr>Monotype Sorts</vt:lpstr>
      <vt:lpstr>Times New Roman</vt:lpstr>
      <vt:lpstr>Wingdings</vt:lpstr>
      <vt:lpstr>Office Theme</vt:lpstr>
      <vt:lpstr>Document</vt:lpstr>
      <vt:lpstr>TGbe January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MAC Submission’s List 1</vt:lpstr>
      <vt:lpstr>MAC Submission’s List Q1</vt:lpstr>
      <vt:lpstr>Technical Submission’s List</vt:lpstr>
      <vt:lpstr>Monday MAC Agenda–AM2</vt:lpstr>
      <vt:lpstr>Monday Joint Agenda-PM1</vt:lpstr>
      <vt:lpstr>Summary from Nov. meeting, conf calls and ad-hoc</vt:lpstr>
      <vt:lpstr>Monday MAC Agenda–PM2</vt:lpstr>
      <vt:lpstr>Tuesday MAC Agenda–AM1</vt:lpstr>
      <vt:lpstr>Tuesday Joint Agenda-AM2</vt:lpstr>
      <vt:lpstr>Tuesday MAC Agenda–PM1</vt:lpstr>
      <vt:lpstr>Tuesday PHY Agenda–PM2</vt:lpstr>
      <vt:lpstr>Tuesday MAC Agenda–PM2</vt:lpstr>
      <vt:lpstr>Wednesday Joint Agenda-AM1</vt:lpstr>
      <vt:lpstr>Wednesday MAC Agenda–PM2</vt:lpstr>
      <vt:lpstr>Thursday Joint Agenda-AM1</vt:lpstr>
      <vt:lpstr>Thursday MAC Agenda–AM2</vt:lpstr>
      <vt:lpstr>Thursday Joint Agenda-PM1</vt:lpstr>
      <vt:lpstr>LB266 CR Status</vt:lpstr>
      <vt:lpstr>Goals for March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2022-12-12T21:31:00Z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