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1"/>
  </p:notesMasterIdLst>
  <p:handoutMasterIdLst>
    <p:handoutMasterId r:id="rId32"/>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50" r:id="rId22"/>
    <p:sldId id="557" r:id="rId23"/>
    <p:sldId id="466" r:id="rId24"/>
    <p:sldId id="443" r:id="rId25"/>
    <p:sldId id="448" r:id="rId26"/>
    <p:sldId id="449" r:id="rId27"/>
    <p:sldId id="447" r:id="rId28"/>
    <p:sldId id="489" r:id="rId29"/>
    <p:sldId id="458" r:id="rId30"/>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0" autoAdjust="0"/>
    <p:restoredTop sz="92269" autoAdjust="0"/>
  </p:normalViewPr>
  <p:slideViewPr>
    <p:cSldViewPr>
      <p:cViewPr varScale="1">
        <p:scale>
          <a:sx n="86" d="100"/>
          <a:sy n="86" d="100"/>
        </p:scale>
        <p:origin x="83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802.11-22-2113r0</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802.11-22-2113r0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January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20</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21</a:t>
            </a:fld>
            <a:endParaRPr lang="en-US" altLang="en-US"/>
          </a:p>
        </p:txBody>
      </p:sp>
    </p:spTree>
    <p:extLst>
      <p:ext uri="{BB962C8B-B14F-4D97-AF65-F5344CB8AC3E}">
        <p14:creationId xmlns:p14="http://schemas.microsoft.com/office/powerpoint/2010/main" val="2235966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22</a:t>
            </a:fld>
            <a:endParaRPr lang="en-US"/>
          </a:p>
        </p:txBody>
      </p:sp>
    </p:spTree>
    <p:extLst>
      <p:ext uri="{BB962C8B-B14F-4D97-AF65-F5344CB8AC3E}">
        <p14:creationId xmlns:p14="http://schemas.microsoft.com/office/powerpoint/2010/main" val="1100860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802.11-22-2113r0</a:t>
            </a:r>
          </a:p>
        </p:txBody>
      </p:sp>
      <p:sp>
        <p:nvSpPr>
          <p:cNvPr id="5" name="Date Placeholder 4"/>
          <p:cNvSpPr>
            <a:spLocks noGrp="1"/>
          </p:cNvSpPr>
          <p:nvPr>
            <p:ph type="dt" idx="11"/>
          </p:nvPr>
        </p:nvSpPr>
        <p:spPr/>
        <p:txBody>
          <a:bodyPr/>
          <a:lstStyle/>
          <a:p>
            <a:pPr>
              <a:defRPr/>
            </a:pPr>
            <a:r>
              <a:rPr lang="en-US"/>
              <a:t>January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802.11-22-2113r0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January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January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January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January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January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January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January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90414" y="332601"/>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802.11-22/2113r0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January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Vijitha.Weerackody@jhuapl.edu"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Liaisons/Liaisons-and-External-Communication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2/ec-22-0261" TargetMode="External"/><Relationship Id="rId3" Type="http://schemas.openxmlformats.org/officeDocument/2006/relationships/hyperlink" Target="https://mentor.ieee.org/802.11/dcn/22/11-22-2112" TargetMode="External"/><Relationship Id="rId7" Type="http://schemas.openxmlformats.org/officeDocument/2006/relationships/hyperlink" Target="https://mentor.ieee.org/802.11/dcn/22/11-22-2139" TargetMode="External"/><Relationship Id="rId12" Type="http://schemas.openxmlformats.org/officeDocument/2006/relationships/hyperlink" Target="https://mentor.ieee.org/802.11/dcn/22/11-22-176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2/11-22-2122" TargetMode="External"/><Relationship Id="rId11" Type="http://schemas.openxmlformats.org/officeDocument/2006/relationships/hyperlink" Target="https://mentor.ieee.org/802.11/dcn/22/11-22-2141" TargetMode="External"/><Relationship Id="rId5" Type="http://schemas.openxmlformats.org/officeDocument/2006/relationships/hyperlink" Target="https://mentor.ieee.org/802.11/dcn/22/11-22-2140" TargetMode="External"/><Relationship Id="rId10" Type="http://schemas.openxmlformats.org/officeDocument/2006/relationships/hyperlink" Target="https://mentor.ieee.org/802.11/dcn/22/11-22-2117" TargetMode="External"/><Relationship Id="rId4" Type="http://schemas.openxmlformats.org/officeDocument/2006/relationships/hyperlink" Target="https://mentor.ieee.org/802.11/dcn/22/11-22-2113" TargetMode="External"/><Relationship Id="rId9" Type="http://schemas.openxmlformats.org/officeDocument/2006/relationships/hyperlink" Target="https://mentor.ieee.org/802.11/dcn/22/11-22-2114"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January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2023-01-15</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January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spid="_x0000_s1201" name="Document" r:id="rId4" imgW="8286150" imgH="2777437" progId="Word.Document.8">
                  <p:embed/>
                </p:oleObj>
              </mc:Choice>
              <mc:Fallback>
                <p:oleObj name="Document" r:id="rId4" imgW="8286150" imgH="2777437" progId="Word.Document.8">
                  <p:embed/>
                  <p:pic>
                    <p:nvPicPr>
                      <p:cNvPr id="0" name=""/>
                      <p:cNvPicPr>
                        <a:picLocks noChangeAspect="1" noChangeArrowheads="1"/>
                      </p:cNvPicPr>
                      <p:nvPr/>
                    </p:nvPicPr>
                    <p:blipFill>
                      <a:blip r:embed="rId5"/>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January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814070600"/>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UHR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3283399475"/>
              </p:ext>
            </p:extLst>
          </p:nvPr>
        </p:nvGraphicFramePr>
        <p:xfrm>
          <a:off x="6248400" y="1719575"/>
          <a:ext cx="5744499" cy="38680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AZ</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Next Generation Positioning (NGP)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Enhancements for Next Gen V2X (NGV)</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WG Editor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P802.11-2020 </a:t>
                      </a:r>
                      <a:r>
                        <a:rPr kumimoji="0" lang="en-US" sz="1600" b="0" i="1" u="none" strike="noStrike" cap="none" normalizeH="0" baseline="0" dirty="0" err="1">
                          <a:ln>
                            <a:noFill/>
                          </a:ln>
                          <a:solidFill>
                            <a:schemeClr val="tx1"/>
                          </a:solidFill>
                          <a:effectLst/>
                          <a:latin typeface="Times New Roman" pitchFamily="18" charset="0"/>
                        </a:rPr>
                        <a:t>Cor</a:t>
                      </a:r>
                      <a:r>
                        <a:rPr kumimoji="0" lang="en-US" sz="1600" b="0" i="1" u="none" strike="noStrike" cap="none" normalizeH="0" baseline="0" dirty="0">
                          <a:ln>
                            <a:noFill/>
                          </a:ln>
                          <a:solidFill>
                            <a:schemeClr val="tx1"/>
                          </a:solidFill>
                          <a:effectLst/>
                          <a:latin typeface="Times New Roman" pitchFamily="18" charset="0"/>
                        </a:rPr>
                        <a:t> 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04584509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2023</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21373" y="5612268"/>
            <a:ext cx="6244273" cy="369332"/>
          </a:xfrm>
          <a:prstGeom prst="rect">
            <a:avLst/>
          </a:prstGeom>
          <a:solidFill>
            <a:schemeClr val="accent4"/>
          </a:solidFill>
        </p:spPr>
        <p:txBody>
          <a:bodyPr wrap="none" rtlCol="0">
            <a:spAutoFit/>
          </a:bodyPr>
          <a:lstStyle/>
          <a:p>
            <a:r>
              <a:rPr lang="en-US" sz="1800" dirty="0"/>
              <a:t>PAR Extension Request – target WG11 approval in May 2023</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Peter Ecclesine</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meeting</a:t>
            </a:r>
          </a:p>
        </p:txBody>
      </p:sp>
      <p:graphicFrame>
        <p:nvGraphicFramePr>
          <p:cNvPr id="7" name="Group 148"/>
          <p:cNvGraphicFramePr>
            <a:graphicFrameLocks/>
          </p:cNvGraphicFramePr>
          <p:nvPr>
            <p:extLst>
              <p:ext uri="{D42A27DB-BD31-4B8C-83A1-F6EECF244321}">
                <p14:modId xmlns:p14="http://schemas.microsoft.com/office/powerpoint/2010/main" val="1057116174"/>
              </p:ext>
            </p:extLst>
          </p:nvPr>
        </p:nvGraphicFramePr>
        <p:xfrm>
          <a:off x="152400" y="897598"/>
          <a:ext cx="11734800" cy="49240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 Peter ECCLESINE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Andrew MYLES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AZ</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Jonathan SEGEV</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a:ln>
                            <a:noFill/>
                          </a:ln>
                          <a:solidFill>
                            <a:schemeClr val="tx1"/>
                          </a:solidFill>
                          <a:effectLst/>
                          <a:latin typeface="Times New Roman" pitchFamily="18" charset="0"/>
                          <a:ea typeface="+mn-ea"/>
                          <a:cs typeface="+mn-cs"/>
                        </a:rPr>
                        <a:t>Assaf KASHER</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Chao-Chun WANG, Roy WANT</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Hongyuan</a:t>
                      </a:r>
                      <a:r>
                        <a:rPr kumimoji="0" lang="en-US" sz="1400" b="1" i="0" u="none" strike="noStrike" kern="1200" cap="none" normalizeH="0" baseline="0" dirty="0">
                          <a:ln>
                            <a:noFill/>
                          </a:ln>
                          <a:solidFill>
                            <a:schemeClr val="tx1"/>
                          </a:solidFill>
                          <a:effectLst/>
                          <a:latin typeface="Times New Roman" pitchFamily="18" charset="0"/>
                          <a:ea typeface="+mn-ea"/>
                          <a:cs typeface="+mn-cs"/>
                        </a:rPr>
                        <a:t> ZHANG, 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Yujin</a:t>
                      </a:r>
                      <a:r>
                        <a:rPr kumimoji="0" lang="en-US" sz="1400" b="1" i="0" u="none" strike="noStrike" kern="1200" cap="none" normalizeH="0" baseline="0" dirty="0">
                          <a:ln>
                            <a:noFill/>
                          </a:ln>
                          <a:solidFill>
                            <a:schemeClr val="tx1"/>
                          </a:solidFill>
                          <a:effectLst/>
                          <a:latin typeface="Times New Roman" pitchFamily="18" charset="0"/>
                          <a:ea typeface="+mn-ea"/>
                          <a:cs typeface="+mn-cs"/>
                        </a:rPr>
                        <a:t> NOH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Yan ZHANG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Amelia ANDERSDOTTER</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0668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GB" sz="1400" b="1" dirty="0" err="1"/>
                        <a:t>Zhisong</a:t>
                      </a:r>
                      <a:r>
                        <a:rPr lang="en-GB" sz="1400" b="1" dirty="0"/>
                        <a:t> ZUO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UHR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80851016"/>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January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12" name="Right Arrow 11"/>
          <p:cNvSpPr/>
          <p:nvPr/>
        </p:nvSpPr>
        <p:spPr bwMode="auto">
          <a:xfrm>
            <a:off x="304800" y="2140857"/>
            <a:ext cx="533400" cy="324399"/>
          </a:xfrm>
          <a:prstGeom prst="rightArrow">
            <a:avLst/>
          </a:prstGeom>
          <a:solidFill>
            <a:schemeClr val="accent3">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6758459"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721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33213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6927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541841"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008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759303"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7818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January 2023</a:t>
            </a:r>
            <a:endParaRPr lang="en-US" dirty="0"/>
          </a:p>
        </p:txBody>
      </p:sp>
      <p:sp>
        <p:nvSpPr>
          <p:cNvPr id="44" name="AutoShape 46"/>
          <p:cNvSpPr>
            <a:spLocks noChangeArrowheads="1"/>
          </p:cNvSpPr>
          <p:nvPr/>
        </p:nvSpPr>
        <p:spPr bwMode="auto">
          <a:xfrm>
            <a:off x="7391966"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4264359" y="3985881"/>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230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5469342" y="2132743"/>
            <a:ext cx="931174" cy="47692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709594"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73943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714047" y="3783609"/>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05713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4268528" y="3220842"/>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4289529" y="1450527"/>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3021265" y="37175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UHR Study </a:t>
            </a:r>
          </a:p>
          <a:p>
            <a:pPr algn="ctr"/>
            <a:r>
              <a:rPr lang="en-US" sz="1100" dirty="0">
                <a:latin typeface="Tahoma" pitchFamily="34" charset="0"/>
                <a:ea typeface="ＭＳ Ｐゴシック" charset="-128"/>
                <a:cs typeface="Arial" pitchFamily="34" charset="0"/>
              </a:rPr>
              <a:t>Group</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45583" y="441676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TIG</a:t>
            </a:r>
          </a:p>
        </p:txBody>
      </p:sp>
      <p:sp>
        <p:nvSpPr>
          <p:cNvPr id="61" name="AutoShape 46"/>
          <p:cNvSpPr>
            <a:spLocks noChangeArrowheads="1"/>
          </p:cNvSpPr>
          <p:nvPr/>
        </p:nvSpPr>
        <p:spPr bwMode="auto">
          <a:xfrm>
            <a:off x="4289529" y="2615818"/>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1155650000"/>
              </p:ext>
            </p:extLst>
          </p:nvPr>
        </p:nvGraphicFramePr>
        <p:xfrm>
          <a:off x="750357" y="1524000"/>
          <a:ext cx="10908243" cy="4312445"/>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2275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US" sz="2000" b="1" dirty="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SA Rec1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a:latin typeface="Calibri" panose="020F0502020204030204" pitchFamily="34" charset="0"/>
                          <a:cs typeface="Calibri" panose="020F0502020204030204" pitchFamily="34" charset="0"/>
                        </a:rPr>
                        <a:t>TGbb</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12-15</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30</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58</a:t>
                      </a:r>
                    </a:p>
                  </a:txBody>
                  <a:tcPr/>
                </a:tc>
                <a:tc>
                  <a:txBody>
                    <a:bodyPr/>
                    <a:lstStyle/>
                    <a:p>
                      <a:pPr marL="0" algn="ctr" defTabSz="914400" rtl="0" eaLnBrk="1" latinLnBrk="0" hangingPunct="1"/>
                      <a:r>
                        <a:rPr lang="en-US" sz="2000" b="1" kern="1200" dirty="0">
                          <a:solidFill>
                            <a:schemeClr val="dk1"/>
                          </a:solidFill>
                          <a:latin typeface="Calibri" panose="020F0502020204030204" pitchFamily="34" charset="0"/>
                          <a:ea typeface="+mn-ea"/>
                          <a:cs typeface="Calibri" panose="020F0502020204030204" pitchFamily="34" charset="0"/>
                        </a:rPr>
                        <a:t>121</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US" sz="2000" b="1" dirty="0">
                          <a:latin typeface="Calibri" panose="020F0502020204030204" pitchFamily="34" charset="0"/>
                          <a:cs typeface="Calibri" panose="020F0502020204030204" pitchFamily="34" charset="0"/>
                        </a:rPr>
                        <a:t>T</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SA Rec1</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err="1">
                          <a:latin typeface="Calibri" panose="020F0502020204030204" pitchFamily="34" charset="0"/>
                          <a:cs typeface="Calibri" panose="020F0502020204030204" pitchFamily="34" charset="0"/>
                        </a:rPr>
                        <a:t>TGbc</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12-16</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US" sz="2000" b="1" dirty="0">
                          <a:latin typeface="Calibri" panose="020F0502020204030204" pitchFamily="34" charset="0"/>
                          <a:cs typeface="Calibri" panose="020F0502020204030204" pitchFamily="34" charset="0"/>
                        </a:rPr>
                        <a:t>28</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11</a:t>
                      </a:r>
                    </a:p>
                  </a:txBody>
                  <a:tcPr/>
                </a:tc>
                <a:tc>
                  <a:txBody>
                    <a:bodyPr/>
                    <a:lstStyle/>
                    <a:p>
                      <a:pPr marL="0" algn="ctr" defTabSz="914400" rtl="0" eaLnBrk="1" latinLnBrk="0" hangingPunct="1"/>
                      <a:r>
                        <a:rPr lang="en-US" sz="2000" b="1" kern="1200" dirty="0">
                          <a:solidFill>
                            <a:schemeClr val="dk1"/>
                          </a:solidFill>
                          <a:latin typeface="Calibri" panose="020F0502020204030204" pitchFamily="34" charset="0"/>
                          <a:ea typeface="+mn-ea"/>
                          <a:cs typeface="Calibri" panose="020F0502020204030204" pitchFamily="34" charset="0"/>
                        </a:rPr>
                        <a:t>126</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January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2022-12-14</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1253042653"/>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90</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45</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491</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January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January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a:t>.</a:t>
            </a:r>
          </a:p>
          <a:p>
            <a:endParaRPr lang="en-US" sz="2800" b="0" dirty="0"/>
          </a:p>
          <a:p>
            <a:endParaRPr lang="en-US" sz="2800" b="0" dirty="0"/>
          </a:p>
        </p:txBody>
      </p:sp>
      <p:sp>
        <p:nvSpPr>
          <p:cNvPr id="2" name="Date Placeholder 1"/>
          <p:cNvSpPr>
            <a:spLocks noGrp="1"/>
          </p:cNvSpPr>
          <p:nvPr>
            <p:ph type="dt" sz="half" idx="10"/>
          </p:nvPr>
        </p:nvSpPr>
        <p:spPr/>
        <p:txBody>
          <a:bodyPr/>
          <a:lstStyle/>
          <a:p>
            <a:pPr>
              <a:defRPr/>
            </a:pPr>
            <a:r>
              <a:rPr lang="en-US"/>
              <a:t>January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effectLst/>
              </a:rPr>
              <a:t>Prof. Hao Min (Fudan University, Shanghai China</a:t>
            </a:r>
            <a:r>
              <a:rPr lang="en-GB" sz="1600" dirty="0">
                <a:effectLst/>
              </a:rPr>
              <a:t>) </a:t>
            </a:r>
            <a:r>
              <a:rPr lang="en-GB" sz="1600" dirty="0"/>
              <a:t>- AMP Tutorial (electronic attendee)</a:t>
            </a:r>
          </a:p>
          <a:p>
            <a:pPr lvl="1"/>
            <a:r>
              <a:rPr lang="en-US" sz="1600" dirty="0">
                <a:effectLst/>
              </a:rPr>
              <a:t>Dr. Heng Pan (</a:t>
            </a:r>
            <a:r>
              <a:rPr lang="en-US" sz="1600" dirty="0" err="1">
                <a:effectLst/>
              </a:rPr>
              <a:t>Finsiot</a:t>
            </a:r>
            <a:r>
              <a:rPr lang="en-US" sz="1600" dirty="0">
                <a:effectLst/>
              </a:rPr>
              <a:t> Inc</a:t>
            </a:r>
            <a:r>
              <a:rPr lang="en-GB" sz="1600" dirty="0">
                <a:effectLst/>
              </a:rPr>
              <a:t>) </a:t>
            </a:r>
            <a:r>
              <a:rPr lang="en-GB" sz="1600" dirty="0"/>
              <a:t>- AMP Tutorial (electronic attendee)</a:t>
            </a:r>
          </a:p>
          <a:p>
            <a:pPr lvl="1"/>
            <a:r>
              <a:rPr lang="en-US" sz="1600" dirty="0"/>
              <a:t>Vijitha </a:t>
            </a:r>
            <a:r>
              <a:rPr lang="en-US" sz="1600" dirty="0" err="1"/>
              <a:t>Weerackody</a:t>
            </a:r>
            <a:r>
              <a:rPr lang="en-US" sz="1600" dirty="0"/>
              <a:t> (Johns Hopkins)– </a:t>
            </a:r>
            <a:r>
              <a:rPr lang="en-US" sz="1600" dirty="0" err="1"/>
              <a:t>Coex</a:t>
            </a:r>
            <a:r>
              <a:rPr lang="en-US" sz="1600" dirty="0"/>
              <a:t> SC (electronic attendee) </a:t>
            </a:r>
            <a:r>
              <a:rPr lang="en-US" sz="1600" dirty="0">
                <a:hlinkClick r:id="rId4"/>
              </a:rPr>
              <a:t>Vijitha.Weerackody@jhuapl.edu</a:t>
            </a:r>
            <a:r>
              <a:rPr lang="en-US" sz="1600" dirty="0"/>
              <a:t> </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January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20</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None/>
            </a:pPr>
            <a:r>
              <a:rPr lang="en-US" sz="2000" dirty="0"/>
              <a:t>2022-2024 is Paul </a:t>
            </a:r>
            <a:r>
              <a:rPr lang="en-US" sz="2000" dirty="0" err="1"/>
              <a:t>Nikolich’s</a:t>
            </a:r>
            <a:r>
              <a:rPr lang="en-US" sz="2000" dirty="0"/>
              <a:t> final term as 802 Chairman.  </a:t>
            </a:r>
          </a:p>
          <a:p>
            <a:pPr marL="0" indent="0">
              <a:buNone/>
            </a:pPr>
            <a:endParaRPr lang="en-US" sz="2000" dirty="0"/>
          </a:p>
          <a:p>
            <a:pPr marL="0" indent="0">
              <a:buNone/>
            </a:pPr>
            <a:r>
              <a:rPr lang="en-US" sz="2000" dirty="0"/>
              <a:t>Candidates for 802 Chair and the 802 EC Appointed positions are sought as soon as possible. </a:t>
            </a:r>
          </a:p>
          <a:p>
            <a:pPr marL="0" indent="0">
              <a:buNone/>
            </a:pPr>
            <a:endParaRPr lang="en-US" sz="2000" dirty="0"/>
          </a:p>
          <a:p>
            <a:pPr marL="0" indent="0">
              <a:buNone/>
            </a:pPr>
            <a:r>
              <a:rPr lang="en-US" sz="2000" dirty="0"/>
              <a:t>Candidates should contact the holder of the position they seek to enable them to fully understand the responsibilities of the positions (Vice Chairs, Treasure, Recording Secretary,  Executive Secretary and Chair).  Please announce this at your opening meetings.</a:t>
            </a:r>
            <a:br>
              <a:rPr lang="en-US" sz="3200" dirty="0"/>
            </a:br>
            <a:endParaRPr lang="en-US" sz="3200" dirty="0"/>
          </a:p>
        </p:txBody>
      </p:sp>
      <p:sp>
        <p:nvSpPr>
          <p:cNvPr id="20483" name="Title 1"/>
          <p:cNvSpPr>
            <a:spLocks noGrp="1"/>
          </p:cNvSpPr>
          <p:nvPr>
            <p:ph type="title"/>
          </p:nvPr>
        </p:nvSpPr>
        <p:spPr/>
        <p:txBody>
          <a:bodyPr/>
          <a:lstStyle/>
          <a:p>
            <a:r>
              <a:rPr lang="en-GB" altLang="en-US" dirty="0"/>
              <a:t>M6.2 Announcements: 802 Chair request</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21</a:t>
            </a:fld>
            <a:endParaRPr lang="en-US" altLang="en-US" sz="1200" b="0"/>
          </a:p>
        </p:txBody>
      </p:sp>
    </p:spTree>
    <p:extLst>
      <p:ext uri="{BB962C8B-B14F-4D97-AF65-F5344CB8AC3E}">
        <p14:creationId xmlns:p14="http://schemas.microsoft.com/office/powerpoint/2010/main" val="3400496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background data</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22</a:t>
            </a:fld>
            <a:endParaRPr lang="en-US"/>
          </a:p>
        </p:txBody>
      </p:sp>
    </p:spTree>
    <p:extLst>
      <p:ext uri="{BB962C8B-B14F-4D97-AF65-F5344CB8AC3E}">
        <p14:creationId xmlns:p14="http://schemas.microsoft.com/office/powerpoint/2010/main" val="2252119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January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7" name="Picture 6">
            <a:extLst>
              <a:ext uri="{FF2B5EF4-FFF2-40B4-BE49-F238E27FC236}">
                <a16:creationId xmlns:a16="http://schemas.microsoft.com/office/drawing/2014/main" id="{DB25ED0A-1D7B-47C3-B860-0980C16107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685800"/>
            <a:ext cx="10597840" cy="5791200"/>
          </a:xfrm>
          <a:prstGeom prst="rect">
            <a:avLst/>
          </a:prstGeom>
        </p:spPr>
      </p:pic>
    </p:spTree>
    <p:extLst>
      <p:ext uri="{BB962C8B-B14F-4D97-AF65-F5344CB8AC3E}">
        <p14:creationId xmlns:p14="http://schemas.microsoft.com/office/powerpoint/2010/main" val="1391895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January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pic>
        <p:nvPicPr>
          <p:cNvPr id="7" name="Picture 6">
            <a:extLst>
              <a:ext uri="{FF2B5EF4-FFF2-40B4-BE49-F238E27FC236}">
                <a16:creationId xmlns:a16="http://schemas.microsoft.com/office/drawing/2014/main" id="{407C1A71-DB86-486D-9334-2F3A98C2E0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4845" y="674751"/>
            <a:ext cx="10615155" cy="5800662"/>
          </a:xfrm>
          <a:prstGeom prst="rect">
            <a:avLst/>
          </a:prstGeom>
        </p:spPr>
      </p:pic>
    </p:spTree>
    <p:extLst>
      <p:ext uri="{BB962C8B-B14F-4D97-AF65-F5344CB8AC3E}">
        <p14:creationId xmlns:p14="http://schemas.microsoft.com/office/powerpoint/2010/main" val="2805985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November to January</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January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25</a:t>
            </a:fld>
            <a:endParaRPr lang="en-US"/>
          </a:p>
        </p:txBody>
      </p:sp>
      <p:pic>
        <p:nvPicPr>
          <p:cNvPr id="9" name="Content Placeholder 8">
            <a:extLst>
              <a:ext uri="{FF2B5EF4-FFF2-40B4-BE49-F238E27FC236}">
                <a16:creationId xmlns:a16="http://schemas.microsoft.com/office/drawing/2014/main" id="{D9815079-3FA8-43C9-9F30-D51AEE83392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36656" y="1752601"/>
            <a:ext cx="8642700" cy="4722812"/>
          </a:xfrm>
        </p:spPr>
      </p:pic>
    </p:spTree>
    <p:extLst>
      <p:ext uri="{BB962C8B-B14F-4D97-AF65-F5344CB8AC3E}">
        <p14:creationId xmlns:p14="http://schemas.microsoft.com/office/powerpoint/2010/main" val="1784387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(November </a:t>
            </a:r>
            <a:r>
              <a:rPr lang="en-US"/>
              <a:t>to January)</a:t>
            </a:r>
            <a:endParaRPr lang="en-US" dirty="0"/>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January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pic>
        <p:nvPicPr>
          <p:cNvPr id="8" name="Content Placeholder 7">
            <a:extLst>
              <a:ext uri="{FF2B5EF4-FFF2-40B4-BE49-F238E27FC236}">
                <a16:creationId xmlns:a16="http://schemas.microsoft.com/office/drawing/2014/main" id="{90A8A1AB-3FF2-4FA3-B4E7-BA120B640A1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0200" y="1524000"/>
            <a:ext cx="8958048" cy="4895134"/>
          </a:xfrm>
        </p:spPr>
      </p:pic>
    </p:spTree>
    <p:extLst>
      <p:ext uri="{BB962C8B-B14F-4D97-AF65-F5344CB8AC3E}">
        <p14:creationId xmlns:p14="http://schemas.microsoft.com/office/powerpoint/2010/main" val="15154372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January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January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3429000"/>
          </a:xfrm>
        </p:spPr>
        <p:txBody>
          <a:bodyPr/>
          <a:lstStyle/>
          <a:p>
            <a:pPr marL="0" indent="0">
              <a:buNone/>
            </a:pPr>
            <a:r>
              <a:rPr lang="en-US" sz="2000" dirty="0"/>
              <a:t>Liaisons sent, see </a:t>
            </a:r>
            <a:r>
              <a:rPr lang="en-US" sz="2000" dirty="0">
                <a:hlinkClick r:id="rId3"/>
              </a:rPr>
              <a:t>https://grouper.ieee.org/groups/802/11/Liaisons/Liaisons-and-External-Communications.html</a:t>
            </a:r>
            <a:r>
              <a:rPr lang="en-US" sz="2000" dirty="0"/>
              <a:t> </a:t>
            </a:r>
          </a:p>
          <a:p>
            <a:pPr marL="0" indent="0">
              <a:buNone/>
            </a:pPr>
            <a:r>
              <a:rPr lang="en-US" sz="2000" dirty="0"/>
              <a:t>P802.11bc D4.0 to ISO JTC1/SC6 for information</a:t>
            </a:r>
          </a:p>
          <a:p>
            <a:pPr marL="0" indent="0">
              <a:buNone/>
            </a:pPr>
            <a:r>
              <a:rPr lang="en-US" sz="2000" dirty="0"/>
              <a:t>P802.11bb D4.0 to ISO JTC1/SC6 for information</a:t>
            </a:r>
          </a:p>
          <a:p>
            <a:pPr marL="0" indent="0">
              <a:buNone/>
            </a:pPr>
            <a:r>
              <a:rPr lang="en-GB" sz="2000" dirty="0"/>
              <a:t>Liaison to 802.1 re: TSN</a:t>
            </a:r>
          </a:p>
          <a:p>
            <a:pPr marL="0" indent="0">
              <a:buNone/>
            </a:pPr>
            <a:endParaRPr lang="en-GB" sz="2000" dirty="0"/>
          </a:p>
          <a:p>
            <a:pPr marL="0" indent="0">
              <a:buNone/>
            </a:pPr>
            <a:r>
              <a:rPr lang="en-US" sz="2000" dirty="0"/>
              <a:t>Liaisons received: None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November– approved</a:t>
            </a:r>
          </a:p>
          <a:p>
            <a:pPr marL="0" indent="0">
              <a:buNone/>
            </a:pPr>
            <a:r>
              <a:rPr lang="en-US" altLang="en-US" b="0" dirty="0"/>
              <a:t>P802.11bk to </a:t>
            </a:r>
            <a:r>
              <a:rPr lang="en-US" altLang="en-US" b="0" dirty="0" err="1"/>
              <a:t>NesCom</a:t>
            </a:r>
            <a:endParaRPr lang="en-GB" altLang="en-US" sz="2800" b="0" dirty="0"/>
          </a:p>
          <a:p>
            <a:pPr marL="0" indent="0">
              <a:buNone/>
            </a:pPr>
            <a:endParaRPr lang="en-US" altLang="en-US" sz="2800" dirty="0"/>
          </a:p>
          <a:p>
            <a:pPr marL="0" indent="0">
              <a:buNone/>
            </a:pPr>
            <a:r>
              <a:rPr lang="en-US" altLang="en-US" sz="2800" dirty="0"/>
              <a:t>January and February 2023 </a:t>
            </a:r>
          </a:p>
          <a:p>
            <a:pPr marL="0" indent="0">
              <a:buNone/>
            </a:pPr>
            <a:r>
              <a:rPr lang="en-GB" altLang="en-US" sz="2800" b="0" dirty="0"/>
              <a:t>None</a:t>
            </a:r>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r>
              <a:rPr lang="en-US" altLang="en-US" sz="2800" dirty="0"/>
              <a:t>December 2022 – all approved by the Standards Board</a:t>
            </a:r>
          </a:p>
          <a:p>
            <a:pPr marL="0" indent="0">
              <a:buNone/>
            </a:pPr>
            <a:r>
              <a:rPr lang="en-US" altLang="en-US" sz="2800" b="0" dirty="0"/>
              <a:t>P802.11az to </a:t>
            </a:r>
            <a:r>
              <a:rPr lang="en-US" altLang="en-US" sz="2800" b="0" dirty="0" err="1"/>
              <a:t>RevCom</a:t>
            </a:r>
            <a:r>
              <a:rPr lang="en-US" altLang="en-US" sz="2800" b="0" dirty="0"/>
              <a:t>; approved for publication </a:t>
            </a:r>
          </a:p>
          <a:p>
            <a:pPr marL="0" indent="0">
              <a:buNone/>
            </a:pPr>
            <a:r>
              <a:rPr lang="en-US" altLang="en-US" sz="2800" b="0" dirty="0"/>
              <a:t>P802.11bd to </a:t>
            </a:r>
            <a:r>
              <a:rPr lang="en-US" altLang="en-US" sz="2800" b="0" dirty="0" err="1"/>
              <a:t>RevCom</a:t>
            </a:r>
            <a:r>
              <a:rPr lang="en-US" altLang="en-US" sz="2800" b="0" dirty="0"/>
              <a:t>; approved for publication</a:t>
            </a:r>
          </a:p>
          <a:p>
            <a:pPr marL="0" indent="0">
              <a:buNone/>
            </a:pPr>
            <a:r>
              <a:rPr lang="en-US" altLang="en-US" sz="2800" b="0" dirty="0"/>
              <a:t>P802.11bk to </a:t>
            </a:r>
            <a:r>
              <a:rPr lang="en-US" altLang="en-US" sz="2800" b="0" dirty="0" err="1"/>
              <a:t>NesCom</a:t>
            </a:r>
            <a:r>
              <a:rPr lang="en-US" altLang="en-US" sz="2800" b="0" dirty="0"/>
              <a:t>; approved, </a:t>
            </a:r>
            <a:r>
              <a:rPr lang="en-US" altLang="en-US" sz="2800" b="0" dirty="0" err="1"/>
              <a:t>TGbk</a:t>
            </a:r>
            <a:r>
              <a:rPr lang="en-US" altLang="en-US" sz="2800" b="0" dirty="0"/>
              <a:t> formed</a:t>
            </a:r>
          </a:p>
          <a:p>
            <a:pPr marL="0" indent="0">
              <a:buNone/>
            </a:pPr>
            <a:endParaRPr lang="en-US" altLang="en-US" sz="2800" b="0" dirty="0"/>
          </a:p>
          <a:p>
            <a:pPr marL="0" indent="0">
              <a:buNone/>
            </a:pPr>
            <a:r>
              <a:rPr lang="en-US" altLang="en-US" sz="2800" dirty="0"/>
              <a:t>January 2023</a:t>
            </a:r>
          </a:p>
          <a:p>
            <a:pPr marL="0" indent="0">
              <a:buNone/>
            </a:pPr>
            <a:r>
              <a:rPr lang="en-US" altLang="en-US" sz="2800" b="0" dirty="0"/>
              <a:t>None</a:t>
            </a:r>
          </a:p>
          <a:p>
            <a:pPr marL="0" indent="0">
              <a:buNone/>
            </a:pPr>
            <a:endParaRPr lang="en-US" altLang="en-US" sz="280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January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1052301012"/>
              </p:ext>
            </p:extLst>
          </p:nvPr>
        </p:nvGraphicFramePr>
        <p:xfrm>
          <a:off x="929218" y="1828802"/>
          <a:ext cx="9625013" cy="3914524"/>
        </p:xfrm>
        <a:graphic>
          <a:graphicData uri="http://schemas.openxmlformats.org/drawingml/2006/table">
            <a:tbl>
              <a:tblPr/>
              <a:tblGrid>
                <a:gridCol w="3605213">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GB"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GB" sz="2000" b="0" i="0" u="none" strike="noStrike" dirty="0">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https://mentor.ieee.org/802.11/dcn/22/11-22-2112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GB"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https://mentor.ieee.org/802.11/dcn/22/11-22-2113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GB"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https://mentor.ieee.org/802.11/dcn/22/11-22-2140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GB" sz="2000" b="0" i="0" u="none" strike="noStrike">
                          <a:solidFill>
                            <a:srgbClr val="323232"/>
                          </a:solidFill>
                          <a:effectLst/>
                          <a:latin typeface="Arial" panose="020B0604020202020204" pitchFamily="34" charset="0"/>
                        </a:rPr>
                        <a:t>1</a:t>
                      </a:r>
                      <a:r>
                        <a:rPr lang="en-GB" sz="2000" b="0" i="0" u="none" strike="noStrike" baseline="30000">
                          <a:solidFill>
                            <a:srgbClr val="323232"/>
                          </a:solidFill>
                          <a:effectLst/>
                          <a:latin typeface="Arial" panose="020B0604020202020204" pitchFamily="34" charset="0"/>
                        </a:rPr>
                        <a:t>st</a:t>
                      </a:r>
                      <a:r>
                        <a:rPr lang="en-GB"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https://mentor.ieee.org/802.11/dcn/22/11-22-2122</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GB" sz="2000" b="0" i="0" u="none" strike="noStrike" dirty="0">
                          <a:solidFill>
                            <a:srgbClr val="323232"/>
                          </a:solidFill>
                          <a:effectLst/>
                          <a:latin typeface="Arial" panose="020B0604020202020204" pitchFamily="34" charset="0"/>
                        </a:rPr>
                        <a:t>2</a:t>
                      </a:r>
                      <a:r>
                        <a:rPr lang="en-GB" sz="2000" b="0" i="0" u="none" strike="noStrike" baseline="30000" dirty="0">
                          <a:solidFill>
                            <a:srgbClr val="323232"/>
                          </a:solidFill>
                          <a:effectLst/>
                          <a:latin typeface="Arial" panose="020B0604020202020204" pitchFamily="34" charset="0"/>
                        </a:rPr>
                        <a:t>nd</a:t>
                      </a:r>
                      <a:r>
                        <a:rPr lang="en-GB" sz="2000" b="0" i="0" u="none" strike="noStrike" dirty="0">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https://mentor.ieee.org/802.11/dcn/22/11-22-2139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GB"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https://mentor.ieee.org/802-ec/dcn/22/ec-22-0261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GB"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https://mentor.ieee.org/802.11/dcn/22/11-22-2114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GB"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https://mentor.ieee.org/802.11/dcn/22/11-22-2117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GB"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https://mentor.ieee.org/802.11/dcn/22/11-22-2141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GB"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https://mentor.ieee.org/802.11/dcn/22/11-22-1761</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January 2023 session, reciprocal credit is given for other WG/TAG meetings which occur during the WG11 session, Monday January 16, 2023 10:00 am Eastern time to Friday, January 20, 2023 noon Eastern time. </a:t>
            </a:r>
          </a:p>
          <a:p>
            <a:endParaRPr lang="en-US" altLang="en-US" dirty="0"/>
          </a:p>
          <a:p>
            <a:r>
              <a:rPr lang="en-US" altLang="en-US" dirty="0"/>
              <a:t>The January 2023 in-person and electronic meeting DOES count towards voting credit.</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2023-01-17 AM2 and Thursday 2023-01-19 AM1 ,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January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181215</TotalTime>
  <Words>2518</Words>
  <Application>Microsoft Office PowerPoint</Application>
  <PresentationFormat>Widescreen</PresentationFormat>
  <Paragraphs>671</Paragraphs>
  <Slides>28</Slides>
  <Notes>17</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28</vt:i4>
      </vt:variant>
    </vt:vector>
  </HeadingPairs>
  <TitlesOfParts>
    <vt:vector size="37"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January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M6.2 Announcements: 2023 January Designation of Individual experts</vt:lpstr>
      <vt:lpstr>M6.2 Announcements: 802 Chair request</vt:lpstr>
      <vt:lpstr>background data</vt:lpstr>
      <vt:lpstr>PowerPoint Presentation</vt:lpstr>
      <vt:lpstr>PowerPoint Presentation</vt:lpstr>
      <vt:lpstr>Attendees by affiliation (attended at least one meeting November to January</vt:lpstr>
      <vt:lpstr>Attendance by subgroup (November to January)</vt:lpstr>
      <vt:lpstr>Additional Reference material</vt:lpstr>
      <vt:lpstr> Comment Resolution Resources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January 2023</cp:keywords>
  <cp:lastModifiedBy>Stanley, Dorothy</cp:lastModifiedBy>
  <cp:revision>2439</cp:revision>
  <cp:lastPrinted>1998-02-10T13:28:06Z</cp:lastPrinted>
  <dcterms:created xsi:type="dcterms:W3CDTF">1998-02-10T13:07:52Z</dcterms:created>
  <dcterms:modified xsi:type="dcterms:W3CDTF">2023-01-16T04:18:27Z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