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09" r:id="rId4"/>
    <p:sldId id="316" r:id="rId5"/>
    <p:sldId id="287" r:id="rId6"/>
    <p:sldId id="308" r:id="rId7"/>
    <p:sldId id="386" r:id="rId8"/>
    <p:sldId id="300" r:id="rId9"/>
    <p:sldId id="301" r:id="rId10"/>
    <p:sldId id="303" r:id="rId11"/>
    <p:sldId id="304" r:id="rId12"/>
    <p:sldId id="305" r:id="rId13"/>
    <p:sldId id="302" r:id="rId14"/>
    <p:sldId id="306" r:id="rId15"/>
    <p:sldId id="342" r:id="rId16"/>
    <p:sldId id="343" r:id="rId17"/>
    <p:sldId id="385" r:id="rId18"/>
    <p:sldId id="381" r:id="rId19"/>
    <p:sldId id="347" r:id="rId20"/>
    <p:sldId id="344" r:id="rId21"/>
    <p:sldId id="372" r:id="rId22"/>
    <p:sldId id="322" r:id="rId23"/>
    <p:sldId id="320" r:id="rId24"/>
    <p:sldId id="327" r:id="rId25"/>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16" autoAdjust="0"/>
    <p:restoredTop sz="94694"/>
  </p:normalViewPr>
  <p:slideViewPr>
    <p:cSldViewPr>
      <p:cViewPr varScale="1">
        <p:scale>
          <a:sx n="161" d="100"/>
          <a:sy n="161" d="100"/>
        </p:scale>
        <p:origin x="688"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802.11-22/2105</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December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802.11-22/2105</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December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802.11-22/2105</a:t>
            </a:r>
            <a:endParaRPr lang="en-US"/>
          </a:p>
        </p:txBody>
      </p:sp>
      <p:sp>
        <p:nvSpPr>
          <p:cNvPr id="5" name="Rectangle 3"/>
          <p:cNvSpPr>
            <a:spLocks noGrp="1" noChangeArrowheads="1"/>
          </p:cNvSpPr>
          <p:nvPr>
            <p:ph type="dt"/>
          </p:nvPr>
        </p:nvSpPr>
        <p:spPr>
          <a:ln/>
        </p:spPr>
        <p:txBody>
          <a:bodyPr/>
          <a:lstStyle/>
          <a:p>
            <a:r>
              <a:rPr lang="en-GB"/>
              <a:t>December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802.11-22/2105</a:t>
            </a:r>
            <a:endParaRPr lang="en-US"/>
          </a:p>
        </p:txBody>
      </p:sp>
      <p:sp>
        <p:nvSpPr>
          <p:cNvPr id="5" name="Rectangle 3"/>
          <p:cNvSpPr>
            <a:spLocks noGrp="1" noChangeArrowheads="1"/>
          </p:cNvSpPr>
          <p:nvPr>
            <p:ph type="dt"/>
          </p:nvPr>
        </p:nvSpPr>
        <p:spPr>
          <a:ln/>
        </p:spPr>
        <p:txBody>
          <a:bodyPr/>
          <a:lstStyle/>
          <a:p>
            <a:r>
              <a:rPr lang="en-GB"/>
              <a:t>December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December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December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December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December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December 2022</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December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December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December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December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December 2022</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802.11-22/2105r01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eeesa.webex.com/ieeesa/j.php?MTID=m122056a285b21c1aab39b33b9fcbc498"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December 2022</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December 13, 2022</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2022-12-07</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925046159"/>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name="Document" r:id="rId3" imgW="8432800" imgH="1473200" progId="Word.Document.8">
                  <p:embed/>
                </p:oleObj>
              </mc:Choice>
              <mc:Fallback>
                <p:oleObj name="Document" r:id="rId3"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4"/>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Submissions – comment resolutions</a:t>
            </a:r>
          </a:p>
        </p:txBody>
      </p:sp>
      <p:sp>
        <p:nvSpPr>
          <p:cNvPr id="6" name="Datumsplatzhalter 5"/>
          <p:cNvSpPr>
            <a:spLocks noGrp="1"/>
          </p:cNvSpPr>
          <p:nvPr>
            <p:ph type="dt" idx="10"/>
          </p:nvPr>
        </p:nvSpPr>
        <p:spPr/>
        <p:txBody>
          <a:bodyPr/>
          <a:lstStyle/>
          <a:p>
            <a:r>
              <a:rPr lang="en-GB"/>
              <a:t>December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42812843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December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2101672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December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December 2022</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December 13, 2022 telephone conference.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endParaRPr lang="en-GB" dirty="0"/>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No changes in R1 – just uploaded to avoid </a:t>
            </a:r>
            <a:r>
              <a:rPr lang="en-GB"/>
              <a:t>a dangling DCN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December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sz="2000" dirty="0"/>
              <a:t>Current </a:t>
            </a:r>
            <a:r>
              <a:rPr lang="en-US" sz="2000" dirty="0" err="1"/>
              <a:t>TGbc</a:t>
            </a:r>
            <a:r>
              <a:rPr lang="en-US" sz="2000" dirty="0"/>
              <a:t> Schedule (Revision as of 2022-09-12)</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sz="1200" dirty="0">
                <a:solidFill>
                  <a:schemeClr val="tx1"/>
                </a:solidFill>
              </a:rPr>
              <a:t>January 2019			First meeting as a task group</a:t>
            </a:r>
          </a:p>
          <a:p>
            <a:pPr marL="0" indent="0">
              <a:lnSpc>
                <a:spcPct val="80000"/>
              </a:lnSpc>
            </a:pPr>
            <a:r>
              <a:rPr lang="en-US" altLang="en-US" sz="1200" dirty="0">
                <a:solidFill>
                  <a:schemeClr val="tx1"/>
                </a:solidFill>
              </a:rPr>
              <a:t>June 2020				Call for comments on D0.1</a:t>
            </a:r>
          </a:p>
          <a:p>
            <a:pPr marL="0" indent="0">
              <a:lnSpc>
                <a:spcPct val="80000"/>
              </a:lnSpc>
            </a:pPr>
            <a:r>
              <a:rPr lang="en-US" altLang="en-US" sz="1200" dirty="0">
                <a:solidFill>
                  <a:schemeClr val="tx1"/>
                </a:solidFill>
              </a:rPr>
              <a:t>November 2020		Initial WGLB (D1.0)</a:t>
            </a:r>
          </a:p>
          <a:p>
            <a:pPr marL="0" indent="0">
              <a:lnSpc>
                <a:spcPct val="80000"/>
              </a:lnSpc>
            </a:pPr>
            <a:r>
              <a:rPr lang="en-US" altLang="en-US" sz="1200" dirty="0">
                <a:solidFill>
                  <a:schemeClr val="tx1"/>
                </a:solidFill>
              </a:rPr>
              <a:t>September 2021		D2.0 WG Recirculation LB</a:t>
            </a:r>
          </a:p>
          <a:p>
            <a:pPr marL="0" indent="0">
              <a:lnSpc>
                <a:spcPct val="80000"/>
              </a:lnSpc>
            </a:pPr>
            <a:r>
              <a:rPr lang="en-US" altLang="en-US" sz="1200" dirty="0">
                <a:solidFill>
                  <a:schemeClr val="tx1"/>
                </a:solidFill>
              </a:rPr>
              <a:t>March 2022			D3.0 WG Recirculation LB</a:t>
            </a:r>
          </a:p>
          <a:p>
            <a:pPr marL="0" indent="0">
              <a:lnSpc>
                <a:spcPct val="80000"/>
              </a:lnSpc>
            </a:pPr>
            <a:r>
              <a:rPr lang="en-US" altLang="en-US" sz="1200" dirty="0">
                <a:solidFill>
                  <a:schemeClr val="tx1"/>
                </a:solidFill>
              </a:rPr>
              <a:t>May					intermediate version D3.1</a:t>
            </a:r>
          </a:p>
          <a:p>
            <a:pPr marL="0" indent="0">
              <a:lnSpc>
                <a:spcPct val="80000"/>
              </a:lnSpc>
            </a:pPr>
            <a:r>
              <a:rPr lang="en-US" altLang="en-US" sz="1200" dirty="0">
                <a:solidFill>
                  <a:schemeClr val="tx1"/>
                </a:solidFill>
              </a:rPr>
              <a:t>June					Form SAB Pool</a:t>
            </a:r>
          </a:p>
          <a:p>
            <a:pPr marL="0" indent="0">
              <a:lnSpc>
                <a:spcPct val="80000"/>
              </a:lnSpc>
            </a:pPr>
            <a:r>
              <a:rPr lang="en-US" altLang="en-US" sz="1200" dirty="0">
                <a:solidFill>
                  <a:schemeClr val="tx1"/>
                </a:solidFill>
              </a:rPr>
              <a:t>July					Editorial reviews completed: MEC &amp; MDR on D3.1</a:t>
            </a:r>
          </a:p>
          <a:p>
            <a:pPr marL="0" indent="0">
              <a:lnSpc>
                <a:spcPct val="80000"/>
              </a:lnSpc>
            </a:pPr>
            <a:r>
              <a:rPr lang="en-US" altLang="en-US" sz="1200" dirty="0">
                <a:solidFill>
                  <a:schemeClr val="tx1"/>
                </a:solidFill>
              </a:rPr>
              <a:t>					D4.0 WG Recirculation LB </a:t>
            </a:r>
          </a:p>
          <a:p>
            <a:pPr marL="0" indent="0">
              <a:lnSpc>
                <a:spcPct val="80000"/>
              </a:lnSpc>
            </a:pPr>
            <a:r>
              <a:rPr lang="en-US" altLang="en-US" sz="1200" dirty="0">
                <a:solidFill>
                  <a:schemeClr val="tx1"/>
                </a:solidFill>
              </a:rPr>
              <a:t>September 2022		</a:t>
            </a:r>
            <a:r>
              <a:rPr lang="en-US" altLang="en-US" sz="1200" dirty="0">
                <a:solidFill>
                  <a:schemeClr val="tx1"/>
                </a:solidFill>
                <a:highlight>
                  <a:srgbClr val="FFFF00"/>
                </a:highlight>
              </a:rPr>
              <a:t>WG request EC for unconditional approval to forward</a:t>
            </a:r>
          </a:p>
          <a:p>
            <a:pPr marL="0" indent="0">
              <a:lnSpc>
                <a:spcPct val="80000"/>
              </a:lnSpc>
            </a:pPr>
            <a:r>
              <a:rPr lang="en-US" altLang="en-US" sz="1200" dirty="0">
                <a:solidFill>
                  <a:schemeClr val="tx1"/>
                </a:solidFill>
                <a:highlight>
                  <a:srgbClr val="FFFF00"/>
                </a:highlight>
              </a:rPr>
              <a:t>					draft D4.0 to SA ballot</a:t>
            </a:r>
          </a:p>
          <a:p>
            <a:pPr marL="0" indent="0">
              <a:lnSpc>
                <a:spcPct val="80000"/>
              </a:lnSpc>
            </a:pPr>
            <a:r>
              <a:rPr lang="en-US" altLang="en-US" sz="1200" dirty="0">
                <a:solidFill>
                  <a:schemeClr val="tx1"/>
                </a:solidFill>
                <a:highlight>
                  <a:srgbClr val="FFFF00"/>
                </a:highlight>
              </a:rPr>
              <a:t>Oct 4</a:t>
            </a:r>
            <a:r>
              <a:rPr lang="en-US" altLang="en-US" sz="1200" baseline="30000" dirty="0">
                <a:solidFill>
                  <a:schemeClr val="tx1"/>
                </a:solidFill>
                <a:highlight>
                  <a:srgbClr val="FFFF00"/>
                </a:highlight>
              </a:rPr>
              <a:t>th</a:t>
            </a:r>
            <a:r>
              <a:rPr lang="en-US" altLang="en-US" sz="1200" dirty="0">
                <a:solidFill>
                  <a:schemeClr val="tx1"/>
                </a:solidFill>
                <a:highlight>
                  <a:srgbClr val="FFFF00"/>
                </a:highlight>
              </a:rPr>
              <a:t>, 2022 (EC telco)	EC approval to go to SA Ballot (unconditional)</a:t>
            </a:r>
          </a:p>
          <a:p>
            <a:pPr marL="0" indent="0">
              <a:lnSpc>
                <a:spcPct val="80000"/>
              </a:lnSpc>
            </a:pPr>
            <a:r>
              <a:rPr lang="en-US" altLang="en-US" sz="1200" dirty="0">
                <a:solidFill>
                  <a:schemeClr val="tx1"/>
                </a:solidFill>
                <a:highlight>
                  <a:srgbClr val="FFFF00"/>
                </a:highlight>
              </a:rPr>
              <a:t>Oct. 6th				Initial SA Ballot (D4.0), Start of</a:t>
            </a:r>
          </a:p>
          <a:p>
            <a:pPr marL="0" indent="0">
              <a:lnSpc>
                <a:spcPct val="80000"/>
              </a:lnSpc>
            </a:pPr>
            <a:r>
              <a:rPr lang="en-US" altLang="en-US" sz="1200" dirty="0">
                <a:solidFill>
                  <a:schemeClr val="tx1"/>
                </a:solidFill>
              </a:rPr>
              <a:t>March 2023			Second SA Ballot</a:t>
            </a:r>
          </a:p>
          <a:p>
            <a:pPr marL="0" indent="0">
              <a:lnSpc>
                <a:spcPct val="80000"/>
              </a:lnSpc>
            </a:pPr>
            <a:r>
              <a:rPr lang="en-US" altLang="en-US" sz="1200" dirty="0">
                <a:solidFill>
                  <a:schemeClr val="tx1"/>
                </a:solidFill>
              </a:rPr>
              <a:t>July 2023				Third SA Ballot</a:t>
            </a:r>
          </a:p>
          <a:p>
            <a:pPr marL="0" indent="0">
              <a:lnSpc>
                <a:spcPct val="80000"/>
              </a:lnSpc>
            </a:pPr>
            <a:r>
              <a:rPr lang="en-US" altLang="en-US" sz="1200" dirty="0">
                <a:solidFill>
                  <a:schemeClr val="tx1"/>
                </a:solidFill>
              </a:rPr>
              <a:t>September 2023		EC approval to </a:t>
            </a:r>
            <a:r>
              <a:rPr lang="en-US" altLang="en-US" sz="1200" dirty="0" err="1">
                <a:solidFill>
                  <a:schemeClr val="tx1"/>
                </a:solidFill>
              </a:rPr>
              <a:t>RevCom</a:t>
            </a:r>
            <a:endParaRPr lang="en-US" altLang="en-US" sz="1200" dirty="0">
              <a:solidFill>
                <a:schemeClr val="tx1"/>
              </a:solidFill>
            </a:endParaRPr>
          </a:p>
          <a:p>
            <a:pPr marL="0" indent="0">
              <a:lnSpc>
                <a:spcPct val="80000"/>
              </a:lnSpc>
            </a:pPr>
            <a:r>
              <a:rPr lang="en-US" altLang="en-US" sz="1200" dirty="0">
                <a:solidFill>
                  <a:schemeClr val="tx1"/>
                </a:solidFill>
                <a:highlight>
                  <a:srgbClr val="FFFF00"/>
                </a:highlight>
              </a:rPr>
              <a:t>December</a:t>
            </a:r>
            <a:r>
              <a:rPr lang="en-US" altLang="en-US" sz="1200" dirty="0">
                <a:solidFill>
                  <a:schemeClr val="tx1"/>
                </a:solidFill>
              </a:rPr>
              <a:t> 2023			</a:t>
            </a:r>
            <a:r>
              <a:rPr lang="en-US" altLang="en-US" sz="1200" dirty="0" err="1">
                <a:solidFill>
                  <a:schemeClr val="tx1"/>
                </a:solidFill>
              </a:rPr>
              <a:t>RevCom</a:t>
            </a:r>
            <a:r>
              <a:rPr lang="en-US" altLang="en-US" sz="1200" dirty="0">
                <a:solidFill>
                  <a:schemeClr val="tx1"/>
                </a:solidFill>
              </a:rPr>
              <a:t>/SASB approval</a:t>
            </a:r>
            <a:endParaRPr lang="en-US" sz="12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3573856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December 2022</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22</a:t>
            </a:fld>
            <a:endParaRPr lang="en-GB"/>
          </a:p>
        </p:txBody>
      </p:sp>
    </p:spTree>
    <p:extLst>
      <p:ext uri="{BB962C8B-B14F-4D97-AF65-F5344CB8AC3E}">
        <p14:creationId xmlns:p14="http://schemas.microsoft.com/office/powerpoint/2010/main" val="34387422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December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hlinkClick r:id="rId2"/>
              </a:rPr>
              <a:t>https://ieeesa.webex.com/ieeesa/j.php?MTID=m122056a285b21c1aab39b33b9fcbc498</a:t>
            </a:r>
            <a:endParaRPr lang="en-GB" sz="1600" dirty="0"/>
          </a:p>
          <a:p>
            <a:endParaRPr lang="en-GB" sz="1600" dirty="0"/>
          </a:p>
          <a:p>
            <a:r>
              <a:rPr lang="en-GB" sz="1600" dirty="0"/>
              <a:t>WebEx</a:t>
            </a:r>
          </a:p>
          <a:p>
            <a:r>
              <a:rPr lang="en-GB" sz="1600" dirty="0"/>
              <a:t>Meeting number: 2334 519 5203</a:t>
            </a:r>
          </a:p>
          <a:p>
            <a:r>
              <a:rPr lang="en-GB" sz="1600" dirty="0"/>
              <a:t>Meeting password: wireless</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December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December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131590"/>
            <a:ext cx="7558607" cy="3084910"/>
          </a:xfrm>
        </p:spPr>
        <p:txBody>
          <a:bodyPr/>
          <a:lstStyle/>
          <a:p>
            <a:pPr>
              <a:buFont typeface="Arial" panose="020B0604020202020204" pitchFamily="34" charset="0"/>
              <a:buChar char="•"/>
            </a:pPr>
            <a:r>
              <a:rPr lang="en-US" sz="1400" dirty="0"/>
              <a:t>Call Meeting to order</a:t>
            </a:r>
          </a:p>
          <a:p>
            <a:pPr>
              <a:buFont typeface="Arial" panose="020B0604020202020204" pitchFamily="34" charset="0"/>
              <a:buChar char="•"/>
            </a:pPr>
            <a:r>
              <a:rPr lang="en-US" sz="1400" dirty="0"/>
              <a:t>Approval of agenda</a:t>
            </a:r>
          </a:p>
          <a:p>
            <a:pPr>
              <a:buFont typeface="Arial" panose="020B0604020202020204" pitchFamily="34" charset="0"/>
              <a:buChar char="•"/>
            </a:pPr>
            <a:r>
              <a:rPr lang="en-US" sz="1400" dirty="0"/>
              <a:t>Review Patent Policy &amp; Call for Essential Patents</a:t>
            </a:r>
          </a:p>
          <a:p>
            <a:pPr>
              <a:buFont typeface="Arial" panose="020B0604020202020204" pitchFamily="34" charset="0"/>
              <a:buChar char="•"/>
            </a:pPr>
            <a:r>
              <a:rPr lang="en-US" sz="1400" dirty="0"/>
              <a:t>Review of IEEE copyright policy</a:t>
            </a:r>
          </a:p>
          <a:p>
            <a:pPr>
              <a:buFont typeface="Arial" panose="020B0604020202020204" pitchFamily="34" charset="0"/>
              <a:buChar char="•"/>
            </a:pPr>
            <a:r>
              <a:rPr lang="en-US" sz="1400" dirty="0"/>
              <a:t>Attendance – IMAT</a:t>
            </a:r>
          </a:p>
          <a:p>
            <a:pPr>
              <a:buFont typeface="Arial" panose="020B0604020202020204" pitchFamily="34" charset="0"/>
              <a:buChar char="•"/>
            </a:pPr>
            <a:r>
              <a:rPr lang="en-US" sz="1400" dirty="0"/>
              <a:t>Motion(s) – Approval of comment resolutions from previous call</a:t>
            </a:r>
          </a:p>
          <a:p>
            <a:pPr>
              <a:buFont typeface="Arial" panose="020B0604020202020204" pitchFamily="34" charset="0"/>
              <a:buChar char="•"/>
            </a:pPr>
            <a:r>
              <a:rPr lang="en-US" sz="1400" dirty="0"/>
              <a:t>Comment resolution (see submission list next slide)</a:t>
            </a:r>
          </a:p>
          <a:p>
            <a:pPr>
              <a:buFont typeface="Arial" panose="020B0604020202020204" pitchFamily="34" charset="0"/>
              <a:buChar char="•"/>
            </a:pPr>
            <a:r>
              <a:rPr lang="en-US" sz="1400" dirty="0"/>
              <a:t>[Stay at ease] - Chair to prepare motion tab for resolutions discussed today</a:t>
            </a:r>
          </a:p>
          <a:p>
            <a:pPr>
              <a:buFont typeface="Arial" panose="020B0604020202020204" pitchFamily="34" charset="0"/>
              <a:buChar char="•"/>
            </a:pPr>
            <a:r>
              <a:rPr lang="en-US" sz="1400" dirty="0"/>
              <a:t>Motion(s)</a:t>
            </a:r>
          </a:p>
          <a:p>
            <a:pPr lvl="1">
              <a:buFont typeface="Arial" panose="020B0604020202020204" pitchFamily="34" charset="0"/>
              <a:buChar char="•"/>
            </a:pPr>
            <a:r>
              <a:rPr lang="en-US" sz="1200" dirty="0"/>
              <a:t>Approval of comment resolutions as discussed today</a:t>
            </a:r>
          </a:p>
          <a:p>
            <a:pPr lvl="1">
              <a:buFont typeface="Arial" panose="020B0604020202020204" pitchFamily="34" charset="0"/>
              <a:buChar char="•"/>
            </a:pPr>
            <a:r>
              <a:rPr lang="en-US" sz="1200" dirty="0"/>
              <a:t>Motion to start SAB recirculation ballot</a:t>
            </a:r>
          </a:p>
          <a:p>
            <a:pPr>
              <a:buFont typeface="Arial" panose="020B0604020202020204" pitchFamily="34" charset="0"/>
              <a:buChar char="•"/>
            </a:pPr>
            <a:r>
              <a:rPr lang="en-US" sz="1400" dirty="0"/>
              <a:t>AOB</a:t>
            </a:r>
          </a:p>
          <a:p>
            <a:pPr>
              <a:buFont typeface="Arial" panose="020B0604020202020204" pitchFamily="34" charset="0"/>
              <a:buChar char="•"/>
            </a:pPr>
            <a:r>
              <a:rPr lang="en-US" sz="14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91EB8-48E7-345D-72D8-4841A1346F18}"/>
              </a:ext>
            </a:extLst>
          </p:cNvPr>
          <p:cNvSpPr>
            <a:spLocks noGrp="1"/>
          </p:cNvSpPr>
          <p:nvPr>
            <p:ph type="title"/>
          </p:nvPr>
        </p:nvSpPr>
        <p:spPr/>
        <p:txBody>
          <a:bodyPr/>
          <a:lstStyle/>
          <a:p>
            <a:r>
              <a:rPr lang="en-US" dirty="0"/>
              <a:t>Submission List</a:t>
            </a:r>
          </a:p>
        </p:txBody>
      </p:sp>
      <p:sp>
        <p:nvSpPr>
          <p:cNvPr id="4" name="Slide Number Placeholder 3">
            <a:extLst>
              <a:ext uri="{FF2B5EF4-FFF2-40B4-BE49-F238E27FC236}">
                <a16:creationId xmlns:a16="http://schemas.microsoft.com/office/drawing/2014/main" id="{1F2D30B1-CC22-9076-EE8D-9F1930E626C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96E2112-4394-038D-A5D4-8262F29C3DD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3660336-9B99-1B99-5EE0-0BB6652CBF08}"/>
              </a:ext>
            </a:extLst>
          </p:cNvPr>
          <p:cNvSpPr>
            <a:spLocks noGrp="1"/>
          </p:cNvSpPr>
          <p:nvPr>
            <p:ph type="dt" idx="15"/>
          </p:nvPr>
        </p:nvSpPr>
        <p:spPr/>
        <p:txBody>
          <a:bodyPr/>
          <a:lstStyle/>
          <a:p>
            <a:r>
              <a:rPr lang="en-GB"/>
              <a:t>December 2022</a:t>
            </a:r>
            <a:endParaRPr lang="en-GB" dirty="0"/>
          </a:p>
        </p:txBody>
      </p:sp>
      <p:graphicFrame>
        <p:nvGraphicFramePr>
          <p:cNvPr id="3" name="Table 2">
            <a:extLst>
              <a:ext uri="{FF2B5EF4-FFF2-40B4-BE49-F238E27FC236}">
                <a16:creationId xmlns:a16="http://schemas.microsoft.com/office/drawing/2014/main" id="{616DB393-9459-568D-56F1-0BA85146D83C}"/>
              </a:ext>
            </a:extLst>
          </p:cNvPr>
          <p:cNvGraphicFramePr>
            <a:graphicFrameLocks noGrp="1"/>
          </p:cNvGraphicFramePr>
          <p:nvPr>
            <p:extLst>
              <p:ext uri="{D42A27DB-BD31-4B8C-83A1-F6EECF244321}">
                <p14:modId xmlns:p14="http://schemas.microsoft.com/office/powerpoint/2010/main" val="308674495"/>
              </p:ext>
            </p:extLst>
          </p:nvPr>
        </p:nvGraphicFramePr>
        <p:xfrm>
          <a:off x="687388" y="2286000"/>
          <a:ext cx="7770814" cy="573654"/>
        </p:xfrm>
        <a:graphic>
          <a:graphicData uri="http://schemas.openxmlformats.org/drawingml/2006/table">
            <a:tbl>
              <a:tblPr>
                <a:tableStyleId>{5C22544A-7EE6-4342-B048-85BDC9FD1C3A}</a:tableStyleId>
              </a:tblPr>
              <a:tblGrid>
                <a:gridCol w="725128">
                  <a:extLst>
                    <a:ext uri="{9D8B030D-6E8A-4147-A177-3AD203B41FA5}">
                      <a16:colId xmlns:a16="http://schemas.microsoft.com/office/drawing/2014/main" val="2016751649"/>
                    </a:ext>
                  </a:extLst>
                </a:gridCol>
                <a:gridCol w="377845">
                  <a:extLst>
                    <a:ext uri="{9D8B030D-6E8A-4147-A177-3AD203B41FA5}">
                      <a16:colId xmlns:a16="http://schemas.microsoft.com/office/drawing/2014/main" val="1021160774"/>
                    </a:ext>
                  </a:extLst>
                </a:gridCol>
                <a:gridCol w="377845">
                  <a:extLst>
                    <a:ext uri="{9D8B030D-6E8A-4147-A177-3AD203B41FA5}">
                      <a16:colId xmlns:a16="http://schemas.microsoft.com/office/drawing/2014/main" val="2751668877"/>
                    </a:ext>
                  </a:extLst>
                </a:gridCol>
                <a:gridCol w="377845">
                  <a:extLst>
                    <a:ext uri="{9D8B030D-6E8A-4147-A177-3AD203B41FA5}">
                      <a16:colId xmlns:a16="http://schemas.microsoft.com/office/drawing/2014/main" val="890728130"/>
                    </a:ext>
                  </a:extLst>
                </a:gridCol>
                <a:gridCol w="577880">
                  <a:extLst>
                    <a:ext uri="{9D8B030D-6E8A-4147-A177-3AD203B41FA5}">
                      <a16:colId xmlns:a16="http://schemas.microsoft.com/office/drawing/2014/main" val="4155962278"/>
                    </a:ext>
                  </a:extLst>
                </a:gridCol>
                <a:gridCol w="2044804">
                  <a:extLst>
                    <a:ext uri="{9D8B030D-6E8A-4147-A177-3AD203B41FA5}">
                      <a16:colId xmlns:a16="http://schemas.microsoft.com/office/drawing/2014/main" val="2086961350"/>
                    </a:ext>
                  </a:extLst>
                </a:gridCol>
                <a:gridCol w="2044804">
                  <a:extLst>
                    <a:ext uri="{9D8B030D-6E8A-4147-A177-3AD203B41FA5}">
                      <a16:colId xmlns:a16="http://schemas.microsoft.com/office/drawing/2014/main" val="165223756"/>
                    </a:ext>
                  </a:extLst>
                </a:gridCol>
                <a:gridCol w="1244663">
                  <a:extLst>
                    <a:ext uri="{9D8B030D-6E8A-4147-A177-3AD203B41FA5}">
                      <a16:colId xmlns:a16="http://schemas.microsoft.com/office/drawing/2014/main" val="1147280236"/>
                    </a:ext>
                  </a:extLst>
                </a:gridCol>
              </a:tblGrid>
              <a:tr h="275147">
                <a:tc>
                  <a:txBody>
                    <a:bodyPr/>
                    <a:lstStyle/>
                    <a:p>
                      <a:pPr algn="l" fontAlgn="b"/>
                      <a:r>
                        <a:rPr lang="en-GB" sz="900" u="none" strike="noStrike">
                          <a:effectLst/>
                        </a:rPr>
                        <a:t>Discussion Order</a:t>
                      </a:r>
                      <a:endParaRPr lang="en-GB" sz="900" b="0" i="0" u="none" strike="noStrike">
                        <a:effectLst/>
                        <a:latin typeface="Arial" panose="020B0604020202020204" pitchFamily="34" charset="0"/>
                      </a:endParaRPr>
                    </a:p>
                  </a:txBody>
                  <a:tcPr marL="8338" marR="8338" marT="8338" marB="0" anchor="b"/>
                </a:tc>
                <a:tc>
                  <a:txBody>
                    <a:bodyPr/>
                    <a:lstStyle/>
                    <a:p>
                      <a:pPr algn="l" fontAlgn="b"/>
                      <a:r>
                        <a:rPr lang="en-GB" sz="900" u="none" strike="noStrike">
                          <a:effectLst/>
                        </a:rPr>
                        <a:t>Year</a:t>
                      </a:r>
                      <a:endParaRPr lang="en-GB" sz="900" b="0" i="0" u="none" strike="noStrike">
                        <a:effectLst/>
                        <a:latin typeface="Arial" panose="020B0604020202020204" pitchFamily="34" charset="0"/>
                      </a:endParaRPr>
                    </a:p>
                  </a:txBody>
                  <a:tcPr marL="8338" marR="8338" marT="8338" marB="0" anchor="b"/>
                </a:tc>
                <a:tc>
                  <a:txBody>
                    <a:bodyPr/>
                    <a:lstStyle/>
                    <a:p>
                      <a:pPr algn="l" fontAlgn="b"/>
                      <a:r>
                        <a:rPr lang="en-GB" sz="900" u="none" strike="noStrike">
                          <a:effectLst/>
                        </a:rPr>
                        <a:t>DCN</a:t>
                      </a:r>
                      <a:endParaRPr lang="en-GB" sz="900" b="0" i="0" u="none" strike="noStrike">
                        <a:effectLst/>
                        <a:latin typeface="Arial" panose="020B0604020202020204" pitchFamily="34" charset="0"/>
                      </a:endParaRPr>
                    </a:p>
                  </a:txBody>
                  <a:tcPr marL="8338" marR="8338" marT="8338" marB="0" anchor="b"/>
                </a:tc>
                <a:tc>
                  <a:txBody>
                    <a:bodyPr/>
                    <a:lstStyle/>
                    <a:p>
                      <a:pPr algn="l" fontAlgn="b"/>
                      <a:r>
                        <a:rPr lang="en-GB" sz="900" u="none" strike="noStrike">
                          <a:effectLst/>
                        </a:rPr>
                        <a:t>Rev</a:t>
                      </a:r>
                      <a:endParaRPr lang="en-GB" sz="900" b="0" i="0" u="none" strike="noStrike">
                        <a:effectLst/>
                        <a:latin typeface="Arial" panose="020B0604020202020204" pitchFamily="34" charset="0"/>
                      </a:endParaRPr>
                    </a:p>
                  </a:txBody>
                  <a:tcPr marL="8338" marR="8338" marT="8338" marB="0" anchor="b"/>
                </a:tc>
                <a:tc>
                  <a:txBody>
                    <a:bodyPr/>
                    <a:lstStyle/>
                    <a:p>
                      <a:pPr algn="l" fontAlgn="b"/>
                      <a:r>
                        <a:rPr lang="en-GB" sz="900" u="none" strike="noStrike">
                          <a:effectLst/>
                        </a:rPr>
                        <a:t>Group</a:t>
                      </a:r>
                      <a:endParaRPr lang="en-GB" sz="900" b="0" i="0" u="none" strike="noStrike">
                        <a:effectLst/>
                        <a:latin typeface="Arial" panose="020B0604020202020204" pitchFamily="34" charset="0"/>
                      </a:endParaRPr>
                    </a:p>
                  </a:txBody>
                  <a:tcPr marL="8338" marR="8338" marT="8338" marB="0" anchor="b"/>
                </a:tc>
                <a:tc>
                  <a:txBody>
                    <a:bodyPr/>
                    <a:lstStyle/>
                    <a:p>
                      <a:pPr algn="l" fontAlgn="b"/>
                      <a:r>
                        <a:rPr lang="en-GB" sz="900" u="none" strike="noStrike">
                          <a:effectLst/>
                        </a:rPr>
                        <a:t>Title</a:t>
                      </a:r>
                      <a:endParaRPr lang="en-GB" sz="900" b="0" i="0" u="none" strike="noStrike">
                        <a:effectLst/>
                        <a:latin typeface="Arial" panose="020B0604020202020204" pitchFamily="34" charset="0"/>
                      </a:endParaRPr>
                    </a:p>
                  </a:txBody>
                  <a:tcPr marL="8338" marR="8338" marT="8338" marB="0" anchor="b"/>
                </a:tc>
                <a:tc>
                  <a:txBody>
                    <a:bodyPr/>
                    <a:lstStyle/>
                    <a:p>
                      <a:pPr algn="l" fontAlgn="b"/>
                      <a:r>
                        <a:rPr lang="en-GB" sz="900" u="none" strike="noStrike">
                          <a:effectLst/>
                        </a:rPr>
                        <a:t>Author (Affiliation)</a:t>
                      </a:r>
                      <a:endParaRPr lang="en-GB" sz="900" b="0" i="0" u="none" strike="noStrike">
                        <a:effectLst/>
                        <a:latin typeface="Arial" panose="020B0604020202020204" pitchFamily="34" charset="0"/>
                      </a:endParaRPr>
                    </a:p>
                  </a:txBody>
                  <a:tcPr marL="8338" marR="8338" marT="8338" marB="0" anchor="b"/>
                </a:tc>
                <a:tc>
                  <a:txBody>
                    <a:bodyPr/>
                    <a:lstStyle/>
                    <a:p>
                      <a:pPr algn="l" fontAlgn="b"/>
                      <a:r>
                        <a:rPr lang="en-GB" sz="900" u="none" strike="noStrike">
                          <a:effectLst/>
                        </a:rPr>
                        <a:t>Notes</a:t>
                      </a:r>
                      <a:endParaRPr lang="en-GB" sz="900" b="0" i="0" u="none" strike="noStrike" dirty="0">
                        <a:effectLst/>
                        <a:latin typeface="Arial" panose="020B0604020202020204" pitchFamily="34" charset="0"/>
                      </a:endParaRPr>
                    </a:p>
                  </a:txBody>
                  <a:tcPr marL="8338" marR="8338" marT="8338" marB="0" anchor="b"/>
                </a:tc>
                <a:extLst>
                  <a:ext uri="{0D108BD9-81ED-4DB2-BD59-A6C34878D82A}">
                    <a16:rowId xmlns:a16="http://schemas.microsoft.com/office/drawing/2014/main" val="3563231680"/>
                  </a:ext>
                </a:extLst>
              </a:tr>
              <a:tr h="144522">
                <a:tc>
                  <a:txBody>
                    <a:bodyPr/>
                    <a:lstStyle/>
                    <a:p>
                      <a:pPr algn="r" fontAlgn="b"/>
                      <a:r>
                        <a:rPr lang="en-GB" sz="900" u="none" strike="noStrike">
                          <a:effectLst/>
                        </a:rPr>
                        <a:t>10</a:t>
                      </a:r>
                      <a:endParaRPr lang="en-GB" sz="900" b="0" i="0" u="none" strike="noStrike">
                        <a:effectLst/>
                        <a:latin typeface="Arial" panose="020B0604020202020204" pitchFamily="34" charset="0"/>
                      </a:endParaRPr>
                    </a:p>
                  </a:txBody>
                  <a:tcPr marL="8338" marR="8338" marT="8338"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8338" marR="8338" marT="8338" marB="0" anchor="b"/>
                </a:tc>
                <a:tc>
                  <a:txBody>
                    <a:bodyPr/>
                    <a:lstStyle/>
                    <a:p>
                      <a:pPr algn="r" fontAlgn="b"/>
                      <a:r>
                        <a:rPr lang="en-GB" sz="900" u="none" strike="noStrike">
                          <a:effectLst/>
                        </a:rPr>
                        <a:t>2104</a:t>
                      </a:r>
                      <a:endParaRPr lang="en-GB" sz="900" b="0" i="0" u="none" strike="noStrike">
                        <a:effectLst/>
                        <a:latin typeface="Arial" panose="020B0604020202020204" pitchFamily="34" charset="0"/>
                      </a:endParaRPr>
                    </a:p>
                  </a:txBody>
                  <a:tcPr marL="8338" marR="8338" marT="8338"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8338" marR="8338" marT="8338" marB="0" anchor="b"/>
                </a:tc>
                <a:tc>
                  <a:txBody>
                    <a:bodyPr/>
                    <a:lstStyle/>
                    <a:p>
                      <a:pPr algn="l" fontAlgn="b"/>
                      <a:r>
                        <a:rPr lang="en-GB" sz="900" u="none" strike="noStrike">
                          <a:effectLst/>
                        </a:rPr>
                        <a:t>TGbc</a:t>
                      </a:r>
                      <a:endParaRPr lang="en-GB" sz="900" b="0" i="0" u="none" strike="noStrike">
                        <a:effectLst/>
                        <a:latin typeface="Arial" panose="020B0604020202020204" pitchFamily="34" charset="0"/>
                      </a:endParaRPr>
                    </a:p>
                  </a:txBody>
                  <a:tcPr marL="8338" marR="8338" marT="8338" marB="0" anchor="b"/>
                </a:tc>
                <a:tc>
                  <a:txBody>
                    <a:bodyPr/>
                    <a:lstStyle/>
                    <a:p>
                      <a:pPr algn="l" fontAlgn="b"/>
                      <a:r>
                        <a:rPr lang="en-GB" sz="900" u="none" strike="noStrike">
                          <a:effectLst/>
                        </a:rPr>
                        <a:t>Proposed Spec text for CR Part 3</a:t>
                      </a:r>
                      <a:endParaRPr lang="en-GB" sz="900" b="0" i="0" u="none" strike="noStrike">
                        <a:effectLst/>
                        <a:latin typeface="Arial" panose="020B0604020202020204" pitchFamily="34" charset="0"/>
                      </a:endParaRPr>
                    </a:p>
                  </a:txBody>
                  <a:tcPr marL="8338" marR="8338" marT="8338" marB="0" anchor="b"/>
                </a:tc>
                <a:tc>
                  <a:txBody>
                    <a:bodyPr/>
                    <a:lstStyle/>
                    <a:p>
                      <a:pPr algn="l" fontAlgn="b"/>
                      <a:r>
                        <a:rPr lang="en-GB" sz="900" u="none" strike="noStrike">
                          <a:effectLst/>
                        </a:rPr>
                        <a:t>Xiaofei WANG (InterDigital)</a:t>
                      </a:r>
                      <a:endParaRPr lang="en-GB" sz="900" b="0" i="0" u="none" strike="noStrike">
                        <a:effectLst/>
                        <a:latin typeface="Arial" panose="020B0604020202020204" pitchFamily="34" charset="0"/>
                      </a:endParaRPr>
                    </a:p>
                  </a:txBody>
                  <a:tcPr marL="8338" marR="8338" marT="8338" marB="0" anchor="b"/>
                </a:tc>
                <a:tc>
                  <a:txBody>
                    <a:bodyPr/>
                    <a:lstStyle/>
                    <a:p>
                      <a:pPr algn="r" fontAlgn="b"/>
                      <a:endParaRPr lang="en-GB" sz="900" b="0" i="0" u="none" strike="noStrike">
                        <a:effectLst/>
                        <a:latin typeface="Arial" panose="020B0604020202020204" pitchFamily="34" charset="0"/>
                      </a:endParaRPr>
                    </a:p>
                  </a:txBody>
                  <a:tcPr marL="8338" marR="8338" marT="8338" marB="0" anchor="b"/>
                </a:tc>
                <a:extLst>
                  <a:ext uri="{0D108BD9-81ED-4DB2-BD59-A6C34878D82A}">
                    <a16:rowId xmlns:a16="http://schemas.microsoft.com/office/drawing/2014/main" val="3816777534"/>
                  </a:ext>
                </a:extLst>
              </a:tr>
              <a:tr h="144522">
                <a:tc>
                  <a:txBody>
                    <a:bodyPr/>
                    <a:lstStyle/>
                    <a:p>
                      <a:pPr algn="r" fontAlgn="b"/>
                      <a:r>
                        <a:rPr lang="en-GB" sz="900" u="none" strike="noStrike">
                          <a:effectLst/>
                        </a:rPr>
                        <a:t>11</a:t>
                      </a:r>
                      <a:endParaRPr lang="en-GB" sz="900" b="0" i="0" u="none" strike="noStrike">
                        <a:effectLst/>
                        <a:latin typeface="Arial" panose="020B0604020202020204" pitchFamily="34" charset="0"/>
                      </a:endParaRPr>
                    </a:p>
                  </a:txBody>
                  <a:tcPr marL="8338" marR="8338" marT="8338"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8338" marR="8338" marT="8338" marB="0" anchor="b"/>
                </a:tc>
                <a:tc>
                  <a:txBody>
                    <a:bodyPr/>
                    <a:lstStyle/>
                    <a:p>
                      <a:pPr algn="r" fontAlgn="b"/>
                      <a:r>
                        <a:rPr lang="en-GB" sz="900" u="none" strike="noStrike">
                          <a:effectLst/>
                        </a:rPr>
                        <a:t>2103</a:t>
                      </a:r>
                      <a:endParaRPr lang="en-GB" sz="900" b="0" i="0" u="none" strike="noStrike">
                        <a:effectLst/>
                        <a:latin typeface="Arial" panose="020B0604020202020204" pitchFamily="34" charset="0"/>
                      </a:endParaRPr>
                    </a:p>
                  </a:txBody>
                  <a:tcPr marL="8338" marR="8338" marT="8338"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8338" marR="8338" marT="8338" marB="0" anchor="b"/>
                </a:tc>
                <a:tc>
                  <a:txBody>
                    <a:bodyPr/>
                    <a:lstStyle/>
                    <a:p>
                      <a:pPr algn="l" fontAlgn="b"/>
                      <a:r>
                        <a:rPr lang="en-GB" sz="900" u="none" strike="noStrike">
                          <a:effectLst/>
                        </a:rPr>
                        <a:t>TGbc</a:t>
                      </a:r>
                      <a:endParaRPr lang="en-GB" sz="900" b="0" i="0" u="none" strike="noStrike">
                        <a:effectLst/>
                        <a:latin typeface="Arial" panose="020B0604020202020204" pitchFamily="34" charset="0"/>
                      </a:endParaRPr>
                    </a:p>
                  </a:txBody>
                  <a:tcPr marL="8338" marR="8338" marT="8338" marB="0" anchor="b"/>
                </a:tc>
                <a:tc>
                  <a:txBody>
                    <a:bodyPr/>
                    <a:lstStyle/>
                    <a:p>
                      <a:pPr algn="l" fontAlgn="b"/>
                      <a:r>
                        <a:rPr lang="en-GB" sz="900" u="none" strike="noStrike">
                          <a:effectLst/>
                        </a:rPr>
                        <a:t>CR assigned to Xiaofei Part 3</a:t>
                      </a:r>
                      <a:endParaRPr lang="en-GB" sz="900" b="0" i="0" u="none" strike="noStrike">
                        <a:effectLst/>
                        <a:latin typeface="Arial" panose="020B0604020202020204" pitchFamily="34" charset="0"/>
                      </a:endParaRPr>
                    </a:p>
                  </a:txBody>
                  <a:tcPr marL="8338" marR="8338" marT="8338" marB="0" anchor="b"/>
                </a:tc>
                <a:tc>
                  <a:txBody>
                    <a:bodyPr/>
                    <a:lstStyle/>
                    <a:p>
                      <a:pPr algn="l" fontAlgn="b"/>
                      <a:r>
                        <a:rPr lang="en-GB" sz="900" u="none" strike="noStrike">
                          <a:effectLst/>
                        </a:rPr>
                        <a:t>Xiaofei WANG (InterDigital)</a:t>
                      </a:r>
                      <a:endParaRPr lang="en-GB" sz="900" b="0" i="0" u="none" strike="noStrike">
                        <a:effectLst/>
                        <a:latin typeface="Arial" panose="020B0604020202020204" pitchFamily="34" charset="0"/>
                      </a:endParaRPr>
                    </a:p>
                  </a:txBody>
                  <a:tcPr marL="8338" marR="8338" marT="8338" marB="0" anchor="b"/>
                </a:tc>
                <a:tc>
                  <a:txBody>
                    <a:bodyPr/>
                    <a:lstStyle/>
                    <a:p>
                      <a:pPr algn="r" fontAlgn="b"/>
                      <a:endParaRPr lang="en-GB" sz="900" b="0" i="0" u="none" strike="noStrike" dirty="0">
                        <a:effectLst/>
                        <a:latin typeface="Arial" panose="020B0604020202020204" pitchFamily="34" charset="0"/>
                      </a:endParaRPr>
                    </a:p>
                  </a:txBody>
                  <a:tcPr marL="8338" marR="8338" marT="8338" marB="0" anchor="b"/>
                </a:tc>
                <a:extLst>
                  <a:ext uri="{0D108BD9-81ED-4DB2-BD59-A6C34878D82A}">
                    <a16:rowId xmlns:a16="http://schemas.microsoft.com/office/drawing/2014/main" val="3348405730"/>
                  </a:ext>
                </a:extLst>
              </a:tr>
            </a:tbl>
          </a:graphicData>
        </a:graphic>
      </p:graphicFrame>
    </p:spTree>
    <p:extLst>
      <p:ext uri="{BB962C8B-B14F-4D97-AF65-F5344CB8AC3E}">
        <p14:creationId xmlns:p14="http://schemas.microsoft.com/office/powerpoint/2010/main" val="2676682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December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7292</TotalTime>
  <Words>2234</Words>
  <Application>Microsoft Macintosh PowerPoint</Application>
  <PresentationFormat>On-screen Show (16:9)</PresentationFormat>
  <Paragraphs>257</Paragraphs>
  <Slides>24</Slides>
  <Notes>2</Notes>
  <HiddenSlides>5</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0" baseType="lpstr">
      <vt:lpstr>Arial</vt:lpstr>
      <vt:lpstr>Calibri</vt:lpstr>
      <vt:lpstr>Monotype Sorts</vt:lpstr>
      <vt:lpstr>Times New Roman</vt:lpstr>
      <vt:lpstr>802-11-BCS-Chair-Slides-Template</vt:lpstr>
      <vt:lpstr>Document</vt:lpstr>
      <vt:lpstr>Agenda TGbc Telco December 13, 2022</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Submissions – comment resolutions</vt:lpstr>
      <vt:lpstr>AOB</vt:lpstr>
      <vt:lpstr>Adjourn</vt:lpstr>
      <vt:lpstr>Timeline</vt:lpstr>
      <vt:lpstr>Current TGbc Schedule (Revision as of 2022-09-12)</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474</cp:revision>
  <cp:lastPrinted>1601-01-01T00:00:00Z</cp:lastPrinted>
  <dcterms:created xsi:type="dcterms:W3CDTF">2020-02-25T15:01:23Z</dcterms:created>
  <dcterms:modified xsi:type="dcterms:W3CDTF">2022-12-13T15:59:31Z</dcterms:modified>
  <cp:category/>
</cp:coreProperties>
</file>