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7" autoAdjust="0"/>
    <p:restoredTop sz="94694"/>
  </p:normalViewPr>
  <p:slideViewPr>
    <p:cSldViewPr>
      <p:cViewPr varScale="1">
        <p:scale>
          <a:sx n="136" d="100"/>
          <a:sy n="136" d="100"/>
        </p:scale>
        <p:origin x="200" y="6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802.11-22/2105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802.11-22/2105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802.11-22/2105</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802.11-22/2105</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802.11-22/2105r00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122056a285b21c1aab39b33b9fcbc49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13,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2022-12-07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92504615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Submissions – comment resolutions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13,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hlinkClick r:id="rId2"/>
              </a:rPr>
              <a:t>https://ieeesa.webex.com/ieeesa/j.php?MTID=m122056a285b21c1aab39b33b9fcbc498</a:t>
            </a:r>
            <a:endParaRPr lang="en-GB" sz="1600" dirty="0"/>
          </a:p>
          <a:p>
            <a:endParaRPr lang="en-GB" sz="1600" dirty="0"/>
          </a:p>
          <a:p>
            <a:r>
              <a:rPr lang="en-GB" sz="1600" dirty="0"/>
              <a:t>WebEx</a:t>
            </a:r>
          </a:p>
          <a:p>
            <a:r>
              <a:rPr lang="en-GB" sz="1600" dirty="0"/>
              <a:t>Meeting number: 2334 519 5203</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sz="1400" dirty="0"/>
              <a:t>Call Meeting to order</a:t>
            </a:r>
          </a:p>
          <a:p>
            <a:pPr>
              <a:buFont typeface="Arial" panose="020B0604020202020204" pitchFamily="34" charset="0"/>
              <a:buChar char="•"/>
            </a:pPr>
            <a:r>
              <a:rPr lang="en-US" sz="1400" dirty="0"/>
              <a:t>Approval of agenda</a:t>
            </a:r>
          </a:p>
          <a:p>
            <a:pPr>
              <a:buFont typeface="Arial" panose="020B0604020202020204" pitchFamily="34" charset="0"/>
              <a:buChar char="•"/>
            </a:pPr>
            <a:r>
              <a:rPr lang="en-US" sz="1400" dirty="0"/>
              <a:t>Review Patent Policy &amp; Call for Essential Patents</a:t>
            </a:r>
          </a:p>
          <a:p>
            <a:pPr>
              <a:buFont typeface="Arial" panose="020B0604020202020204" pitchFamily="34" charset="0"/>
              <a:buChar char="•"/>
            </a:pPr>
            <a:r>
              <a:rPr lang="en-US" sz="1400" dirty="0"/>
              <a:t>Review of IEEE copyright policy</a:t>
            </a:r>
          </a:p>
          <a:p>
            <a:pPr>
              <a:buFont typeface="Arial" panose="020B0604020202020204" pitchFamily="34" charset="0"/>
              <a:buChar char="•"/>
            </a:pPr>
            <a:r>
              <a:rPr lang="en-US" sz="1400" dirty="0"/>
              <a:t>Attendance – IMAT</a:t>
            </a:r>
          </a:p>
          <a:p>
            <a:pPr>
              <a:buFont typeface="Arial" panose="020B0604020202020204" pitchFamily="34" charset="0"/>
              <a:buChar char="•"/>
            </a:pPr>
            <a:r>
              <a:rPr lang="en-US" sz="1400" dirty="0"/>
              <a:t>Motion(s) – Approval of comment resolutions from previous call</a:t>
            </a:r>
          </a:p>
          <a:p>
            <a:pPr>
              <a:buFont typeface="Arial" panose="020B0604020202020204" pitchFamily="34" charset="0"/>
              <a:buChar char="•"/>
            </a:pPr>
            <a:r>
              <a:rPr lang="en-US" sz="1400" dirty="0"/>
              <a:t>Comment resolution (see submission list next slide)</a:t>
            </a:r>
          </a:p>
          <a:p>
            <a:pPr>
              <a:buFont typeface="Arial" panose="020B0604020202020204" pitchFamily="34" charset="0"/>
              <a:buChar char="•"/>
            </a:pPr>
            <a:r>
              <a:rPr lang="en-US" sz="1400" dirty="0"/>
              <a:t>[Stay at ease] - Chair to prepare motion tab for resolutions discussed today</a:t>
            </a:r>
          </a:p>
          <a:p>
            <a:pPr>
              <a:buFont typeface="Arial" panose="020B0604020202020204" pitchFamily="34" charset="0"/>
              <a:buChar char="•"/>
            </a:pPr>
            <a:r>
              <a:rPr lang="en-US" sz="1400" dirty="0"/>
              <a:t>Motion(s)</a:t>
            </a:r>
          </a:p>
          <a:p>
            <a:pPr lvl="1">
              <a:buFont typeface="Arial" panose="020B0604020202020204" pitchFamily="34" charset="0"/>
              <a:buChar char="•"/>
            </a:pPr>
            <a:r>
              <a:rPr lang="en-US" sz="1200" dirty="0"/>
              <a:t>Approval of comment resolutions as discussed today</a:t>
            </a:r>
          </a:p>
          <a:p>
            <a:pPr lvl="1">
              <a:buFont typeface="Arial" panose="020B0604020202020204" pitchFamily="34" charset="0"/>
              <a:buChar char="•"/>
            </a:pPr>
            <a:r>
              <a:rPr lang="en-US" sz="1200" dirty="0"/>
              <a:t>Motion to start SAB recirculation ballot</a:t>
            </a:r>
          </a:p>
          <a:p>
            <a:pPr>
              <a:buFont typeface="Arial" panose="020B0604020202020204" pitchFamily="34" charset="0"/>
              <a:buChar char="•"/>
            </a:pPr>
            <a:r>
              <a:rPr lang="en-US" sz="1400" dirty="0"/>
              <a:t>AOB</a:t>
            </a:r>
          </a:p>
          <a:p>
            <a:pPr>
              <a:buFont typeface="Arial" panose="020B0604020202020204" pitchFamily="34" charset="0"/>
              <a:buChar char="•"/>
            </a:pPr>
            <a:r>
              <a:rPr lang="en-US" sz="14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December 2022</a:t>
            </a:r>
            <a:endParaRPr lang="en-GB" dirty="0"/>
          </a:p>
        </p:txBody>
      </p:sp>
      <p:graphicFrame>
        <p:nvGraphicFramePr>
          <p:cNvPr id="3" name="Table 2">
            <a:extLst>
              <a:ext uri="{FF2B5EF4-FFF2-40B4-BE49-F238E27FC236}">
                <a16:creationId xmlns:a16="http://schemas.microsoft.com/office/drawing/2014/main" id="{616DB393-9459-568D-56F1-0BA85146D83C}"/>
              </a:ext>
            </a:extLst>
          </p:cNvPr>
          <p:cNvGraphicFramePr>
            <a:graphicFrameLocks noGrp="1"/>
          </p:cNvGraphicFramePr>
          <p:nvPr>
            <p:extLst>
              <p:ext uri="{D42A27DB-BD31-4B8C-83A1-F6EECF244321}">
                <p14:modId xmlns:p14="http://schemas.microsoft.com/office/powerpoint/2010/main" val="308674495"/>
              </p:ext>
            </p:extLst>
          </p:nvPr>
        </p:nvGraphicFramePr>
        <p:xfrm>
          <a:off x="687388" y="2286000"/>
          <a:ext cx="7770814" cy="573654"/>
        </p:xfrm>
        <a:graphic>
          <a:graphicData uri="http://schemas.openxmlformats.org/drawingml/2006/table">
            <a:tbl>
              <a:tblPr>
                <a:tableStyleId>{5C22544A-7EE6-4342-B048-85BDC9FD1C3A}</a:tableStyleId>
              </a:tblPr>
              <a:tblGrid>
                <a:gridCol w="725128">
                  <a:extLst>
                    <a:ext uri="{9D8B030D-6E8A-4147-A177-3AD203B41FA5}">
                      <a16:colId xmlns:a16="http://schemas.microsoft.com/office/drawing/2014/main" val="2016751649"/>
                    </a:ext>
                  </a:extLst>
                </a:gridCol>
                <a:gridCol w="377845">
                  <a:extLst>
                    <a:ext uri="{9D8B030D-6E8A-4147-A177-3AD203B41FA5}">
                      <a16:colId xmlns:a16="http://schemas.microsoft.com/office/drawing/2014/main" val="1021160774"/>
                    </a:ext>
                  </a:extLst>
                </a:gridCol>
                <a:gridCol w="377845">
                  <a:extLst>
                    <a:ext uri="{9D8B030D-6E8A-4147-A177-3AD203B41FA5}">
                      <a16:colId xmlns:a16="http://schemas.microsoft.com/office/drawing/2014/main" val="2751668877"/>
                    </a:ext>
                  </a:extLst>
                </a:gridCol>
                <a:gridCol w="377845">
                  <a:extLst>
                    <a:ext uri="{9D8B030D-6E8A-4147-A177-3AD203B41FA5}">
                      <a16:colId xmlns:a16="http://schemas.microsoft.com/office/drawing/2014/main" val="890728130"/>
                    </a:ext>
                  </a:extLst>
                </a:gridCol>
                <a:gridCol w="577880">
                  <a:extLst>
                    <a:ext uri="{9D8B030D-6E8A-4147-A177-3AD203B41FA5}">
                      <a16:colId xmlns:a16="http://schemas.microsoft.com/office/drawing/2014/main" val="4155962278"/>
                    </a:ext>
                  </a:extLst>
                </a:gridCol>
                <a:gridCol w="2044804">
                  <a:extLst>
                    <a:ext uri="{9D8B030D-6E8A-4147-A177-3AD203B41FA5}">
                      <a16:colId xmlns:a16="http://schemas.microsoft.com/office/drawing/2014/main" val="2086961350"/>
                    </a:ext>
                  </a:extLst>
                </a:gridCol>
                <a:gridCol w="2044804">
                  <a:extLst>
                    <a:ext uri="{9D8B030D-6E8A-4147-A177-3AD203B41FA5}">
                      <a16:colId xmlns:a16="http://schemas.microsoft.com/office/drawing/2014/main" val="165223756"/>
                    </a:ext>
                  </a:extLst>
                </a:gridCol>
                <a:gridCol w="1244663">
                  <a:extLst>
                    <a:ext uri="{9D8B030D-6E8A-4147-A177-3AD203B41FA5}">
                      <a16:colId xmlns:a16="http://schemas.microsoft.com/office/drawing/2014/main" val="1147280236"/>
                    </a:ext>
                  </a:extLst>
                </a:gridCol>
              </a:tblGrid>
              <a:tr h="275147">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Group</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Notes</a:t>
                      </a:r>
                      <a:endParaRPr lang="en-GB" sz="900" b="0" i="0" u="none" strike="noStrike" dirty="0">
                        <a:effectLst/>
                        <a:latin typeface="Arial" panose="020B0604020202020204" pitchFamily="34" charset="0"/>
                      </a:endParaRPr>
                    </a:p>
                  </a:txBody>
                  <a:tcPr marL="8338" marR="8338" marT="8338" marB="0" anchor="b"/>
                </a:tc>
                <a:extLst>
                  <a:ext uri="{0D108BD9-81ED-4DB2-BD59-A6C34878D82A}">
                    <a16:rowId xmlns:a16="http://schemas.microsoft.com/office/drawing/2014/main" val="3563231680"/>
                  </a:ext>
                </a:extLst>
              </a:tr>
              <a:tr h="144522">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2104</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TGbc</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338" marR="8338" marT="8338" marB="0" anchor="b"/>
                </a:tc>
                <a:tc>
                  <a:txBody>
                    <a:bodyPr/>
                    <a:lstStyle/>
                    <a:p>
                      <a:pPr algn="r" fontAlgn="b"/>
                      <a:endParaRPr lang="en-GB" sz="900" b="0" i="0" u="none" strike="noStrike">
                        <a:effectLst/>
                        <a:latin typeface="Arial" panose="020B0604020202020204" pitchFamily="34" charset="0"/>
                      </a:endParaRPr>
                    </a:p>
                  </a:txBody>
                  <a:tcPr marL="8338" marR="8338" marT="8338" marB="0" anchor="b"/>
                </a:tc>
                <a:extLst>
                  <a:ext uri="{0D108BD9-81ED-4DB2-BD59-A6C34878D82A}">
                    <a16:rowId xmlns:a16="http://schemas.microsoft.com/office/drawing/2014/main" val="3816777534"/>
                  </a:ext>
                </a:extLst>
              </a:tr>
              <a:tr h="144522">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2103</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TGbc</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CR assigned to Xiaofei Part 3</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338" marR="8338" marT="8338" marB="0" anchor="b"/>
                </a:tc>
                <a:tc>
                  <a:txBody>
                    <a:bodyPr/>
                    <a:lstStyle/>
                    <a:p>
                      <a:pPr algn="r" fontAlgn="b"/>
                      <a:endParaRPr lang="en-GB" sz="900" b="0" i="0" u="none" strike="noStrike" dirty="0">
                        <a:effectLst/>
                        <a:latin typeface="Arial" panose="020B0604020202020204" pitchFamily="34" charset="0"/>
                      </a:endParaRPr>
                    </a:p>
                  </a:txBody>
                  <a:tcPr marL="8338" marR="8338" marT="8338" marB="0" anchor="b"/>
                </a:tc>
                <a:extLst>
                  <a:ext uri="{0D108BD9-81ED-4DB2-BD59-A6C34878D82A}">
                    <a16:rowId xmlns:a16="http://schemas.microsoft.com/office/drawing/2014/main" val="3348405730"/>
                  </a:ext>
                </a:extLst>
              </a:tr>
            </a:tbl>
          </a:graphicData>
        </a:graphic>
      </p:graphicFrame>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7292</TotalTime>
  <Words>2222</Words>
  <Application>Microsoft Macintosh PowerPoint</Application>
  <PresentationFormat>On-screen Show (16:9)</PresentationFormat>
  <Paragraphs>255</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December 13,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Submissions – comment resolutions</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473</cp:revision>
  <cp:lastPrinted>1601-01-01T00:00:00Z</cp:lastPrinted>
  <dcterms:created xsi:type="dcterms:W3CDTF">2020-02-25T15:01:23Z</dcterms:created>
  <dcterms:modified xsi:type="dcterms:W3CDTF">2022-12-07T12:42:55Z</dcterms:modified>
  <cp:category/>
</cp:coreProperties>
</file>