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86" r:id="rId8"/>
    <p:sldId id="300" r:id="rId9"/>
    <p:sldId id="301" r:id="rId10"/>
    <p:sldId id="303" r:id="rId11"/>
    <p:sldId id="304" r:id="rId12"/>
    <p:sldId id="305" r:id="rId13"/>
    <p:sldId id="302" r:id="rId14"/>
    <p:sldId id="306" r:id="rId15"/>
    <p:sldId id="342" r:id="rId16"/>
    <p:sldId id="343" r:id="rId17"/>
    <p:sldId id="385"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7"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802.11-22/2102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802.11-22/2102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802.11-22/2102</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802.11-22/2102</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802.11-22/2037r00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33ac78be8e3d68e4e4bc02348c57630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06,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2022-12-06</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925046159"/>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Submissions – comment resolutions</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06,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200" dirty="0">
                <a:solidFill>
                  <a:schemeClr val="tx1"/>
                </a:solidFill>
              </a:rPr>
              <a:t>January 2019			First meeting as a task group</a:t>
            </a:r>
          </a:p>
          <a:p>
            <a:pPr marL="0" indent="0">
              <a:lnSpc>
                <a:spcPct val="80000"/>
              </a:lnSpc>
            </a:pPr>
            <a:r>
              <a:rPr lang="en-US" altLang="en-US" sz="1200" dirty="0">
                <a:solidFill>
                  <a:schemeClr val="tx1"/>
                </a:solidFill>
              </a:rPr>
              <a:t>June 2020				Call for comments on D0.1</a:t>
            </a:r>
          </a:p>
          <a:p>
            <a:pPr marL="0" indent="0">
              <a:lnSpc>
                <a:spcPct val="80000"/>
              </a:lnSpc>
            </a:pPr>
            <a:r>
              <a:rPr lang="en-US" altLang="en-US" sz="1200" dirty="0">
                <a:solidFill>
                  <a:schemeClr val="tx1"/>
                </a:solidFill>
              </a:rPr>
              <a:t>November 2020		Initial WGLB (D1.0)</a:t>
            </a:r>
          </a:p>
          <a:p>
            <a:pPr marL="0" indent="0">
              <a:lnSpc>
                <a:spcPct val="80000"/>
              </a:lnSpc>
            </a:pPr>
            <a:r>
              <a:rPr lang="en-US" altLang="en-US" sz="1200" dirty="0">
                <a:solidFill>
                  <a:schemeClr val="tx1"/>
                </a:solidFill>
              </a:rPr>
              <a:t>September 2021		D2.0 WG Recirculation LB</a:t>
            </a:r>
          </a:p>
          <a:p>
            <a:pPr marL="0" indent="0">
              <a:lnSpc>
                <a:spcPct val="80000"/>
              </a:lnSpc>
            </a:pPr>
            <a:r>
              <a:rPr lang="en-US" altLang="en-US" sz="1200" dirty="0">
                <a:solidFill>
                  <a:schemeClr val="tx1"/>
                </a:solidFill>
              </a:rPr>
              <a:t>March 2022			D3.0 WG Recirculation LB</a:t>
            </a:r>
          </a:p>
          <a:p>
            <a:pPr marL="0" indent="0">
              <a:lnSpc>
                <a:spcPct val="80000"/>
              </a:lnSpc>
            </a:pPr>
            <a:r>
              <a:rPr lang="en-US" altLang="en-US" sz="1200" dirty="0">
                <a:solidFill>
                  <a:schemeClr val="tx1"/>
                </a:solidFill>
              </a:rPr>
              <a:t>May					intermediate version D3.1</a:t>
            </a:r>
          </a:p>
          <a:p>
            <a:pPr marL="0" indent="0">
              <a:lnSpc>
                <a:spcPct val="80000"/>
              </a:lnSpc>
            </a:pPr>
            <a:r>
              <a:rPr lang="en-US" altLang="en-US" sz="1200" dirty="0">
                <a:solidFill>
                  <a:schemeClr val="tx1"/>
                </a:solidFill>
              </a:rPr>
              <a:t>June					Form SAB Pool</a:t>
            </a:r>
          </a:p>
          <a:p>
            <a:pPr marL="0" indent="0">
              <a:lnSpc>
                <a:spcPct val="80000"/>
              </a:lnSpc>
            </a:pPr>
            <a:r>
              <a:rPr lang="en-US" altLang="en-US" sz="1200" dirty="0">
                <a:solidFill>
                  <a:schemeClr val="tx1"/>
                </a:solidFill>
              </a:rPr>
              <a:t>July					Editorial reviews completed: MEC &amp; MDR on D3.1</a:t>
            </a:r>
          </a:p>
          <a:p>
            <a:pPr marL="0" indent="0">
              <a:lnSpc>
                <a:spcPct val="80000"/>
              </a:lnSpc>
            </a:pPr>
            <a:r>
              <a:rPr lang="en-US" altLang="en-US" sz="1200" dirty="0">
                <a:solidFill>
                  <a:schemeClr val="tx1"/>
                </a:solidFill>
              </a:rPr>
              <a:t>					D4.0 WG Recirculation LB </a:t>
            </a:r>
          </a:p>
          <a:p>
            <a:pPr marL="0" indent="0">
              <a:lnSpc>
                <a:spcPct val="80000"/>
              </a:lnSpc>
            </a:pPr>
            <a:r>
              <a:rPr lang="en-US" altLang="en-US" sz="1200" dirty="0">
                <a:solidFill>
                  <a:schemeClr val="tx1"/>
                </a:solidFill>
              </a:rPr>
              <a:t>September 2022		</a:t>
            </a:r>
            <a:r>
              <a:rPr lang="en-US" altLang="en-US" sz="1200" dirty="0">
                <a:solidFill>
                  <a:schemeClr val="tx1"/>
                </a:solidFill>
                <a:highlight>
                  <a:srgbClr val="FFFF00"/>
                </a:highlight>
              </a:rPr>
              <a:t>WG request EC for unconditional approval to forward</a:t>
            </a:r>
          </a:p>
          <a:p>
            <a:pPr marL="0" indent="0">
              <a:lnSpc>
                <a:spcPct val="80000"/>
              </a:lnSpc>
            </a:pPr>
            <a:r>
              <a:rPr lang="en-US" altLang="en-US" sz="1200" dirty="0">
                <a:solidFill>
                  <a:schemeClr val="tx1"/>
                </a:solidFill>
                <a:highlight>
                  <a:srgbClr val="FFFF00"/>
                </a:highlight>
              </a:rPr>
              <a:t>					draft D4.0 to SA ballot</a:t>
            </a:r>
          </a:p>
          <a:p>
            <a:pPr marL="0" indent="0">
              <a:lnSpc>
                <a:spcPct val="80000"/>
              </a:lnSpc>
            </a:pPr>
            <a:r>
              <a:rPr lang="en-US" altLang="en-US" sz="1200" dirty="0">
                <a:solidFill>
                  <a:schemeClr val="tx1"/>
                </a:solidFill>
                <a:highlight>
                  <a:srgbClr val="FFFF00"/>
                </a:highlight>
              </a:rPr>
              <a:t>Oct 4</a:t>
            </a:r>
            <a:r>
              <a:rPr lang="en-US" altLang="en-US" sz="1200" baseline="30000" dirty="0">
                <a:solidFill>
                  <a:schemeClr val="tx1"/>
                </a:solidFill>
                <a:highlight>
                  <a:srgbClr val="FFFF00"/>
                </a:highlight>
              </a:rPr>
              <a:t>th</a:t>
            </a:r>
            <a:r>
              <a:rPr lang="en-US" altLang="en-US" sz="1200" dirty="0">
                <a:solidFill>
                  <a:schemeClr val="tx1"/>
                </a:solidFill>
                <a:highlight>
                  <a:srgbClr val="FFFF00"/>
                </a:highlight>
              </a:rPr>
              <a:t>, 2022 (EC telco)	EC approval to go to SA Ballot (unconditional)</a:t>
            </a:r>
          </a:p>
          <a:p>
            <a:pPr marL="0" indent="0">
              <a:lnSpc>
                <a:spcPct val="80000"/>
              </a:lnSpc>
            </a:pPr>
            <a:r>
              <a:rPr lang="en-US" altLang="en-US" sz="1200" dirty="0">
                <a:solidFill>
                  <a:schemeClr val="tx1"/>
                </a:solidFill>
                <a:highlight>
                  <a:srgbClr val="FFFF00"/>
                </a:highlight>
              </a:rPr>
              <a:t>Oct. 6th				Initial SA Ballot (D4.0), Start of</a:t>
            </a:r>
          </a:p>
          <a:p>
            <a:pPr marL="0" indent="0">
              <a:lnSpc>
                <a:spcPct val="80000"/>
              </a:lnSpc>
            </a:pPr>
            <a:r>
              <a:rPr lang="en-US" altLang="en-US" sz="1200" dirty="0">
                <a:solidFill>
                  <a:schemeClr val="tx1"/>
                </a:solidFill>
              </a:rPr>
              <a:t>March 2023			Second SA Ballot</a:t>
            </a:r>
          </a:p>
          <a:p>
            <a:pPr marL="0" indent="0">
              <a:lnSpc>
                <a:spcPct val="80000"/>
              </a:lnSpc>
            </a:pPr>
            <a:r>
              <a:rPr lang="en-US" altLang="en-US" sz="1200" dirty="0">
                <a:solidFill>
                  <a:schemeClr val="tx1"/>
                </a:solidFill>
              </a:rPr>
              <a:t>July 2023				Third SA Ballot</a:t>
            </a:r>
          </a:p>
          <a:p>
            <a:pPr marL="0" indent="0">
              <a:lnSpc>
                <a:spcPct val="80000"/>
              </a:lnSpc>
            </a:pPr>
            <a:r>
              <a:rPr lang="en-US" altLang="en-US" sz="1200" dirty="0">
                <a:solidFill>
                  <a:schemeClr val="tx1"/>
                </a:solidFill>
              </a:rPr>
              <a:t>September 2023		EC approval to </a:t>
            </a:r>
            <a:r>
              <a:rPr lang="en-US" altLang="en-US" sz="1200" dirty="0" err="1">
                <a:solidFill>
                  <a:schemeClr val="tx1"/>
                </a:solidFill>
              </a:rPr>
              <a:t>RevCom</a:t>
            </a:r>
            <a:endParaRPr lang="en-US" altLang="en-US" sz="1200" dirty="0">
              <a:solidFill>
                <a:schemeClr val="tx1"/>
              </a:solidFill>
            </a:endParaRPr>
          </a:p>
          <a:p>
            <a:pPr marL="0" indent="0">
              <a:lnSpc>
                <a:spcPct val="80000"/>
              </a:lnSpc>
            </a:pPr>
            <a:r>
              <a:rPr lang="en-US" altLang="en-US" sz="1200" dirty="0">
                <a:solidFill>
                  <a:schemeClr val="tx1"/>
                </a:solidFill>
                <a:highlight>
                  <a:srgbClr val="FFFF00"/>
                </a:highlight>
              </a:rPr>
              <a:t>December</a:t>
            </a:r>
            <a:r>
              <a:rPr lang="en-US" altLang="en-US" sz="1200" dirty="0">
                <a:solidFill>
                  <a:schemeClr val="tx1"/>
                </a:solidFill>
              </a:rPr>
              <a:t> 2023			</a:t>
            </a:r>
            <a:r>
              <a:rPr lang="en-US" altLang="en-US" sz="1200" dirty="0" err="1">
                <a:solidFill>
                  <a:schemeClr val="tx1"/>
                </a:solidFill>
              </a:rPr>
              <a:t>RevCom</a:t>
            </a:r>
            <a:r>
              <a:rPr lang="en-US" altLang="en-US" sz="1200" dirty="0">
                <a:solidFill>
                  <a:schemeClr val="tx1"/>
                </a:solidFill>
              </a:rPr>
              <a:t>/SASB approval</a:t>
            </a:r>
            <a:endParaRPr lang="en-US" sz="12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hlinkClick r:id="rId2"/>
              </a:rPr>
              <a:t>https://ieeesa.webex.com/ieeesa/j.php?MTID=m33ac78be8e3d68e4e4bc02348c576306</a:t>
            </a:r>
            <a:endParaRPr lang="en-GB" sz="1600" dirty="0"/>
          </a:p>
          <a:p>
            <a:endParaRPr lang="en-GB" sz="1600" dirty="0"/>
          </a:p>
          <a:p>
            <a:r>
              <a:rPr lang="en-GB" sz="1600" dirty="0"/>
              <a:t>WebEx</a:t>
            </a:r>
          </a:p>
          <a:p>
            <a:r>
              <a:rPr lang="en-GB" sz="1600" dirty="0"/>
              <a:t>Meeting number: 2347 147 3871</a:t>
            </a:r>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 – Approval of comment resolutions</a:t>
            </a:r>
          </a:p>
          <a:p>
            <a:pPr>
              <a:buFont typeface="Arial" panose="020B0604020202020204" pitchFamily="34" charset="0"/>
              <a:buChar char="•"/>
            </a:pPr>
            <a:r>
              <a:rPr lang="en-US" dirty="0"/>
              <a:t>Comment resolution (see submission list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91EB8-48E7-345D-72D8-4841A1346F18}"/>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F2D30B1-CC22-9076-EE8D-9F1930E626C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96E2112-4394-038D-A5D4-8262F29C3D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660336-9B99-1B99-5EE0-0BB6652CBF08}"/>
              </a:ext>
            </a:extLst>
          </p:cNvPr>
          <p:cNvSpPr>
            <a:spLocks noGrp="1"/>
          </p:cNvSpPr>
          <p:nvPr>
            <p:ph type="dt" idx="15"/>
          </p:nvPr>
        </p:nvSpPr>
        <p:spPr/>
        <p:txBody>
          <a:bodyPr/>
          <a:lstStyle/>
          <a:p>
            <a:r>
              <a:rPr lang="en-GB"/>
              <a:t>December 2022</a:t>
            </a:r>
            <a:endParaRPr lang="en-GB" dirty="0"/>
          </a:p>
        </p:txBody>
      </p:sp>
      <p:graphicFrame>
        <p:nvGraphicFramePr>
          <p:cNvPr id="3" name="Table 2">
            <a:extLst>
              <a:ext uri="{FF2B5EF4-FFF2-40B4-BE49-F238E27FC236}">
                <a16:creationId xmlns:a16="http://schemas.microsoft.com/office/drawing/2014/main" id="{26599C06-F789-40A9-DDFD-8111199EF19A}"/>
              </a:ext>
            </a:extLst>
          </p:cNvPr>
          <p:cNvGraphicFramePr>
            <a:graphicFrameLocks noGrp="1"/>
          </p:cNvGraphicFramePr>
          <p:nvPr>
            <p:extLst>
              <p:ext uri="{D42A27DB-BD31-4B8C-83A1-F6EECF244321}">
                <p14:modId xmlns:p14="http://schemas.microsoft.com/office/powerpoint/2010/main" val="849711490"/>
              </p:ext>
            </p:extLst>
          </p:nvPr>
        </p:nvGraphicFramePr>
        <p:xfrm>
          <a:off x="687388" y="2041525"/>
          <a:ext cx="7770812" cy="1235772"/>
        </p:xfrm>
        <a:graphic>
          <a:graphicData uri="http://schemas.openxmlformats.org/drawingml/2006/table">
            <a:tbl>
              <a:tblPr>
                <a:tableStyleId>{5C22544A-7EE6-4342-B048-85BDC9FD1C3A}</a:tableStyleId>
              </a:tblPr>
              <a:tblGrid>
                <a:gridCol w="755375">
                  <a:extLst>
                    <a:ext uri="{9D8B030D-6E8A-4147-A177-3AD203B41FA5}">
                      <a16:colId xmlns:a16="http://schemas.microsoft.com/office/drawing/2014/main" val="849622316"/>
                    </a:ext>
                  </a:extLst>
                </a:gridCol>
                <a:gridCol w="393605">
                  <a:extLst>
                    <a:ext uri="{9D8B030D-6E8A-4147-A177-3AD203B41FA5}">
                      <a16:colId xmlns:a16="http://schemas.microsoft.com/office/drawing/2014/main" val="1473567245"/>
                    </a:ext>
                  </a:extLst>
                </a:gridCol>
                <a:gridCol w="393605">
                  <a:extLst>
                    <a:ext uri="{9D8B030D-6E8A-4147-A177-3AD203B41FA5}">
                      <a16:colId xmlns:a16="http://schemas.microsoft.com/office/drawing/2014/main" val="1293955042"/>
                    </a:ext>
                  </a:extLst>
                </a:gridCol>
                <a:gridCol w="393605">
                  <a:extLst>
                    <a:ext uri="{9D8B030D-6E8A-4147-A177-3AD203B41FA5}">
                      <a16:colId xmlns:a16="http://schemas.microsoft.com/office/drawing/2014/main" val="2984485766"/>
                    </a:ext>
                  </a:extLst>
                </a:gridCol>
                <a:gridCol w="2130100">
                  <a:extLst>
                    <a:ext uri="{9D8B030D-6E8A-4147-A177-3AD203B41FA5}">
                      <a16:colId xmlns:a16="http://schemas.microsoft.com/office/drawing/2014/main" val="3916961411"/>
                    </a:ext>
                  </a:extLst>
                </a:gridCol>
                <a:gridCol w="2130100">
                  <a:extLst>
                    <a:ext uri="{9D8B030D-6E8A-4147-A177-3AD203B41FA5}">
                      <a16:colId xmlns:a16="http://schemas.microsoft.com/office/drawing/2014/main" val="590391988"/>
                    </a:ext>
                  </a:extLst>
                </a:gridCol>
                <a:gridCol w="1574422">
                  <a:extLst>
                    <a:ext uri="{9D8B030D-6E8A-4147-A177-3AD203B41FA5}">
                      <a16:colId xmlns:a16="http://schemas.microsoft.com/office/drawing/2014/main" val="682380122"/>
                    </a:ext>
                  </a:extLst>
                </a:gridCol>
              </a:tblGrid>
              <a:tr h="324266">
                <a:tc>
                  <a:txBody>
                    <a:bodyPr/>
                    <a:lstStyle/>
                    <a:p>
                      <a:pPr algn="l" fontAlgn="b"/>
                      <a:r>
                        <a:rPr lang="en-GB" sz="1200" u="none" strike="noStrike">
                          <a:effectLst/>
                        </a:rPr>
                        <a:t>Discussion Order</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Year</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DCN</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Rev</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Title</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Author (Affiliation)</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dirty="0">
                          <a:effectLst/>
                        </a:rPr>
                        <a:t>Notes</a:t>
                      </a:r>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1710427700"/>
                  </a:ext>
                </a:extLst>
              </a:tr>
              <a:tr h="150552">
                <a:tc>
                  <a:txBody>
                    <a:bodyPr/>
                    <a:lstStyle/>
                    <a:p>
                      <a:pPr algn="r" fontAlgn="b"/>
                      <a:r>
                        <a:rPr lang="en-GB" sz="1200" u="none" strike="noStrike">
                          <a:effectLst/>
                        </a:rPr>
                        <a:t>10</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2022</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2095</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0</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CR assigned to Xiaofei Part 2</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Xiaofei WANG (InterDigital)</a:t>
                      </a:r>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2173911065"/>
                  </a:ext>
                </a:extLst>
              </a:tr>
              <a:tr h="150552">
                <a:tc>
                  <a:txBody>
                    <a:bodyPr/>
                    <a:lstStyle/>
                    <a:p>
                      <a:pPr algn="r" fontAlgn="b"/>
                      <a:r>
                        <a:rPr lang="en-GB" sz="1200" u="none" strike="noStrike">
                          <a:effectLst/>
                        </a:rPr>
                        <a:t>11</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2022</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2098</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0</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Proposed Spec text for CR Part 2</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Xiaofei WANG (InterDigital)</a:t>
                      </a:r>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3411041220"/>
                  </a:ext>
                </a:extLst>
              </a:tr>
              <a:tr h="150552">
                <a:tc>
                  <a:txBody>
                    <a:bodyPr/>
                    <a:lstStyle/>
                    <a:p>
                      <a:pPr algn="r" fontAlgn="b"/>
                      <a:r>
                        <a:rPr lang="en-GB" sz="1200" u="none" strike="noStrike">
                          <a:effectLst/>
                        </a:rPr>
                        <a:t>20</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2022</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2005</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0</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S1G-CIDs</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Dave Halasz (Morse Micro)</a:t>
                      </a:r>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3439791470"/>
                  </a:ext>
                </a:extLst>
              </a:tr>
              <a:tr h="286628">
                <a:tc>
                  <a:txBody>
                    <a:bodyPr/>
                    <a:lstStyle/>
                    <a:p>
                      <a:pPr algn="l" fontAlgn="b"/>
                      <a:endParaRPr lang="en-GB" sz="1200" b="0" i="0" u="none" strike="noStrike" dirty="0">
                        <a:effectLst/>
                        <a:latin typeface="Arial" panose="020B0604020202020204" pitchFamily="34" charset="0"/>
                      </a:endParaRPr>
                    </a:p>
                  </a:txBody>
                  <a:tcPr marL="8686" marR="8686" marT="8686" marB="0" anchor="b"/>
                </a:tc>
                <a:tc>
                  <a:txBody>
                    <a:bodyPr/>
                    <a:lstStyle/>
                    <a:p>
                      <a:pPr algn="r" fontAlgn="b"/>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a:effectLst/>
                        <a:latin typeface="Arial" panose="020B0604020202020204" pitchFamily="34" charset="0"/>
                      </a:endParaRPr>
                    </a:p>
                  </a:txBody>
                  <a:tcPr marL="8686" marR="8686" marT="8686" marB="0" anchor="b"/>
                </a:tc>
                <a:tc>
                  <a:txBody>
                    <a:bodyPr/>
                    <a:lstStyle/>
                    <a:p>
                      <a:pPr algn="l" fontAlgn="b"/>
                      <a:endParaRPr lang="en-GB" sz="1200" b="0" i="0" u="none" strike="noStrike">
                        <a:effectLst/>
                        <a:latin typeface="Arial" panose="020B0604020202020204" pitchFamily="34" charset="0"/>
                      </a:endParaRPr>
                    </a:p>
                  </a:txBody>
                  <a:tcPr marL="8686" marR="8686" marT="8686" marB="0" anchor="b"/>
                </a:tc>
                <a:tc>
                  <a:txBody>
                    <a:bodyPr/>
                    <a:lstStyle/>
                    <a:p>
                      <a:pPr algn="l" fontAlgn="b"/>
                      <a:endParaRPr lang="en-GB" sz="1200" b="0" i="0" u="none" strike="noStrike" dirty="0">
                        <a:effectLst/>
                        <a:latin typeface="Arial" panose="020B0604020202020204" pitchFamily="34" charset="0"/>
                      </a:endParaRPr>
                    </a:p>
                  </a:txBody>
                  <a:tcPr marL="8686" marR="8686" marT="8686" marB="0" anchor="b"/>
                </a:tc>
                <a:tc>
                  <a:txBody>
                    <a:bodyPr/>
                    <a:lstStyle/>
                    <a:p>
                      <a:pPr algn="r" fontAlgn="b"/>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2569530600"/>
                  </a:ext>
                </a:extLst>
              </a:tr>
            </a:tbl>
          </a:graphicData>
        </a:graphic>
      </p:graphicFrame>
    </p:spTree>
    <p:extLst>
      <p:ext uri="{BB962C8B-B14F-4D97-AF65-F5344CB8AC3E}">
        <p14:creationId xmlns:p14="http://schemas.microsoft.com/office/powerpoint/2010/main" val="267668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7283</TotalTime>
  <Words>2195</Words>
  <Application>Microsoft Macintosh PowerPoint</Application>
  <PresentationFormat>On-screen Show (16:9)</PresentationFormat>
  <Paragraphs>254</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Microsoft Word 97 - 2004 Document</vt:lpstr>
      <vt:lpstr>Agenda TGbc Telco December 06,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Submissions – comment resolutions</vt:lpstr>
      <vt:lpstr>AOB</vt:lpstr>
      <vt:lpstr>Adjourn</vt:lpstr>
      <vt:lpstr>Timeline</vt:lpstr>
      <vt:lpstr>Current TGbc Schedule (Revision as of 2022-09-12)</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469</cp:revision>
  <cp:lastPrinted>1601-01-01T00:00:00Z</cp:lastPrinted>
  <dcterms:created xsi:type="dcterms:W3CDTF">2020-02-25T15:01:23Z</dcterms:created>
  <dcterms:modified xsi:type="dcterms:W3CDTF">2022-12-06T07:48:47Z</dcterms:modified>
  <cp:category/>
</cp:coreProperties>
</file>