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833" r:id="rId2"/>
    <p:sldId id="5831" r:id="rId3"/>
    <p:sldId id="5834" r:id="rId4"/>
    <p:sldId id="5835" r:id="rId5"/>
    <p:sldId id="5836" r:id="rId6"/>
    <p:sldId id="5837" r:id="rId7"/>
    <p:sldId id="5838" r:id="rId8"/>
    <p:sldId id="5839" r:id="rId9"/>
    <p:sldId id="5840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3394" autoAdjust="0"/>
  </p:normalViewPr>
  <p:slideViewPr>
    <p:cSldViewPr>
      <p:cViewPr varScale="1">
        <p:scale>
          <a:sx n="99" d="100"/>
          <a:sy n="99" d="100"/>
        </p:scale>
        <p:origin x="19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8" d="100"/>
          <a:sy n="178" d="100"/>
        </p:scale>
        <p:origin x="-3634" y="14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703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58255" y="6588125"/>
            <a:ext cx="1298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Julia Feng, Mediatek Inc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Julia Feng, Mediatek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296322" y="6475413"/>
            <a:ext cx="2247603" cy="184666"/>
          </a:xfrm>
        </p:spPr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33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802.11-22/2101r2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an.liu@mediatek.com" TargetMode="External"/><Relationship Id="rId2" Type="http://schemas.openxmlformats.org/officeDocument/2006/relationships/hyperlink" Target="mailto:Kevin.tsai@mediatek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feng@mediatek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CE9CE9D0-B09C-4992-AF9A-66FB8F14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err="1"/>
              <a:t>mmWave</a:t>
            </a:r>
            <a:r>
              <a:rPr lang="en-US" altLang="zh-TW" dirty="0"/>
              <a:t> Phase Feedback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D027FD-C994-44A7-842A-C1AC0436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99AB3-6372-4D9B-978F-27740D11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7A9C4B-C25D-49B5-B1F6-2D366FA7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FA08B-4631-45C5-8FAB-024CB888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>
                <a:ea typeface="굴림" panose="020B0600000101010101" pitchFamily="50" charset="-127"/>
              </a:rPr>
              <a:t> 2022-12-06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1661A83-F260-4D76-AD80-EC43DE6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FADCDEBA-06E7-4975-BE35-0D5851603D5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Kevin </a:t>
                      </a:r>
                      <a:r>
                        <a:rPr kumimoji="0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Tsunghan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Tsai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Mediatek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Inc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2840 Junction Ave, San Jose, CA 95134,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2"/>
                        </a:rPr>
                        <a:t>kevin.tsai@mediatek.com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Dennis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dennis.liu@mediatek.com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Shuling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(Julia) Feng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julia.feng@mediatek.com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DF4C1-B6AC-47B0-BAB1-41EF4A1B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89C417-B14B-4AFE-977B-A3B5D516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 det. includes breathing rate and heart rate detection and can be used in many health applications</a:t>
            </a:r>
          </a:p>
          <a:p>
            <a:r>
              <a:rPr lang="en-US" altLang="zh-TW" dirty="0">
                <a:latin typeface="+mn-lt"/>
              </a:rPr>
              <a:t>Vital sign is one of 11BF use cases [1]</a:t>
            </a:r>
          </a:p>
          <a:p>
            <a:pPr lvl="1"/>
            <a:r>
              <a:rPr lang="en-US" altLang="zh-TW" dirty="0">
                <a:latin typeface="+mn-lt"/>
              </a:rPr>
              <a:t>Health case - remote diagnostics measurements </a:t>
            </a:r>
          </a:p>
          <a:p>
            <a:pPr marL="334468" lvl="1" indent="0">
              <a:buNone/>
            </a:pPr>
            <a:r>
              <a:rPr lang="en-US" altLang="zh-TW" dirty="0">
                <a:latin typeface="+mn-lt"/>
              </a:rPr>
              <a:t>      of breathing rate, heart rate etc.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E9C7F6-2F79-45B4-BCC1-71F785AD01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E97BBB-DC63-4E74-A262-F045EF276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34BD2-E6FF-48A0-9BE7-3E1610E9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F58DBB6-411B-4EEA-A89D-DEE3DA899DA3}"/>
              </a:ext>
            </a:extLst>
          </p:cNvPr>
          <p:cNvGrpSpPr/>
          <p:nvPr/>
        </p:nvGrpSpPr>
        <p:grpSpPr>
          <a:xfrm>
            <a:off x="6324600" y="3048000"/>
            <a:ext cx="2681360" cy="2830961"/>
            <a:chOff x="4954602" y="1376875"/>
            <a:chExt cx="2681360" cy="2830961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C3ACFA10-89A5-4395-A132-767728A11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55" y="1376875"/>
              <a:ext cx="527720" cy="41163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E1A28355-C4E6-493C-B3A3-0A416559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508" y="2284924"/>
              <a:ext cx="483686" cy="384832"/>
            </a:xfrm>
            <a:prstGeom prst="rect">
              <a:avLst/>
            </a:prstGeom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3D6D909A-8439-44B7-B10E-EFE7D632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3231" y="2320551"/>
              <a:ext cx="635139" cy="365531"/>
            </a:xfrm>
            <a:prstGeom prst="rect">
              <a:avLst/>
            </a:prstGeom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8A2EA0E1-2EEF-47CE-9595-7806E56CC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94418" y="2334424"/>
              <a:ext cx="642506" cy="338291"/>
            </a:xfrm>
            <a:prstGeom prst="rect">
              <a:avLst/>
            </a:prstGeom>
          </p:spPr>
        </p:pic>
        <p:sp>
          <p:nvSpPr>
            <p:cNvPr id="12" name="TextBox 41">
              <a:extLst>
                <a:ext uri="{FF2B5EF4-FFF2-40B4-BE49-F238E27FC236}">
                  <a16:creationId xmlns:a16="http://schemas.microsoft.com/office/drawing/2014/main" id="{653BBE04-86B0-456B-820F-D9DE5C500160}"/>
                </a:ext>
              </a:extLst>
            </p:cNvPr>
            <p:cNvSpPr txBox="1"/>
            <p:nvPr/>
          </p:nvSpPr>
          <p:spPr>
            <a:xfrm flipH="1">
              <a:off x="5015508" y="2696368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STA1</a:t>
              </a:r>
            </a:p>
          </p:txBody>
        </p:sp>
        <p:sp>
          <p:nvSpPr>
            <p:cNvPr id="13" name="TextBox 42">
              <a:extLst>
                <a:ext uri="{FF2B5EF4-FFF2-40B4-BE49-F238E27FC236}">
                  <a16:creationId xmlns:a16="http://schemas.microsoft.com/office/drawing/2014/main" id="{0E73BFE2-07CD-47E9-8CC7-FB600F40674B}"/>
                </a:ext>
              </a:extLst>
            </p:cNvPr>
            <p:cNvSpPr txBox="1"/>
            <p:nvPr/>
          </p:nvSpPr>
          <p:spPr>
            <a:xfrm flipH="1">
              <a:off x="5831891" y="2698186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STA2</a:t>
              </a: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5E6525D5-2D94-44CC-9709-6269B22A7FD5}"/>
                </a:ext>
              </a:extLst>
            </p:cNvPr>
            <p:cNvSpPr txBox="1"/>
            <p:nvPr/>
          </p:nvSpPr>
          <p:spPr>
            <a:xfrm flipH="1">
              <a:off x="6797547" y="269971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STA3</a:t>
              </a:r>
            </a:p>
          </p:txBody>
        </p:sp>
        <p:sp>
          <p:nvSpPr>
            <p:cNvPr id="15" name="TextBox 44">
              <a:extLst>
                <a:ext uri="{FF2B5EF4-FFF2-40B4-BE49-F238E27FC236}">
                  <a16:creationId xmlns:a16="http://schemas.microsoft.com/office/drawing/2014/main" id="{C51065FB-C2A6-49F0-A65A-2C593ADC795A}"/>
                </a:ext>
              </a:extLst>
            </p:cNvPr>
            <p:cNvSpPr txBox="1"/>
            <p:nvPr/>
          </p:nvSpPr>
          <p:spPr>
            <a:xfrm flipH="1">
              <a:off x="6475596" y="149168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AP: Initiator</a:t>
              </a:r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7C902676-2A36-4544-8595-7EE032DD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5392873" y="2704362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2536279-DA25-450C-88F8-14043A1A5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7382" y="1772095"/>
              <a:ext cx="682292" cy="541652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B8A57750-3E8F-4410-A677-B5C48AAF5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153" y="3063643"/>
              <a:ext cx="1473457" cy="1144193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F3407A66-8626-4D95-900A-AED530A465DA}"/>
                </a:ext>
              </a:extLst>
            </p:cNvPr>
            <p:cNvGrpSpPr/>
            <p:nvPr/>
          </p:nvGrpSpPr>
          <p:grpSpPr>
            <a:xfrm rot="13831326">
              <a:off x="5543178" y="2912075"/>
              <a:ext cx="198119" cy="360000"/>
              <a:chOff x="7978652" y="2933700"/>
              <a:chExt cx="198119" cy="360000"/>
            </a:xfrm>
          </p:grpSpPr>
          <p:sp>
            <p:nvSpPr>
              <p:cNvPr id="38" name="月亮 37">
                <a:extLst>
                  <a:ext uri="{FF2B5EF4-FFF2-40B4-BE49-F238E27FC236}">
                    <a16:creationId xmlns:a16="http://schemas.microsoft.com/office/drawing/2014/main" id="{5698B27C-42C9-4B3C-A2E6-F15D879D9ECA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9" name="月亮 38">
                <a:extLst>
                  <a:ext uri="{FF2B5EF4-FFF2-40B4-BE49-F238E27FC236}">
                    <a16:creationId xmlns:a16="http://schemas.microsoft.com/office/drawing/2014/main" id="{E6C643C1-CAFA-4B00-A77C-6B6939BE4D11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0" name="月亮 39">
                <a:extLst>
                  <a:ext uri="{FF2B5EF4-FFF2-40B4-BE49-F238E27FC236}">
                    <a16:creationId xmlns:a16="http://schemas.microsoft.com/office/drawing/2014/main" id="{DE3AC292-B8CC-48C4-B3AF-6D722A7C107B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F410947D-3BAB-4BC5-9177-5976F384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6127835" y="2724027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9B55FADC-2C74-4FC3-95EF-FD538F049442}"/>
                </a:ext>
              </a:extLst>
            </p:cNvPr>
            <p:cNvGrpSpPr/>
            <p:nvPr/>
          </p:nvGrpSpPr>
          <p:grpSpPr>
            <a:xfrm rot="13831326">
              <a:off x="6315009" y="2857997"/>
              <a:ext cx="198119" cy="360000"/>
              <a:chOff x="7978652" y="2933700"/>
              <a:chExt cx="198119" cy="360000"/>
            </a:xfrm>
          </p:grpSpPr>
          <p:sp>
            <p:nvSpPr>
              <p:cNvPr id="35" name="月亮 34">
                <a:extLst>
                  <a:ext uri="{FF2B5EF4-FFF2-40B4-BE49-F238E27FC236}">
                    <a16:creationId xmlns:a16="http://schemas.microsoft.com/office/drawing/2014/main" id="{B5FBBE9F-0A91-4BD1-9F55-67284CC2F34F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6" name="月亮 35">
                <a:extLst>
                  <a:ext uri="{FF2B5EF4-FFF2-40B4-BE49-F238E27FC236}">
                    <a16:creationId xmlns:a16="http://schemas.microsoft.com/office/drawing/2014/main" id="{DD53D858-A5C3-48F3-A795-F459A0FAA150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7" name="月亮 36">
                <a:extLst>
                  <a:ext uri="{FF2B5EF4-FFF2-40B4-BE49-F238E27FC236}">
                    <a16:creationId xmlns:a16="http://schemas.microsoft.com/office/drawing/2014/main" id="{2680B65B-71CE-4770-B137-225F9ECF7BA2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id="{F22E03CB-61B0-4D2D-9C37-8D6DED74B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7143016" y="2787937"/>
              <a:ext cx="201395" cy="201395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2335C66B-9BFA-4EB5-B2BC-00847739B53D}"/>
                </a:ext>
              </a:extLst>
            </p:cNvPr>
            <p:cNvGrpSpPr/>
            <p:nvPr/>
          </p:nvGrpSpPr>
          <p:grpSpPr>
            <a:xfrm rot="18214619">
              <a:off x="6920953" y="2893353"/>
              <a:ext cx="198119" cy="360000"/>
              <a:chOff x="7978652" y="2933700"/>
              <a:chExt cx="198119" cy="360000"/>
            </a:xfrm>
          </p:grpSpPr>
          <p:sp>
            <p:nvSpPr>
              <p:cNvPr id="32" name="月亮 31">
                <a:extLst>
                  <a:ext uri="{FF2B5EF4-FFF2-40B4-BE49-F238E27FC236}">
                    <a16:creationId xmlns:a16="http://schemas.microsoft.com/office/drawing/2014/main" id="{F3D5AA4A-05E5-4F00-B3EE-42A49C3C7914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月亮 32">
                <a:extLst>
                  <a:ext uri="{FF2B5EF4-FFF2-40B4-BE49-F238E27FC236}">
                    <a16:creationId xmlns:a16="http://schemas.microsoft.com/office/drawing/2014/main" id="{FDB417ED-DA25-4429-AFC8-6EBC8477FDBC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4" name="月亮 33">
                <a:extLst>
                  <a:ext uri="{FF2B5EF4-FFF2-40B4-BE49-F238E27FC236}">
                    <a16:creationId xmlns:a16="http://schemas.microsoft.com/office/drawing/2014/main" id="{ED19D9EB-1C8F-4AFE-9238-25FA82572AB0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cxnSp>
          <p:nvCxnSpPr>
            <p:cNvPr id="24" name="Straight Arrow Connector 16">
              <a:extLst>
                <a:ext uri="{FF2B5EF4-FFF2-40B4-BE49-F238E27FC236}">
                  <a16:creationId xmlns:a16="http://schemas.microsoft.com/office/drawing/2014/main" id="{032754AE-5682-4792-A2BB-E17EFB8C3D73}"/>
                </a:ext>
              </a:extLst>
            </p:cNvPr>
            <p:cNvCxnSpPr>
              <a:cxnSpLocks/>
              <a:stCxn id="11" idx="0"/>
              <a:endCxn id="8" idx="2"/>
            </p:cNvCxnSpPr>
            <p:nvPr/>
          </p:nvCxnSpPr>
          <p:spPr>
            <a:xfrm flipV="1">
              <a:off x="6115671" y="1788510"/>
              <a:ext cx="109944" cy="545914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16">
              <a:extLst>
                <a:ext uri="{FF2B5EF4-FFF2-40B4-BE49-F238E27FC236}">
                  <a16:creationId xmlns:a16="http://schemas.microsoft.com/office/drawing/2014/main" id="{80A4A59A-956D-46CE-82F6-822BE9647F37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6393711" y="1793360"/>
              <a:ext cx="637090" cy="52719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9AAEA1E-A90C-4A08-9390-FDAA77755761}"/>
                </a:ext>
              </a:extLst>
            </p:cNvPr>
            <p:cNvSpPr txBox="1"/>
            <p:nvPr/>
          </p:nvSpPr>
          <p:spPr>
            <a:xfrm>
              <a:off x="4954602" y="180906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D6713C5-CC75-4647-B660-AEED75F91010}"/>
                </a:ext>
              </a:extLst>
            </p:cNvPr>
            <p:cNvSpPr txBox="1"/>
            <p:nvPr/>
          </p:nvSpPr>
          <p:spPr>
            <a:xfrm>
              <a:off x="5992141" y="1954145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FFD6C7F-B263-45ED-BE1A-59A73FF32812}"/>
                </a:ext>
              </a:extLst>
            </p:cNvPr>
            <p:cNvSpPr txBox="1"/>
            <p:nvPr/>
          </p:nvSpPr>
          <p:spPr>
            <a:xfrm>
              <a:off x="6671235" y="1828568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BC6C787-9B15-4B37-A7E6-23C0D1985830}"/>
                </a:ext>
              </a:extLst>
            </p:cNvPr>
            <p:cNvSpPr txBox="1"/>
            <p:nvPr/>
          </p:nvSpPr>
          <p:spPr>
            <a:xfrm>
              <a:off x="6831290" y="3133819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43539F2-F613-410F-A300-8A67380AE244}"/>
                </a:ext>
              </a:extLst>
            </p:cNvPr>
            <p:cNvSpPr txBox="1"/>
            <p:nvPr/>
          </p:nvSpPr>
          <p:spPr>
            <a:xfrm>
              <a:off x="6303037" y="278442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D09377CE-FA00-4AF1-8DED-B9994A0C8958}"/>
                </a:ext>
              </a:extLst>
            </p:cNvPr>
            <p:cNvSpPr txBox="1"/>
            <p:nvPr/>
          </p:nvSpPr>
          <p:spPr>
            <a:xfrm>
              <a:off x="4989449" y="3038097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5229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9ACDA-42CE-4D12-811A-F5997404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D6AE4-E3CF-4313-B2F7-1E254DD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Chest up and down is a s</a:t>
            </a:r>
            <a:r>
              <a:rPr lang="en-US" altLang="zh-TW" sz="2000" dirty="0"/>
              <a:t>mall</a:t>
            </a:r>
            <a:r>
              <a:rPr lang="en-US" altLang="zh-TW" dirty="0">
                <a:latin typeface="+mn-lt"/>
              </a:rPr>
              <a:t> distance variation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Small distance variations cause radar signal travel different distances and result in phase variations at target bin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Hence, </a:t>
            </a:r>
            <a:r>
              <a:rPr lang="en-US" altLang="zh-TW" sz="1600" dirty="0">
                <a:solidFill>
                  <a:srgbClr val="242424"/>
                </a:solidFill>
              </a:rPr>
              <a:t>we propose to add target bin phase as a report type for vital sign detection</a:t>
            </a:r>
            <a:endParaRPr lang="en-US" altLang="zh-TW" sz="1600" dirty="0"/>
          </a:p>
          <a:p>
            <a:endParaRPr lang="en-US" altLang="zh-TW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B9EC7B-D095-4C2C-9197-13CA4776403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560CB5-480D-4D1A-8F19-62DFEB7D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77C8A-C85D-4DB3-95D5-3DF1A4736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B900AD7-877F-4BA5-B5EB-EFF007822BFD}"/>
              </a:ext>
            </a:extLst>
          </p:cNvPr>
          <p:cNvSpPr txBox="1"/>
          <p:nvPr/>
        </p:nvSpPr>
        <p:spPr>
          <a:xfrm>
            <a:off x="3202372" y="5743996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377A593E-CC3B-4FB4-A280-CC350F3DF9DE}"/>
              </a:ext>
            </a:extLst>
          </p:cNvPr>
          <p:cNvCxnSpPr>
            <a:cxnSpLocks/>
          </p:cNvCxnSpPr>
          <p:nvPr/>
        </p:nvCxnSpPr>
        <p:spPr>
          <a:xfrm flipV="1">
            <a:off x="2835030" y="5868137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93E4CAEC-A925-42F9-922D-A899C1073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8" r="69967" b="4321"/>
          <a:stretch/>
        </p:blipFill>
        <p:spPr>
          <a:xfrm>
            <a:off x="381000" y="3157933"/>
            <a:ext cx="528655" cy="162063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50F3740-CDA2-421E-A09A-86E61E5A9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962261" y="3679595"/>
            <a:ext cx="473338" cy="47333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3966140-929D-457A-8746-A1BC68D54225}"/>
              </a:ext>
            </a:extLst>
          </p:cNvPr>
          <p:cNvCxnSpPr>
            <a:cxnSpLocks/>
          </p:cNvCxnSpPr>
          <p:nvPr/>
        </p:nvCxnSpPr>
        <p:spPr>
          <a:xfrm>
            <a:off x="2822809" y="3926432"/>
            <a:ext cx="260297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4B32771-8AFE-4E0E-A7F3-0792267F83D9}"/>
              </a:ext>
            </a:extLst>
          </p:cNvPr>
          <p:cNvSpPr txBox="1"/>
          <p:nvPr/>
        </p:nvSpPr>
        <p:spPr>
          <a:xfrm>
            <a:off x="5393564" y="3922355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2B8192A-4B11-460A-B125-D0052F1AA13F}"/>
              </a:ext>
            </a:extLst>
          </p:cNvPr>
          <p:cNvCxnSpPr>
            <a:cxnSpLocks/>
          </p:cNvCxnSpPr>
          <p:nvPr/>
        </p:nvCxnSpPr>
        <p:spPr>
          <a:xfrm flipV="1">
            <a:off x="2820268" y="3275351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52DD6C3-FFD6-432F-A721-D3F91B7FDE3E}"/>
              </a:ext>
            </a:extLst>
          </p:cNvPr>
          <p:cNvSpPr/>
          <p:nvPr/>
        </p:nvSpPr>
        <p:spPr>
          <a:xfrm>
            <a:off x="690940" y="3636904"/>
            <a:ext cx="118550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E0C4427E-B8F5-4110-A8C5-A669292E3DEA}"/>
              </a:ext>
            </a:extLst>
          </p:cNvPr>
          <p:cNvSpPr/>
          <p:nvPr/>
        </p:nvSpPr>
        <p:spPr>
          <a:xfrm>
            <a:off x="770657" y="3636904"/>
            <a:ext cx="149432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A5AACDF4-F09D-414C-8A4F-D9161EB616F8}"/>
              </a:ext>
            </a:extLst>
          </p:cNvPr>
          <p:cNvSpPr/>
          <p:nvPr/>
        </p:nvSpPr>
        <p:spPr>
          <a:xfrm>
            <a:off x="815573" y="4072277"/>
            <a:ext cx="99299" cy="527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4D9D801-C1F6-4406-B06C-C0C098ED8DF9}"/>
              </a:ext>
            </a:extLst>
          </p:cNvPr>
          <p:cNvSpPr txBox="1"/>
          <p:nvPr/>
        </p:nvSpPr>
        <p:spPr>
          <a:xfrm>
            <a:off x="2514600" y="308173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Distance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/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3C941FA0-BBCE-40C4-B7F5-AD92E83183D9}"/>
              </a:ext>
            </a:extLst>
          </p:cNvPr>
          <p:cNvSpPr/>
          <p:nvPr/>
        </p:nvSpPr>
        <p:spPr>
          <a:xfrm>
            <a:off x="2833525" y="3292392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1C50706-F123-4E29-A8A8-63757F86D39F}"/>
              </a:ext>
            </a:extLst>
          </p:cNvPr>
          <p:cNvSpPr txBox="1"/>
          <p:nvPr/>
        </p:nvSpPr>
        <p:spPr>
          <a:xfrm>
            <a:off x="4081862" y="3562476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A6F31E8-3860-42F1-A947-DF8D6B56E93B}"/>
              </a:ext>
            </a:extLst>
          </p:cNvPr>
          <p:cNvSpPr txBox="1"/>
          <p:nvPr/>
        </p:nvSpPr>
        <p:spPr>
          <a:xfrm>
            <a:off x="3117309" y="308344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2D8E047F-107B-4B6E-B5D3-494DBF13C765}"/>
              </a:ext>
            </a:extLst>
          </p:cNvPr>
          <p:cNvCxnSpPr>
            <a:cxnSpLocks/>
          </p:cNvCxnSpPr>
          <p:nvPr/>
        </p:nvCxnSpPr>
        <p:spPr>
          <a:xfrm>
            <a:off x="2817577" y="5106433"/>
            <a:ext cx="25102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6BC0CBE-57FC-4116-9D89-66375252828D}"/>
              </a:ext>
            </a:extLst>
          </p:cNvPr>
          <p:cNvCxnSpPr>
            <a:cxnSpLocks/>
          </p:cNvCxnSpPr>
          <p:nvPr/>
        </p:nvCxnSpPr>
        <p:spPr>
          <a:xfrm flipV="1">
            <a:off x="2830276" y="4264852"/>
            <a:ext cx="0" cy="835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422D46-7316-4366-B6A4-3ACE5FCBDFC1}"/>
              </a:ext>
            </a:extLst>
          </p:cNvPr>
          <p:cNvSpPr txBox="1"/>
          <p:nvPr/>
        </p:nvSpPr>
        <p:spPr>
          <a:xfrm>
            <a:off x="2600808" y="4077584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Freq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EC5E5FF-E2FA-44DC-A766-B302BD0D2D4A}"/>
              </a:ext>
            </a:extLst>
          </p:cNvPr>
          <p:cNvCxnSpPr/>
          <p:nvPr/>
        </p:nvCxnSpPr>
        <p:spPr>
          <a:xfrm flipV="1">
            <a:off x="2991039" y="4427078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EA271CFD-F5DE-4A5E-9700-BEFBFAA9BD4A}"/>
              </a:ext>
            </a:extLst>
          </p:cNvPr>
          <p:cNvCxnSpPr>
            <a:cxnSpLocks/>
          </p:cNvCxnSpPr>
          <p:nvPr/>
        </p:nvCxnSpPr>
        <p:spPr>
          <a:xfrm flipV="1">
            <a:off x="3283139" y="4420728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3E95993-D42C-453C-8AD8-5F7FF3DC308B}"/>
              </a:ext>
            </a:extLst>
          </p:cNvPr>
          <p:cNvCxnSpPr/>
          <p:nvPr/>
        </p:nvCxnSpPr>
        <p:spPr>
          <a:xfrm flipV="1">
            <a:off x="3131533" y="4426284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F435E9-9883-4E71-ADDD-3FF6C6BE0144}"/>
              </a:ext>
            </a:extLst>
          </p:cNvPr>
          <p:cNvCxnSpPr>
            <a:cxnSpLocks/>
          </p:cNvCxnSpPr>
          <p:nvPr/>
        </p:nvCxnSpPr>
        <p:spPr>
          <a:xfrm flipV="1">
            <a:off x="3429983" y="4423109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8B17612-4D31-4FD4-A50D-783C5699C1F1}"/>
              </a:ext>
            </a:extLst>
          </p:cNvPr>
          <p:cNvCxnSpPr/>
          <p:nvPr/>
        </p:nvCxnSpPr>
        <p:spPr>
          <a:xfrm>
            <a:off x="3278377" y="4338178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06F15ED0-FE67-402D-8AC6-82DDA68EF28E}"/>
              </a:ext>
            </a:extLst>
          </p:cNvPr>
          <p:cNvCxnSpPr/>
          <p:nvPr/>
        </p:nvCxnSpPr>
        <p:spPr>
          <a:xfrm>
            <a:off x="3427602" y="43437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C132EE7-75C0-4232-B84E-B6A07DBF13B9}"/>
              </a:ext>
            </a:extLst>
          </p:cNvPr>
          <p:cNvCxnSpPr>
            <a:cxnSpLocks/>
          </p:cNvCxnSpPr>
          <p:nvPr/>
        </p:nvCxnSpPr>
        <p:spPr>
          <a:xfrm flipH="1">
            <a:off x="3267264" y="4382628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/>
              <p:nvPr/>
            </p:nvSpPr>
            <p:spPr>
              <a:xfrm>
                <a:off x="3264089" y="4012741"/>
                <a:ext cx="1882394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 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≫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89" y="4012741"/>
                <a:ext cx="1882394" cy="219075"/>
              </a:xfrm>
              <a:prstGeom prst="rect">
                <a:avLst/>
              </a:prstGeom>
              <a:blipFill>
                <a:blip r:embed="rId5"/>
                <a:stretch>
                  <a:fillRect l="-1942" t="-55556" r="-3236" b="-27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/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091" r="-30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B19ACF6-A5E1-4774-BE77-2A8ED1B51164}"/>
              </a:ext>
            </a:extLst>
          </p:cNvPr>
          <p:cNvCxnSpPr/>
          <p:nvPr/>
        </p:nvCxnSpPr>
        <p:spPr>
          <a:xfrm flipV="1">
            <a:off x="3553024" y="4436597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20B0E5E9-9A44-47E0-8F6A-0423359CA06A}"/>
              </a:ext>
            </a:extLst>
          </p:cNvPr>
          <p:cNvCxnSpPr>
            <a:cxnSpLocks/>
          </p:cNvCxnSpPr>
          <p:nvPr/>
        </p:nvCxnSpPr>
        <p:spPr>
          <a:xfrm flipV="1">
            <a:off x="3845124" y="4430247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6D93B701-CDEE-4FF9-AEAA-E36F6F92CE50}"/>
              </a:ext>
            </a:extLst>
          </p:cNvPr>
          <p:cNvCxnSpPr/>
          <p:nvPr/>
        </p:nvCxnSpPr>
        <p:spPr>
          <a:xfrm flipV="1">
            <a:off x="3693518" y="4435803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7897F23-B344-4B2F-9947-82426B069157}"/>
              </a:ext>
            </a:extLst>
          </p:cNvPr>
          <p:cNvCxnSpPr>
            <a:cxnSpLocks/>
          </p:cNvCxnSpPr>
          <p:nvPr/>
        </p:nvCxnSpPr>
        <p:spPr>
          <a:xfrm flipV="1">
            <a:off x="3991968" y="4432628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25AB8DE8-F07A-459E-AB2E-A4DA8D3A650D}"/>
              </a:ext>
            </a:extLst>
          </p:cNvPr>
          <p:cNvCxnSpPr/>
          <p:nvPr/>
        </p:nvCxnSpPr>
        <p:spPr>
          <a:xfrm>
            <a:off x="3840362" y="4347697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02EB2F94-856E-4F30-B7F1-926584541742}"/>
              </a:ext>
            </a:extLst>
          </p:cNvPr>
          <p:cNvCxnSpPr/>
          <p:nvPr/>
        </p:nvCxnSpPr>
        <p:spPr>
          <a:xfrm>
            <a:off x="3989587" y="4353253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51C1E32-2A08-489F-8FE4-296655EA22EC}"/>
              </a:ext>
            </a:extLst>
          </p:cNvPr>
          <p:cNvCxnSpPr>
            <a:cxnSpLocks/>
          </p:cNvCxnSpPr>
          <p:nvPr/>
        </p:nvCxnSpPr>
        <p:spPr>
          <a:xfrm flipH="1">
            <a:off x="3829249" y="4392147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/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A3D9F2FC-FBA3-4159-A3E9-BDB348D1841B}"/>
              </a:ext>
            </a:extLst>
          </p:cNvPr>
          <p:cNvCxnSpPr/>
          <p:nvPr/>
        </p:nvCxnSpPr>
        <p:spPr>
          <a:xfrm flipV="1">
            <a:off x="4140408" y="4431834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795FBE2D-9C11-4F23-A473-AECA3E1B6763}"/>
              </a:ext>
            </a:extLst>
          </p:cNvPr>
          <p:cNvCxnSpPr>
            <a:cxnSpLocks/>
          </p:cNvCxnSpPr>
          <p:nvPr/>
        </p:nvCxnSpPr>
        <p:spPr>
          <a:xfrm flipV="1">
            <a:off x="4432508" y="4425484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B968C03-403E-4865-8C49-8EA6A5E7EEA6}"/>
              </a:ext>
            </a:extLst>
          </p:cNvPr>
          <p:cNvCxnSpPr/>
          <p:nvPr/>
        </p:nvCxnSpPr>
        <p:spPr>
          <a:xfrm flipV="1">
            <a:off x="4280902" y="4431040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886AF07-3865-4F0F-86F1-216BA9FCA3D9}"/>
              </a:ext>
            </a:extLst>
          </p:cNvPr>
          <p:cNvCxnSpPr>
            <a:cxnSpLocks/>
          </p:cNvCxnSpPr>
          <p:nvPr/>
        </p:nvCxnSpPr>
        <p:spPr>
          <a:xfrm flipV="1">
            <a:off x="4585702" y="4427865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70C97D0-4DE5-46C8-A31F-8BB60DF2766D}"/>
              </a:ext>
            </a:extLst>
          </p:cNvPr>
          <p:cNvCxnSpPr/>
          <p:nvPr/>
        </p:nvCxnSpPr>
        <p:spPr>
          <a:xfrm>
            <a:off x="4427746" y="43429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38B162A-E899-4534-8FFC-C4086E97F930}"/>
              </a:ext>
            </a:extLst>
          </p:cNvPr>
          <p:cNvCxnSpPr/>
          <p:nvPr/>
        </p:nvCxnSpPr>
        <p:spPr>
          <a:xfrm>
            <a:off x="4583321" y="4348490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9CEE5126-191A-456F-8A18-A87BDE5A3CAD}"/>
              </a:ext>
            </a:extLst>
          </p:cNvPr>
          <p:cNvCxnSpPr>
            <a:cxnSpLocks/>
          </p:cNvCxnSpPr>
          <p:nvPr/>
        </p:nvCxnSpPr>
        <p:spPr>
          <a:xfrm flipH="1">
            <a:off x="4416633" y="4387384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/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663924E4-2561-4CE4-9DDA-77A27B66720B}"/>
              </a:ext>
            </a:extLst>
          </p:cNvPr>
          <p:cNvCxnSpPr/>
          <p:nvPr/>
        </p:nvCxnSpPr>
        <p:spPr>
          <a:xfrm flipV="1">
            <a:off x="4689683" y="4441359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4FAAA624-F588-4154-A293-29B3F7391868}"/>
              </a:ext>
            </a:extLst>
          </p:cNvPr>
          <p:cNvCxnSpPr>
            <a:cxnSpLocks/>
          </p:cNvCxnSpPr>
          <p:nvPr/>
        </p:nvCxnSpPr>
        <p:spPr>
          <a:xfrm flipV="1">
            <a:off x="4981783" y="4435009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45CE38B-3E42-4879-8DBB-9353BFEDE41F}"/>
              </a:ext>
            </a:extLst>
          </p:cNvPr>
          <p:cNvCxnSpPr/>
          <p:nvPr/>
        </p:nvCxnSpPr>
        <p:spPr>
          <a:xfrm flipV="1">
            <a:off x="4830177" y="4440565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A541692-AB41-4F5F-A7E5-3780A088EC18}"/>
              </a:ext>
            </a:extLst>
          </p:cNvPr>
          <p:cNvCxnSpPr>
            <a:cxnSpLocks/>
          </p:cNvCxnSpPr>
          <p:nvPr/>
        </p:nvCxnSpPr>
        <p:spPr>
          <a:xfrm flipV="1">
            <a:off x="5128627" y="4437390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2BFF4D67-A763-4D9B-9DF6-BEFDDE2AFC02}"/>
              </a:ext>
            </a:extLst>
          </p:cNvPr>
          <p:cNvCxnSpPr/>
          <p:nvPr/>
        </p:nvCxnSpPr>
        <p:spPr>
          <a:xfrm>
            <a:off x="4977021" y="4352459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E96EE475-6BB1-4850-ADFE-F8E7B488982F}"/>
              </a:ext>
            </a:extLst>
          </p:cNvPr>
          <p:cNvCxnSpPr/>
          <p:nvPr/>
        </p:nvCxnSpPr>
        <p:spPr>
          <a:xfrm>
            <a:off x="5126246" y="4358015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0A53FC2D-0458-4F94-A47C-445BB2711912}"/>
              </a:ext>
            </a:extLst>
          </p:cNvPr>
          <p:cNvCxnSpPr>
            <a:cxnSpLocks/>
          </p:cNvCxnSpPr>
          <p:nvPr/>
        </p:nvCxnSpPr>
        <p:spPr>
          <a:xfrm flipH="1">
            <a:off x="4965908" y="4396909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/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375" r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字方塊 57">
            <a:extLst>
              <a:ext uri="{FF2B5EF4-FFF2-40B4-BE49-F238E27FC236}">
                <a16:creationId xmlns:a16="http://schemas.microsoft.com/office/drawing/2014/main" id="{22B250D1-7A03-4B6F-B638-2D4D27718665}"/>
              </a:ext>
            </a:extLst>
          </p:cNvPr>
          <p:cNvSpPr txBox="1"/>
          <p:nvPr/>
        </p:nvSpPr>
        <p:spPr>
          <a:xfrm>
            <a:off x="3924488" y="4941428"/>
            <a:ext cx="571311" cy="163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b="1" dirty="0"/>
              <a:t>FMCW</a:t>
            </a:r>
            <a:endParaRPr lang="zh-TW" altLang="en-US" b="1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0AD78E8-942E-4448-A0C2-DDE3F2124D36}"/>
              </a:ext>
            </a:extLst>
          </p:cNvPr>
          <p:cNvSpPr txBox="1"/>
          <p:nvPr/>
        </p:nvSpPr>
        <p:spPr>
          <a:xfrm>
            <a:off x="5326254" y="5053944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910E8BA2-2708-4D5C-A441-5EB0D0BD3E5B}"/>
              </a:ext>
            </a:extLst>
          </p:cNvPr>
          <p:cNvGrpSpPr/>
          <p:nvPr/>
        </p:nvGrpSpPr>
        <p:grpSpPr>
          <a:xfrm>
            <a:off x="2587398" y="5313857"/>
            <a:ext cx="1291042" cy="1120676"/>
            <a:chOff x="3252636" y="3849277"/>
            <a:chExt cx="1291042" cy="1120676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B0B437B-CFED-4C04-A25C-EFEF88CDFE3C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A53A46EC-FAA4-4733-A28F-5C00C53EA9FD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63" name="直線單箭頭接點 62">
                <a:extLst>
                  <a:ext uri="{FF2B5EF4-FFF2-40B4-BE49-F238E27FC236}">
                    <a16:creationId xmlns:a16="http://schemas.microsoft.com/office/drawing/2014/main" id="{5CF980BF-3CD3-4AB6-90CE-DD17FF51D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單箭頭接點 63">
                <a:extLst>
                  <a:ext uri="{FF2B5EF4-FFF2-40B4-BE49-F238E27FC236}">
                    <a16:creationId xmlns:a16="http://schemas.microsoft.com/office/drawing/2014/main" id="{CF1BD4B3-98ED-4C81-A0FF-271B58CA3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3D6AF0A3-B4A5-46FE-95C2-0344DCA8F96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66" name="手繪多邊形: 圖案 65">
                <a:extLst>
                  <a:ext uri="{FF2B5EF4-FFF2-40B4-BE49-F238E27FC236}">
                    <a16:creationId xmlns:a16="http://schemas.microsoft.com/office/drawing/2014/main" id="{C994534E-6959-4FC2-B1B4-1C63945F3FE9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D515C1DF-AF6F-4CBD-8B8F-B1EDBC45A4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文字方塊 67">
                    <a:extLst>
                      <a:ext uri="{FF2B5EF4-FFF2-40B4-BE49-F238E27FC236}">
                        <a16:creationId xmlns:a16="http://schemas.microsoft.com/office/drawing/2014/main" id="{14CD6F62-E336-432D-BFCC-53776AB0FDF0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34" name="文字方塊 133">
                    <a:extLst>
                      <a:ext uri="{FF2B5EF4-FFF2-40B4-BE49-F238E27FC236}">
                        <a16:creationId xmlns:a16="http://schemas.microsoft.com/office/drawing/2014/main" id="{D36513C8-4870-420E-83DC-146A8D3B9D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550C88F-EDE7-40FE-A72A-DDBBE956E3CB}"/>
              </a:ext>
            </a:extLst>
          </p:cNvPr>
          <p:cNvSpPr txBox="1"/>
          <p:nvPr/>
        </p:nvSpPr>
        <p:spPr>
          <a:xfrm>
            <a:off x="2955786" y="5617735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/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  <a:blipFill>
                <a:blip r:embed="rId9"/>
                <a:stretch>
                  <a:fillRect l="-12605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D7B5D8A6-9716-419B-A7F1-F418A997C35E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2833524" y="3465836"/>
            <a:ext cx="2462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DB4E4B7D-E9EC-4049-A72B-D8F46D9812CB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367529" y="32923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/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  <a:blipFill>
                <a:blip r:embed="rId10"/>
                <a:stretch>
                  <a:fillRect b="-4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/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/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/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  <a:blipFill>
                <a:blip r:embed="rId12"/>
                <a:stretch>
                  <a:fillRect l="-13559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258BCCF-D055-40C4-BB8F-50887A5104CE}"/>
              </a:ext>
            </a:extLst>
          </p:cNvPr>
          <p:cNvCxnSpPr>
            <a:cxnSpLocks/>
          </p:cNvCxnSpPr>
          <p:nvPr/>
        </p:nvCxnSpPr>
        <p:spPr>
          <a:xfrm>
            <a:off x="6579419" y="6229560"/>
            <a:ext cx="218358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85AF20B9-9387-4B40-A9D4-4068E687C573}"/>
              </a:ext>
            </a:extLst>
          </p:cNvPr>
          <p:cNvSpPr txBox="1"/>
          <p:nvPr/>
        </p:nvSpPr>
        <p:spPr>
          <a:xfrm>
            <a:off x="8802872" y="619186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29456041-CE7D-4F37-BAE9-03EB922FA560}"/>
              </a:ext>
            </a:extLst>
          </p:cNvPr>
          <p:cNvCxnSpPr>
            <a:cxnSpLocks/>
          </p:cNvCxnSpPr>
          <p:nvPr/>
        </p:nvCxnSpPr>
        <p:spPr>
          <a:xfrm flipV="1">
            <a:off x="6582388" y="5552452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/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dirty="0"/>
                  <a:t>Phase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dirty="0"/>
                  <a:t> bin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blipFill>
                <a:blip r:embed="rId13"/>
                <a:stretch>
                  <a:fillRect t="-1333" r="-4237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/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050" i="1" dirty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494F1454-BB7E-4D8C-B7BB-73D86F596234}"/>
              </a:ext>
            </a:extLst>
          </p:cNvPr>
          <p:cNvSpPr/>
          <p:nvPr/>
        </p:nvSpPr>
        <p:spPr>
          <a:xfrm>
            <a:off x="6598820" y="5603783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861FEF60-8A0A-4A9A-8D66-BB4BB1457D0B}"/>
              </a:ext>
            </a:extLst>
          </p:cNvPr>
          <p:cNvSpPr txBox="1"/>
          <p:nvPr/>
        </p:nvSpPr>
        <p:spPr>
          <a:xfrm>
            <a:off x="7847157" y="5873867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917AE1F-D7F8-4CCC-9C2E-A52BA491E1C6}"/>
              </a:ext>
            </a:extLst>
          </p:cNvPr>
          <p:cNvSpPr txBox="1"/>
          <p:nvPr/>
        </p:nvSpPr>
        <p:spPr>
          <a:xfrm>
            <a:off x="6896565" y="535993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D504D00E-CDF0-41F5-84F3-27648DFBF70B}"/>
              </a:ext>
            </a:extLst>
          </p:cNvPr>
          <p:cNvCxnSpPr>
            <a:cxnSpLocks/>
            <a:stCxn id="82" idx="0"/>
            <a:endCxn id="89" idx="7"/>
          </p:cNvCxnSpPr>
          <p:nvPr/>
        </p:nvCxnSpPr>
        <p:spPr>
          <a:xfrm>
            <a:off x="6598819" y="5777228"/>
            <a:ext cx="2124638" cy="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橢圓 85">
            <a:extLst>
              <a:ext uri="{FF2B5EF4-FFF2-40B4-BE49-F238E27FC236}">
                <a16:creationId xmlns:a16="http://schemas.microsoft.com/office/drawing/2014/main" id="{1C36A97B-E406-44A7-B824-4BCDA507FBDC}"/>
              </a:ext>
            </a:extLst>
          </p:cNvPr>
          <p:cNvSpPr/>
          <p:nvPr/>
        </p:nvSpPr>
        <p:spPr>
          <a:xfrm>
            <a:off x="7110410" y="55743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287BCFA2-BBF3-4A7D-82DF-F9BF7A95A7A2}"/>
              </a:ext>
            </a:extLst>
          </p:cNvPr>
          <p:cNvSpPr/>
          <p:nvPr/>
        </p:nvSpPr>
        <p:spPr>
          <a:xfrm>
            <a:off x="7632757" y="574068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50272997-3F51-4B8C-8415-D81B08C710CA}"/>
              </a:ext>
            </a:extLst>
          </p:cNvPr>
          <p:cNvSpPr/>
          <p:nvPr/>
        </p:nvSpPr>
        <p:spPr>
          <a:xfrm>
            <a:off x="8141146" y="59140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43393108-E9FE-46C5-851F-5ECB68B9DCED}"/>
              </a:ext>
            </a:extLst>
          </p:cNvPr>
          <p:cNvSpPr/>
          <p:nvPr/>
        </p:nvSpPr>
        <p:spPr>
          <a:xfrm>
            <a:off x="8684434" y="5773258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/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TW" sz="1050" b="1" dirty="0"/>
                  <a:t>FMCW</a:t>
                </a:r>
                <a:r>
                  <a:rPr lang="zh-TW" altLang="en-US" sz="105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𝑆𝑖𝑔𝑛𝑎𝑙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box>
                      <m:box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05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d>
                                      <m:d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zh-TW" altLang="en-US" sz="1050" dirty="0"/>
                                      <m:t> 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TW" altLang="en-US" sz="1050" dirty="0"/>
                          <m:t> 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  <m:r>
                      <a:rPr lang="en-US" altLang="zh-TW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𝑃h𝑎𝑠𝑒</m:t>
                    </m:r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zh-TW" altLang="en-US" sz="1000" dirty="0"/>
                              <m:t> </m:t>
                            </m:r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blipFill>
                <a:blip r:embed="rId15"/>
                <a:stretch>
                  <a:fillRect t="-33333" b="-305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文字方塊 90">
            <a:extLst>
              <a:ext uri="{FF2B5EF4-FFF2-40B4-BE49-F238E27FC236}">
                <a16:creationId xmlns:a16="http://schemas.microsoft.com/office/drawing/2014/main" id="{34C31DAA-0314-4D1C-9DF5-414321A19242}"/>
              </a:ext>
            </a:extLst>
          </p:cNvPr>
          <p:cNvSpPr txBox="1"/>
          <p:nvPr/>
        </p:nvSpPr>
        <p:spPr>
          <a:xfrm>
            <a:off x="6969466" y="5022053"/>
            <a:ext cx="20221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>
                <a:solidFill>
                  <a:srgbClr val="0033CC"/>
                </a:solidFill>
              </a:rPr>
              <a:t>Find the variation period of target bin can get breathing rate 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9B63408C-F756-4313-9801-B7311DA719AD}"/>
              </a:ext>
            </a:extLst>
          </p:cNvPr>
          <p:cNvSpPr txBox="1"/>
          <p:nvPr/>
        </p:nvSpPr>
        <p:spPr>
          <a:xfrm>
            <a:off x="792480" y="4198063"/>
            <a:ext cx="3048000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400" dirty="0"/>
          </a:p>
        </p:txBody>
      </p:sp>
      <p:grpSp>
        <p:nvGrpSpPr>
          <p:cNvPr id="93" name="群組 92">
            <a:extLst>
              <a:ext uri="{FF2B5EF4-FFF2-40B4-BE49-F238E27FC236}">
                <a16:creationId xmlns:a16="http://schemas.microsoft.com/office/drawing/2014/main" id="{E5CE1956-AB60-4068-A0FD-66D5471AACB5}"/>
              </a:ext>
            </a:extLst>
          </p:cNvPr>
          <p:cNvGrpSpPr/>
          <p:nvPr/>
        </p:nvGrpSpPr>
        <p:grpSpPr>
          <a:xfrm rot="10800000">
            <a:off x="968383" y="3674341"/>
            <a:ext cx="754380" cy="411712"/>
            <a:chOff x="3598461" y="916671"/>
            <a:chExt cx="3919181" cy="555012"/>
          </a:xfrm>
        </p:grpSpPr>
        <p:sp>
          <p:nvSpPr>
            <p:cNvPr id="94" name="手繪多邊形: 圖案 93">
              <a:extLst>
                <a:ext uri="{FF2B5EF4-FFF2-40B4-BE49-F238E27FC236}">
                  <a16:creationId xmlns:a16="http://schemas.microsoft.com/office/drawing/2014/main" id="{02CD3E39-938B-4435-BF29-A075BFBA17D6}"/>
                </a:ext>
              </a:extLst>
            </p:cNvPr>
            <p:cNvSpPr/>
            <p:nvPr/>
          </p:nvSpPr>
          <p:spPr>
            <a:xfrm>
              <a:off x="4578825" y="92804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: 圖案 94">
              <a:extLst>
                <a:ext uri="{FF2B5EF4-FFF2-40B4-BE49-F238E27FC236}">
                  <a16:creationId xmlns:a16="http://schemas.microsoft.com/office/drawing/2014/main" id="{1DAD0796-E78C-427C-9BD5-3513B0AC2D40}"/>
                </a:ext>
              </a:extLst>
            </p:cNvPr>
            <p:cNvSpPr/>
            <p:nvPr/>
          </p:nvSpPr>
          <p:spPr>
            <a:xfrm>
              <a:off x="3598461" y="916671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: 圖案 95">
              <a:extLst>
                <a:ext uri="{FF2B5EF4-FFF2-40B4-BE49-F238E27FC236}">
                  <a16:creationId xmlns:a16="http://schemas.microsoft.com/office/drawing/2014/main" id="{95872A1F-492A-4107-8EA8-AA924CBDFD9A}"/>
                </a:ext>
              </a:extLst>
            </p:cNvPr>
            <p:cNvSpPr/>
            <p:nvPr/>
          </p:nvSpPr>
          <p:spPr>
            <a:xfrm>
              <a:off x="5550091" y="95761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7" name="手繪多邊形: 圖案 96">
              <a:extLst>
                <a:ext uri="{FF2B5EF4-FFF2-40B4-BE49-F238E27FC236}">
                  <a16:creationId xmlns:a16="http://schemas.microsoft.com/office/drawing/2014/main" id="{E1AD77B1-0748-4AF8-88A4-3C90FF065A37}"/>
                </a:ext>
              </a:extLst>
            </p:cNvPr>
            <p:cNvSpPr/>
            <p:nvPr/>
          </p:nvSpPr>
          <p:spPr>
            <a:xfrm>
              <a:off x="6528180" y="966712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D700A5E-3078-4F54-937F-124F4C852AB2}"/>
              </a:ext>
            </a:extLst>
          </p:cNvPr>
          <p:cNvGrpSpPr/>
          <p:nvPr/>
        </p:nvGrpSpPr>
        <p:grpSpPr>
          <a:xfrm rot="10800000">
            <a:off x="892183" y="3669009"/>
            <a:ext cx="891539" cy="411712"/>
            <a:chOff x="982640" y="3835017"/>
            <a:chExt cx="2658292" cy="411712"/>
          </a:xfrm>
        </p:grpSpPr>
        <p:grpSp>
          <p:nvGrpSpPr>
            <p:cNvPr id="99" name="群組 98">
              <a:extLst>
                <a:ext uri="{FF2B5EF4-FFF2-40B4-BE49-F238E27FC236}">
                  <a16:creationId xmlns:a16="http://schemas.microsoft.com/office/drawing/2014/main" id="{0F4B68AB-1535-4388-9E65-652F1856B4BF}"/>
                </a:ext>
              </a:extLst>
            </p:cNvPr>
            <p:cNvGrpSpPr/>
            <p:nvPr/>
          </p:nvGrpSpPr>
          <p:grpSpPr>
            <a:xfrm>
              <a:off x="982640" y="3835017"/>
              <a:ext cx="2370160" cy="411712"/>
              <a:chOff x="3598461" y="916671"/>
              <a:chExt cx="3919181" cy="555012"/>
            </a:xfrm>
          </p:grpSpPr>
          <p:sp>
            <p:nvSpPr>
              <p:cNvPr id="101" name="手繪多邊形: 圖案 100">
                <a:extLst>
                  <a:ext uri="{FF2B5EF4-FFF2-40B4-BE49-F238E27FC236}">
                    <a16:creationId xmlns:a16="http://schemas.microsoft.com/office/drawing/2014/main" id="{2673350A-1F47-4117-B1FB-33602353EFCF}"/>
                  </a:ext>
                </a:extLst>
              </p:cNvPr>
              <p:cNvSpPr/>
              <p:nvPr/>
            </p:nvSpPr>
            <p:spPr>
              <a:xfrm>
                <a:off x="4578825" y="928044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手繪多邊形: 圖案 101">
                <a:extLst>
                  <a:ext uri="{FF2B5EF4-FFF2-40B4-BE49-F238E27FC236}">
                    <a16:creationId xmlns:a16="http://schemas.microsoft.com/office/drawing/2014/main" id="{C01C6C58-B0DD-466E-B04F-6535D3027E04}"/>
                  </a:ext>
                </a:extLst>
              </p:cNvPr>
              <p:cNvSpPr/>
              <p:nvPr/>
            </p:nvSpPr>
            <p:spPr>
              <a:xfrm>
                <a:off x="3598461" y="916671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手繪多邊形: 圖案 102">
                <a:extLst>
                  <a:ext uri="{FF2B5EF4-FFF2-40B4-BE49-F238E27FC236}">
                    <a16:creationId xmlns:a16="http://schemas.microsoft.com/office/drawing/2014/main" id="{6B41D6E1-3A11-4926-A203-1D2E464080B7}"/>
                  </a:ext>
                </a:extLst>
              </p:cNvPr>
              <p:cNvSpPr/>
              <p:nvPr/>
            </p:nvSpPr>
            <p:spPr>
              <a:xfrm>
                <a:off x="5550089" y="957614"/>
                <a:ext cx="989461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04" name="手繪多邊形: 圖案 103">
                <a:extLst>
                  <a:ext uri="{FF2B5EF4-FFF2-40B4-BE49-F238E27FC236}">
                    <a16:creationId xmlns:a16="http://schemas.microsoft.com/office/drawing/2014/main" id="{106C5E0D-50F4-46AD-B0F7-25B27124EE7A}"/>
                  </a:ext>
                </a:extLst>
              </p:cNvPr>
              <p:cNvSpPr/>
              <p:nvPr/>
            </p:nvSpPr>
            <p:spPr>
              <a:xfrm>
                <a:off x="6528180" y="966712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sp>
          <p:nvSpPr>
            <p:cNvPr id="100" name="手繪多邊形: 圖案 99">
              <a:extLst>
                <a:ext uri="{FF2B5EF4-FFF2-40B4-BE49-F238E27FC236}">
                  <a16:creationId xmlns:a16="http://schemas.microsoft.com/office/drawing/2014/main" id="{0236FDB5-4A9B-4C96-87D5-DD95FF23735F}"/>
                </a:ext>
              </a:extLst>
            </p:cNvPr>
            <p:cNvSpPr/>
            <p:nvPr/>
          </p:nvSpPr>
          <p:spPr>
            <a:xfrm>
              <a:off x="3345657" y="3898005"/>
              <a:ext cx="295275" cy="200126"/>
            </a:xfrm>
            <a:custGeom>
              <a:avLst/>
              <a:gdLst>
                <a:gd name="connsiteX0" fmla="*/ 0 w 295275"/>
                <a:gd name="connsiteY0" fmla="*/ 178695 h 200126"/>
                <a:gd name="connsiteX1" fmla="*/ 111919 w 295275"/>
                <a:gd name="connsiteY1" fmla="*/ 101 h 200126"/>
                <a:gd name="connsiteX2" fmla="*/ 295275 w 295275"/>
                <a:gd name="connsiteY2" fmla="*/ 200126 h 200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275" h="200126">
                  <a:moveTo>
                    <a:pt x="0" y="178695"/>
                  </a:moveTo>
                  <a:cubicBezTo>
                    <a:pt x="31353" y="87612"/>
                    <a:pt x="62707" y="-3471"/>
                    <a:pt x="111919" y="101"/>
                  </a:cubicBezTo>
                  <a:cubicBezTo>
                    <a:pt x="161131" y="3673"/>
                    <a:pt x="253603" y="181473"/>
                    <a:pt x="295275" y="2001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3E8BB343-50A8-40F6-AE9B-B75850A1CCAA}"/>
              </a:ext>
            </a:extLst>
          </p:cNvPr>
          <p:cNvGrpSpPr/>
          <p:nvPr/>
        </p:nvGrpSpPr>
        <p:grpSpPr>
          <a:xfrm rot="20722808">
            <a:off x="1854469" y="3769323"/>
            <a:ext cx="198119" cy="360000"/>
            <a:chOff x="7978652" y="2933700"/>
            <a:chExt cx="198119" cy="360000"/>
          </a:xfrm>
        </p:grpSpPr>
        <p:sp>
          <p:nvSpPr>
            <p:cNvPr id="106" name="月亮 105">
              <a:extLst>
                <a:ext uri="{FF2B5EF4-FFF2-40B4-BE49-F238E27FC236}">
                  <a16:creationId xmlns:a16="http://schemas.microsoft.com/office/drawing/2014/main" id="{95D27E05-97DC-4D7B-9AD3-B90D2131EBBC}"/>
                </a:ext>
              </a:extLst>
            </p:cNvPr>
            <p:cNvSpPr/>
            <p:nvPr/>
          </p:nvSpPr>
          <p:spPr>
            <a:xfrm>
              <a:off x="7978652" y="2933700"/>
              <a:ext cx="45719" cy="360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7" name="月亮 106">
              <a:extLst>
                <a:ext uri="{FF2B5EF4-FFF2-40B4-BE49-F238E27FC236}">
                  <a16:creationId xmlns:a16="http://schemas.microsoft.com/office/drawing/2014/main" id="{BD0DBEFA-764E-429B-87FB-F4FFB88A841F}"/>
                </a:ext>
              </a:extLst>
            </p:cNvPr>
            <p:cNvSpPr/>
            <p:nvPr/>
          </p:nvSpPr>
          <p:spPr>
            <a:xfrm>
              <a:off x="8054852" y="2967035"/>
              <a:ext cx="45719" cy="288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8" name="月亮 107">
              <a:extLst>
                <a:ext uri="{FF2B5EF4-FFF2-40B4-BE49-F238E27FC236}">
                  <a16:creationId xmlns:a16="http://schemas.microsoft.com/office/drawing/2014/main" id="{2E60CF8A-A626-45FF-BAFA-5D04AF6C2752}"/>
                </a:ext>
              </a:extLst>
            </p:cNvPr>
            <p:cNvSpPr/>
            <p:nvPr/>
          </p:nvSpPr>
          <p:spPr>
            <a:xfrm>
              <a:off x="8131052" y="3003035"/>
              <a:ext cx="45719" cy="216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6BD7875B-7E39-4B46-82FD-C783C82F261D}"/>
              </a:ext>
            </a:extLst>
          </p:cNvPr>
          <p:cNvCxnSpPr>
            <a:cxnSpLocks/>
          </p:cNvCxnSpPr>
          <p:nvPr/>
        </p:nvCxnSpPr>
        <p:spPr>
          <a:xfrm flipV="1">
            <a:off x="5407849" y="4297538"/>
            <a:ext cx="0" cy="21320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F0A36FB3-6B62-4E49-A412-20922B5A9873}"/>
              </a:ext>
            </a:extLst>
          </p:cNvPr>
          <p:cNvSpPr txBox="1"/>
          <p:nvPr/>
        </p:nvSpPr>
        <p:spPr>
          <a:xfrm>
            <a:off x="5529286" y="43278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TX chirp</a:t>
            </a:r>
            <a:endParaRPr lang="zh-TW" altLang="en-US" dirty="0"/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8B3E2EEE-5D3C-4CC9-8213-067F7E879549}"/>
              </a:ext>
            </a:extLst>
          </p:cNvPr>
          <p:cNvCxnSpPr>
            <a:cxnSpLocks/>
          </p:cNvCxnSpPr>
          <p:nvPr/>
        </p:nvCxnSpPr>
        <p:spPr>
          <a:xfrm flipV="1">
            <a:off x="5407849" y="4564238"/>
            <a:ext cx="0" cy="2132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D6C6350E-1695-401F-8111-FE008F1D6453}"/>
              </a:ext>
            </a:extLst>
          </p:cNvPr>
          <p:cNvSpPr txBox="1"/>
          <p:nvPr/>
        </p:nvSpPr>
        <p:spPr>
          <a:xfrm>
            <a:off x="5529286" y="45945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RX chirp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/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/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zh-TW" alt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/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105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altLang="zh-TW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  <a:blipFill>
                <a:blip r:embed="rId18"/>
                <a:stretch>
                  <a:fillRect l="-3721" t="-9756" b="-195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單箭頭接點 115">
            <a:extLst>
              <a:ext uri="{FF2B5EF4-FFF2-40B4-BE49-F238E27FC236}">
                <a16:creationId xmlns:a16="http://schemas.microsoft.com/office/drawing/2014/main" id="{3A9F38ED-D5D5-4561-95CA-3F70D8222F41}"/>
              </a:ext>
            </a:extLst>
          </p:cNvPr>
          <p:cNvCxnSpPr>
            <a:cxnSpLocks/>
          </p:cNvCxnSpPr>
          <p:nvPr/>
        </p:nvCxnSpPr>
        <p:spPr>
          <a:xfrm>
            <a:off x="7124569" y="55917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/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  <a:blipFill>
                <a:blip r:embed="rId19"/>
                <a:stretch>
                  <a:fillRect b="-3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D685E9FB-9DD0-46C5-87BF-F642C4C90863}"/>
              </a:ext>
            </a:extLst>
          </p:cNvPr>
          <p:cNvSpPr txBox="1"/>
          <p:nvPr/>
        </p:nvSpPr>
        <p:spPr>
          <a:xfrm>
            <a:off x="2928741" y="5235388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frame0</a:t>
            </a:r>
            <a:endParaRPr lang="zh-TW" altLang="en-US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96471A4C-80E1-4761-A5A4-4FBD96244C50}"/>
              </a:ext>
            </a:extLst>
          </p:cNvPr>
          <p:cNvSpPr txBox="1"/>
          <p:nvPr/>
        </p:nvSpPr>
        <p:spPr>
          <a:xfrm>
            <a:off x="3733272" y="521409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frame1</a:t>
            </a:r>
            <a:endParaRPr lang="zh-TW" altLang="en-US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E8F5F7AC-0F40-4773-A4E7-2F973A9F1AA4}"/>
              </a:ext>
            </a:extLst>
          </p:cNvPr>
          <p:cNvSpPr txBox="1"/>
          <p:nvPr/>
        </p:nvSpPr>
        <p:spPr>
          <a:xfrm>
            <a:off x="4424389" y="5217634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frame2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2EA16F-5808-45DB-956C-A525B360F07E}"/>
              </a:ext>
            </a:extLst>
          </p:cNvPr>
          <p:cNvSpPr txBox="1"/>
          <p:nvPr/>
        </p:nvSpPr>
        <p:spPr>
          <a:xfrm>
            <a:off x="5101329" y="521409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frame3</a:t>
            </a:r>
            <a:endParaRPr lang="zh-TW" altLang="en-US" dirty="0"/>
          </a:p>
        </p:txBody>
      </p:sp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B428752B-3C1F-4968-A254-A8E5DE5979A2}"/>
              </a:ext>
            </a:extLst>
          </p:cNvPr>
          <p:cNvSpPr txBox="1"/>
          <p:nvPr/>
        </p:nvSpPr>
        <p:spPr>
          <a:xfrm>
            <a:off x="4110422" y="576360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4E1FC96E-14DC-4AFD-8D6D-8AD065643AB7}"/>
              </a:ext>
            </a:extLst>
          </p:cNvPr>
          <p:cNvCxnSpPr>
            <a:cxnSpLocks/>
          </p:cNvCxnSpPr>
          <p:nvPr/>
        </p:nvCxnSpPr>
        <p:spPr>
          <a:xfrm flipV="1">
            <a:off x="3743080" y="588774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群組 123">
            <a:extLst>
              <a:ext uri="{FF2B5EF4-FFF2-40B4-BE49-F238E27FC236}">
                <a16:creationId xmlns:a16="http://schemas.microsoft.com/office/drawing/2014/main" id="{CFA2AF59-3BCC-48E5-9C20-4BB3D83B4079}"/>
              </a:ext>
            </a:extLst>
          </p:cNvPr>
          <p:cNvGrpSpPr/>
          <p:nvPr/>
        </p:nvGrpSpPr>
        <p:grpSpPr>
          <a:xfrm>
            <a:off x="3495448" y="5333464"/>
            <a:ext cx="1291042" cy="1120676"/>
            <a:chOff x="3252636" y="3849277"/>
            <a:chExt cx="1291042" cy="1120676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46DE4A20-7628-466A-A3B2-0E40B5573359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9DF1DAF2-29BD-457C-89CA-DA45A40B6F1C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27" name="直線單箭頭接點 126">
                <a:extLst>
                  <a:ext uri="{FF2B5EF4-FFF2-40B4-BE49-F238E27FC236}">
                    <a16:creationId xmlns:a16="http://schemas.microsoft.com/office/drawing/2014/main" id="{236BE8EB-5C3D-4AF6-A499-1FB1EEBA0A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單箭頭接點 127">
                <a:extLst>
                  <a:ext uri="{FF2B5EF4-FFF2-40B4-BE49-F238E27FC236}">
                    <a16:creationId xmlns:a16="http://schemas.microsoft.com/office/drawing/2014/main" id="{F0B33A17-6308-424E-92D9-BBE708CD5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851DBA00-E33F-4C21-8EC3-10600056E25F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30" name="手繪多邊形: 圖案 129">
                <a:extLst>
                  <a:ext uri="{FF2B5EF4-FFF2-40B4-BE49-F238E27FC236}">
                    <a16:creationId xmlns:a16="http://schemas.microsoft.com/office/drawing/2014/main" id="{169501BF-8464-418F-B9B3-2A162D0FA8A8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AA875331-5199-4502-94A9-8624186E16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文字方塊 131">
                    <a:extLst>
                      <a:ext uri="{FF2B5EF4-FFF2-40B4-BE49-F238E27FC236}">
                        <a16:creationId xmlns:a16="http://schemas.microsoft.com/office/drawing/2014/main" id="{E2934B00-291C-48BF-8E63-E41963D8A482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23" name="文字方塊 222">
                    <a:extLst>
                      <a:ext uri="{FF2B5EF4-FFF2-40B4-BE49-F238E27FC236}">
                        <a16:creationId xmlns:a16="http://schemas.microsoft.com/office/drawing/2014/main" id="{F306C589-BDDD-4FB6-BFCD-78D98304EA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442E7396-5233-4FC3-8AA0-0634C14F565E}"/>
              </a:ext>
            </a:extLst>
          </p:cNvPr>
          <p:cNvSpPr txBox="1"/>
          <p:nvPr/>
        </p:nvSpPr>
        <p:spPr>
          <a:xfrm>
            <a:off x="3863836" y="563734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0AA0C152-6C40-4ED5-B8BD-A5060060A069}"/>
              </a:ext>
            </a:extLst>
          </p:cNvPr>
          <p:cNvSpPr txBox="1"/>
          <p:nvPr/>
        </p:nvSpPr>
        <p:spPr>
          <a:xfrm>
            <a:off x="4954972" y="578011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35" name="直線單箭頭接點 134">
            <a:extLst>
              <a:ext uri="{FF2B5EF4-FFF2-40B4-BE49-F238E27FC236}">
                <a16:creationId xmlns:a16="http://schemas.microsoft.com/office/drawing/2014/main" id="{A91664A0-7268-4B6B-98F8-85DA67497884}"/>
              </a:ext>
            </a:extLst>
          </p:cNvPr>
          <p:cNvCxnSpPr>
            <a:cxnSpLocks/>
          </p:cNvCxnSpPr>
          <p:nvPr/>
        </p:nvCxnSpPr>
        <p:spPr>
          <a:xfrm flipV="1">
            <a:off x="458763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>
            <a:extLst>
              <a:ext uri="{FF2B5EF4-FFF2-40B4-BE49-F238E27FC236}">
                <a16:creationId xmlns:a16="http://schemas.microsoft.com/office/drawing/2014/main" id="{026C6AC1-4B5C-46A0-AC4F-A2F686972B46}"/>
              </a:ext>
            </a:extLst>
          </p:cNvPr>
          <p:cNvGrpSpPr/>
          <p:nvPr/>
        </p:nvGrpSpPr>
        <p:grpSpPr>
          <a:xfrm>
            <a:off x="4339998" y="5349974"/>
            <a:ext cx="1291042" cy="1120676"/>
            <a:chOff x="3252636" y="3849277"/>
            <a:chExt cx="1291042" cy="1120676"/>
          </a:xfrm>
        </p:grpSpPr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935563E6-EE1A-4C4F-AE3E-7C2793B09F9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38" name="群組 137">
              <a:extLst>
                <a:ext uri="{FF2B5EF4-FFF2-40B4-BE49-F238E27FC236}">
                  <a16:creationId xmlns:a16="http://schemas.microsoft.com/office/drawing/2014/main" id="{0A52249F-82F8-4767-A98B-C08CD42C70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39" name="直線單箭頭接點 138">
                <a:extLst>
                  <a:ext uri="{FF2B5EF4-FFF2-40B4-BE49-F238E27FC236}">
                    <a16:creationId xmlns:a16="http://schemas.microsoft.com/office/drawing/2014/main" id="{ED2E476C-1F52-4FD1-9E72-C1F42A37D8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單箭頭接點 139">
                <a:extLst>
                  <a:ext uri="{FF2B5EF4-FFF2-40B4-BE49-F238E27FC236}">
                    <a16:creationId xmlns:a16="http://schemas.microsoft.com/office/drawing/2014/main" id="{C5DE71DE-7463-4078-BD04-917BD56FA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1396104B-99AB-4D1D-BB13-269F59182E0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42" name="手繪多邊形: 圖案 141">
                <a:extLst>
                  <a:ext uri="{FF2B5EF4-FFF2-40B4-BE49-F238E27FC236}">
                    <a16:creationId xmlns:a16="http://schemas.microsoft.com/office/drawing/2014/main" id="{70A2CE2A-DE9A-474C-BB09-8C1797404176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B51C5CE9-6755-4CA6-A0E3-69A2B074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DB317192-3862-470C-9E76-57E66AD22341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36" name="文字方塊 235">
                    <a:extLst>
                      <a:ext uri="{FF2B5EF4-FFF2-40B4-BE49-F238E27FC236}">
                        <a16:creationId xmlns:a16="http://schemas.microsoft.com/office/drawing/2014/main" id="{23C37D03-BD3A-48E4-8280-97B7B2044D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45" name="文字方塊 144">
            <a:extLst>
              <a:ext uri="{FF2B5EF4-FFF2-40B4-BE49-F238E27FC236}">
                <a16:creationId xmlns:a16="http://schemas.microsoft.com/office/drawing/2014/main" id="{A7B91640-E385-45FC-AE6D-E5D226273165}"/>
              </a:ext>
            </a:extLst>
          </p:cNvPr>
          <p:cNvSpPr txBox="1"/>
          <p:nvPr/>
        </p:nvSpPr>
        <p:spPr>
          <a:xfrm>
            <a:off x="470838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CD66BE11-06BB-4C5A-A0A6-4931B9777AA6}"/>
              </a:ext>
            </a:extLst>
          </p:cNvPr>
          <p:cNvSpPr txBox="1"/>
          <p:nvPr/>
        </p:nvSpPr>
        <p:spPr>
          <a:xfrm>
            <a:off x="5812222" y="579916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47" name="直線單箭頭接點 146">
            <a:extLst>
              <a:ext uri="{FF2B5EF4-FFF2-40B4-BE49-F238E27FC236}">
                <a16:creationId xmlns:a16="http://schemas.microsoft.com/office/drawing/2014/main" id="{F30D9A70-C75C-4C73-84DD-36EF29FD0FEF}"/>
              </a:ext>
            </a:extLst>
          </p:cNvPr>
          <p:cNvCxnSpPr>
            <a:cxnSpLocks/>
          </p:cNvCxnSpPr>
          <p:nvPr/>
        </p:nvCxnSpPr>
        <p:spPr>
          <a:xfrm flipV="1">
            <a:off x="543218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>
            <a:extLst>
              <a:ext uri="{FF2B5EF4-FFF2-40B4-BE49-F238E27FC236}">
                <a16:creationId xmlns:a16="http://schemas.microsoft.com/office/drawing/2014/main" id="{8CE468EB-D6DB-4184-B035-ADC866292C47}"/>
              </a:ext>
            </a:extLst>
          </p:cNvPr>
          <p:cNvGrpSpPr/>
          <p:nvPr/>
        </p:nvGrpSpPr>
        <p:grpSpPr>
          <a:xfrm>
            <a:off x="5197248" y="5356324"/>
            <a:ext cx="1291042" cy="1120676"/>
            <a:chOff x="3252636" y="3849277"/>
            <a:chExt cx="1291042" cy="1120676"/>
          </a:xfrm>
        </p:grpSpPr>
        <p:sp>
          <p:nvSpPr>
            <p:cNvPr id="149" name="文字方塊 148">
              <a:extLst>
                <a:ext uri="{FF2B5EF4-FFF2-40B4-BE49-F238E27FC236}">
                  <a16:creationId xmlns:a16="http://schemas.microsoft.com/office/drawing/2014/main" id="{ADBDEF31-098A-4138-916F-FA654D64C0D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50" name="群組 149">
              <a:extLst>
                <a:ext uri="{FF2B5EF4-FFF2-40B4-BE49-F238E27FC236}">
                  <a16:creationId xmlns:a16="http://schemas.microsoft.com/office/drawing/2014/main" id="{C16329D8-E38E-4181-9F35-A49095A7C9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51" name="直線單箭頭接點 150">
                <a:extLst>
                  <a:ext uri="{FF2B5EF4-FFF2-40B4-BE49-F238E27FC236}">
                    <a16:creationId xmlns:a16="http://schemas.microsoft.com/office/drawing/2014/main" id="{5FC10C00-D9FB-4FB3-B3AF-59B69AF67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單箭頭接點 151">
                <a:extLst>
                  <a:ext uri="{FF2B5EF4-FFF2-40B4-BE49-F238E27FC236}">
                    <a16:creationId xmlns:a16="http://schemas.microsoft.com/office/drawing/2014/main" id="{CC596ECE-87D6-4AC5-A7DC-9691EFD9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DE218712-AF6C-4DFC-A26C-258912286FE2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54" name="手繪多邊形: 圖案 153">
                <a:extLst>
                  <a:ext uri="{FF2B5EF4-FFF2-40B4-BE49-F238E27FC236}">
                    <a16:creationId xmlns:a16="http://schemas.microsoft.com/office/drawing/2014/main" id="{AA16D1C4-724B-4742-B676-D47CDEBF824A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E7D10406-86C3-4032-8FE6-9BA79325A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文字方塊 155">
                    <a:extLst>
                      <a:ext uri="{FF2B5EF4-FFF2-40B4-BE49-F238E27FC236}">
                        <a16:creationId xmlns:a16="http://schemas.microsoft.com/office/drawing/2014/main" id="{85E161EB-BA3E-4161-A0F5-8A974EDA813E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49" name="文字方塊 248">
                    <a:extLst>
                      <a:ext uri="{FF2B5EF4-FFF2-40B4-BE49-F238E27FC236}">
                        <a16:creationId xmlns:a16="http://schemas.microsoft.com/office/drawing/2014/main" id="{1538CF6C-32F1-4D7E-B62B-5CEAC99C2A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E86D2C72-F04B-4885-AD85-E1330232B0D9}"/>
              </a:ext>
            </a:extLst>
          </p:cNvPr>
          <p:cNvSpPr txBox="1"/>
          <p:nvPr/>
        </p:nvSpPr>
        <p:spPr>
          <a:xfrm>
            <a:off x="555293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2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B1AF6-85A9-4633-9C8F-EA3AF7B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altLang="zh-TW" sz="1800" b="0" dirty="0">
                    <a:latin typeface="URWPalladioL-Roma"/>
                  </a:rPr>
                  <a:t>This page describe the equation for radar T/Rx Signal for next page’s </a:t>
                </a:r>
              </a:p>
              <a:p>
                <a:pPr algn="l"/>
                <a:r>
                  <a:rPr lang="en-US" altLang="zh-TW" sz="1800" b="0" dirty="0">
                    <a:latin typeface="URWPalladioL-Roma"/>
                  </a:rPr>
                  <a:t>The transmitted signal of the FMCW radar can be expressed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func>
                      <m:func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is the starting frequency of the chirp signal,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bandwidth,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1600" baseline="-25000" dirty="0">
                    <a:latin typeface="URWPalladioL-Ital"/>
                  </a:rPr>
                  <a:t>TX</a:t>
                </a:r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amplitude of the</a:t>
                </a:r>
                <a:r>
                  <a:rPr lang="zh-TW" altLang="en-US" sz="1600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transmitted signal, </a:t>
                </a:r>
                <a14:m>
                  <m:oMath xmlns:m="http://schemas.openxmlformats.org/officeDocument/2006/math">
                    <m:r>
                      <a:rPr lang="zh-TW" altLang="en-US" sz="1600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1600" dirty="0">
                    <a:latin typeface="URWPalladioL-Roma"/>
                  </a:rPr>
                  <a:t>(t) is the phase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i="1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width of chirp signal pulse</a:t>
                </a:r>
                <a:endParaRPr lang="en-US" altLang="zh-TW" sz="1800" dirty="0">
                  <a:latin typeface="URWPalladioL-Roma"/>
                </a:endParaRPr>
              </a:p>
              <a:p>
                <a:r>
                  <a:rPr lang="en-US" altLang="zh-TW" sz="1800" b="0" dirty="0">
                    <a:latin typeface="URWPalladioL-Roma"/>
                  </a:rPr>
                  <a:t>The distance from the chest to the radar is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1800" dirty="0">
                    <a:latin typeface="URWPalladioL-Roma"/>
                  </a:rPr>
                  <a:t>is the motion displacement of the chest ,</a:t>
                </a:r>
                <a:r>
                  <a:rPr lang="en-US" altLang="zh-TW" sz="1400" dirty="0">
                    <a:latin typeface="URWPalladioL-Roma"/>
                  </a:rPr>
                  <a:t> </a:t>
                </a:r>
                <a:r>
                  <a:rPr lang="en-US" altLang="zh-TW" sz="1800" dirty="0">
                    <a:latin typeface="URWPalladioL-Roma"/>
                  </a:rPr>
                  <a:t>d0 is the distance from the radar sensor to the human body ,</a:t>
                </a:r>
                <a:r>
                  <a:rPr lang="en-US" altLang="zh-TW" sz="1800" b="0" dirty="0">
                    <a:latin typeface="URWPalladioL-Roma"/>
                  </a:rPr>
                  <a:t>and the time delay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1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zh-TW" sz="1800" b="0" dirty="0">
                    <a:latin typeface="URWPalladioL-Roma"/>
                  </a:rPr>
                  <a:t>,causing by the distance </a:t>
                </a:r>
                <a14:m>
                  <m:oMath xmlns:m="http://schemas.openxmlformats.org/officeDocument/2006/math"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,where </a:t>
                </a:r>
                <a:r>
                  <a:rPr lang="en-US" altLang="zh-TW" sz="1800" b="0" i="1" dirty="0">
                    <a:latin typeface="URWPalladioL-Ital"/>
                  </a:rPr>
                  <a:t>c</a:t>
                </a:r>
                <a:r>
                  <a:rPr lang="en-US" altLang="zh-TW" sz="1800" b="0" dirty="0">
                    <a:latin typeface="URWPalladioL-Ital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is the light speed. Then, the received signal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algn="l"/>
                <a:endParaRPr lang="en-US" altLang="zh-TW" sz="1800" dirty="0">
                  <a:latin typeface="URWPalladioL-Roma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843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C21B28-1A42-4EF6-B450-686A0D05A3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71173B-4C8A-402E-8459-98ADFC9B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10F1AB-537F-4BAE-A786-6CF4C115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439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38755-A3A9-4048-B6B5-DC7E8A01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</p:spPr>
            <p:txBody>
              <a:bodyPr/>
              <a:lstStyle/>
              <a:p>
                <a:r>
                  <a:rPr lang="en-US" altLang="zh-TW" sz="1800" b="0" dirty="0">
                    <a:latin typeface="URWPalladioL-Roma"/>
                  </a:rPr>
                  <a:t>The echo signal and the transmission signal are mixed by two orthogonal I/Q channels, and then</a:t>
                </a:r>
                <a:r>
                  <a:rPr lang="zh-TW" altLang="en-US" sz="1800" b="0" dirty="0">
                    <a:latin typeface="URWPalladioL-Roma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passed through a low-pass filter to obtain an IF signal</a:t>
                </a:r>
                <a:endParaRPr lang="zh-TW" alt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bSup>
                              <m:sSub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marL="334468" lvl="1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b>
                                  <m:sSubPr>
                                    <m:ctrlP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  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:r>
                  <a:rPr lang="en-US" altLang="zh-TW" sz="1600" dirty="0"/>
                  <a:t>Detect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can get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600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 </a:t>
                </a:r>
                <a:r>
                  <a:rPr lang="en-US" altLang="zh-TW" sz="1600" b="1" dirty="0">
                    <a:latin typeface="URWPalladioL-Roma"/>
                  </a:rPr>
                  <a:t>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</a:t>
                </a:r>
                <a:r>
                  <a:rPr lang="en-US" altLang="zh-TW" sz="1600" dirty="0">
                    <a:latin typeface="URWPalladioL-Roma"/>
                    <a:sym typeface="Wingdings" panose="05000000000000000000" pitchFamily="2" charset="2"/>
                  </a:rPr>
                  <a:t></a:t>
                </a:r>
                <a:r>
                  <a:rPr lang="en-US" altLang="zh-TW" sz="1600" dirty="0">
                    <a:latin typeface="URWPalladioL-Roma"/>
                  </a:rPr>
                  <a:t> phase 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), the displacement of chest</a:t>
                </a:r>
                <a:endParaRPr lang="en-US" altLang="zh-TW" b="1" dirty="0"/>
              </a:p>
              <a:p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 </a:t>
                </a:r>
                <a:r>
                  <a:rPr lang="en-US" altLang="zh-TW" sz="1800" b="0" dirty="0">
                    <a:latin typeface="URWPalladioL-Roma"/>
                  </a:rPr>
                  <a:t>will be very small, and it approximates a constant in a single chirp</a:t>
                </a:r>
              </a:p>
              <a:p>
                <a:r>
                  <a:rPr lang="en-US" altLang="zh-TW" sz="1800" b="0" dirty="0">
                    <a:latin typeface="URWPalladioL-Roma"/>
                  </a:rPr>
                  <a:t>Multiple chirps should be transmitted in sequence to obtain the chest displacement information, which is equivalent to sampling </a:t>
                </a:r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  <a:blipFill>
                <a:blip r:embed="rId2"/>
                <a:stretch>
                  <a:fillRect l="-552" t="-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F74328-BDB8-4D51-97A6-41DB5B9A2F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DF59B3-DB0C-4356-84F0-15B5938BC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F5F2D-5B8A-4484-BB9E-E0F8FFB69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64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C6BB51-A607-4DAC-A66D-B5C8365D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 Report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6540CE-92B3-4096-ABAF-27CE551E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signs or target bin phase have not yet been defined in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 target report </a:t>
            </a:r>
          </a:p>
          <a:p>
            <a:pPr lvl="1"/>
            <a:r>
              <a:rPr lang="en-US" altLang="zh-TW" dirty="0">
                <a:latin typeface="+mn-lt"/>
              </a:rPr>
              <a:t>Vital sign detections may be obtained by FFT operations on phases of target range bins during a Range-Doppler like processing.</a:t>
            </a:r>
          </a:p>
          <a:p>
            <a:pPr lvl="1"/>
            <a:r>
              <a:rPr lang="en-US" altLang="zh-TW" dirty="0">
                <a:latin typeface="+mn-lt"/>
              </a:rPr>
              <a:t> The processing result is different from the Range-Doppler bitmap report defined in current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.</a:t>
            </a:r>
          </a:p>
          <a:p>
            <a:pPr lvl="2"/>
            <a:r>
              <a:rPr lang="en-US" altLang="zh-TW" dirty="0">
                <a:latin typeface="+mn-lt"/>
              </a:rPr>
              <a:t>SPEC 9.4.2.326.4 DMG Sensing Targets Report Data </a:t>
            </a:r>
            <a:r>
              <a:rPr lang="en-US" altLang="zh-TW" dirty="0" err="1">
                <a:latin typeface="+mn-lt"/>
              </a:rPr>
              <a:t>subelement</a:t>
            </a:r>
            <a:endParaRPr lang="zh-TW" altLang="en-US" dirty="0">
              <a:latin typeface="+mn-lt"/>
            </a:endParaRP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8E62A8-3DC9-43CA-9C09-001D099D7DB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FF50BC-DAAD-4283-A884-6E1417B79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1491A0-D0D9-4605-B25F-0BF2F7493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8EE7625D-056F-4916-B59E-414A77A6F1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232648"/>
              </p:ext>
            </p:extLst>
          </p:nvPr>
        </p:nvGraphicFramePr>
        <p:xfrm>
          <a:off x="1905000" y="4267200"/>
          <a:ext cx="3950414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386">
                  <a:extLst>
                    <a:ext uri="{9D8B030D-6E8A-4147-A177-3AD203B41FA5}">
                      <a16:colId xmlns:a16="http://schemas.microsoft.com/office/drawing/2014/main" val="3085935448"/>
                    </a:ext>
                  </a:extLst>
                </a:gridCol>
                <a:gridCol w="3462028">
                  <a:extLst>
                    <a:ext uri="{9D8B030D-6E8A-4147-A177-3AD203B41FA5}">
                      <a16:colId xmlns:a16="http://schemas.microsoft.com/office/drawing/2014/main" val="2582604555"/>
                    </a:ext>
                  </a:extLst>
                </a:gridCol>
              </a:tblGrid>
              <a:tr h="964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Feedback inform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787649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Range in mm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054588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Range Span 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672745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 in 360/2048 degree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2571343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Span 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81198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 in 360/2048 degree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220460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Span 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36096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Radial Velocity in mm/sec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7470598"/>
                  </a:ext>
                </a:extLst>
              </a:tr>
              <a:tr h="1171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8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Velocity in (360/2048 degree)/sec 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294790"/>
                  </a:ext>
                </a:extLst>
              </a:tr>
              <a:tr h="884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Velocity in (360/2048 degree)/sec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639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5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4D8133-C8D8-45CD-B27B-F392164F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E562F-FE1C-4611-91AE-07A321E5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Breathing Detection test</a:t>
            </a:r>
          </a:p>
          <a:p>
            <a:pPr lvl="1"/>
            <a:r>
              <a:rPr lang="en-US" altLang="zh-TW" dirty="0"/>
              <a:t>Using phase variation to calculate breathing rate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276C4-62FC-4D0A-ADFD-4FD63B030F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D1830-B0B3-4ACF-A208-855567F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0F9BC1-5630-4E50-8434-3E3B6B06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8C5F70B-8332-45D7-B805-61EF7E766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2622550"/>
            <a:ext cx="3302000" cy="247650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4467D122-D317-4038-B055-5A06354E2E7F}"/>
              </a:ext>
            </a:extLst>
          </p:cNvPr>
          <p:cNvSpPr/>
          <p:nvPr/>
        </p:nvSpPr>
        <p:spPr>
          <a:xfrm>
            <a:off x="3732530" y="3675380"/>
            <a:ext cx="603250" cy="454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FFT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023FE83-0D2B-42DD-9340-C14C72CA3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90800"/>
            <a:ext cx="3566160" cy="267462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6518DD-5662-4B5D-8AC3-D8C78332375B}"/>
              </a:ext>
            </a:extLst>
          </p:cNvPr>
          <p:cNvSpPr txBox="1"/>
          <p:nvPr/>
        </p:nvSpPr>
        <p:spPr>
          <a:xfrm>
            <a:off x="5214696" y="2956446"/>
            <a:ext cx="1583140" cy="307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Breathing rate~=17 per min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729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4D5A7-9BD3-4FE2-AB81-56FC4E16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25672-61DD-4427-92F5-F80B7BE9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Vital sign detection is one of 11BF use cases</a:t>
            </a:r>
          </a:p>
          <a:p>
            <a:r>
              <a:rPr lang="en-US" altLang="zh-TW" dirty="0"/>
              <a:t>Propose to add (E)DMG report elements for vital sign detection</a:t>
            </a:r>
          </a:p>
          <a:p>
            <a:pPr lvl="1"/>
            <a:r>
              <a:rPr lang="en-US" altLang="zh-TW" dirty="0"/>
              <a:t>Add phase or vital sign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(breathing</a:t>
            </a:r>
            <a:r>
              <a:rPr lang="zh-TW" altLang="en-US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rate or heart rate) feedback</a:t>
            </a:r>
            <a:r>
              <a:rPr lang="en-US" altLang="zh-TW" dirty="0"/>
              <a:t> in target report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3F92B6-E9AA-483A-94B8-20C05CA46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D573B5-6082-4BD3-9E12-141884A0D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543A72-CC92-4069-AF23-5524FF7D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982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3BCB9-503B-4823-9052-DB629AD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FDA9F-A172-48BB-BF12-507A7D72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0" dirty="0"/>
              <a:t>[1] 11-20-1712-01-00bf-wifi-sensing-use-cases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en-US" altLang="zh-TW" sz="2400" b="0" dirty="0"/>
              <a:t>[2] Y. Wang, W. Wang, Mu Zhou, A. Ren, Z. Tian,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lang="en-US" altLang="zh-TW" sz="2000" b="0" i="0" u="none" strike="noStrike" baseline="0" dirty="0">
                <a:latin typeface="URWPalladioL-Bold"/>
              </a:rPr>
              <a:t>Remote Monitoring of Human Vital Signs Based on 77-GHz mm-Wave FMCW Radar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”, </a:t>
            </a:r>
            <a:r>
              <a:rPr lang="en-US" altLang="zh-TW" sz="2000" b="0" i="1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Sensors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2020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FC684-E8F4-4FB3-9D59-65D9F358022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DE3810-47D1-4BA0-983C-8F19C67DF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5025-C65C-449E-B72F-A54ADFDE2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3197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367518</TotalTime>
  <Words>884</Words>
  <Application>Microsoft Office PowerPoint</Application>
  <PresentationFormat>如螢幕大小 (4:3)</PresentationFormat>
  <Paragraphs>172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 Unicode MS</vt:lpstr>
      <vt:lpstr>CMR10</vt:lpstr>
      <vt:lpstr>URWPalladioL-Bold</vt:lpstr>
      <vt:lpstr>URWPalladioL-Ital</vt:lpstr>
      <vt:lpstr>URWPalladioL-Roma</vt:lpstr>
      <vt:lpstr>Arial</vt:lpstr>
      <vt:lpstr>Calibri</vt:lpstr>
      <vt:lpstr>Cambria Math</vt:lpstr>
      <vt:lpstr>Times New Roman</vt:lpstr>
      <vt:lpstr>802-11-Submission</vt:lpstr>
      <vt:lpstr>mmWave Phase Feedback</vt:lpstr>
      <vt:lpstr>Introduction </vt:lpstr>
      <vt:lpstr>Vital Signs Detection</vt:lpstr>
      <vt:lpstr>mmRadar for Breathing/Heartbeat[2]</vt:lpstr>
      <vt:lpstr>mmRadar for Breathing/Heartbeat[2]</vt:lpstr>
      <vt:lpstr>Vital Sign Report</vt:lpstr>
      <vt:lpstr>mmRadar for Breathing/Heartbeat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Kevin Tsai (蔡宗翰)</cp:lastModifiedBy>
  <cp:revision>5284</cp:revision>
  <cp:lastPrinted>2017-07-07T02:11:09Z</cp:lastPrinted>
  <dcterms:created xsi:type="dcterms:W3CDTF">2007-05-21T21:00:37Z</dcterms:created>
  <dcterms:modified xsi:type="dcterms:W3CDTF">2022-12-08T02:31:24Z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2022-11-02T01:48:49Z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81545355-803e-41e3-81f1-6d6295c0be86</vt:lpwstr>
  </property>
  <property fmtid="{D5CDD505-2E9C-101B-9397-08002B2CF9AE}" pid="8" name="MSIP_Label_83bcef13-7cac-433f-ba1d-47a323951816_ContentBits">
    <vt:lpwstr>0</vt:lpwstr>
  </property>
</Properties>
</file>