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5833" r:id="rId2"/>
    <p:sldId id="5831" r:id="rId3"/>
    <p:sldId id="5834" r:id="rId4"/>
    <p:sldId id="5835" r:id="rId5"/>
    <p:sldId id="5836" r:id="rId6"/>
    <p:sldId id="5837" r:id="rId7"/>
    <p:sldId id="5838" r:id="rId8"/>
    <p:sldId id="5839" r:id="rId9"/>
    <p:sldId id="5840" r:id="rId10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863D"/>
    <a:srgbClr val="006C31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7" autoAdjust="0"/>
    <p:restoredTop sz="93394" autoAdjust="0"/>
  </p:normalViewPr>
  <p:slideViewPr>
    <p:cSldViewPr>
      <p:cViewPr varScale="1">
        <p:scale>
          <a:sx n="99" d="100"/>
          <a:sy n="99" d="100"/>
        </p:scale>
        <p:origin x="199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78" d="100"/>
          <a:sy n="178" d="100"/>
        </p:scale>
        <p:origin x="-3634" y="14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802.11-22/1254r1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703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Aug. 2022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758255" y="6588125"/>
            <a:ext cx="12984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Julia Feng, Mediatek Inc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802.11-22/1254r1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Aug. 2022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Julia Feng, Mediatek Inc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ko-KR" altLang="en-US" dirty="0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Dec. 2022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296322" y="6475413"/>
            <a:ext cx="2247603" cy="184666"/>
          </a:xfrm>
        </p:spPr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</a:t>
            </a:r>
            <a:r>
              <a:rPr kumimoji="0" lang="en-US" altLang="zh-TW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 </a:t>
            </a: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 dirty="0"/>
              <a:t>, Mediatek Inc</a:t>
            </a:r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633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89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Dec.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6322" y="6475413"/>
            <a:ext cx="22476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</a:t>
            </a:r>
            <a:r>
              <a:rPr kumimoji="0" lang="en-US" altLang="zh-TW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 </a:t>
            </a: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 dirty="0"/>
              <a:t>, Mediatek Inc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89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Dec.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6322" y="6475413"/>
            <a:ext cx="22476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</a:t>
            </a:r>
            <a:r>
              <a:rPr kumimoji="0" lang="en-US" altLang="zh-TW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 </a:t>
            </a: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 dirty="0"/>
              <a:t>, Mediatek Inc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802.11-22/2101r1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ianhan.liu@mediatek.com" TargetMode="External"/><Relationship Id="rId2" Type="http://schemas.openxmlformats.org/officeDocument/2006/relationships/hyperlink" Target="mailto:Kevin.tsai@mediatek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julia.feng@mediatek.com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18" Type="http://schemas.openxmlformats.org/officeDocument/2006/relationships/image" Target="../media/image23.png"/><Relationship Id="rId3" Type="http://schemas.openxmlformats.org/officeDocument/2006/relationships/image" Target="../media/image8.png"/><Relationship Id="rId21" Type="http://schemas.openxmlformats.org/officeDocument/2006/relationships/image" Target="../media/image26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image" Target="../media/image7.png"/><Relationship Id="rId16" Type="http://schemas.openxmlformats.org/officeDocument/2006/relationships/image" Target="../media/image21.png"/><Relationship Id="rId20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19" Type="http://schemas.openxmlformats.org/officeDocument/2006/relationships/image" Target="../media/image24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>
            <a:extLst>
              <a:ext uri="{FF2B5EF4-FFF2-40B4-BE49-F238E27FC236}">
                <a16:creationId xmlns:a16="http://schemas.microsoft.com/office/drawing/2014/main" id="{CE9CE9D0-B09C-4992-AF9A-66FB8F149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zh-TW" dirty="0" err="1"/>
              <a:t>mmWave</a:t>
            </a:r>
            <a:r>
              <a:rPr lang="en-US" altLang="zh-TW" dirty="0"/>
              <a:t> Phase Feedback</a:t>
            </a:r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5D027FD-C994-44A7-842A-C1AC0436D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E999AB3-6372-4D9B-978F-27740D115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B7A9C4B-C25D-49B5-B1F6-2D366FA7E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BDFA08B-4631-45C5-8FAB-024CB88859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0" lang="en-US" altLang="ko-KR" sz="2000" ker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>
                <a:ea typeface="굴림" panose="020B0600000101010101" pitchFamily="50" charset="-127"/>
              </a:rPr>
              <a:t> 2022-12-06</a:t>
            </a:r>
            <a:endParaRPr kumimoji="0" lang="en-US" altLang="ko-KR" sz="2000" b="0" kern="0" dirty="0">
              <a:ea typeface="굴림" panose="020B0600000101010101" pitchFamily="50" charset="-127"/>
            </a:endParaRPr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B1661A83-F260-4D76-AD80-EC43DE60A5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>
            <a:extLst>
              <a:ext uri="{FF2B5EF4-FFF2-40B4-BE49-F238E27FC236}">
                <a16:creationId xmlns:a16="http://schemas.microsoft.com/office/drawing/2014/main" id="{FADCDEBA-06E7-4975-BE35-0D5851603D56}"/>
              </a:ext>
            </a:extLst>
          </p:cNvPr>
          <p:cNvGraphicFramePr>
            <a:graphicFrameLocks noGrp="1"/>
          </p:cNvGraphicFramePr>
          <p:nvPr/>
        </p:nvGraphicFramePr>
        <p:xfrm>
          <a:off x="762000" y="2895600"/>
          <a:ext cx="7620000" cy="2527494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Kevin </a:t>
                      </a:r>
                      <a:r>
                        <a:rPr kumimoji="0" lang="en-US" altLang="zh-TW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Tsunghan</a:t>
                      </a: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Tsai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Mediatek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Inc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2840 Junction Ave, San Jose, CA 95134, USA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2"/>
                        </a:rPr>
                        <a:t>kevin.tsai@mediatek.com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Dennis Liu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dennis.liu@mediatek.com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Shuling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(Julia) Feng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julia.feng@mediatek.com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912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DEDF4C1-B6AC-47B0-BAB1-41EF4A1B8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 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789C417-B14B-4AFE-977B-A3B5D516A6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latin typeface="+mn-lt"/>
              </a:rPr>
              <a:t>Vital sign det. including breathing rate and heart rate detection and can be used in many health applications</a:t>
            </a:r>
          </a:p>
          <a:p>
            <a:r>
              <a:rPr lang="en-US" altLang="zh-TW" dirty="0">
                <a:latin typeface="+mn-lt"/>
              </a:rPr>
              <a:t>Vital sign is one of 11BF use cases [1]</a:t>
            </a:r>
          </a:p>
          <a:p>
            <a:pPr lvl="1"/>
            <a:r>
              <a:rPr lang="en-US" altLang="zh-TW" dirty="0">
                <a:latin typeface="+mn-lt"/>
              </a:rPr>
              <a:t>Health case - remote diagnostics measurements </a:t>
            </a:r>
          </a:p>
          <a:p>
            <a:pPr marL="334468" lvl="1" indent="0">
              <a:buNone/>
            </a:pPr>
            <a:r>
              <a:rPr lang="en-US" altLang="zh-TW" dirty="0">
                <a:latin typeface="+mn-lt"/>
              </a:rPr>
              <a:t>      of breathing rate, heart rate etc.</a:t>
            </a:r>
          </a:p>
          <a:p>
            <a:pPr lvl="1"/>
            <a:endParaRPr lang="en-US" altLang="zh-TW" dirty="0">
              <a:latin typeface="+mn-lt"/>
            </a:endParaRPr>
          </a:p>
          <a:p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AE9C7F6-2F79-45B4-BCC1-71F785AD01E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6E97BBB-DC63-4E74-A262-F045EF2767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8834BD2-E6FF-48A0-9BE7-3E1610E9FA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grpSp>
        <p:nvGrpSpPr>
          <p:cNvPr id="7" name="群組 6">
            <a:extLst>
              <a:ext uri="{FF2B5EF4-FFF2-40B4-BE49-F238E27FC236}">
                <a16:creationId xmlns:a16="http://schemas.microsoft.com/office/drawing/2014/main" id="{EF58DBB6-411B-4EEA-A89D-DEE3DA899DA3}"/>
              </a:ext>
            </a:extLst>
          </p:cNvPr>
          <p:cNvGrpSpPr/>
          <p:nvPr/>
        </p:nvGrpSpPr>
        <p:grpSpPr>
          <a:xfrm>
            <a:off x="6324600" y="3048000"/>
            <a:ext cx="2681360" cy="2830961"/>
            <a:chOff x="4954602" y="1376875"/>
            <a:chExt cx="2681360" cy="2830961"/>
          </a:xfrm>
        </p:grpSpPr>
        <p:pic>
          <p:nvPicPr>
            <p:cNvPr id="8" name="Picture 9">
              <a:extLst>
                <a:ext uri="{FF2B5EF4-FFF2-40B4-BE49-F238E27FC236}">
                  <a16:creationId xmlns:a16="http://schemas.microsoft.com/office/drawing/2014/main" id="{C3ACFA10-89A5-4395-A132-767728A11C4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61755" y="1376875"/>
              <a:ext cx="527720" cy="411635"/>
            </a:xfrm>
            <a:prstGeom prst="rect">
              <a:avLst/>
            </a:prstGeom>
          </p:spPr>
        </p:pic>
        <p:pic>
          <p:nvPicPr>
            <p:cNvPr id="9" name="Picture 6">
              <a:extLst>
                <a:ext uri="{FF2B5EF4-FFF2-40B4-BE49-F238E27FC236}">
                  <a16:creationId xmlns:a16="http://schemas.microsoft.com/office/drawing/2014/main" id="{E1A28355-C4E6-493C-B3A3-0A416559346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15508" y="2284924"/>
              <a:ext cx="483686" cy="384832"/>
            </a:xfrm>
            <a:prstGeom prst="rect">
              <a:avLst/>
            </a:prstGeom>
          </p:spPr>
        </p:pic>
        <p:pic>
          <p:nvPicPr>
            <p:cNvPr id="10" name="Picture 7">
              <a:extLst>
                <a:ext uri="{FF2B5EF4-FFF2-40B4-BE49-F238E27FC236}">
                  <a16:creationId xmlns:a16="http://schemas.microsoft.com/office/drawing/2014/main" id="{3D6D909A-8439-44B7-B10E-EFE7D63248B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3231" y="2320551"/>
              <a:ext cx="635139" cy="365531"/>
            </a:xfrm>
            <a:prstGeom prst="rect">
              <a:avLst/>
            </a:prstGeom>
          </p:spPr>
        </p:pic>
        <p:pic>
          <p:nvPicPr>
            <p:cNvPr id="11" name="Picture 11">
              <a:extLst>
                <a:ext uri="{FF2B5EF4-FFF2-40B4-BE49-F238E27FC236}">
                  <a16:creationId xmlns:a16="http://schemas.microsoft.com/office/drawing/2014/main" id="{8A2EA0E1-2EEF-47CE-9595-7806E56CCEB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794418" y="2334424"/>
              <a:ext cx="642506" cy="338291"/>
            </a:xfrm>
            <a:prstGeom prst="rect">
              <a:avLst/>
            </a:prstGeom>
          </p:spPr>
        </p:pic>
        <p:sp>
          <p:nvSpPr>
            <p:cNvPr id="12" name="TextBox 41">
              <a:extLst>
                <a:ext uri="{FF2B5EF4-FFF2-40B4-BE49-F238E27FC236}">
                  <a16:creationId xmlns:a16="http://schemas.microsoft.com/office/drawing/2014/main" id="{653BBE04-86B0-456B-820F-D9DE5C500160}"/>
                </a:ext>
              </a:extLst>
            </p:cNvPr>
            <p:cNvSpPr txBox="1"/>
            <p:nvPr/>
          </p:nvSpPr>
          <p:spPr>
            <a:xfrm flipH="1">
              <a:off x="5015508" y="2696368"/>
              <a:ext cx="550559" cy="116955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pPr algn="ctr"/>
              <a:r>
                <a:rPr lang="en-US" sz="760" dirty="0">
                  <a:solidFill>
                    <a:srgbClr val="00B0F0"/>
                  </a:solidFill>
                </a:rPr>
                <a:t>STA1</a:t>
              </a:r>
            </a:p>
          </p:txBody>
        </p:sp>
        <p:sp>
          <p:nvSpPr>
            <p:cNvPr id="13" name="TextBox 42">
              <a:extLst>
                <a:ext uri="{FF2B5EF4-FFF2-40B4-BE49-F238E27FC236}">
                  <a16:creationId xmlns:a16="http://schemas.microsoft.com/office/drawing/2014/main" id="{0E73BFE2-07CD-47E9-8CC7-FB600F40674B}"/>
                </a:ext>
              </a:extLst>
            </p:cNvPr>
            <p:cNvSpPr txBox="1"/>
            <p:nvPr/>
          </p:nvSpPr>
          <p:spPr>
            <a:xfrm flipH="1">
              <a:off x="5831891" y="2698186"/>
              <a:ext cx="550559" cy="116955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pPr algn="ctr"/>
              <a:r>
                <a:rPr lang="en-US" sz="760" dirty="0">
                  <a:solidFill>
                    <a:srgbClr val="00B0F0"/>
                  </a:solidFill>
                </a:rPr>
                <a:t>STA2</a:t>
              </a:r>
            </a:p>
          </p:txBody>
        </p:sp>
        <p:sp>
          <p:nvSpPr>
            <p:cNvPr id="14" name="TextBox 43">
              <a:extLst>
                <a:ext uri="{FF2B5EF4-FFF2-40B4-BE49-F238E27FC236}">
                  <a16:creationId xmlns:a16="http://schemas.microsoft.com/office/drawing/2014/main" id="{5E6525D5-2D94-44CC-9709-6269B22A7FD5}"/>
                </a:ext>
              </a:extLst>
            </p:cNvPr>
            <p:cNvSpPr txBox="1"/>
            <p:nvPr/>
          </p:nvSpPr>
          <p:spPr>
            <a:xfrm flipH="1">
              <a:off x="6797547" y="2699710"/>
              <a:ext cx="550559" cy="116955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pPr algn="ctr"/>
              <a:r>
                <a:rPr lang="en-US" sz="760" dirty="0">
                  <a:solidFill>
                    <a:srgbClr val="00B0F0"/>
                  </a:solidFill>
                </a:rPr>
                <a:t>STA3</a:t>
              </a:r>
            </a:p>
          </p:txBody>
        </p:sp>
        <p:sp>
          <p:nvSpPr>
            <p:cNvPr id="15" name="TextBox 44">
              <a:extLst>
                <a:ext uri="{FF2B5EF4-FFF2-40B4-BE49-F238E27FC236}">
                  <a16:creationId xmlns:a16="http://schemas.microsoft.com/office/drawing/2014/main" id="{C51065FB-C2A6-49F0-A65A-2C593ADC795A}"/>
                </a:ext>
              </a:extLst>
            </p:cNvPr>
            <p:cNvSpPr txBox="1"/>
            <p:nvPr/>
          </p:nvSpPr>
          <p:spPr>
            <a:xfrm flipH="1">
              <a:off x="6475596" y="1491680"/>
              <a:ext cx="550559" cy="116955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pPr algn="ctr"/>
              <a:r>
                <a:rPr lang="en-US" sz="760" dirty="0">
                  <a:solidFill>
                    <a:srgbClr val="00B0F0"/>
                  </a:solidFill>
                </a:rPr>
                <a:t>AP: Initiator</a:t>
              </a:r>
            </a:p>
          </p:txBody>
        </p:sp>
        <p:pic>
          <p:nvPicPr>
            <p:cNvPr id="16" name="圖片 15">
              <a:extLst>
                <a:ext uri="{FF2B5EF4-FFF2-40B4-BE49-F238E27FC236}">
                  <a16:creationId xmlns:a16="http://schemas.microsoft.com/office/drawing/2014/main" id="{7C902676-2A36-4544-8595-7EE032DDBBE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1610171">
              <a:off x="5392873" y="2704362"/>
              <a:ext cx="201395" cy="201395"/>
            </a:xfrm>
            <a:prstGeom prst="rect">
              <a:avLst/>
            </a:prstGeom>
            <a:scene3d>
              <a:camera prst="orthographicFront">
                <a:rot lat="0" lon="0" rev="0"/>
              </a:camera>
              <a:lightRig rig="threePt" dir="t"/>
            </a:scene3d>
          </p:spPr>
        </p:pic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12536279-DA25-450C-88F8-14043A1A51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07382" y="1772095"/>
              <a:ext cx="682292" cy="541652"/>
            </a:xfrm>
            <a:prstGeom prst="straightConnector1">
              <a:avLst/>
            </a:prstGeom>
            <a:ln>
              <a:solidFill>
                <a:schemeClr val="tx2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8" name="圖片 17">
              <a:extLst>
                <a:ext uri="{FF2B5EF4-FFF2-40B4-BE49-F238E27FC236}">
                  <a16:creationId xmlns:a16="http://schemas.microsoft.com/office/drawing/2014/main" id="{B8A57750-3E8F-4410-A677-B5C48AAF583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5566153" y="3063643"/>
              <a:ext cx="1473457" cy="1144193"/>
            </a:xfrm>
            <a:prstGeom prst="rect">
              <a:avLst/>
            </a:prstGeom>
          </p:spPr>
        </p:pic>
        <p:grpSp>
          <p:nvGrpSpPr>
            <p:cNvPr id="19" name="群組 18">
              <a:extLst>
                <a:ext uri="{FF2B5EF4-FFF2-40B4-BE49-F238E27FC236}">
                  <a16:creationId xmlns:a16="http://schemas.microsoft.com/office/drawing/2014/main" id="{F3407A66-8626-4D95-900A-AED530A465DA}"/>
                </a:ext>
              </a:extLst>
            </p:cNvPr>
            <p:cNvGrpSpPr/>
            <p:nvPr/>
          </p:nvGrpSpPr>
          <p:grpSpPr>
            <a:xfrm rot="13831326">
              <a:off x="5543178" y="2912075"/>
              <a:ext cx="198119" cy="360000"/>
              <a:chOff x="7978652" y="2933700"/>
              <a:chExt cx="198119" cy="360000"/>
            </a:xfrm>
          </p:grpSpPr>
          <p:sp>
            <p:nvSpPr>
              <p:cNvPr id="38" name="月亮 37">
                <a:extLst>
                  <a:ext uri="{FF2B5EF4-FFF2-40B4-BE49-F238E27FC236}">
                    <a16:creationId xmlns:a16="http://schemas.microsoft.com/office/drawing/2014/main" id="{5698B27C-42C9-4B3C-A2E6-F15D879D9ECA}"/>
                  </a:ext>
                </a:extLst>
              </p:cNvPr>
              <p:cNvSpPr/>
              <p:nvPr/>
            </p:nvSpPr>
            <p:spPr>
              <a:xfrm>
                <a:off x="7978652" y="2933700"/>
                <a:ext cx="45719" cy="360000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39" name="月亮 38">
                <a:extLst>
                  <a:ext uri="{FF2B5EF4-FFF2-40B4-BE49-F238E27FC236}">
                    <a16:creationId xmlns:a16="http://schemas.microsoft.com/office/drawing/2014/main" id="{E6C643C1-CAFA-4B00-A77C-6B6939BE4D11}"/>
                  </a:ext>
                </a:extLst>
              </p:cNvPr>
              <p:cNvSpPr/>
              <p:nvPr/>
            </p:nvSpPr>
            <p:spPr>
              <a:xfrm>
                <a:off x="8054852" y="2967035"/>
                <a:ext cx="45719" cy="288000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40" name="月亮 39">
                <a:extLst>
                  <a:ext uri="{FF2B5EF4-FFF2-40B4-BE49-F238E27FC236}">
                    <a16:creationId xmlns:a16="http://schemas.microsoft.com/office/drawing/2014/main" id="{DE3AC292-B8CC-48C4-B3AF-6D722A7C107B}"/>
                  </a:ext>
                </a:extLst>
              </p:cNvPr>
              <p:cNvSpPr/>
              <p:nvPr/>
            </p:nvSpPr>
            <p:spPr>
              <a:xfrm>
                <a:off x="8131052" y="3003035"/>
                <a:ext cx="45719" cy="216000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</p:grpSp>
        <p:pic>
          <p:nvPicPr>
            <p:cNvPr id="20" name="圖片 19">
              <a:extLst>
                <a:ext uri="{FF2B5EF4-FFF2-40B4-BE49-F238E27FC236}">
                  <a16:creationId xmlns:a16="http://schemas.microsoft.com/office/drawing/2014/main" id="{F410947D-3BAB-4BC5-9177-5976F38449E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1610171">
              <a:off x="6127835" y="2724027"/>
              <a:ext cx="201395" cy="201395"/>
            </a:xfrm>
            <a:prstGeom prst="rect">
              <a:avLst/>
            </a:prstGeom>
            <a:scene3d>
              <a:camera prst="orthographicFront">
                <a:rot lat="0" lon="0" rev="0"/>
              </a:camera>
              <a:lightRig rig="threePt" dir="t"/>
            </a:scene3d>
          </p:spPr>
        </p:pic>
        <p:grpSp>
          <p:nvGrpSpPr>
            <p:cNvPr id="21" name="群組 20">
              <a:extLst>
                <a:ext uri="{FF2B5EF4-FFF2-40B4-BE49-F238E27FC236}">
                  <a16:creationId xmlns:a16="http://schemas.microsoft.com/office/drawing/2014/main" id="{9B55FADC-2C74-4FC3-95EF-FD538F049442}"/>
                </a:ext>
              </a:extLst>
            </p:cNvPr>
            <p:cNvGrpSpPr/>
            <p:nvPr/>
          </p:nvGrpSpPr>
          <p:grpSpPr>
            <a:xfrm rot="13831326">
              <a:off x="6315009" y="2857997"/>
              <a:ext cx="198119" cy="360000"/>
              <a:chOff x="7978652" y="2933700"/>
              <a:chExt cx="198119" cy="360000"/>
            </a:xfrm>
          </p:grpSpPr>
          <p:sp>
            <p:nvSpPr>
              <p:cNvPr id="35" name="月亮 34">
                <a:extLst>
                  <a:ext uri="{FF2B5EF4-FFF2-40B4-BE49-F238E27FC236}">
                    <a16:creationId xmlns:a16="http://schemas.microsoft.com/office/drawing/2014/main" id="{B5FBBE9F-0A91-4BD1-9F55-67284CC2F34F}"/>
                  </a:ext>
                </a:extLst>
              </p:cNvPr>
              <p:cNvSpPr/>
              <p:nvPr/>
            </p:nvSpPr>
            <p:spPr>
              <a:xfrm>
                <a:off x="7978652" y="2933700"/>
                <a:ext cx="45719" cy="360000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36" name="月亮 35">
                <a:extLst>
                  <a:ext uri="{FF2B5EF4-FFF2-40B4-BE49-F238E27FC236}">
                    <a16:creationId xmlns:a16="http://schemas.microsoft.com/office/drawing/2014/main" id="{DD53D858-A5C3-48F3-A795-F459A0FAA150}"/>
                  </a:ext>
                </a:extLst>
              </p:cNvPr>
              <p:cNvSpPr/>
              <p:nvPr/>
            </p:nvSpPr>
            <p:spPr>
              <a:xfrm>
                <a:off x="8054852" y="2967035"/>
                <a:ext cx="45719" cy="288000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37" name="月亮 36">
                <a:extLst>
                  <a:ext uri="{FF2B5EF4-FFF2-40B4-BE49-F238E27FC236}">
                    <a16:creationId xmlns:a16="http://schemas.microsoft.com/office/drawing/2014/main" id="{2680B65B-71CE-4770-B137-225F9ECF7BA2}"/>
                  </a:ext>
                </a:extLst>
              </p:cNvPr>
              <p:cNvSpPr/>
              <p:nvPr/>
            </p:nvSpPr>
            <p:spPr>
              <a:xfrm>
                <a:off x="8131052" y="3003035"/>
                <a:ext cx="45719" cy="216000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</p:grpSp>
        <p:pic>
          <p:nvPicPr>
            <p:cNvPr id="22" name="圖片 21">
              <a:extLst>
                <a:ext uri="{FF2B5EF4-FFF2-40B4-BE49-F238E27FC236}">
                  <a16:creationId xmlns:a16="http://schemas.microsoft.com/office/drawing/2014/main" id="{F22E03CB-61B0-4D2D-9C37-8D6DED74B16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1610171">
              <a:off x="7143016" y="2787937"/>
              <a:ext cx="201395" cy="201395"/>
            </a:xfrm>
            <a:prstGeom prst="rect">
              <a:avLst/>
            </a:prstGeom>
            <a:scene3d>
              <a:camera prst="orthographicFront">
                <a:rot lat="0" lon="10800000" rev="0"/>
              </a:camera>
              <a:lightRig rig="threePt" dir="t"/>
            </a:scene3d>
          </p:spPr>
        </p:pic>
        <p:grpSp>
          <p:nvGrpSpPr>
            <p:cNvPr id="23" name="群組 22">
              <a:extLst>
                <a:ext uri="{FF2B5EF4-FFF2-40B4-BE49-F238E27FC236}">
                  <a16:creationId xmlns:a16="http://schemas.microsoft.com/office/drawing/2014/main" id="{2335C66B-9BFA-4EB5-B2BC-00847739B53D}"/>
                </a:ext>
              </a:extLst>
            </p:cNvPr>
            <p:cNvGrpSpPr/>
            <p:nvPr/>
          </p:nvGrpSpPr>
          <p:grpSpPr>
            <a:xfrm rot="18214619">
              <a:off x="6920953" y="2893353"/>
              <a:ext cx="198119" cy="360000"/>
              <a:chOff x="7978652" y="2933700"/>
              <a:chExt cx="198119" cy="360000"/>
            </a:xfrm>
          </p:grpSpPr>
          <p:sp>
            <p:nvSpPr>
              <p:cNvPr id="32" name="月亮 31">
                <a:extLst>
                  <a:ext uri="{FF2B5EF4-FFF2-40B4-BE49-F238E27FC236}">
                    <a16:creationId xmlns:a16="http://schemas.microsoft.com/office/drawing/2014/main" id="{F3D5AA4A-05E5-4F00-B3EE-42A49C3C7914}"/>
                  </a:ext>
                </a:extLst>
              </p:cNvPr>
              <p:cNvSpPr/>
              <p:nvPr/>
            </p:nvSpPr>
            <p:spPr>
              <a:xfrm>
                <a:off x="7978652" y="2933700"/>
                <a:ext cx="45719" cy="360000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33" name="月亮 32">
                <a:extLst>
                  <a:ext uri="{FF2B5EF4-FFF2-40B4-BE49-F238E27FC236}">
                    <a16:creationId xmlns:a16="http://schemas.microsoft.com/office/drawing/2014/main" id="{FDB417ED-DA25-4429-AFC8-6EBC8477FDBC}"/>
                  </a:ext>
                </a:extLst>
              </p:cNvPr>
              <p:cNvSpPr/>
              <p:nvPr/>
            </p:nvSpPr>
            <p:spPr>
              <a:xfrm>
                <a:off x="8054852" y="2967035"/>
                <a:ext cx="45719" cy="288000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34" name="月亮 33">
                <a:extLst>
                  <a:ext uri="{FF2B5EF4-FFF2-40B4-BE49-F238E27FC236}">
                    <a16:creationId xmlns:a16="http://schemas.microsoft.com/office/drawing/2014/main" id="{ED19D9EB-1C8F-4AFE-9238-25FA82572AB0}"/>
                  </a:ext>
                </a:extLst>
              </p:cNvPr>
              <p:cNvSpPr/>
              <p:nvPr/>
            </p:nvSpPr>
            <p:spPr>
              <a:xfrm>
                <a:off x="8131052" y="3003035"/>
                <a:ext cx="45719" cy="216000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</p:grpSp>
        <p:cxnSp>
          <p:nvCxnSpPr>
            <p:cNvPr id="24" name="Straight Arrow Connector 16">
              <a:extLst>
                <a:ext uri="{FF2B5EF4-FFF2-40B4-BE49-F238E27FC236}">
                  <a16:creationId xmlns:a16="http://schemas.microsoft.com/office/drawing/2014/main" id="{032754AE-5682-4792-A2BB-E17EFB8C3D73}"/>
                </a:ext>
              </a:extLst>
            </p:cNvPr>
            <p:cNvCxnSpPr>
              <a:cxnSpLocks/>
              <a:stCxn id="11" idx="0"/>
              <a:endCxn id="8" idx="2"/>
            </p:cNvCxnSpPr>
            <p:nvPr/>
          </p:nvCxnSpPr>
          <p:spPr>
            <a:xfrm flipV="1">
              <a:off x="6115671" y="1788510"/>
              <a:ext cx="109944" cy="545914"/>
            </a:xfrm>
            <a:prstGeom prst="straightConnector1">
              <a:avLst/>
            </a:prstGeom>
            <a:ln>
              <a:solidFill>
                <a:schemeClr val="tx2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16">
              <a:extLst>
                <a:ext uri="{FF2B5EF4-FFF2-40B4-BE49-F238E27FC236}">
                  <a16:creationId xmlns:a16="http://schemas.microsoft.com/office/drawing/2014/main" id="{80A4A59A-956D-46CE-82F6-822BE9647F37}"/>
                </a:ext>
              </a:extLst>
            </p:cNvPr>
            <p:cNvCxnSpPr>
              <a:cxnSpLocks/>
              <a:stCxn id="10" idx="0"/>
            </p:cNvCxnSpPr>
            <p:nvPr/>
          </p:nvCxnSpPr>
          <p:spPr>
            <a:xfrm flipH="1" flipV="1">
              <a:off x="6393711" y="1793360"/>
              <a:ext cx="637090" cy="527191"/>
            </a:xfrm>
            <a:prstGeom prst="straightConnector1">
              <a:avLst/>
            </a:prstGeom>
            <a:ln>
              <a:solidFill>
                <a:schemeClr val="tx2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文字方塊 25">
              <a:extLst>
                <a:ext uri="{FF2B5EF4-FFF2-40B4-BE49-F238E27FC236}">
                  <a16:creationId xmlns:a16="http://schemas.microsoft.com/office/drawing/2014/main" id="{39AAEA1E-A90C-4A08-9390-FDAA77755761}"/>
                </a:ext>
              </a:extLst>
            </p:cNvPr>
            <p:cNvSpPr txBox="1"/>
            <p:nvPr/>
          </p:nvSpPr>
          <p:spPr>
            <a:xfrm>
              <a:off x="4954602" y="1809060"/>
              <a:ext cx="804672" cy="21214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altLang="zh-TW" dirty="0"/>
                <a:t>feedback</a:t>
              </a:r>
              <a:endParaRPr lang="zh-TW" altLang="en-US" dirty="0"/>
            </a:p>
          </p:txBody>
        </p:sp>
        <p:sp>
          <p:nvSpPr>
            <p:cNvPr id="27" name="文字方塊 26">
              <a:extLst>
                <a:ext uri="{FF2B5EF4-FFF2-40B4-BE49-F238E27FC236}">
                  <a16:creationId xmlns:a16="http://schemas.microsoft.com/office/drawing/2014/main" id="{FD6713C5-CC75-4647-B660-AEED75F91010}"/>
                </a:ext>
              </a:extLst>
            </p:cNvPr>
            <p:cNvSpPr txBox="1"/>
            <p:nvPr/>
          </p:nvSpPr>
          <p:spPr>
            <a:xfrm>
              <a:off x="5992141" y="1954145"/>
              <a:ext cx="804672" cy="21214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altLang="zh-TW" dirty="0"/>
                <a:t>feedback</a:t>
              </a:r>
              <a:endParaRPr lang="zh-TW" altLang="en-US" dirty="0"/>
            </a:p>
          </p:txBody>
        </p:sp>
        <p:sp>
          <p:nvSpPr>
            <p:cNvPr id="28" name="文字方塊 27">
              <a:extLst>
                <a:ext uri="{FF2B5EF4-FFF2-40B4-BE49-F238E27FC236}">
                  <a16:creationId xmlns:a16="http://schemas.microsoft.com/office/drawing/2014/main" id="{7FFD6C7F-B263-45ED-BE1A-59A73FF32812}"/>
                </a:ext>
              </a:extLst>
            </p:cNvPr>
            <p:cNvSpPr txBox="1"/>
            <p:nvPr/>
          </p:nvSpPr>
          <p:spPr>
            <a:xfrm>
              <a:off x="6671235" y="1828568"/>
              <a:ext cx="804672" cy="21214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altLang="zh-TW" dirty="0"/>
                <a:t>feedback</a:t>
              </a:r>
              <a:endParaRPr lang="zh-TW" altLang="en-US" dirty="0"/>
            </a:p>
          </p:txBody>
        </p:sp>
        <p:sp>
          <p:nvSpPr>
            <p:cNvPr id="29" name="文字方塊 28">
              <a:extLst>
                <a:ext uri="{FF2B5EF4-FFF2-40B4-BE49-F238E27FC236}">
                  <a16:creationId xmlns:a16="http://schemas.microsoft.com/office/drawing/2014/main" id="{EBC6C787-9B15-4B37-A7E6-23C0D1985830}"/>
                </a:ext>
              </a:extLst>
            </p:cNvPr>
            <p:cNvSpPr txBox="1"/>
            <p:nvPr/>
          </p:nvSpPr>
          <p:spPr>
            <a:xfrm>
              <a:off x="6831290" y="3133819"/>
              <a:ext cx="804672" cy="21214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altLang="zh-TW" dirty="0"/>
                <a:t>detection</a:t>
              </a:r>
              <a:endParaRPr lang="zh-TW" altLang="en-US" dirty="0"/>
            </a:p>
          </p:txBody>
        </p:sp>
        <p:sp>
          <p:nvSpPr>
            <p:cNvPr id="30" name="文字方塊 29">
              <a:extLst>
                <a:ext uri="{FF2B5EF4-FFF2-40B4-BE49-F238E27FC236}">
                  <a16:creationId xmlns:a16="http://schemas.microsoft.com/office/drawing/2014/main" id="{D43539F2-F613-410F-A300-8A67380AE244}"/>
                </a:ext>
              </a:extLst>
            </p:cNvPr>
            <p:cNvSpPr txBox="1"/>
            <p:nvPr/>
          </p:nvSpPr>
          <p:spPr>
            <a:xfrm>
              <a:off x="6303037" y="2784420"/>
              <a:ext cx="804672" cy="21214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altLang="zh-TW" dirty="0"/>
                <a:t>detection</a:t>
              </a:r>
              <a:endParaRPr lang="zh-TW" altLang="en-US" dirty="0"/>
            </a:p>
          </p:txBody>
        </p:sp>
        <p:sp>
          <p:nvSpPr>
            <p:cNvPr id="31" name="文字方塊 30">
              <a:extLst>
                <a:ext uri="{FF2B5EF4-FFF2-40B4-BE49-F238E27FC236}">
                  <a16:creationId xmlns:a16="http://schemas.microsoft.com/office/drawing/2014/main" id="{D09377CE-FA00-4AF1-8DED-B9994A0C8958}"/>
                </a:ext>
              </a:extLst>
            </p:cNvPr>
            <p:cNvSpPr txBox="1"/>
            <p:nvPr/>
          </p:nvSpPr>
          <p:spPr>
            <a:xfrm>
              <a:off x="4989449" y="3038097"/>
              <a:ext cx="804672" cy="21214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altLang="zh-TW" dirty="0"/>
                <a:t>detection</a:t>
              </a:r>
              <a:endParaRPr lang="zh-TW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9252293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AF9ACDA-42CE-4D12-811A-F59974041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Vital Signs Detection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F4D6AE4-E3CF-4313-B2F7-1E254DD4D7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524000"/>
            <a:ext cx="7772400" cy="4343400"/>
          </a:xfrm>
        </p:spPr>
        <p:txBody>
          <a:bodyPr/>
          <a:lstStyle/>
          <a:p>
            <a:r>
              <a:rPr lang="en-US" altLang="zh-TW" dirty="0">
                <a:latin typeface="+mn-lt"/>
              </a:rPr>
              <a:t>Chest up and down is a s</a:t>
            </a:r>
            <a:r>
              <a:rPr lang="en-US" altLang="zh-TW" sz="2000" dirty="0"/>
              <a:t>mall</a:t>
            </a:r>
            <a:r>
              <a:rPr lang="en-US" altLang="zh-TW" dirty="0">
                <a:latin typeface="+mn-lt"/>
              </a:rPr>
              <a:t> distance variation</a:t>
            </a:r>
          </a:p>
          <a:p>
            <a:pPr marL="571383" lvl="1" indent="-171450">
              <a:buFont typeface="Arial" panose="020B0604020202020204" pitchFamily="34" charset="0"/>
              <a:buChar char="•"/>
            </a:pPr>
            <a:r>
              <a:rPr lang="en-US" altLang="zh-TW" sz="1600" dirty="0"/>
              <a:t>Small distance variations cause radar signal travel different distances and result in phase variations at target bin</a:t>
            </a:r>
          </a:p>
          <a:p>
            <a:pPr marL="571383" lvl="1" indent="-171450">
              <a:buFont typeface="Arial" panose="020B0604020202020204" pitchFamily="34" charset="0"/>
              <a:buChar char="•"/>
            </a:pPr>
            <a:r>
              <a:rPr lang="en-US" altLang="zh-TW" sz="1600" dirty="0"/>
              <a:t>Hence, </a:t>
            </a:r>
            <a:r>
              <a:rPr lang="en-US" altLang="zh-TW" sz="1600" dirty="0">
                <a:solidFill>
                  <a:srgbClr val="242424"/>
                </a:solidFill>
              </a:rPr>
              <a:t>we propose to add target bin phase as a report type for vital sign detection</a:t>
            </a:r>
            <a:endParaRPr lang="en-US" altLang="zh-TW" sz="1600" dirty="0"/>
          </a:p>
          <a:p>
            <a:endParaRPr lang="en-US" altLang="zh-TW" sz="18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zh-TW" altLang="en-US" sz="1800" dirty="0"/>
          </a:p>
          <a:p>
            <a:pPr lvl="1"/>
            <a:endParaRPr lang="en-US" altLang="zh-TW" dirty="0">
              <a:latin typeface="+mn-lt"/>
            </a:endParaRPr>
          </a:p>
          <a:p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2B9EC7B-D095-4C2C-9197-13CA4776403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3560CB5-480D-4D1A-8F19-62DFEB7D7B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8A77C8A-C85D-4DB3-95D5-3DF1A47362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8B900AD7-877F-4BA5-B5EB-EFF007822BFD}"/>
              </a:ext>
            </a:extLst>
          </p:cNvPr>
          <p:cNvSpPr txBox="1"/>
          <p:nvPr/>
        </p:nvSpPr>
        <p:spPr>
          <a:xfrm>
            <a:off x="3202372" y="5743996"/>
            <a:ext cx="72051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b="1" dirty="0"/>
              <a:t>velocity</a:t>
            </a:r>
            <a:endParaRPr lang="zh-TW" altLang="en-US" b="1" dirty="0"/>
          </a:p>
        </p:txBody>
      </p:sp>
      <p:cxnSp>
        <p:nvCxnSpPr>
          <p:cNvPr id="8" name="直線單箭頭接點 7">
            <a:extLst>
              <a:ext uri="{FF2B5EF4-FFF2-40B4-BE49-F238E27FC236}">
                <a16:creationId xmlns:a16="http://schemas.microsoft.com/office/drawing/2014/main" id="{377A593E-CC3B-4FB4-A280-CC350F3DF9DE}"/>
              </a:ext>
            </a:extLst>
          </p:cNvPr>
          <p:cNvCxnSpPr>
            <a:cxnSpLocks/>
          </p:cNvCxnSpPr>
          <p:nvPr/>
        </p:nvCxnSpPr>
        <p:spPr>
          <a:xfrm flipV="1">
            <a:off x="2835030" y="5868137"/>
            <a:ext cx="427307" cy="26835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圖片 8">
            <a:extLst>
              <a:ext uri="{FF2B5EF4-FFF2-40B4-BE49-F238E27FC236}">
                <a16:creationId xmlns:a16="http://schemas.microsoft.com/office/drawing/2014/main" id="{93E4CAEC-A925-42F9-922D-A899C1073F1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828" r="69967" b="4321"/>
          <a:stretch/>
        </p:blipFill>
        <p:spPr>
          <a:xfrm>
            <a:off x="381000" y="3157933"/>
            <a:ext cx="528655" cy="1620637"/>
          </a:xfrm>
          <a:prstGeom prst="rect">
            <a:avLst/>
          </a:prstGeo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F50F3740-CDA2-421E-A09A-86E61E5A903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600000">
            <a:off x="1962261" y="3679595"/>
            <a:ext cx="473338" cy="473338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</p:pic>
      <p:cxnSp>
        <p:nvCxnSpPr>
          <p:cNvPr id="11" name="直線單箭頭接點 10">
            <a:extLst>
              <a:ext uri="{FF2B5EF4-FFF2-40B4-BE49-F238E27FC236}">
                <a16:creationId xmlns:a16="http://schemas.microsoft.com/office/drawing/2014/main" id="{93966140-929D-457A-8746-A1BC68D54225}"/>
              </a:ext>
            </a:extLst>
          </p:cNvPr>
          <p:cNvCxnSpPr>
            <a:cxnSpLocks/>
          </p:cNvCxnSpPr>
          <p:nvPr/>
        </p:nvCxnSpPr>
        <p:spPr>
          <a:xfrm>
            <a:off x="2822809" y="3926432"/>
            <a:ext cx="2602972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D4B32771-8AFE-4E0E-A7F3-0792267F83D9}"/>
              </a:ext>
            </a:extLst>
          </p:cNvPr>
          <p:cNvSpPr txBox="1"/>
          <p:nvPr/>
        </p:nvSpPr>
        <p:spPr>
          <a:xfrm>
            <a:off x="5393564" y="3922355"/>
            <a:ext cx="269715" cy="2426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time</a:t>
            </a:r>
            <a:endParaRPr lang="zh-TW" altLang="en-US" dirty="0"/>
          </a:p>
        </p:txBody>
      </p:sp>
      <p:cxnSp>
        <p:nvCxnSpPr>
          <p:cNvPr id="13" name="直線單箭頭接點 12">
            <a:extLst>
              <a:ext uri="{FF2B5EF4-FFF2-40B4-BE49-F238E27FC236}">
                <a16:creationId xmlns:a16="http://schemas.microsoft.com/office/drawing/2014/main" id="{82B8192A-4B11-460A-B125-D0052F1AA13F}"/>
              </a:ext>
            </a:extLst>
          </p:cNvPr>
          <p:cNvCxnSpPr>
            <a:cxnSpLocks/>
          </p:cNvCxnSpPr>
          <p:nvPr/>
        </p:nvCxnSpPr>
        <p:spPr>
          <a:xfrm flipV="1">
            <a:off x="2820268" y="3275351"/>
            <a:ext cx="0" cy="66260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手繪多邊形: 圖案 13">
            <a:extLst>
              <a:ext uri="{FF2B5EF4-FFF2-40B4-BE49-F238E27FC236}">
                <a16:creationId xmlns:a16="http://schemas.microsoft.com/office/drawing/2014/main" id="{652DD6C3-FFD6-432F-A721-D3F91B7FDE3E}"/>
              </a:ext>
            </a:extLst>
          </p:cNvPr>
          <p:cNvSpPr/>
          <p:nvPr/>
        </p:nvSpPr>
        <p:spPr>
          <a:xfrm>
            <a:off x="690940" y="3636904"/>
            <a:ext cx="118550" cy="700088"/>
          </a:xfrm>
          <a:custGeom>
            <a:avLst/>
            <a:gdLst>
              <a:gd name="connsiteX0" fmla="*/ 1707 w 149432"/>
              <a:gd name="connsiteY0" fmla="*/ 0 h 700088"/>
              <a:gd name="connsiteX1" fmla="*/ 6470 w 149432"/>
              <a:gd name="connsiteY1" fmla="*/ 114300 h 700088"/>
              <a:gd name="connsiteX2" fmla="*/ 54095 w 149432"/>
              <a:gd name="connsiteY2" fmla="*/ 209550 h 700088"/>
              <a:gd name="connsiteX3" fmla="*/ 130295 w 149432"/>
              <a:gd name="connsiteY3" fmla="*/ 352425 h 700088"/>
              <a:gd name="connsiteX4" fmla="*/ 149345 w 149432"/>
              <a:gd name="connsiteY4" fmla="*/ 452438 h 700088"/>
              <a:gd name="connsiteX5" fmla="*/ 139820 w 149432"/>
              <a:gd name="connsiteY5" fmla="*/ 700088 h 700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9432" h="700088">
                <a:moveTo>
                  <a:pt x="1707" y="0"/>
                </a:moveTo>
                <a:cubicBezTo>
                  <a:pt x="-277" y="39687"/>
                  <a:pt x="-2261" y="79375"/>
                  <a:pt x="6470" y="114300"/>
                </a:cubicBezTo>
                <a:cubicBezTo>
                  <a:pt x="15201" y="149225"/>
                  <a:pt x="33458" y="169863"/>
                  <a:pt x="54095" y="209550"/>
                </a:cubicBezTo>
                <a:cubicBezTo>
                  <a:pt x="74733" y="249238"/>
                  <a:pt x="114420" y="311944"/>
                  <a:pt x="130295" y="352425"/>
                </a:cubicBezTo>
                <a:cubicBezTo>
                  <a:pt x="146170" y="392906"/>
                  <a:pt x="147758" y="394494"/>
                  <a:pt x="149345" y="452438"/>
                </a:cubicBezTo>
                <a:cubicBezTo>
                  <a:pt x="150932" y="510382"/>
                  <a:pt x="130295" y="646113"/>
                  <a:pt x="139820" y="70008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手繪多邊形: 圖案 14">
            <a:extLst>
              <a:ext uri="{FF2B5EF4-FFF2-40B4-BE49-F238E27FC236}">
                <a16:creationId xmlns:a16="http://schemas.microsoft.com/office/drawing/2014/main" id="{E0C4427E-B8F5-4110-A8C5-A669292E3DEA}"/>
              </a:ext>
            </a:extLst>
          </p:cNvPr>
          <p:cNvSpPr/>
          <p:nvPr/>
        </p:nvSpPr>
        <p:spPr>
          <a:xfrm>
            <a:off x="770657" y="3636904"/>
            <a:ext cx="149432" cy="700088"/>
          </a:xfrm>
          <a:custGeom>
            <a:avLst/>
            <a:gdLst>
              <a:gd name="connsiteX0" fmla="*/ 1707 w 149432"/>
              <a:gd name="connsiteY0" fmla="*/ 0 h 700088"/>
              <a:gd name="connsiteX1" fmla="*/ 6470 w 149432"/>
              <a:gd name="connsiteY1" fmla="*/ 114300 h 700088"/>
              <a:gd name="connsiteX2" fmla="*/ 54095 w 149432"/>
              <a:gd name="connsiteY2" fmla="*/ 209550 h 700088"/>
              <a:gd name="connsiteX3" fmla="*/ 130295 w 149432"/>
              <a:gd name="connsiteY3" fmla="*/ 352425 h 700088"/>
              <a:gd name="connsiteX4" fmla="*/ 149345 w 149432"/>
              <a:gd name="connsiteY4" fmla="*/ 452438 h 700088"/>
              <a:gd name="connsiteX5" fmla="*/ 139820 w 149432"/>
              <a:gd name="connsiteY5" fmla="*/ 700088 h 700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9432" h="700088">
                <a:moveTo>
                  <a:pt x="1707" y="0"/>
                </a:moveTo>
                <a:cubicBezTo>
                  <a:pt x="-277" y="39687"/>
                  <a:pt x="-2261" y="79375"/>
                  <a:pt x="6470" y="114300"/>
                </a:cubicBezTo>
                <a:cubicBezTo>
                  <a:pt x="15201" y="149225"/>
                  <a:pt x="33458" y="169863"/>
                  <a:pt x="54095" y="209550"/>
                </a:cubicBezTo>
                <a:cubicBezTo>
                  <a:pt x="74733" y="249238"/>
                  <a:pt x="114420" y="311944"/>
                  <a:pt x="130295" y="352425"/>
                </a:cubicBezTo>
                <a:cubicBezTo>
                  <a:pt x="146170" y="392906"/>
                  <a:pt x="147758" y="394494"/>
                  <a:pt x="149345" y="452438"/>
                </a:cubicBezTo>
                <a:cubicBezTo>
                  <a:pt x="150932" y="510382"/>
                  <a:pt x="130295" y="646113"/>
                  <a:pt x="139820" y="70008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箭號: 左-右雙向 15">
            <a:extLst>
              <a:ext uri="{FF2B5EF4-FFF2-40B4-BE49-F238E27FC236}">
                <a16:creationId xmlns:a16="http://schemas.microsoft.com/office/drawing/2014/main" id="{A5AACDF4-F09D-414C-8A4F-D9161EB616F8}"/>
              </a:ext>
            </a:extLst>
          </p:cNvPr>
          <p:cNvSpPr/>
          <p:nvPr/>
        </p:nvSpPr>
        <p:spPr>
          <a:xfrm>
            <a:off x="815573" y="4072277"/>
            <a:ext cx="99299" cy="5270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24D9D801-C1F6-4406-B06C-C0C098ED8DF9}"/>
              </a:ext>
            </a:extLst>
          </p:cNvPr>
          <p:cNvSpPr txBox="1"/>
          <p:nvPr/>
        </p:nvSpPr>
        <p:spPr>
          <a:xfrm>
            <a:off x="2514600" y="3081733"/>
            <a:ext cx="72051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/>
              <a:t>Distance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文字方塊 17">
                <a:extLst>
                  <a:ext uri="{FF2B5EF4-FFF2-40B4-BE49-F238E27FC236}">
                    <a16:creationId xmlns:a16="http://schemas.microsoft.com/office/drawing/2014/main" id="{8E729E8D-55F6-4346-B491-FCCBAE1CF74F}"/>
                  </a:ext>
                </a:extLst>
              </p:cNvPr>
              <p:cNvSpPr txBox="1"/>
              <p:nvPr/>
            </p:nvSpPr>
            <p:spPr>
              <a:xfrm>
                <a:off x="2514052" y="3367755"/>
                <a:ext cx="354456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105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1050" i="1" dirty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altLang="zh-TW" sz="1050" i="1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8" name="文字方塊 17">
                <a:extLst>
                  <a:ext uri="{FF2B5EF4-FFF2-40B4-BE49-F238E27FC236}">
                    <a16:creationId xmlns:a16="http://schemas.microsoft.com/office/drawing/2014/main" id="{8E729E8D-55F6-4346-B491-FCCBAE1CF7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052" y="3367755"/>
                <a:ext cx="354456" cy="24820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手繪多邊形: 圖案 18">
            <a:extLst>
              <a:ext uri="{FF2B5EF4-FFF2-40B4-BE49-F238E27FC236}">
                <a16:creationId xmlns:a16="http://schemas.microsoft.com/office/drawing/2014/main" id="{3C941FA0-BBCE-40C4-B7F5-AD92E83183D9}"/>
              </a:ext>
            </a:extLst>
          </p:cNvPr>
          <p:cNvSpPr/>
          <p:nvPr/>
        </p:nvSpPr>
        <p:spPr>
          <a:xfrm>
            <a:off x="2833525" y="3292392"/>
            <a:ext cx="2136021" cy="337436"/>
          </a:xfrm>
          <a:custGeom>
            <a:avLst/>
            <a:gdLst>
              <a:gd name="connsiteX0" fmla="*/ 0 w 1446662"/>
              <a:gd name="connsiteY0" fmla="*/ 375317 h 730182"/>
              <a:gd name="connsiteX1" fmla="*/ 361665 w 1446662"/>
              <a:gd name="connsiteY1" fmla="*/ 3 h 730182"/>
              <a:gd name="connsiteX2" fmla="*/ 723331 w 1446662"/>
              <a:gd name="connsiteY2" fmla="*/ 368493 h 730182"/>
              <a:gd name="connsiteX3" fmla="*/ 1071349 w 1446662"/>
              <a:gd name="connsiteY3" fmla="*/ 730158 h 730182"/>
              <a:gd name="connsiteX4" fmla="*/ 1446662 w 1446662"/>
              <a:gd name="connsiteY4" fmla="*/ 382140 h 730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6662" h="730182">
                <a:moveTo>
                  <a:pt x="0" y="375317"/>
                </a:moveTo>
                <a:cubicBezTo>
                  <a:pt x="120555" y="188228"/>
                  <a:pt x="241110" y="1140"/>
                  <a:pt x="361665" y="3"/>
                </a:cubicBezTo>
                <a:cubicBezTo>
                  <a:pt x="482220" y="-1134"/>
                  <a:pt x="605050" y="246801"/>
                  <a:pt x="723331" y="368493"/>
                </a:cubicBezTo>
                <a:cubicBezTo>
                  <a:pt x="841612" y="490185"/>
                  <a:pt x="950794" y="727884"/>
                  <a:pt x="1071349" y="730158"/>
                </a:cubicBezTo>
                <a:cubicBezTo>
                  <a:pt x="1191904" y="732432"/>
                  <a:pt x="1297674" y="578895"/>
                  <a:pt x="1446662" y="38214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71C50706-F123-4E29-A8A8-63757F86D39F}"/>
              </a:ext>
            </a:extLst>
          </p:cNvPr>
          <p:cNvSpPr txBox="1"/>
          <p:nvPr/>
        </p:nvSpPr>
        <p:spPr>
          <a:xfrm>
            <a:off x="4081862" y="3562476"/>
            <a:ext cx="655093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zh-TW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inhale</a:t>
            </a:r>
            <a:endParaRPr lang="zh-TW" altLang="en-US" dirty="0"/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8A6F31E8-3860-42F1-A947-DF8D6B56E93B}"/>
              </a:ext>
            </a:extLst>
          </p:cNvPr>
          <p:cNvSpPr txBox="1"/>
          <p:nvPr/>
        </p:nvSpPr>
        <p:spPr>
          <a:xfrm>
            <a:off x="3117309" y="3083445"/>
            <a:ext cx="655093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ex</a:t>
            </a:r>
            <a:r>
              <a:rPr kumimoji="0" lang="zh-TW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hale</a:t>
            </a:r>
            <a:endParaRPr lang="zh-TW" altLang="en-US" dirty="0"/>
          </a:p>
        </p:txBody>
      </p:sp>
      <p:cxnSp>
        <p:nvCxnSpPr>
          <p:cNvPr id="22" name="直線單箭頭接點 21">
            <a:extLst>
              <a:ext uri="{FF2B5EF4-FFF2-40B4-BE49-F238E27FC236}">
                <a16:creationId xmlns:a16="http://schemas.microsoft.com/office/drawing/2014/main" id="{2D8E047F-107B-4B6E-B5D3-494DBF13C765}"/>
              </a:ext>
            </a:extLst>
          </p:cNvPr>
          <p:cNvCxnSpPr>
            <a:cxnSpLocks/>
          </p:cNvCxnSpPr>
          <p:nvPr/>
        </p:nvCxnSpPr>
        <p:spPr>
          <a:xfrm>
            <a:off x="2817577" y="5106433"/>
            <a:ext cx="2510262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單箭頭接點 22">
            <a:extLst>
              <a:ext uri="{FF2B5EF4-FFF2-40B4-BE49-F238E27FC236}">
                <a16:creationId xmlns:a16="http://schemas.microsoft.com/office/drawing/2014/main" id="{16BC0CBE-57FC-4116-9D89-66375252828D}"/>
              </a:ext>
            </a:extLst>
          </p:cNvPr>
          <p:cNvCxnSpPr>
            <a:cxnSpLocks/>
          </p:cNvCxnSpPr>
          <p:nvPr/>
        </p:nvCxnSpPr>
        <p:spPr>
          <a:xfrm flipV="1">
            <a:off x="2830276" y="4264852"/>
            <a:ext cx="0" cy="83532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3B422D46-7316-4366-B6A4-3ACE5FCBDFC1}"/>
              </a:ext>
            </a:extLst>
          </p:cNvPr>
          <p:cNvSpPr txBox="1"/>
          <p:nvPr/>
        </p:nvSpPr>
        <p:spPr>
          <a:xfrm>
            <a:off x="2600808" y="4077584"/>
            <a:ext cx="72051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b="1" dirty="0"/>
              <a:t>Freq</a:t>
            </a:r>
            <a:endParaRPr lang="zh-TW" altLang="en-US" b="1" dirty="0"/>
          </a:p>
        </p:txBody>
      </p:sp>
      <p:cxnSp>
        <p:nvCxnSpPr>
          <p:cNvPr id="25" name="直線接點 24">
            <a:extLst>
              <a:ext uri="{FF2B5EF4-FFF2-40B4-BE49-F238E27FC236}">
                <a16:creationId xmlns:a16="http://schemas.microsoft.com/office/drawing/2014/main" id="{3EC5E5FF-E2FA-44DC-A766-B302BD0D2D4A}"/>
              </a:ext>
            </a:extLst>
          </p:cNvPr>
          <p:cNvCxnSpPr/>
          <p:nvPr/>
        </p:nvCxnSpPr>
        <p:spPr>
          <a:xfrm flipV="1">
            <a:off x="2991039" y="4427078"/>
            <a:ext cx="298450" cy="46355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>
            <a:extLst>
              <a:ext uri="{FF2B5EF4-FFF2-40B4-BE49-F238E27FC236}">
                <a16:creationId xmlns:a16="http://schemas.microsoft.com/office/drawing/2014/main" id="{EA271CFD-F5DE-4A5E-9700-BEFBFAA9BD4A}"/>
              </a:ext>
            </a:extLst>
          </p:cNvPr>
          <p:cNvCxnSpPr>
            <a:cxnSpLocks/>
          </p:cNvCxnSpPr>
          <p:nvPr/>
        </p:nvCxnSpPr>
        <p:spPr>
          <a:xfrm flipV="1">
            <a:off x="3283139" y="4420728"/>
            <a:ext cx="0" cy="477044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接點 26">
            <a:extLst>
              <a:ext uri="{FF2B5EF4-FFF2-40B4-BE49-F238E27FC236}">
                <a16:creationId xmlns:a16="http://schemas.microsoft.com/office/drawing/2014/main" id="{D3E95993-D42C-453C-8AD8-5F7FF3DC308B}"/>
              </a:ext>
            </a:extLst>
          </p:cNvPr>
          <p:cNvCxnSpPr/>
          <p:nvPr/>
        </p:nvCxnSpPr>
        <p:spPr>
          <a:xfrm flipV="1">
            <a:off x="3131533" y="4426284"/>
            <a:ext cx="298450" cy="46355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接點 27">
            <a:extLst>
              <a:ext uri="{FF2B5EF4-FFF2-40B4-BE49-F238E27FC236}">
                <a16:creationId xmlns:a16="http://schemas.microsoft.com/office/drawing/2014/main" id="{27F435E9-9883-4E71-ADDD-3FF6C6BE0144}"/>
              </a:ext>
            </a:extLst>
          </p:cNvPr>
          <p:cNvCxnSpPr>
            <a:cxnSpLocks/>
          </p:cNvCxnSpPr>
          <p:nvPr/>
        </p:nvCxnSpPr>
        <p:spPr>
          <a:xfrm flipV="1">
            <a:off x="3429983" y="4423109"/>
            <a:ext cx="0" cy="477044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接點 28">
            <a:extLst>
              <a:ext uri="{FF2B5EF4-FFF2-40B4-BE49-F238E27FC236}">
                <a16:creationId xmlns:a16="http://schemas.microsoft.com/office/drawing/2014/main" id="{88B17612-4D31-4FD4-A50D-783C5699C1F1}"/>
              </a:ext>
            </a:extLst>
          </p:cNvPr>
          <p:cNvCxnSpPr/>
          <p:nvPr/>
        </p:nvCxnSpPr>
        <p:spPr>
          <a:xfrm>
            <a:off x="3278377" y="4338178"/>
            <a:ext cx="0" cy="881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線接點 29">
            <a:extLst>
              <a:ext uri="{FF2B5EF4-FFF2-40B4-BE49-F238E27FC236}">
                <a16:creationId xmlns:a16="http://schemas.microsoft.com/office/drawing/2014/main" id="{06F15ED0-FE67-402D-8AC6-82DDA68EF28E}"/>
              </a:ext>
            </a:extLst>
          </p:cNvPr>
          <p:cNvCxnSpPr/>
          <p:nvPr/>
        </p:nvCxnSpPr>
        <p:spPr>
          <a:xfrm>
            <a:off x="3427602" y="4343734"/>
            <a:ext cx="0" cy="881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單箭頭接點 30">
            <a:extLst>
              <a:ext uri="{FF2B5EF4-FFF2-40B4-BE49-F238E27FC236}">
                <a16:creationId xmlns:a16="http://schemas.microsoft.com/office/drawing/2014/main" id="{CC132EE7-75C0-4232-B84E-B6A07DBF13B9}"/>
              </a:ext>
            </a:extLst>
          </p:cNvPr>
          <p:cNvCxnSpPr>
            <a:cxnSpLocks/>
          </p:cNvCxnSpPr>
          <p:nvPr/>
        </p:nvCxnSpPr>
        <p:spPr>
          <a:xfrm flipH="1">
            <a:off x="3267264" y="4382628"/>
            <a:ext cx="165100" cy="0"/>
          </a:xfrm>
          <a:prstGeom prst="straightConnector1">
            <a:avLst/>
          </a:prstGeom>
          <a:ln w="6350">
            <a:prstDash val="sysDot"/>
            <a:headEnd type="stealth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文字方塊 31">
                <a:extLst>
                  <a:ext uri="{FF2B5EF4-FFF2-40B4-BE49-F238E27FC236}">
                    <a16:creationId xmlns:a16="http://schemas.microsoft.com/office/drawing/2014/main" id="{83E86864-4C2E-4FE0-B5B3-86CFD81B5C9A}"/>
                  </a:ext>
                </a:extLst>
              </p:cNvPr>
              <p:cNvSpPr txBox="1"/>
              <p:nvPr/>
            </p:nvSpPr>
            <p:spPr>
              <a:xfrm>
                <a:off x="3264089" y="4012741"/>
                <a:ext cx="1882394" cy="219075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en-US" altLang="zh-TW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lin"/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d>
                                <m:d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m:rPr>
                              <m:sty m:val="p"/>
                            </m:rPr>
                            <a:rPr lang="en-US" altLang="zh-TW" i="1">
                              <a:latin typeface="Cambria Math" panose="02040503050406030204" pitchFamily="18" charset="0"/>
                            </a:rPr>
                            <m:t>C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 ,</m:t>
                          </m:r>
                          <m:sSub>
                            <m:sSub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≫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32" name="文字方塊 31">
                <a:extLst>
                  <a:ext uri="{FF2B5EF4-FFF2-40B4-BE49-F238E27FC236}">
                    <a16:creationId xmlns:a16="http://schemas.microsoft.com/office/drawing/2014/main" id="{83E86864-4C2E-4FE0-B5B3-86CFD81B5C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4089" y="4012741"/>
                <a:ext cx="1882394" cy="219075"/>
              </a:xfrm>
              <a:prstGeom prst="rect">
                <a:avLst/>
              </a:prstGeom>
              <a:blipFill>
                <a:blip r:embed="rId5"/>
                <a:stretch>
                  <a:fillRect l="-1942" t="-55556" r="-3236" b="-27500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文字方塊 32">
                <a:extLst>
                  <a:ext uri="{FF2B5EF4-FFF2-40B4-BE49-F238E27FC236}">
                    <a16:creationId xmlns:a16="http://schemas.microsoft.com/office/drawing/2014/main" id="{60F5CF43-1997-4AE5-9990-6056BC42406F}"/>
                  </a:ext>
                </a:extLst>
              </p:cNvPr>
              <p:cNvSpPr txBox="1"/>
              <p:nvPr/>
            </p:nvSpPr>
            <p:spPr>
              <a:xfrm>
                <a:off x="3251389" y="4182604"/>
                <a:ext cx="196850" cy="219075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33" name="文字方塊 32">
                <a:extLst>
                  <a:ext uri="{FF2B5EF4-FFF2-40B4-BE49-F238E27FC236}">
                    <a16:creationId xmlns:a16="http://schemas.microsoft.com/office/drawing/2014/main" id="{60F5CF43-1997-4AE5-9990-6056BC4240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1389" y="4182604"/>
                <a:ext cx="196850" cy="219075"/>
              </a:xfrm>
              <a:prstGeom prst="rect">
                <a:avLst/>
              </a:prstGeom>
              <a:blipFill>
                <a:blip r:embed="rId6"/>
                <a:stretch>
                  <a:fillRect l="-9091" r="-303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直線接點 33">
            <a:extLst>
              <a:ext uri="{FF2B5EF4-FFF2-40B4-BE49-F238E27FC236}">
                <a16:creationId xmlns:a16="http://schemas.microsoft.com/office/drawing/2014/main" id="{5B19ACF6-A5E1-4774-BE77-2A8ED1B51164}"/>
              </a:ext>
            </a:extLst>
          </p:cNvPr>
          <p:cNvCxnSpPr/>
          <p:nvPr/>
        </p:nvCxnSpPr>
        <p:spPr>
          <a:xfrm flipV="1">
            <a:off x="3553024" y="4436597"/>
            <a:ext cx="298450" cy="46355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接點 34">
            <a:extLst>
              <a:ext uri="{FF2B5EF4-FFF2-40B4-BE49-F238E27FC236}">
                <a16:creationId xmlns:a16="http://schemas.microsoft.com/office/drawing/2014/main" id="{20B0E5E9-9A44-47E0-8F6A-0423359CA06A}"/>
              </a:ext>
            </a:extLst>
          </p:cNvPr>
          <p:cNvCxnSpPr>
            <a:cxnSpLocks/>
          </p:cNvCxnSpPr>
          <p:nvPr/>
        </p:nvCxnSpPr>
        <p:spPr>
          <a:xfrm flipV="1">
            <a:off x="3845124" y="4430247"/>
            <a:ext cx="0" cy="477044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接點 35">
            <a:extLst>
              <a:ext uri="{FF2B5EF4-FFF2-40B4-BE49-F238E27FC236}">
                <a16:creationId xmlns:a16="http://schemas.microsoft.com/office/drawing/2014/main" id="{6D93B701-CDEE-4FF9-AEAA-E36F6F92CE50}"/>
              </a:ext>
            </a:extLst>
          </p:cNvPr>
          <p:cNvCxnSpPr/>
          <p:nvPr/>
        </p:nvCxnSpPr>
        <p:spPr>
          <a:xfrm flipV="1">
            <a:off x="3693518" y="4435803"/>
            <a:ext cx="298450" cy="46355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接點 36">
            <a:extLst>
              <a:ext uri="{FF2B5EF4-FFF2-40B4-BE49-F238E27FC236}">
                <a16:creationId xmlns:a16="http://schemas.microsoft.com/office/drawing/2014/main" id="{37897F23-B344-4B2F-9947-82426B069157}"/>
              </a:ext>
            </a:extLst>
          </p:cNvPr>
          <p:cNvCxnSpPr>
            <a:cxnSpLocks/>
          </p:cNvCxnSpPr>
          <p:nvPr/>
        </p:nvCxnSpPr>
        <p:spPr>
          <a:xfrm flipV="1">
            <a:off x="3991968" y="4432628"/>
            <a:ext cx="0" cy="477044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接點 37">
            <a:extLst>
              <a:ext uri="{FF2B5EF4-FFF2-40B4-BE49-F238E27FC236}">
                <a16:creationId xmlns:a16="http://schemas.microsoft.com/office/drawing/2014/main" id="{25AB8DE8-F07A-459E-AB2E-A4DA8D3A650D}"/>
              </a:ext>
            </a:extLst>
          </p:cNvPr>
          <p:cNvCxnSpPr/>
          <p:nvPr/>
        </p:nvCxnSpPr>
        <p:spPr>
          <a:xfrm>
            <a:off x="3840362" y="4347697"/>
            <a:ext cx="0" cy="881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直線接點 38">
            <a:extLst>
              <a:ext uri="{FF2B5EF4-FFF2-40B4-BE49-F238E27FC236}">
                <a16:creationId xmlns:a16="http://schemas.microsoft.com/office/drawing/2014/main" id="{02EB2F94-856E-4F30-B7F1-926584541742}"/>
              </a:ext>
            </a:extLst>
          </p:cNvPr>
          <p:cNvCxnSpPr/>
          <p:nvPr/>
        </p:nvCxnSpPr>
        <p:spPr>
          <a:xfrm>
            <a:off x="3989587" y="4353253"/>
            <a:ext cx="0" cy="881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直線單箭頭接點 39">
            <a:extLst>
              <a:ext uri="{FF2B5EF4-FFF2-40B4-BE49-F238E27FC236}">
                <a16:creationId xmlns:a16="http://schemas.microsoft.com/office/drawing/2014/main" id="{051C1E32-2A08-489F-8FE4-296655EA22EC}"/>
              </a:ext>
            </a:extLst>
          </p:cNvPr>
          <p:cNvCxnSpPr>
            <a:cxnSpLocks/>
          </p:cNvCxnSpPr>
          <p:nvPr/>
        </p:nvCxnSpPr>
        <p:spPr>
          <a:xfrm flipH="1">
            <a:off x="3829249" y="4392147"/>
            <a:ext cx="165100" cy="0"/>
          </a:xfrm>
          <a:prstGeom prst="straightConnector1">
            <a:avLst/>
          </a:prstGeom>
          <a:ln w="6350">
            <a:prstDash val="sysDot"/>
            <a:headEnd type="stealth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文字方塊 40">
                <a:extLst>
                  <a:ext uri="{FF2B5EF4-FFF2-40B4-BE49-F238E27FC236}">
                    <a16:creationId xmlns:a16="http://schemas.microsoft.com/office/drawing/2014/main" id="{053CC64A-1CA3-40B0-86AA-EF678B4D7DAA}"/>
                  </a:ext>
                </a:extLst>
              </p:cNvPr>
              <p:cNvSpPr txBox="1"/>
              <p:nvPr/>
            </p:nvSpPr>
            <p:spPr>
              <a:xfrm>
                <a:off x="3813374" y="4192123"/>
                <a:ext cx="196850" cy="219075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41" name="文字方塊 40">
                <a:extLst>
                  <a:ext uri="{FF2B5EF4-FFF2-40B4-BE49-F238E27FC236}">
                    <a16:creationId xmlns:a16="http://schemas.microsoft.com/office/drawing/2014/main" id="{053CC64A-1CA3-40B0-86AA-EF678B4D7D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3374" y="4192123"/>
                <a:ext cx="196850" cy="219075"/>
              </a:xfrm>
              <a:prstGeom prst="rect">
                <a:avLst/>
              </a:prstGeom>
              <a:blipFill>
                <a:blip r:embed="rId7"/>
                <a:stretch>
                  <a:fillRect l="-9375" r="-312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直線接點 41">
            <a:extLst>
              <a:ext uri="{FF2B5EF4-FFF2-40B4-BE49-F238E27FC236}">
                <a16:creationId xmlns:a16="http://schemas.microsoft.com/office/drawing/2014/main" id="{A3D9F2FC-FBA3-4159-A3E9-BDB348D1841B}"/>
              </a:ext>
            </a:extLst>
          </p:cNvPr>
          <p:cNvCxnSpPr/>
          <p:nvPr/>
        </p:nvCxnSpPr>
        <p:spPr>
          <a:xfrm flipV="1">
            <a:off x="4140408" y="4431834"/>
            <a:ext cx="298450" cy="46355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接點 42">
            <a:extLst>
              <a:ext uri="{FF2B5EF4-FFF2-40B4-BE49-F238E27FC236}">
                <a16:creationId xmlns:a16="http://schemas.microsoft.com/office/drawing/2014/main" id="{795FBE2D-9C11-4F23-A473-AECA3E1B6763}"/>
              </a:ext>
            </a:extLst>
          </p:cNvPr>
          <p:cNvCxnSpPr>
            <a:cxnSpLocks/>
          </p:cNvCxnSpPr>
          <p:nvPr/>
        </p:nvCxnSpPr>
        <p:spPr>
          <a:xfrm flipV="1">
            <a:off x="4432508" y="4425484"/>
            <a:ext cx="0" cy="477044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接點 43">
            <a:extLst>
              <a:ext uri="{FF2B5EF4-FFF2-40B4-BE49-F238E27FC236}">
                <a16:creationId xmlns:a16="http://schemas.microsoft.com/office/drawing/2014/main" id="{EB968C03-403E-4865-8C49-8EA6A5E7EEA6}"/>
              </a:ext>
            </a:extLst>
          </p:cNvPr>
          <p:cNvCxnSpPr/>
          <p:nvPr/>
        </p:nvCxnSpPr>
        <p:spPr>
          <a:xfrm flipV="1">
            <a:off x="4280902" y="4431040"/>
            <a:ext cx="298450" cy="46355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接點 44">
            <a:extLst>
              <a:ext uri="{FF2B5EF4-FFF2-40B4-BE49-F238E27FC236}">
                <a16:creationId xmlns:a16="http://schemas.microsoft.com/office/drawing/2014/main" id="{A886AF07-3865-4F0F-86F1-216BA9FCA3D9}"/>
              </a:ext>
            </a:extLst>
          </p:cNvPr>
          <p:cNvCxnSpPr>
            <a:cxnSpLocks/>
          </p:cNvCxnSpPr>
          <p:nvPr/>
        </p:nvCxnSpPr>
        <p:spPr>
          <a:xfrm flipV="1">
            <a:off x="4585702" y="4427865"/>
            <a:ext cx="0" cy="477044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接點 45">
            <a:extLst>
              <a:ext uri="{FF2B5EF4-FFF2-40B4-BE49-F238E27FC236}">
                <a16:creationId xmlns:a16="http://schemas.microsoft.com/office/drawing/2014/main" id="{170C97D0-4DE5-46C8-A31F-8BB60DF2766D}"/>
              </a:ext>
            </a:extLst>
          </p:cNvPr>
          <p:cNvCxnSpPr/>
          <p:nvPr/>
        </p:nvCxnSpPr>
        <p:spPr>
          <a:xfrm>
            <a:off x="4427746" y="4342934"/>
            <a:ext cx="0" cy="881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直線接點 46">
            <a:extLst>
              <a:ext uri="{FF2B5EF4-FFF2-40B4-BE49-F238E27FC236}">
                <a16:creationId xmlns:a16="http://schemas.microsoft.com/office/drawing/2014/main" id="{B38B162A-E899-4534-8FFC-C4086E97F930}"/>
              </a:ext>
            </a:extLst>
          </p:cNvPr>
          <p:cNvCxnSpPr/>
          <p:nvPr/>
        </p:nvCxnSpPr>
        <p:spPr>
          <a:xfrm>
            <a:off x="4583321" y="4348490"/>
            <a:ext cx="0" cy="881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直線單箭頭接點 47">
            <a:extLst>
              <a:ext uri="{FF2B5EF4-FFF2-40B4-BE49-F238E27FC236}">
                <a16:creationId xmlns:a16="http://schemas.microsoft.com/office/drawing/2014/main" id="{9CEE5126-191A-456F-8A18-A87BDE5A3CAD}"/>
              </a:ext>
            </a:extLst>
          </p:cNvPr>
          <p:cNvCxnSpPr>
            <a:cxnSpLocks/>
          </p:cNvCxnSpPr>
          <p:nvPr/>
        </p:nvCxnSpPr>
        <p:spPr>
          <a:xfrm flipH="1">
            <a:off x="4416633" y="4387384"/>
            <a:ext cx="165100" cy="0"/>
          </a:xfrm>
          <a:prstGeom prst="straightConnector1">
            <a:avLst/>
          </a:prstGeom>
          <a:ln w="6350">
            <a:prstDash val="sysDot"/>
            <a:headEnd type="stealth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6AE2557C-0BC1-493C-9E00-310351ED936A}"/>
                  </a:ext>
                </a:extLst>
              </p:cNvPr>
              <p:cNvSpPr txBox="1"/>
              <p:nvPr/>
            </p:nvSpPr>
            <p:spPr>
              <a:xfrm>
                <a:off x="4400758" y="4187360"/>
                <a:ext cx="196850" cy="219075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6AE2557C-0BC1-493C-9E00-310351ED93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0758" y="4187360"/>
                <a:ext cx="196850" cy="219075"/>
              </a:xfrm>
              <a:prstGeom prst="rect">
                <a:avLst/>
              </a:prstGeom>
              <a:blipFill>
                <a:blip r:embed="rId7"/>
                <a:stretch>
                  <a:fillRect l="-9375" r="-312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直線接點 49">
            <a:extLst>
              <a:ext uri="{FF2B5EF4-FFF2-40B4-BE49-F238E27FC236}">
                <a16:creationId xmlns:a16="http://schemas.microsoft.com/office/drawing/2014/main" id="{663924E4-2561-4CE4-9DDA-77A27B66720B}"/>
              </a:ext>
            </a:extLst>
          </p:cNvPr>
          <p:cNvCxnSpPr/>
          <p:nvPr/>
        </p:nvCxnSpPr>
        <p:spPr>
          <a:xfrm flipV="1">
            <a:off x="4689683" y="4441359"/>
            <a:ext cx="298450" cy="46355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接點 50">
            <a:extLst>
              <a:ext uri="{FF2B5EF4-FFF2-40B4-BE49-F238E27FC236}">
                <a16:creationId xmlns:a16="http://schemas.microsoft.com/office/drawing/2014/main" id="{4FAAA624-F588-4154-A293-29B3F7391868}"/>
              </a:ext>
            </a:extLst>
          </p:cNvPr>
          <p:cNvCxnSpPr>
            <a:cxnSpLocks/>
          </p:cNvCxnSpPr>
          <p:nvPr/>
        </p:nvCxnSpPr>
        <p:spPr>
          <a:xfrm flipV="1">
            <a:off x="4981783" y="4435009"/>
            <a:ext cx="0" cy="477044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接點 51">
            <a:extLst>
              <a:ext uri="{FF2B5EF4-FFF2-40B4-BE49-F238E27FC236}">
                <a16:creationId xmlns:a16="http://schemas.microsoft.com/office/drawing/2014/main" id="{445CE38B-3E42-4879-8DBB-9353BFEDE41F}"/>
              </a:ext>
            </a:extLst>
          </p:cNvPr>
          <p:cNvCxnSpPr/>
          <p:nvPr/>
        </p:nvCxnSpPr>
        <p:spPr>
          <a:xfrm flipV="1">
            <a:off x="4830177" y="4440565"/>
            <a:ext cx="298450" cy="46355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接點 52">
            <a:extLst>
              <a:ext uri="{FF2B5EF4-FFF2-40B4-BE49-F238E27FC236}">
                <a16:creationId xmlns:a16="http://schemas.microsoft.com/office/drawing/2014/main" id="{6A541692-AB41-4F5F-A7E5-3780A088EC18}"/>
              </a:ext>
            </a:extLst>
          </p:cNvPr>
          <p:cNvCxnSpPr>
            <a:cxnSpLocks/>
          </p:cNvCxnSpPr>
          <p:nvPr/>
        </p:nvCxnSpPr>
        <p:spPr>
          <a:xfrm flipV="1">
            <a:off x="5128627" y="4437390"/>
            <a:ext cx="0" cy="477044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接點 53">
            <a:extLst>
              <a:ext uri="{FF2B5EF4-FFF2-40B4-BE49-F238E27FC236}">
                <a16:creationId xmlns:a16="http://schemas.microsoft.com/office/drawing/2014/main" id="{2BFF4D67-A763-4D9B-9DF6-BEFDDE2AFC02}"/>
              </a:ext>
            </a:extLst>
          </p:cNvPr>
          <p:cNvCxnSpPr/>
          <p:nvPr/>
        </p:nvCxnSpPr>
        <p:spPr>
          <a:xfrm>
            <a:off x="4977021" y="4352459"/>
            <a:ext cx="0" cy="881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直線接點 54">
            <a:extLst>
              <a:ext uri="{FF2B5EF4-FFF2-40B4-BE49-F238E27FC236}">
                <a16:creationId xmlns:a16="http://schemas.microsoft.com/office/drawing/2014/main" id="{E96EE475-6BB1-4850-ADFE-F8E7B488982F}"/>
              </a:ext>
            </a:extLst>
          </p:cNvPr>
          <p:cNvCxnSpPr/>
          <p:nvPr/>
        </p:nvCxnSpPr>
        <p:spPr>
          <a:xfrm>
            <a:off x="5126246" y="4358015"/>
            <a:ext cx="0" cy="881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直線單箭頭接點 55">
            <a:extLst>
              <a:ext uri="{FF2B5EF4-FFF2-40B4-BE49-F238E27FC236}">
                <a16:creationId xmlns:a16="http://schemas.microsoft.com/office/drawing/2014/main" id="{0A53FC2D-0458-4F94-A47C-445BB2711912}"/>
              </a:ext>
            </a:extLst>
          </p:cNvPr>
          <p:cNvCxnSpPr>
            <a:cxnSpLocks/>
          </p:cNvCxnSpPr>
          <p:nvPr/>
        </p:nvCxnSpPr>
        <p:spPr>
          <a:xfrm flipH="1">
            <a:off x="4965908" y="4396909"/>
            <a:ext cx="165100" cy="0"/>
          </a:xfrm>
          <a:prstGeom prst="straightConnector1">
            <a:avLst/>
          </a:prstGeom>
          <a:ln w="6350">
            <a:prstDash val="sysDot"/>
            <a:headEnd type="stealth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文字方塊 56">
                <a:extLst>
                  <a:ext uri="{FF2B5EF4-FFF2-40B4-BE49-F238E27FC236}">
                    <a16:creationId xmlns:a16="http://schemas.microsoft.com/office/drawing/2014/main" id="{144600C6-2F39-45C4-BE5F-EF1A44D1B76C}"/>
                  </a:ext>
                </a:extLst>
              </p:cNvPr>
              <p:cNvSpPr txBox="1"/>
              <p:nvPr/>
            </p:nvSpPr>
            <p:spPr>
              <a:xfrm>
                <a:off x="4950033" y="4196885"/>
                <a:ext cx="196850" cy="219075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57" name="文字方塊 56">
                <a:extLst>
                  <a:ext uri="{FF2B5EF4-FFF2-40B4-BE49-F238E27FC236}">
                    <a16:creationId xmlns:a16="http://schemas.microsoft.com/office/drawing/2014/main" id="{144600C6-2F39-45C4-BE5F-EF1A44D1B7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0033" y="4196885"/>
                <a:ext cx="196850" cy="219075"/>
              </a:xfrm>
              <a:prstGeom prst="rect">
                <a:avLst/>
              </a:prstGeom>
              <a:blipFill>
                <a:blip r:embed="rId6"/>
                <a:stretch>
                  <a:fillRect l="-9375" r="-625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文字方塊 57">
            <a:extLst>
              <a:ext uri="{FF2B5EF4-FFF2-40B4-BE49-F238E27FC236}">
                <a16:creationId xmlns:a16="http://schemas.microsoft.com/office/drawing/2014/main" id="{22B250D1-7A03-4B6F-B638-2D4D27718665}"/>
              </a:ext>
            </a:extLst>
          </p:cNvPr>
          <p:cNvSpPr txBox="1"/>
          <p:nvPr/>
        </p:nvSpPr>
        <p:spPr>
          <a:xfrm>
            <a:off x="3924489" y="4941428"/>
            <a:ext cx="355600" cy="1905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b="1" dirty="0"/>
              <a:t>FMCW</a:t>
            </a:r>
            <a:endParaRPr lang="zh-TW" altLang="en-US" b="1" dirty="0"/>
          </a:p>
        </p:txBody>
      </p:sp>
      <p:sp>
        <p:nvSpPr>
          <p:cNvPr id="59" name="文字方塊 58">
            <a:extLst>
              <a:ext uri="{FF2B5EF4-FFF2-40B4-BE49-F238E27FC236}">
                <a16:creationId xmlns:a16="http://schemas.microsoft.com/office/drawing/2014/main" id="{10AD78E8-942E-4448-A0C2-DDE3F2124D36}"/>
              </a:ext>
            </a:extLst>
          </p:cNvPr>
          <p:cNvSpPr txBox="1"/>
          <p:nvPr/>
        </p:nvSpPr>
        <p:spPr>
          <a:xfrm>
            <a:off x="5326254" y="5053944"/>
            <a:ext cx="269715" cy="2426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time</a:t>
            </a:r>
            <a:endParaRPr lang="zh-TW" altLang="en-US" dirty="0"/>
          </a:p>
        </p:txBody>
      </p:sp>
      <p:grpSp>
        <p:nvGrpSpPr>
          <p:cNvPr id="60" name="群組 59">
            <a:extLst>
              <a:ext uri="{FF2B5EF4-FFF2-40B4-BE49-F238E27FC236}">
                <a16:creationId xmlns:a16="http://schemas.microsoft.com/office/drawing/2014/main" id="{910E8BA2-2708-4D5C-A441-5EB0D0BD3E5B}"/>
              </a:ext>
            </a:extLst>
          </p:cNvPr>
          <p:cNvGrpSpPr/>
          <p:nvPr/>
        </p:nvGrpSpPr>
        <p:grpSpPr>
          <a:xfrm>
            <a:off x="2587398" y="5313857"/>
            <a:ext cx="1291042" cy="1120676"/>
            <a:chOff x="3252636" y="3849277"/>
            <a:chExt cx="1291042" cy="1120676"/>
          </a:xfrm>
        </p:grpSpPr>
        <p:sp>
          <p:nvSpPr>
            <p:cNvPr id="61" name="文字方塊 60">
              <a:extLst>
                <a:ext uri="{FF2B5EF4-FFF2-40B4-BE49-F238E27FC236}">
                  <a16:creationId xmlns:a16="http://schemas.microsoft.com/office/drawing/2014/main" id="{FB0B437B-CFED-4C04-A25C-EFEF88CDFE3C}"/>
                </a:ext>
              </a:extLst>
            </p:cNvPr>
            <p:cNvSpPr txBox="1"/>
            <p:nvPr/>
          </p:nvSpPr>
          <p:spPr>
            <a:xfrm>
              <a:off x="3823159" y="4620727"/>
              <a:ext cx="720519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b="1" dirty="0"/>
                <a:t>Range</a:t>
              </a:r>
              <a:endParaRPr lang="zh-TW" altLang="en-US" b="1" dirty="0"/>
            </a:p>
          </p:txBody>
        </p:sp>
        <p:grpSp>
          <p:nvGrpSpPr>
            <p:cNvPr id="62" name="群組 61">
              <a:extLst>
                <a:ext uri="{FF2B5EF4-FFF2-40B4-BE49-F238E27FC236}">
                  <a16:creationId xmlns:a16="http://schemas.microsoft.com/office/drawing/2014/main" id="{A53A46EC-FAA4-4733-A28F-5C00C53EA9FD}"/>
                </a:ext>
              </a:extLst>
            </p:cNvPr>
            <p:cNvGrpSpPr/>
            <p:nvPr/>
          </p:nvGrpSpPr>
          <p:grpSpPr>
            <a:xfrm>
              <a:off x="3252636" y="3849277"/>
              <a:ext cx="922362" cy="1120676"/>
              <a:chOff x="3179484" y="3798071"/>
              <a:chExt cx="922362" cy="1120676"/>
            </a:xfrm>
          </p:grpSpPr>
          <p:cxnSp>
            <p:nvCxnSpPr>
              <p:cNvPr id="63" name="直線單箭頭接點 62">
                <a:extLst>
                  <a:ext uri="{FF2B5EF4-FFF2-40B4-BE49-F238E27FC236}">
                    <a16:creationId xmlns:a16="http://schemas.microsoft.com/office/drawing/2014/main" id="{5CF980BF-3CD3-4AB6-90CE-DD17FF51DAC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437909" y="4008120"/>
                <a:ext cx="0" cy="614426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直線單箭頭接點 63">
                <a:extLst>
                  <a:ext uri="{FF2B5EF4-FFF2-40B4-BE49-F238E27FC236}">
                    <a16:creationId xmlns:a16="http://schemas.microsoft.com/office/drawing/2014/main" id="{CF1BD4B3-98ED-4C81-A0FF-271B58CA38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36640" y="4615943"/>
                <a:ext cx="665206" cy="0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文字方塊 64">
                <a:extLst>
                  <a:ext uri="{FF2B5EF4-FFF2-40B4-BE49-F238E27FC236}">
                    <a16:creationId xmlns:a16="http://schemas.microsoft.com/office/drawing/2014/main" id="{3D6AF0A3-B4A5-46FE-95C2-0344DCA8F966}"/>
                  </a:ext>
                </a:extLst>
              </p:cNvPr>
              <p:cNvSpPr txBox="1"/>
              <p:nvPr/>
            </p:nvSpPr>
            <p:spPr>
              <a:xfrm>
                <a:off x="3179484" y="3798071"/>
                <a:ext cx="720519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TW" b="1" dirty="0"/>
                  <a:t>Mag.</a:t>
                </a:r>
                <a:endParaRPr lang="zh-TW" altLang="en-US" b="1" dirty="0"/>
              </a:p>
            </p:txBody>
          </p:sp>
          <p:sp>
            <p:nvSpPr>
              <p:cNvPr id="66" name="手繪多邊形: 圖案 65">
                <a:extLst>
                  <a:ext uri="{FF2B5EF4-FFF2-40B4-BE49-F238E27FC236}">
                    <a16:creationId xmlns:a16="http://schemas.microsoft.com/office/drawing/2014/main" id="{C994534E-6959-4FC2-B1B4-1C63945F3FE9}"/>
                  </a:ext>
                </a:extLst>
              </p:cNvPr>
              <p:cNvSpPr/>
              <p:nvPr/>
            </p:nvSpPr>
            <p:spPr>
              <a:xfrm>
                <a:off x="3592640" y="4255456"/>
                <a:ext cx="114300" cy="366723"/>
              </a:xfrm>
              <a:custGeom>
                <a:avLst/>
                <a:gdLst>
                  <a:gd name="connsiteX0" fmla="*/ 0 w 114300"/>
                  <a:gd name="connsiteY0" fmla="*/ 361960 h 366723"/>
                  <a:gd name="connsiteX1" fmla="*/ 19050 w 114300"/>
                  <a:gd name="connsiteY1" fmla="*/ 290523 h 366723"/>
                  <a:gd name="connsiteX2" fmla="*/ 19050 w 114300"/>
                  <a:gd name="connsiteY2" fmla="*/ 95260 h 366723"/>
                  <a:gd name="connsiteX3" fmla="*/ 38100 w 114300"/>
                  <a:gd name="connsiteY3" fmla="*/ 10 h 366723"/>
                  <a:gd name="connsiteX4" fmla="*/ 66675 w 114300"/>
                  <a:gd name="connsiteY4" fmla="*/ 90498 h 366723"/>
                  <a:gd name="connsiteX5" fmla="*/ 90487 w 114300"/>
                  <a:gd name="connsiteY5" fmla="*/ 290523 h 366723"/>
                  <a:gd name="connsiteX6" fmla="*/ 114300 w 114300"/>
                  <a:gd name="connsiteY6" fmla="*/ 366723 h 3667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4300" h="366723">
                    <a:moveTo>
                      <a:pt x="0" y="361960"/>
                    </a:moveTo>
                    <a:cubicBezTo>
                      <a:pt x="7937" y="348466"/>
                      <a:pt x="15875" y="334973"/>
                      <a:pt x="19050" y="290523"/>
                    </a:cubicBezTo>
                    <a:cubicBezTo>
                      <a:pt x="22225" y="246073"/>
                      <a:pt x="15875" y="143679"/>
                      <a:pt x="19050" y="95260"/>
                    </a:cubicBezTo>
                    <a:cubicBezTo>
                      <a:pt x="22225" y="46841"/>
                      <a:pt x="30163" y="804"/>
                      <a:pt x="38100" y="10"/>
                    </a:cubicBezTo>
                    <a:cubicBezTo>
                      <a:pt x="46037" y="-784"/>
                      <a:pt x="57944" y="42079"/>
                      <a:pt x="66675" y="90498"/>
                    </a:cubicBezTo>
                    <a:cubicBezTo>
                      <a:pt x="75406" y="138917"/>
                      <a:pt x="82550" y="244486"/>
                      <a:pt x="90487" y="290523"/>
                    </a:cubicBezTo>
                    <a:cubicBezTo>
                      <a:pt x="98424" y="336560"/>
                      <a:pt x="82550" y="350848"/>
                      <a:pt x="114300" y="366723"/>
                    </a:cubicBezTo>
                  </a:path>
                </a:pathLst>
              </a:custGeom>
              <a:noFill/>
              <a:ln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67" name="直線接點 66">
                <a:extLst>
                  <a:ext uri="{FF2B5EF4-FFF2-40B4-BE49-F238E27FC236}">
                    <a16:creationId xmlns:a16="http://schemas.microsoft.com/office/drawing/2014/main" id="{D515C1DF-AF6F-4CBD-8B8F-B1EDBC45A46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3845" y="4573526"/>
                <a:ext cx="0" cy="11551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8" name="文字方塊 67">
                    <a:extLst>
                      <a:ext uri="{FF2B5EF4-FFF2-40B4-BE49-F238E27FC236}">
                        <a16:creationId xmlns:a16="http://schemas.microsoft.com/office/drawing/2014/main" id="{14CD6F62-E336-432D-BFCC-53776AB0FDF0}"/>
                      </a:ext>
                    </a:extLst>
                  </p:cNvPr>
                  <p:cNvSpPr txBox="1"/>
                  <p:nvPr/>
                </p:nvSpPr>
                <p:spPr>
                  <a:xfrm>
                    <a:off x="3489351" y="4641748"/>
                    <a:ext cx="336499" cy="276999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oMath>
                      </m:oMathPara>
                    </a14:m>
                    <a:endParaRPr lang="zh-TW" altLang="en-US" dirty="0"/>
                  </a:p>
                </p:txBody>
              </p:sp>
            </mc:Choice>
            <mc:Fallback xmlns="">
              <p:sp>
                <p:nvSpPr>
                  <p:cNvPr id="134" name="文字方塊 133">
                    <a:extLst>
                      <a:ext uri="{FF2B5EF4-FFF2-40B4-BE49-F238E27FC236}">
                        <a16:creationId xmlns:a16="http://schemas.microsoft.com/office/drawing/2014/main" id="{D36513C8-4870-420E-83DC-146A8D3B9D0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489351" y="4641748"/>
                    <a:ext cx="336499" cy="276999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b="-6522"/>
                    </a:stretch>
                  </a:blipFill>
                </p:spPr>
                <p:txBody>
                  <a:bodyPr/>
                  <a:lstStyle/>
                  <a:p>
                    <a:r>
                      <a:rPr lang="zh-TW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69" name="文字方塊 68">
            <a:extLst>
              <a:ext uri="{FF2B5EF4-FFF2-40B4-BE49-F238E27FC236}">
                <a16:creationId xmlns:a16="http://schemas.microsoft.com/office/drawing/2014/main" id="{F550C88F-EDE7-40FE-A72A-DDBBE956E3CB}"/>
              </a:ext>
            </a:extLst>
          </p:cNvPr>
          <p:cNvSpPr txBox="1"/>
          <p:nvPr/>
        </p:nvSpPr>
        <p:spPr>
          <a:xfrm>
            <a:off x="2955786" y="5617735"/>
            <a:ext cx="336550" cy="1651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文字方塊 69">
                <a:extLst>
                  <a:ext uri="{FF2B5EF4-FFF2-40B4-BE49-F238E27FC236}">
                    <a16:creationId xmlns:a16="http://schemas.microsoft.com/office/drawing/2014/main" id="{578A7162-1A04-42BE-A6AF-EAE7835AE852}"/>
                  </a:ext>
                </a:extLst>
              </p:cNvPr>
              <p:cNvSpPr txBox="1"/>
              <p:nvPr/>
            </p:nvSpPr>
            <p:spPr>
              <a:xfrm>
                <a:off x="3048000" y="5443933"/>
                <a:ext cx="724205" cy="351130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r>
                  <a:rPr lang="en-US" altLang="zh-TW" dirty="0"/>
                  <a:t>Phase=</a:t>
                </a:r>
                <a:r>
                  <a:rPr lang="en-US" altLang="zh-TW" sz="105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ctrlPr>
                              <a:rPr lang="en-US" altLang="zh-TW" sz="105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altLang="zh-TW" sz="1050" i="1" dirty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zh-TW" altLang="en-US" sz="1050" i="1">
                                    <a:latin typeface="Cambria Math" panose="02040503050406030204" pitchFamily="18" charset="0"/>
                                  </a:rPr>
                                  <m:t>∆</m:t>
                                </m:r>
                              </m:e>
                              <m:sub>
                                <m: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𝜆</m:t>
                        </m:r>
                      </m:den>
                    </m:f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70" name="文字方塊 69">
                <a:extLst>
                  <a:ext uri="{FF2B5EF4-FFF2-40B4-BE49-F238E27FC236}">
                    <a16:creationId xmlns:a16="http://schemas.microsoft.com/office/drawing/2014/main" id="{578A7162-1A04-42BE-A6AF-EAE7835AE8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5443933"/>
                <a:ext cx="724205" cy="351130"/>
              </a:xfrm>
              <a:prstGeom prst="rect">
                <a:avLst/>
              </a:prstGeom>
              <a:blipFill>
                <a:blip r:embed="rId9"/>
                <a:stretch>
                  <a:fillRect l="-12605" t="-13793" b="-2931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1" name="直線接點 70">
            <a:extLst>
              <a:ext uri="{FF2B5EF4-FFF2-40B4-BE49-F238E27FC236}">
                <a16:creationId xmlns:a16="http://schemas.microsoft.com/office/drawing/2014/main" id="{D7B5D8A6-9716-419B-A7F1-F418A997C35E}"/>
              </a:ext>
            </a:extLst>
          </p:cNvPr>
          <p:cNvCxnSpPr>
            <a:cxnSpLocks/>
            <a:stCxn id="19" idx="0"/>
          </p:cNvCxnSpPr>
          <p:nvPr/>
        </p:nvCxnSpPr>
        <p:spPr>
          <a:xfrm>
            <a:off x="2833524" y="3465836"/>
            <a:ext cx="246208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直線單箭頭接點 71">
            <a:extLst>
              <a:ext uri="{FF2B5EF4-FFF2-40B4-BE49-F238E27FC236}">
                <a16:creationId xmlns:a16="http://schemas.microsoft.com/office/drawing/2014/main" id="{DB4E4B7D-E9EC-4049-A72B-D8F46D9812CB}"/>
              </a:ext>
            </a:extLst>
          </p:cNvPr>
          <p:cNvCxnSpPr>
            <a:cxnSpLocks/>
            <a:stCxn id="19" idx="1"/>
          </p:cNvCxnSpPr>
          <p:nvPr/>
        </p:nvCxnSpPr>
        <p:spPr>
          <a:xfrm>
            <a:off x="3367529" y="3292394"/>
            <a:ext cx="0" cy="18645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文字方塊 72">
                <a:extLst>
                  <a:ext uri="{FF2B5EF4-FFF2-40B4-BE49-F238E27FC236}">
                    <a16:creationId xmlns:a16="http://schemas.microsoft.com/office/drawing/2014/main" id="{8DF8C58B-44FA-44FE-9797-706F372E5EC6}"/>
                  </a:ext>
                </a:extLst>
              </p:cNvPr>
              <p:cNvSpPr txBox="1"/>
              <p:nvPr/>
            </p:nvSpPr>
            <p:spPr>
              <a:xfrm flipH="1">
                <a:off x="2951186" y="3308057"/>
                <a:ext cx="654049" cy="154920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i="1">
                              <a:latin typeface="Cambria Math" panose="02040503050406030204" pitchFamily="18" charset="0"/>
                            </a:rPr>
                            <m:t>∆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73" name="文字方塊 72">
                <a:extLst>
                  <a:ext uri="{FF2B5EF4-FFF2-40B4-BE49-F238E27FC236}">
                    <a16:creationId xmlns:a16="http://schemas.microsoft.com/office/drawing/2014/main" id="{8DF8C58B-44FA-44FE-9797-706F372E5E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951186" y="3308057"/>
                <a:ext cx="654049" cy="154920"/>
              </a:xfrm>
              <a:prstGeom prst="rect">
                <a:avLst/>
              </a:prstGeom>
              <a:blipFill>
                <a:blip r:embed="rId10"/>
                <a:stretch>
                  <a:fillRect b="-4000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文字方塊 73">
                <a:extLst>
                  <a:ext uri="{FF2B5EF4-FFF2-40B4-BE49-F238E27FC236}">
                    <a16:creationId xmlns:a16="http://schemas.microsoft.com/office/drawing/2014/main" id="{0BF45E10-1C47-4014-8E95-21D868532449}"/>
                  </a:ext>
                </a:extLst>
              </p:cNvPr>
              <p:cNvSpPr txBox="1"/>
              <p:nvPr/>
            </p:nvSpPr>
            <p:spPr>
              <a:xfrm>
                <a:off x="3962400" y="5443933"/>
                <a:ext cx="498654" cy="351130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r>
                  <a:rPr lang="en-US" altLang="zh-TW" dirty="0"/>
                  <a:t>Phase=</a:t>
                </a:r>
                <a:r>
                  <a:rPr lang="en-US" altLang="zh-TW" sz="105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ctrlPr>
                              <a:rPr lang="en-US" altLang="zh-TW" sz="105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𝜆</m:t>
                        </m:r>
                      </m:den>
                    </m:f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74" name="文字方塊 73">
                <a:extLst>
                  <a:ext uri="{FF2B5EF4-FFF2-40B4-BE49-F238E27FC236}">
                    <a16:creationId xmlns:a16="http://schemas.microsoft.com/office/drawing/2014/main" id="{0BF45E10-1C47-4014-8E95-21D8685324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443933"/>
                <a:ext cx="498654" cy="351130"/>
              </a:xfrm>
              <a:prstGeom prst="rect">
                <a:avLst/>
              </a:prstGeom>
              <a:blipFill>
                <a:blip r:embed="rId11"/>
                <a:stretch>
                  <a:fillRect l="-18293" t="-13793" r="-7317" b="-2931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文字方塊 74">
                <a:extLst>
                  <a:ext uri="{FF2B5EF4-FFF2-40B4-BE49-F238E27FC236}">
                    <a16:creationId xmlns:a16="http://schemas.microsoft.com/office/drawing/2014/main" id="{EB2CEA9A-72E5-40C6-83CE-D9AF9F8F4A81}"/>
                  </a:ext>
                </a:extLst>
              </p:cNvPr>
              <p:cNvSpPr txBox="1"/>
              <p:nvPr/>
            </p:nvSpPr>
            <p:spPr>
              <a:xfrm>
                <a:off x="5638800" y="5443933"/>
                <a:ext cx="498654" cy="351130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r>
                  <a:rPr lang="en-US" altLang="zh-TW" dirty="0"/>
                  <a:t>Phase=</a:t>
                </a:r>
                <a:r>
                  <a:rPr lang="en-US" altLang="zh-TW" sz="105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ctrlPr>
                              <a:rPr lang="en-US" altLang="zh-TW" sz="105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𝜆</m:t>
                        </m:r>
                      </m:den>
                    </m:f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75" name="文字方塊 74">
                <a:extLst>
                  <a:ext uri="{FF2B5EF4-FFF2-40B4-BE49-F238E27FC236}">
                    <a16:creationId xmlns:a16="http://schemas.microsoft.com/office/drawing/2014/main" id="{EB2CEA9A-72E5-40C6-83CE-D9AF9F8F4A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5443933"/>
                <a:ext cx="498654" cy="351130"/>
              </a:xfrm>
              <a:prstGeom prst="rect">
                <a:avLst/>
              </a:prstGeom>
              <a:blipFill>
                <a:blip r:embed="rId11"/>
                <a:stretch>
                  <a:fillRect l="-18293" t="-13793" r="-7317" b="-2931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文字方塊 75">
                <a:extLst>
                  <a:ext uri="{FF2B5EF4-FFF2-40B4-BE49-F238E27FC236}">
                    <a16:creationId xmlns:a16="http://schemas.microsoft.com/office/drawing/2014/main" id="{79F2838F-DACA-4A4A-8BA4-8E1437915BF1}"/>
                  </a:ext>
                </a:extLst>
              </p:cNvPr>
              <p:cNvSpPr txBox="1"/>
              <p:nvPr/>
            </p:nvSpPr>
            <p:spPr>
              <a:xfrm>
                <a:off x="4800600" y="5443933"/>
                <a:ext cx="724205" cy="351130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r>
                  <a:rPr lang="en-US" altLang="zh-TW" dirty="0"/>
                  <a:t>Phase=</a:t>
                </a:r>
                <a:r>
                  <a:rPr lang="en-US" altLang="zh-TW" sz="105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ctrlPr>
                              <a:rPr lang="en-US" altLang="zh-TW" sz="105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altLang="zh-TW" sz="1050" i="1" dirty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zh-TW" altLang="en-US" sz="1050" i="1">
                                    <a:latin typeface="Cambria Math" panose="02040503050406030204" pitchFamily="18" charset="0"/>
                                  </a:rPr>
                                  <m:t>∆</m:t>
                                </m:r>
                              </m:e>
                              <m:sub>
                                <m: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𝜆</m:t>
                        </m:r>
                      </m:den>
                    </m:f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76" name="文字方塊 75">
                <a:extLst>
                  <a:ext uri="{FF2B5EF4-FFF2-40B4-BE49-F238E27FC236}">
                    <a16:creationId xmlns:a16="http://schemas.microsoft.com/office/drawing/2014/main" id="{79F2838F-DACA-4A4A-8BA4-8E1437915B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5443933"/>
                <a:ext cx="724205" cy="351130"/>
              </a:xfrm>
              <a:prstGeom prst="rect">
                <a:avLst/>
              </a:prstGeom>
              <a:blipFill>
                <a:blip r:embed="rId12"/>
                <a:stretch>
                  <a:fillRect l="-13559" t="-13793" b="-2931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7" name="直線單箭頭接點 76">
            <a:extLst>
              <a:ext uri="{FF2B5EF4-FFF2-40B4-BE49-F238E27FC236}">
                <a16:creationId xmlns:a16="http://schemas.microsoft.com/office/drawing/2014/main" id="{A258BCCF-D055-40C4-BB8F-50887A5104CE}"/>
              </a:ext>
            </a:extLst>
          </p:cNvPr>
          <p:cNvCxnSpPr>
            <a:cxnSpLocks/>
          </p:cNvCxnSpPr>
          <p:nvPr/>
        </p:nvCxnSpPr>
        <p:spPr>
          <a:xfrm>
            <a:off x="6579419" y="6229560"/>
            <a:ext cx="2183581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文字方塊 77">
            <a:extLst>
              <a:ext uri="{FF2B5EF4-FFF2-40B4-BE49-F238E27FC236}">
                <a16:creationId xmlns:a16="http://schemas.microsoft.com/office/drawing/2014/main" id="{85AF20B9-9387-4B40-A9D4-4068E687C573}"/>
              </a:ext>
            </a:extLst>
          </p:cNvPr>
          <p:cNvSpPr txBox="1"/>
          <p:nvPr/>
        </p:nvSpPr>
        <p:spPr>
          <a:xfrm>
            <a:off x="8802872" y="6191864"/>
            <a:ext cx="417328" cy="2426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time</a:t>
            </a:r>
            <a:endParaRPr lang="zh-TW" altLang="en-US" dirty="0"/>
          </a:p>
        </p:txBody>
      </p:sp>
      <p:cxnSp>
        <p:nvCxnSpPr>
          <p:cNvPr id="79" name="直線單箭頭接點 78">
            <a:extLst>
              <a:ext uri="{FF2B5EF4-FFF2-40B4-BE49-F238E27FC236}">
                <a16:creationId xmlns:a16="http://schemas.microsoft.com/office/drawing/2014/main" id="{29456041-CE7D-4F37-BAE9-03EB922FA560}"/>
              </a:ext>
            </a:extLst>
          </p:cNvPr>
          <p:cNvCxnSpPr>
            <a:cxnSpLocks/>
          </p:cNvCxnSpPr>
          <p:nvPr/>
        </p:nvCxnSpPr>
        <p:spPr>
          <a:xfrm flipV="1">
            <a:off x="6582388" y="5552452"/>
            <a:ext cx="0" cy="66260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文字方塊 79">
                <a:extLst>
                  <a:ext uri="{FF2B5EF4-FFF2-40B4-BE49-F238E27FC236}">
                    <a16:creationId xmlns:a16="http://schemas.microsoft.com/office/drawing/2014/main" id="{0D246B06-A1EF-4E29-B797-F34610E9816A}"/>
                  </a:ext>
                </a:extLst>
              </p:cNvPr>
              <p:cNvSpPr txBox="1"/>
              <p:nvPr/>
            </p:nvSpPr>
            <p:spPr>
              <a:xfrm>
                <a:off x="6238015" y="5197680"/>
                <a:ext cx="720519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TW" dirty="0"/>
                  <a:t>Phase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altLang="zh-TW" dirty="0"/>
                  <a:t> bin 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80" name="文字方塊 79">
                <a:extLst>
                  <a:ext uri="{FF2B5EF4-FFF2-40B4-BE49-F238E27FC236}">
                    <a16:creationId xmlns:a16="http://schemas.microsoft.com/office/drawing/2014/main" id="{0D246B06-A1EF-4E29-B797-F34610E981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8015" y="5197680"/>
                <a:ext cx="720519" cy="461665"/>
              </a:xfrm>
              <a:prstGeom prst="rect">
                <a:avLst/>
              </a:prstGeom>
              <a:blipFill>
                <a:blip r:embed="rId13"/>
                <a:stretch>
                  <a:fillRect t="-1333" r="-4237" b="-1066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文字方塊 80">
                <a:extLst>
                  <a:ext uri="{FF2B5EF4-FFF2-40B4-BE49-F238E27FC236}">
                    <a16:creationId xmlns:a16="http://schemas.microsoft.com/office/drawing/2014/main" id="{28CE8BED-9269-49A4-BFC7-208D61D06BEA}"/>
                  </a:ext>
                </a:extLst>
              </p:cNvPr>
              <p:cNvSpPr txBox="1"/>
              <p:nvPr/>
            </p:nvSpPr>
            <p:spPr>
              <a:xfrm>
                <a:off x="6279347" y="5632156"/>
                <a:ext cx="354456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105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sz="1050" i="1" dirty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altLang="zh-TW" sz="1050" i="1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81" name="文字方塊 80">
                <a:extLst>
                  <a:ext uri="{FF2B5EF4-FFF2-40B4-BE49-F238E27FC236}">
                    <a16:creationId xmlns:a16="http://schemas.microsoft.com/office/drawing/2014/main" id="{28CE8BED-9269-49A4-BFC7-208D61D06B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9347" y="5632156"/>
                <a:ext cx="354456" cy="24820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手繪多邊形: 圖案 81">
            <a:extLst>
              <a:ext uri="{FF2B5EF4-FFF2-40B4-BE49-F238E27FC236}">
                <a16:creationId xmlns:a16="http://schemas.microsoft.com/office/drawing/2014/main" id="{494F1454-BB7E-4D8C-B7BB-73D86F596234}"/>
              </a:ext>
            </a:extLst>
          </p:cNvPr>
          <p:cNvSpPr/>
          <p:nvPr/>
        </p:nvSpPr>
        <p:spPr>
          <a:xfrm>
            <a:off x="6598820" y="5603783"/>
            <a:ext cx="2136021" cy="337436"/>
          </a:xfrm>
          <a:custGeom>
            <a:avLst/>
            <a:gdLst>
              <a:gd name="connsiteX0" fmla="*/ 0 w 1446662"/>
              <a:gd name="connsiteY0" fmla="*/ 375317 h 730182"/>
              <a:gd name="connsiteX1" fmla="*/ 361665 w 1446662"/>
              <a:gd name="connsiteY1" fmla="*/ 3 h 730182"/>
              <a:gd name="connsiteX2" fmla="*/ 723331 w 1446662"/>
              <a:gd name="connsiteY2" fmla="*/ 368493 h 730182"/>
              <a:gd name="connsiteX3" fmla="*/ 1071349 w 1446662"/>
              <a:gd name="connsiteY3" fmla="*/ 730158 h 730182"/>
              <a:gd name="connsiteX4" fmla="*/ 1446662 w 1446662"/>
              <a:gd name="connsiteY4" fmla="*/ 382140 h 730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6662" h="730182">
                <a:moveTo>
                  <a:pt x="0" y="375317"/>
                </a:moveTo>
                <a:cubicBezTo>
                  <a:pt x="120555" y="188228"/>
                  <a:pt x="241110" y="1140"/>
                  <a:pt x="361665" y="3"/>
                </a:cubicBezTo>
                <a:cubicBezTo>
                  <a:pt x="482220" y="-1134"/>
                  <a:pt x="605050" y="246801"/>
                  <a:pt x="723331" y="368493"/>
                </a:cubicBezTo>
                <a:cubicBezTo>
                  <a:pt x="841612" y="490185"/>
                  <a:pt x="950794" y="727884"/>
                  <a:pt x="1071349" y="730158"/>
                </a:cubicBezTo>
                <a:cubicBezTo>
                  <a:pt x="1191904" y="732432"/>
                  <a:pt x="1297674" y="578895"/>
                  <a:pt x="1446662" y="38214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3" name="文字方塊 82">
            <a:extLst>
              <a:ext uri="{FF2B5EF4-FFF2-40B4-BE49-F238E27FC236}">
                <a16:creationId xmlns:a16="http://schemas.microsoft.com/office/drawing/2014/main" id="{861FEF60-8A0A-4A9A-8D66-BB4BB1457D0B}"/>
              </a:ext>
            </a:extLst>
          </p:cNvPr>
          <p:cNvSpPr txBox="1"/>
          <p:nvPr/>
        </p:nvSpPr>
        <p:spPr>
          <a:xfrm>
            <a:off x="7847157" y="5873867"/>
            <a:ext cx="655093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zh-TW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inhale</a:t>
            </a:r>
            <a:endParaRPr lang="zh-TW" altLang="en-US" dirty="0"/>
          </a:p>
        </p:txBody>
      </p:sp>
      <p:sp>
        <p:nvSpPr>
          <p:cNvPr id="84" name="文字方塊 83">
            <a:extLst>
              <a:ext uri="{FF2B5EF4-FFF2-40B4-BE49-F238E27FC236}">
                <a16:creationId xmlns:a16="http://schemas.microsoft.com/office/drawing/2014/main" id="{8917AE1F-D7F8-4CCC-9C2E-A52BA491E1C6}"/>
              </a:ext>
            </a:extLst>
          </p:cNvPr>
          <p:cNvSpPr txBox="1"/>
          <p:nvPr/>
        </p:nvSpPr>
        <p:spPr>
          <a:xfrm>
            <a:off x="6896565" y="5359935"/>
            <a:ext cx="655093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ex</a:t>
            </a:r>
            <a:r>
              <a:rPr kumimoji="0" lang="zh-TW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hale</a:t>
            </a:r>
            <a:endParaRPr lang="zh-TW" altLang="en-US" dirty="0"/>
          </a:p>
        </p:txBody>
      </p:sp>
      <p:cxnSp>
        <p:nvCxnSpPr>
          <p:cNvPr id="85" name="直線接點 84">
            <a:extLst>
              <a:ext uri="{FF2B5EF4-FFF2-40B4-BE49-F238E27FC236}">
                <a16:creationId xmlns:a16="http://schemas.microsoft.com/office/drawing/2014/main" id="{D504D00E-CDF0-41F5-84F3-27648DFBF70B}"/>
              </a:ext>
            </a:extLst>
          </p:cNvPr>
          <p:cNvCxnSpPr>
            <a:cxnSpLocks/>
            <a:stCxn id="82" idx="0"/>
            <a:endCxn id="89" idx="7"/>
          </p:cNvCxnSpPr>
          <p:nvPr/>
        </p:nvCxnSpPr>
        <p:spPr>
          <a:xfrm>
            <a:off x="6598819" y="5777228"/>
            <a:ext cx="2124638" cy="27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6" name="橢圓 85">
            <a:extLst>
              <a:ext uri="{FF2B5EF4-FFF2-40B4-BE49-F238E27FC236}">
                <a16:creationId xmlns:a16="http://schemas.microsoft.com/office/drawing/2014/main" id="{1C36A97B-E406-44A7-B824-4BCDA507FBDC}"/>
              </a:ext>
            </a:extLst>
          </p:cNvPr>
          <p:cNvSpPr/>
          <p:nvPr/>
        </p:nvSpPr>
        <p:spPr>
          <a:xfrm>
            <a:off x="7110410" y="5574320"/>
            <a:ext cx="45719" cy="45719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7" name="橢圓 86">
            <a:extLst>
              <a:ext uri="{FF2B5EF4-FFF2-40B4-BE49-F238E27FC236}">
                <a16:creationId xmlns:a16="http://schemas.microsoft.com/office/drawing/2014/main" id="{287BCFA2-BBF3-4A7D-82DF-F9BF7A95A7A2}"/>
              </a:ext>
            </a:extLst>
          </p:cNvPr>
          <p:cNvSpPr/>
          <p:nvPr/>
        </p:nvSpPr>
        <p:spPr>
          <a:xfrm>
            <a:off x="7632757" y="5740680"/>
            <a:ext cx="45719" cy="45719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8" name="橢圓 87">
            <a:extLst>
              <a:ext uri="{FF2B5EF4-FFF2-40B4-BE49-F238E27FC236}">
                <a16:creationId xmlns:a16="http://schemas.microsoft.com/office/drawing/2014/main" id="{50272997-3F51-4B8C-8415-D81B08C710CA}"/>
              </a:ext>
            </a:extLst>
          </p:cNvPr>
          <p:cNvSpPr/>
          <p:nvPr/>
        </p:nvSpPr>
        <p:spPr>
          <a:xfrm>
            <a:off x="8141146" y="5914020"/>
            <a:ext cx="45719" cy="45719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9" name="橢圓 88">
            <a:extLst>
              <a:ext uri="{FF2B5EF4-FFF2-40B4-BE49-F238E27FC236}">
                <a16:creationId xmlns:a16="http://schemas.microsoft.com/office/drawing/2014/main" id="{43393108-E9FE-46C5-851F-5ECB68B9DCED}"/>
              </a:ext>
            </a:extLst>
          </p:cNvPr>
          <p:cNvSpPr/>
          <p:nvPr/>
        </p:nvSpPr>
        <p:spPr>
          <a:xfrm>
            <a:off x="8684434" y="5773258"/>
            <a:ext cx="45719" cy="45719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文字方塊 89">
                <a:extLst>
                  <a:ext uri="{FF2B5EF4-FFF2-40B4-BE49-F238E27FC236}">
                    <a16:creationId xmlns:a16="http://schemas.microsoft.com/office/drawing/2014/main" id="{A7DC4440-B841-4C87-9C2A-D6B3A0ACD1DC}"/>
                  </a:ext>
                </a:extLst>
              </p:cNvPr>
              <p:cNvSpPr txBox="1"/>
              <p:nvPr/>
            </p:nvSpPr>
            <p:spPr>
              <a:xfrm>
                <a:off x="0" y="5139133"/>
                <a:ext cx="2548890" cy="12957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1"/>
                <a:r>
                  <a:rPr lang="en-US" altLang="zh-TW" sz="1050" b="1" dirty="0"/>
                  <a:t>FMCW</a:t>
                </a:r>
                <a:r>
                  <a:rPr lang="zh-TW" altLang="en-US" sz="1050" dirty="0"/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𝑆𝑖𝑔𝑛𝑎𝑙</m:t>
                        </m:r>
                      </m:e>
                      <m:sub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𝐼𝐹</m:t>
                        </m:r>
                      </m:sub>
                    </m:sSub>
                    <m:d>
                      <m:d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box>
                      <m:box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r>
                          <a:rPr lang="en-US" altLang="zh-TW" sz="105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≈</m:t>
                        </m:r>
                      </m:e>
                    </m:box>
                  </m:oMath>
                </a14:m>
                <a:r>
                  <a:rPr lang="en-US" altLang="zh-TW" sz="105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sSub>
                      <m:sSub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altLang="zh-TW" sz="1050" i="1">
                        <a:latin typeface="Cambria Math" panose="02040503050406030204" pitchFamily="18" charset="0"/>
                      </a:rPr>
                      <m:t>𝑒𝑥𝑝</m:t>
                    </m:r>
                    <m:d>
                      <m:d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𝑗</m:t>
                        </m:r>
                        <m:d>
                          <m:dPr>
                            <m:ctrlPr>
                              <a:rPr lang="en-US" altLang="zh-TW" sz="105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05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zh-TW" altLang="en-US" sz="105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sSub>
                              <m:sSubPr>
                                <m:ctrlP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b>
                            </m:sSub>
                            <m:r>
                              <a:rPr lang="en-US" altLang="zh-TW" sz="105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sz="105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zh-TW" altLang="en-US" sz="1050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  <m:d>
                                  <m:dPr>
                                    <m:ctrlPr>
                                      <a:rPr lang="en-US" altLang="zh-TW" sz="105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sz="1050" i="1">
                                        <a:latin typeface="Cambria Math" panose="02040503050406030204" pitchFamily="18" charset="0"/>
                                      </a:rPr>
                                      <m:t>𝑅</m:t>
                                    </m:r>
                                    <m:d>
                                      <m:dPr>
                                        <m:ctrlPr>
                                          <a:rPr lang="en-US" altLang="zh-TW" sz="105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zh-TW" sz="1050" i="1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</m:d>
                                    <m:r>
                                      <a:rPr lang="en-US" altLang="zh-TW" sz="1050" i="1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en-US" altLang="zh-TW" sz="105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sz="1050" i="1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e>
                                      <m:sub>
                                        <m:r>
                                          <a:rPr lang="en-US" altLang="zh-TW" sz="1050" i="1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  <m:r>
                                      <m:rPr>
                                        <m:nor/>
                                      </m:rPr>
                                      <a:rPr lang="zh-TW" altLang="en-US" sz="1050" dirty="0"/>
                                      <m:t> </m:t>
                                    </m:r>
                                  </m:e>
                                </m:d>
                              </m:num>
                              <m:den>
                                <m:r>
                                  <a:rPr lang="zh-TW" altLang="en-US" sz="1050" i="1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</m:den>
                            </m:f>
                          </m:e>
                        </m:d>
                      </m:e>
                    </m:d>
                  </m:oMath>
                </a14:m>
                <a:r>
                  <a:rPr lang="en-US" altLang="zh-TW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altLang="zh-TW" sz="105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altLang="zh-TW" sz="1050" i="1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𝑅</m:t>
                        </m:r>
                        <m:d>
                          <m:dPr>
                            <m:ctrlPr>
                              <a:rPr lang="en-US" altLang="zh-TW" sz="105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05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altLang="zh-TW" sz="105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105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altLang="zh-TW" sz="105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zh-TW" altLang="en-US" sz="1050" dirty="0"/>
                          <m:t> </m:t>
                        </m:r>
                        <m:r>
                          <a:rPr lang="en-US" altLang="zh-TW" sz="1050" i="1" dirty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𝑐</m:t>
                        </m:r>
                        <m:sSub>
                          <m:sSubPr>
                            <m:ctrlPr>
                              <a:rPr lang="en-US" altLang="zh-TW" sz="105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105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TW" sz="105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sub>
                        </m:sSub>
                      </m:den>
                    </m:f>
                    <m:r>
                      <a:rPr lang="en-US" altLang="zh-TW" sz="105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altLang="zh-TW" sz="1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0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zh-TW" sz="1000" i="1">
                            <a:latin typeface="Cambria Math" panose="02040503050406030204" pitchFamily="18" charset="0"/>
                          </a:rPr>
                          <m:t>𝐵</m:t>
                        </m:r>
                        <m:sSub>
                          <m:sSubPr>
                            <m:ctrlPr>
                              <a:rPr lang="en-US" altLang="zh-TW" sz="1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10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altLang="zh-TW" sz="10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a:rPr lang="en-US" altLang="zh-TW" sz="1000" i="1">
                            <a:latin typeface="Cambria Math" panose="02040503050406030204" pitchFamily="18" charset="0"/>
                          </a:rPr>
                          <m:t>𝑐</m:t>
                        </m:r>
                        <m:sSub>
                          <m:sSubPr>
                            <m:ctrlPr>
                              <a:rPr lang="en-US" altLang="zh-TW" sz="1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10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TW" sz="10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altLang="zh-TW" dirty="0"/>
                  <a:t>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altLang="zh-TW" i="1">
                        <a:latin typeface="Cambria Math" panose="02040503050406030204" pitchFamily="18" charset="0"/>
                      </a:rPr>
                      <m:t>≫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TW" dirty="0"/>
              </a:p>
              <a:p>
                <a:pPr lvl="1"/>
                <a14:m>
                  <m:oMath xmlns:m="http://schemas.openxmlformats.org/officeDocument/2006/math">
                    <m:r>
                      <a:rPr lang="en-US" altLang="zh-TW" i="1" dirty="0">
                        <a:latin typeface="Cambria Math" panose="02040503050406030204" pitchFamily="18" charset="0"/>
                      </a:rPr>
                      <m:t>𝑃h𝑎𝑠𝑒</m:t>
                    </m:r>
                  </m:oMath>
                </a14:m>
                <a:r>
                  <a:rPr lang="en-US" altLang="zh-TW" dirty="0"/>
                  <a:t>=</a:t>
                </a:r>
                <a:r>
                  <a:rPr lang="en-US" altLang="zh-TW" sz="1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00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zh-TW" altLang="en-US" sz="1000" i="1"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ctrlPr>
                              <a:rPr lang="en-US" altLang="zh-TW" sz="1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000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  <m:d>
                              <m:dPr>
                                <m:ctrlPr>
                                  <a:rPr lang="en-US" altLang="zh-TW" sz="1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10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  <m:r>
                              <a:rPr lang="en-US" altLang="zh-TW" sz="10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altLang="zh-TW" sz="1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0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altLang="zh-TW" sz="1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m:rPr>
                                <m:nor/>
                              </m:rPr>
                              <a:rPr lang="zh-TW" altLang="en-US" sz="1000" dirty="0"/>
                              <m:t> </m:t>
                            </m:r>
                          </m:e>
                        </m:d>
                      </m:num>
                      <m:den>
                        <m:r>
                          <a:rPr lang="zh-TW" altLang="en-US" sz="1000" i="1">
                            <a:latin typeface="Cambria Math" panose="02040503050406030204" pitchFamily="18" charset="0"/>
                          </a:rPr>
                          <m:t>𝜆</m:t>
                        </m:r>
                      </m:den>
                    </m:f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90" name="文字方塊 89">
                <a:extLst>
                  <a:ext uri="{FF2B5EF4-FFF2-40B4-BE49-F238E27FC236}">
                    <a16:creationId xmlns:a16="http://schemas.microsoft.com/office/drawing/2014/main" id="{A7DC4440-B841-4C87-9C2A-D6B3A0ACD1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139133"/>
                <a:ext cx="2548890" cy="1295739"/>
              </a:xfrm>
              <a:prstGeom prst="rect">
                <a:avLst/>
              </a:prstGeom>
              <a:blipFill>
                <a:blip r:embed="rId15"/>
                <a:stretch>
                  <a:fillRect t="-33333" b="-3051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" name="文字方塊 90">
            <a:extLst>
              <a:ext uri="{FF2B5EF4-FFF2-40B4-BE49-F238E27FC236}">
                <a16:creationId xmlns:a16="http://schemas.microsoft.com/office/drawing/2014/main" id="{34C31DAA-0314-4D1C-9DF5-414321A19242}"/>
              </a:ext>
            </a:extLst>
          </p:cNvPr>
          <p:cNvSpPr txBox="1"/>
          <p:nvPr/>
        </p:nvSpPr>
        <p:spPr>
          <a:xfrm>
            <a:off x="6969466" y="5022053"/>
            <a:ext cx="2022134" cy="2895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>
                <a:solidFill>
                  <a:srgbClr val="0033CC"/>
                </a:solidFill>
              </a:rPr>
              <a:t>Find the variation period of target bin can get breathing rate </a:t>
            </a:r>
            <a:endParaRPr lang="zh-TW" altLang="en-US" dirty="0">
              <a:solidFill>
                <a:srgbClr val="0033CC"/>
              </a:solidFill>
            </a:endParaRPr>
          </a:p>
        </p:txBody>
      </p:sp>
      <p:sp>
        <p:nvSpPr>
          <p:cNvPr id="92" name="文字方塊 91">
            <a:extLst>
              <a:ext uri="{FF2B5EF4-FFF2-40B4-BE49-F238E27FC236}">
                <a16:creationId xmlns:a16="http://schemas.microsoft.com/office/drawing/2014/main" id="{9B63408C-F756-4313-9801-B7311DA719AD}"/>
              </a:ext>
            </a:extLst>
          </p:cNvPr>
          <p:cNvSpPr txBox="1"/>
          <p:nvPr/>
        </p:nvSpPr>
        <p:spPr>
          <a:xfrm>
            <a:off x="792480" y="4198063"/>
            <a:ext cx="3048000" cy="11353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zh-TW" altLang="en-US" sz="1400" dirty="0"/>
          </a:p>
        </p:txBody>
      </p:sp>
      <p:grpSp>
        <p:nvGrpSpPr>
          <p:cNvPr id="93" name="群組 92">
            <a:extLst>
              <a:ext uri="{FF2B5EF4-FFF2-40B4-BE49-F238E27FC236}">
                <a16:creationId xmlns:a16="http://schemas.microsoft.com/office/drawing/2014/main" id="{E5CE1956-AB60-4068-A0FD-66D5471AACB5}"/>
              </a:ext>
            </a:extLst>
          </p:cNvPr>
          <p:cNvGrpSpPr/>
          <p:nvPr/>
        </p:nvGrpSpPr>
        <p:grpSpPr>
          <a:xfrm rot="10800000">
            <a:off x="968383" y="3674341"/>
            <a:ext cx="754380" cy="411712"/>
            <a:chOff x="3598461" y="916671"/>
            <a:chExt cx="3919181" cy="555012"/>
          </a:xfrm>
        </p:grpSpPr>
        <p:sp>
          <p:nvSpPr>
            <p:cNvPr id="94" name="手繪多邊形: 圖案 93">
              <a:extLst>
                <a:ext uri="{FF2B5EF4-FFF2-40B4-BE49-F238E27FC236}">
                  <a16:creationId xmlns:a16="http://schemas.microsoft.com/office/drawing/2014/main" id="{02CD3E39-938B-4435-BF29-A075BFBA17D6}"/>
                </a:ext>
              </a:extLst>
            </p:cNvPr>
            <p:cNvSpPr/>
            <p:nvPr/>
          </p:nvSpPr>
          <p:spPr>
            <a:xfrm>
              <a:off x="4578825" y="928044"/>
              <a:ext cx="989462" cy="504971"/>
            </a:xfrm>
            <a:custGeom>
              <a:avLst/>
              <a:gdLst>
                <a:gd name="connsiteX0" fmla="*/ 0 w 1446662"/>
                <a:gd name="connsiteY0" fmla="*/ 375317 h 730182"/>
                <a:gd name="connsiteX1" fmla="*/ 361665 w 1446662"/>
                <a:gd name="connsiteY1" fmla="*/ 3 h 730182"/>
                <a:gd name="connsiteX2" fmla="*/ 723331 w 1446662"/>
                <a:gd name="connsiteY2" fmla="*/ 368493 h 730182"/>
                <a:gd name="connsiteX3" fmla="*/ 1071349 w 1446662"/>
                <a:gd name="connsiteY3" fmla="*/ 730158 h 730182"/>
                <a:gd name="connsiteX4" fmla="*/ 1446662 w 1446662"/>
                <a:gd name="connsiteY4" fmla="*/ 382140 h 730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6662" h="730182">
                  <a:moveTo>
                    <a:pt x="0" y="375317"/>
                  </a:moveTo>
                  <a:cubicBezTo>
                    <a:pt x="120555" y="188228"/>
                    <a:pt x="241110" y="1140"/>
                    <a:pt x="361665" y="3"/>
                  </a:cubicBezTo>
                  <a:cubicBezTo>
                    <a:pt x="482220" y="-1134"/>
                    <a:pt x="605050" y="246801"/>
                    <a:pt x="723331" y="368493"/>
                  </a:cubicBezTo>
                  <a:cubicBezTo>
                    <a:pt x="841612" y="490185"/>
                    <a:pt x="950794" y="727884"/>
                    <a:pt x="1071349" y="730158"/>
                  </a:cubicBezTo>
                  <a:cubicBezTo>
                    <a:pt x="1191904" y="732432"/>
                    <a:pt x="1297674" y="578895"/>
                    <a:pt x="1446662" y="382140"/>
                  </a:cubicBezTo>
                </a:path>
              </a:pathLst>
            </a:custGeom>
            <a:noFill/>
            <a:ln w="19050">
              <a:solidFill>
                <a:schemeClr val="accent1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5" name="手繪多邊形: 圖案 94">
              <a:extLst>
                <a:ext uri="{FF2B5EF4-FFF2-40B4-BE49-F238E27FC236}">
                  <a16:creationId xmlns:a16="http://schemas.microsoft.com/office/drawing/2014/main" id="{1DAD0796-E78C-427C-9BD5-3513B0AC2D40}"/>
                </a:ext>
              </a:extLst>
            </p:cNvPr>
            <p:cNvSpPr/>
            <p:nvPr/>
          </p:nvSpPr>
          <p:spPr>
            <a:xfrm>
              <a:off x="3598461" y="916671"/>
              <a:ext cx="989462" cy="504971"/>
            </a:xfrm>
            <a:custGeom>
              <a:avLst/>
              <a:gdLst>
                <a:gd name="connsiteX0" fmla="*/ 0 w 1446662"/>
                <a:gd name="connsiteY0" fmla="*/ 375317 h 730182"/>
                <a:gd name="connsiteX1" fmla="*/ 361665 w 1446662"/>
                <a:gd name="connsiteY1" fmla="*/ 3 h 730182"/>
                <a:gd name="connsiteX2" fmla="*/ 723331 w 1446662"/>
                <a:gd name="connsiteY2" fmla="*/ 368493 h 730182"/>
                <a:gd name="connsiteX3" fmla="*/ 1071349 w 1446662"/>
                <a:gd name="connsiteY3" fmla="*/ 730158 h 730182"/>
                <a:gd name="connsiteX4" fmla="*/ 1446662 w 1446662"/>
                <a:gd name="connsiteY4" fmla="*/ 382140 h 730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6662" h="730182">
                  <a:moveTo>
                    <a:pt x="0" y="375317"/>
                  </a:moveTo>
                  <a:cubicBezTo>
                    <a:pt x="120555" y="188228"/>
                    <a:pt x="241110" y="1140"/>
                    <a:pt x="361665" y="3"/>
                  </a:cubicBezTo>
                  <a:cubicBezTo>
                    <a:pt x="482220" y="-1134"/>
                    <a:pt x="605050" y="246801"/>
                    <a:pt x="723331" y="368493"/>
                  </a:cubicBezTo>
                  <a:cubicBezTo>
                    <a:pt x="841612" y="490185"/>
                    <a:pt x="950794" y="727884"/>
                    <a:pt x="1071349" y="730158"/>
                  </a:cubicBezTo>
                  <a:cubicBezTo>
                    <a:pt x="1191904" y="732432"/>
                    <a:pt x="1297674" y="578895"/>
                    <a:pt x="1446662" y="382140"/>
                  </a:cubicBezTo>
                </a:path>
              </a:pathLst>
            </a:custGeom>
            <a:noFill/>
            <a:ln w="19050">
              <a:solidFill>
                <a:schemeClr val="accent1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6" name="手繪多邊形: 圖案 95">
              <a:extLst>
                <a:ext uri="{FF2B5EF4-FFF2-40B4-BE49-F238E27FC236}">
                  <a16:creationId xmlns:a16="http://schemas.microsoft.com/office/drawing/2014/main" id="{95872A1F-492A-4107-8EA8-AA924CBDFD9A}"/>
                </a:ext>
              </a:extLst>
            </p:cNvPr>
            <p:cNvSpPr/>
            <p:nvPr/>
          </p:nvSpPr>
          <p:spPr>
            <a:xfrm>
              <a:off x="5550091" y="957614"/>
              <a:ext cx="989462" cy="504971"/>
            </a:xfrm>
            <a:custGeom>
              <a:avLst/>
              <a:gdLst>
                <a:gd name="connsiteX0" fmla="*/ 0 w 1446662"/>
                <a:gd name="connsiteY0" fmla="*/ 375317 h 730182"/>
                <a:gd name="connsiteX1" fmla="*/ 361665 w 1446662"/>
                <a:gd name="connsiteY1" fmla="*/ 3 h 730182"/>
                <a:gd name="connsiteX2" fmla="*/ 723331 w 1446662"/>
                <a:gd name="connsiteY2" fmla="*/ 368493 h 730182"/>
                <a:gd name="connsiteX3" fmla="*/ 1071349 w 1446662"/>
                <a:gd name="connsiteY3" fmla="*/ 730158 h 730182"/>
                <a:gd name="connsiteX4" fmla="*/ 1446662 w 1446662"/>
                <a:gd name="connsiteY4" fmla="*/ 382140 h 730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6662" h="730182">
                  <a:moveTo>
                    <a:pt x="0" y="375317"/>
                  </a:moveTo>
                  <a:cubicBezTo>
                    <a:pt x="120555" y="188228"/>
                    <a:pt x="241110" y="1140"/>
                    <a:pt x="361665" y="3"/>
                  </a:cubicBezTo>
                  <a:cubicBezTo>
                    <a:pt x="482220" y="-1134"/>
                    <a:pt x="605050" y="246801"/>
                    <a:pt x="723331" y="368493"/>
                  </a:cubicBezTo>
                  <a:cubicBezTo>
                    <a:pt x="841612" y="490185"/>
                    <a:pt x="950794" y="727884"/>
                    <a:pt x="1071349" y="730158"/>
                  </a:cubicBezTo>
                  <a:cubicBezTo>
                    <a:pt x="1191904" y="732432"/>
                    <a:pt x="1297674" y="578895"/>
                    <a:pt x="1446662" y="382140"/>
                  </a:cubicBezTo>
                </a:path>
              </a:pathLst>
            </a:custGeom>
            <a:noFill/>
            <a:ln w="19050">
              <a:solidFill>
                <a:schemeClr val="accent1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97" name="手繪多邊形: 圖案 96">
              <a:extLst>
                <a:ext uri="{FF2B5EF4-FFF2-40B4-BE49-F238E27FC236}">
                  <a16:creationId xmlns:a16="http://schemas.microsoft.com/office/drawing/2014/main" id="{E1AD77B1-0748-4AF8-88A4-3C90FF065A37}"/>
                </a:ext>
              </a:extLst>
            </p:cNvPr>
            <p:cNvSpPr/>
            <p:nvPr/>
          </p:nvSpPr>
          <p:spPr>
            <a:xfrm>
              <a:off x="6528180" y="966712"/>
              <a:ext cx="989462" cy="504971"/>
            </a:xfrm>
            <a:custGeom>
              <a:avLst/>
              <a:gdLst>
                <a:gd name="connsiteX0" fmla="*/ 0 w 1446662"/>
                <a:gd name="connsiteY0" fmla="*/ 375317 h 730182"/>
                <a:gd name="connsiteX1" fmla="*/ 361665 w 1446662"/>
                <a:gd name="connsiteY1" fmla="*/ 3 h 730182"/>
                <a:gd name="connsiteX2" fmla="*/ 723331 w 1446662"/>
                <a:gd name="connsiteY2" fmla="*/ 368493 h 730182"/>
                <a:gd name="connsiteX3" fmla="*/ 1071349 w 1446662"/>
                <a:gd name="connsiteY3" fmla="*/ 730158 h 730182"/>
                <a:gd name="connsiteX4" fmla="*/ 1446662 w 1446662"/>
                <a:gd name="connsiteY4" fmla="*/ 382140 h 730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6662" h="730182">
                  <a:moveTo>
                    <a:pt x="0" y="375317"/>
                  </a:moveTo>
                  <a:cubicBezTo>
                    <a:pt x="120555" y="188228"/>
                    <a:pt x="241110" y="1140"/>
                    <a:pt x="361665" y="3"/>
                  </a:cubicBezTo>
                  <a:cubicBezTo>
                    <a:pt x="482220" y="-1134"/>
                    <a:pt x="605050" y="246801"/>
                    <a:pt x="723331" y="368493"/>
                  </a:cubicBezTo>
                  <a:cubicBezTo>
                    <a:pt x="841612" y="490185"/>
                    <a:pt x="950794" y="727884"/>
                    <a:pt x="1071349" y="730158"/>
                  </a:cubicBezTo>
                  <a:cubicBezTo>
                    <a:pt x="1191904" y="732432"/>
                    <a:pt x="1297674" y="578895"/>
                    <a:pt x="1446662" y="382140"/>
                  </a:cubicBezTo>
                </a:path>
              </a:pathLst>
            </a:custGeom>
            <a:noFill/>
            <a:ln w="19050">
              <a:solidFill>
                <a:schemeClr val="accent1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</p:grpSp>
      <p:grpSp>
        <p:nvGrpSpPr>
          <p:cNvPr id="98" name="群組 97">
            <a:extLst>
              <a:ext uri="{FF2B5EF4-FFF2-40B4-BE49-F238E27FC236}">
                <a16:creationId xmlns:a16="http://schemas.microsoft.com/office/drawing/2014/main" id="{FD700A5E-3078-4F54-937F-124F4C852AB2}"/>
              </a:ext>
            </a:extLst>
          </p:cNvPr>
          <p:cNvGrpSpPr/>
          <p:nvPr/>
        </p:nvGrpSpPr>
        <p:grpSpPr>
          <a:xfrm rot="10800000">
            <a:off x="892183" y="3669009"/>
            <a:ext cx="891539" cy="411712"/>
            <a:chOff x="982640" y="3835017"/>
            <a:chExt cx="2658292" cy="411712"/>
          </a:xfrm>
        </p:grpSpPr>
        <p:grpSp>
          <p:nvGrpSpPr>
            <p:cNvPr id="99" name="群組 98">
              <a:extLst>
                <a:ext uri="{FF2B5EF4-FFF2-40B4-BE49-F238E27FC236}">
                  <a16:creationId xmlns:a16="http://schemas.microsoft.com/office/drawing/2014/main" id="{0F4B68AB-1535-4388-9E65-652F1856B4BF}"/>
                </a:ext>
              </a:extLst>
            </p:cNvPr>
            <p:cNvGrpSpPr/>
            <p:nvPr/>
          </p:nvGrpSpPr>
          <p:grpSpPr>
            <a:xfrm>
              <a:off x="982640" y="3835017"/>
              <a:ext cx="2370160" cy="411712"/>
              <a:chOff x="3598461" y="916671"/>
              <a:chExt cx="3919181" cy="555012"/>
            </a:xfrm>
          </p:grpSpPr>
          <p:sp>
            <p:nvSpPr>
              <p:cNvPr id="101" name="手繪多邊形: 圖案 100">
                <a:extLst>
                  <a:ext uri="{FF2B5EF4-FFF2-40B4-BE49-F238E27FC236}">
                    <a16:creationId xmlns:a16="http://schemas.microsoft.com/office/drawing/2014/main" id="{2673350A-1F47-4117-B1FB-33602353EFCF}"/>
                  </a:ext>
                </a:extLst>
              </p:cNvPr>
              <p:cNvSpPr/>
              <p:nvPr/>
            </p:nvSpPr>
            <p:spPr>
              <a:xfrm>
                <a:off x="4578825" y="928044"/>
                <a:ext cx="989462" cy="504971"/>
              </a:xfrm>
              <a:custGeom>
                <a:avLst/>
                <a:gdLst>
                  <a:gd name="connsiteX0" fmla="*/ 0 w 1446662"/>
                  <a:gd name="connsiteY0" fmla="*/ 375317 h 730182"/>
                  <a:gd name="connsiteX1" fmla="*/ 361665 w 1446662"/>
                  <a:gd name="connsiteY1" fmla="*/ 3 h 730182"/>
                  <a:gd name="connsiteX2" fmla="*/ 723331 w 1446662"/>
                  <a:gd name="connsiteY2" fmla="*/ 368493 h 730182"/>
                  <a:gd name="connsiteX3" fmla="*/ 1071349 w 1446662"/>
                  <a:gd name="connsiteY3" fmla="*/ 730158 h 730182"/>
                  <a:gd name="connsiteX4" fmla="*/ 1446662 w 1446662"/>
                  <a:gd name="connsiteY4" fmla="*/ 382140 h 7301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46662" h="730182">
                    <a:moveTo>
                      <a:pt x="0" y="375317"/>
                    </a:moveTo>
                    <a:cubicBezTo>
                      <a:pt x="120555" y="188228"/>
                      <a:pt x="241110" y="1140"/>
                      <a:pt x="361665" y="3"/>
                    </a:cubicBezTo>
                    <a:cubicBezTo>
                      <a:pt x="482220" y="-1134"/>
                      <a:pt x="605050" y="246801"/>
                      <a:pt x="723331" y="368493"/>
                    </a:cubicBezTo>
                    <a:cubicBezTo>
                      <a:pt x="841612" y="490185"/>
                      <a:pt x="950794" y="727884"/>
                      <a:pt x="1071349" y="730158"/>
                    </a:cubicBezTo>
                    <a:cubicBezTo>
                      <a:pt x="1191904" y="732432"/>
                      <a:pt x="1297674" y="578895"/>
                      <a:pt x="1446662" y="382140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2" name="手繪多邊形: 圖案 101">
                <a:extLst>
                  <a:ext uri="{FF2B5EF4-FFF2-40B4-BE49-F238E27FC236}">
                    <a16:creationId xmlns:a16="http://schemas.microsoft.com/office/drawing/2014/main" id="{C01C6C58-B0DD-466E-B04F-6535D3027E04}"/>
                  </a:ext>
                </a:extLst>
              </p:cNvPr>
              <p:cNvSpPr/>
              <p:nvPr/>
            </p:nvSpPr>
            <p:spPr>
              <a:xfrm>
                <a:off x="3598461" y="916671"/>
                <a:ext cx="989462" cy="504971"/>
              </a:xfrm>
              <a:custGeom>
                <a:avLst/>
                <a:gdLst>
                  <a:gd name="connsiteX0" fmla="*/ 0 w 1446662"/>
                  <a:gd name="connsiteY0" fmla="*/ 375317 h 730182"/>
                  <a:gd name="connsiteX1" fmla="*/ 361665 w 1446662"/>
                  <a:gd name="connsiteY1" fmla="*/ 3 h 730182"/>
                  <a:gd name="connsiteX2" fmla="*/ 723331 w 1446662"/>
                  <a:gd name="connsiteY2" fmla="*/ 368493 h 730182"/>
                  <a:gd name="connsiteX3" fmla="*/ 1071349 w 1446662"/>
                  <a:gd name="connsiteY3" fmla="*/ 730158 h 730182"/>
                  <a:gd name="connsiteX4" fmla="*/ 1446662 w 1446662"/>
                  <a:gd name="connsiteY4" fmla="*/ 382140 h 7301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46662" h="730182">
                    <a:moveTo>
                      <a:pt x="0" y="375317"/>
                    </a:moveTo>
                    <a:cubicBezTo>
                      <a:pt x="120555" y="188228"/>
                      <a:pt x="241110" y="1140"/>
                      <a:pt x="361665" y="3"/>
                    </a:cubicBezTo>
                    <a:cubicBezTo>
                      <a:pt x="482220" y="-1134"/>
                      <a:pt x="605050" y="246801"/>
                      <a:pt x="723331" y="368493"/>
                    </a:cubicBezTo>
                    <a:cubicBezTo>
                      <a:pt x="841612" y="490185"/>
                      <a:pt x="950794" y="727884"/>
                      <a:pt x="1071349" y="730158"/>
                    </a:cubicBezTo>
                    <a:cubicBezTo>
                      <a:pt x="1191904" y="732432"/>
                      <a:pt x="1297674" y="578895"/>
                      <a:pt x="1446662" y="382140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3" name="手繪多邊形: 圖案 102">
                <a:extLst>
                  <a:ext uri="{FF2B5EF4-FFF2-40B4-BE49-F238E27FC236}">
                    <a16:creationId xmlns:a16="http://schemas.microsoft.com/office/drawing/2014/main" id="{6B41D6E1-3A11-4926-A203-1D2E464080B7}"/>
                  </a:ext>
                </a:extLst>
              </p:cNvPr>
              <p:cNvSpPr/>
              <p:nvPr/>
            </p:nvSpPr>
            <p:spPr>
              <a:xfrm>
                <a:off x="5550089" y="957614"/>
                <a:ext cx="989461" cy="504971"/>
              </a:xfrm>
              <a:custGeom>
                <a:avLst/>
                <a:gdLst>
                  <a:gd name="connsiteX0" fmla="*/ 0 w 1446662"/>
                  <a:gd name="connsiteY0" fmla="*/ 375317 h 730182"/>
                  <a:gd name="connsiteX1" fmla="*/ 361665 w 1446662"/>
                  <a:gd name="connsiteY1" fmla="*/ 3 h 730182"/>
                  <a:gd name="connsiteX2" fmla="*/ 723331 w 1446662"/>
                  <a:gd name="connsiteY2" fmla="*/ 368493 h 730182"/>
                  <a:gd name="connsiteX3" fmla="*/ 1071349 w 1446662"/>
                  <a:gd name="connsiteY3" fmla="*/ 730158 h 730182"/>
                  <a:gd name="connsiteX4" fmla="*/ 1446662 w 1446662"/>
                  <a:gd name="connsiteY4" fmla="*/ 382140 h 7301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46662" h="730182">
                    <a:moveTo>
                      <a:pt x="0" y="375317"/>
                    </a:moveTo>
                    <a:cubicBezTo>
                      <a:pt x="120555" y="188228"/>
                      <a:pt x="241110" y="1140"/>
                      <a:pt x="361665" y="3"/>
                    </a:cubicBezTo>
                    <a:cubicBezTo>
                      <a:pt x="482220" y="-1134"/>
                      <a:pt x="605050" y="246801"/>
                      <a:pt x="723331" y="368493"/>
                    </a:cubicBezTo>
                    <a:cubicBezTo>
                      <a:pt x="841612" y="490185"/>
                      <a:pt x="950794" y="727884"/>
                      <a:pt x="1071349" y="730158"/>
                    </a:cubicBezTo>
                    <a:cubicBezTo>
                      <a:pt x="1191904" y="732432"/>
                      <a:pt x="1297674" y="578895"/>
                      <a:pt x="1446662" y="382140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104" name="手繪多邊形: 圖案 103">
                <a:extLst>
                  <a:ext uri="{FF2B5EF4-FFF2-40B4-BE49-F238E27FC236}">
                    <a16:creationId xmlns:a16="http://schemas.microsoft.com/office/drawing/2014/main" id="{106C5E0D-50F4-46AD-B0F7-25B27124EE7A}"/>
                  </a:ext>
                </a:extLst>
              </p:cNvPr>
              <p:cNvSpPr/>
              <p:nvPr/>
            </p:nvSpPr>
            <p:spPr>
              <a:xfrm>
                <a:off x="6528180" y="966712"/>
                <a:ext cx="989462" cy="504971"/>
              </a:xfrm>
              <a:custGeom>
                <a:avLst/>
                <a:gdLst>
                  <a:gd name="connsiteX0" fmla="*/ 0 w 1446662"/>
                  <a:gd name="connsiteY0" fmla="*/ 375317 h 730182"/>
                  <a:gd name="connsiteX1" fmla="*/ 361665 w 1446662"/>
                  <a:gd name="connsiteY1" fmla="*/ 3 h 730182"/>
                  <a:gd name="connsiteX2" fmla="*/ 723331 w 1446662"/>
                  <a:gd name="connsiteY2" fmla="*/ 368493 h 730182"/>
                  <a:gd name="connsiteX3" fmla="*/ 1071349 w 1446662"/>
                  <a:gd name="connsiteY3" fmla="*/ 730158 h 730182"/>
                  <a:gd name="connsiteX4" fmla="*/ 1446662 w 1446662"/>
                  <a:gd name="connsiteY4" fmla="*/ 382140 h 7301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46662" h="730182">
                    <a:moveTo>
                      <a:pt x="0" y="375317"/>
                    </a:moveTo>
                    <a:cubicBezTo>
                      <a:pt x="120555" y="188228"/>
                      <a:pt x="241110" y="1140"/>
                      <a:pt x="361665" y="3"/>
                    </a:cubicBezTo>
                    <a:cubicBezTo>
                      <a:pt x="482220" y="-1134"/>
                      <a:pt x="605050" y="246801"/>
                      <a:pt x="723331" y="368493"/>
                    </a:cubicBezTo>
                    <a:cubicBezTo>
                      <a:pt x="841612" y="490185"/>
                      <a:pt x="950794" y="727884"/>
                      <a:pt x="1071349" y="730158"/>
                    </a:cubicBezTo>
                    <a:cubicBezTo>
                      <a:pt x="1191904" y="732432"/>
                      <a:pt x="1297674" y="578895"/>
                      <a:pt x="1446662" y="382140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</p:grpSp>
        <p:sp>
          <p:nvSpPr>
            <p:cNvPr id="100" name="手繪多邊形: 圖案 99">
              <a:extLst>
                <a:ext uri="{FF2B5EF4-FFF2-40B4-BE49-F238E27FC236}">
                  <a16:creationId xmlns:a16="http://schemas.microsoft.com/office/drawing/2014/main" id="{0236FDB5-4A9B-4C96-87D5-DD95FF23735F}"/>
                </a:ext>
              </a:extLst>
            </p:cNvPr>
            <p:cNvSpPr/>
            <p:nvPr/>
          </p:nvSpPr>
          <p:spPr>
            <a:xfrm>
              <a:off x="3345657" y="3898005"/>
              <a:ext cx="295275" cy="200126"/>
            </a:xfrm>
            <a:custGeom>
              <a:avLst/>
              <a:gdLst>
                <a:gd name="connsiteX0" fmla="*/ 0 w 295275"/>
                <a:gd name="connsiteY0" fmla="*/ 178695 h 200126"/>
                <a:gd name="connsiteX1" fmla="*/ 111919 w 295275"/>
                <a:gd name="connsiteY1" fmla="*/ 101 h 200126"/>
                <a:gd name="connsiteX2" fmla="*/ 295275 w 295275"/>
                <a:gd name="connsiteY2" fmla="*/ 200126 h 200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5275" h="200126">
                  <a:moveTo>
                    <a:pt x="0" y="178695"/>
                  </a:moveTo>
                  <a:cubicBezTo>
                    <a:pt x="31353" y="87612"/>
                    <a:pt x="62707" y="-3471"/>
                    <a:pt x="111919" y="101"/>
                  </a:cubicBezTo>
                  <a:cubicBezTo>
                    <a:pt x="161131" y="3673"/>
                    <a:pt x="253603" y="181473"/>
                    <a:pt x="295275" y="200126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05" name="群組 104">
            <a:extLst>
              <a:ext uri="{FF2B5EF4-FFF2-40B4-BE49-F238E27FC236}">
                <a16:creationId xmlns:a16="http://schemas.microsoft.com/office/drawing/2014/main" id="{3E8BB343-50A8-40F6-AE9B-B75850A1CCAA}"/>
              </a:ext>
            </a:extLst>
          </p:cNvPr>
          <p:cNvGrpSpPr/>
          <p:nvPr/>
        </p:nvGrpSpPr>
        <p:grpSpPr>
          <a:xfrm rot="20722808">
            <a:off x="1854469" y="3769323"/>
            <a:ext cx="198119" cy="360000"/>
            <a:chOff x="7978652" y="2933700"/>
            <a:chExt cx="198119" cy="360000"/>
          </a:xfrm>
        </p:grpSpPr>
        <p:sp>
          <p:nvSpPr>
            <p:cNvPr id="106" name="月亮 105">
              <a:extLst>
                <a:ext uri="{FF2B5EF4-FFF2-40B4-BE49-F238E27FC236}">
                  <a16:creationId xmlns:a16="http://schemas.microsoft.com/office/drawing/2014/main" id="{95D27E05-97DC-4D7B-9AD3-B90D2131EBBC}"/>
                </a:ext>
              </a:extLst>
            </p:cNvPr>
            <p:cNvSpPr/>
            <p:nvPr/>
          </p:nvSpPr>
          <p:spPr>
            <a:xfrm>
              <a:off x="7978652" y="2933700"/>
              <a:ext cx="45719" cy="360000"/>
            </a:xfrm>
            <a:prstGeom prst="mo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107" name="月亮 106">
              <a:extLst>
                <a:ext uri="{FF2B5EF4-FFF2-40B4-BE49-F238E27FC236}">
                  <a16:creationId xmlns:a16="http://schemas.microsoft.com/office/drawing/2014/main" id="{BD0DBEFA-764E-429B-87FB-F4FFB88A841F}"/>
                </a:ext>
              </a:extLst>
            </p:cNvPr>
            <p:cNvSpPr/>
            <p:nvPr/>
          </p:nvSpPr>
          <p:spPr>
            <a:xfrm>
              <a:off x="8054852" y="2967035"/>
              <a:ext cx="45719" cy="288000"/>
            </a:xfrm>
            <a:prstGeom prst="mo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108" name="月亮 107">
              <a:extLst>
                <a:ext uri="{FF2B5EF4-FFF2-40B4-BE49-F238E27FC236}">
                  <a16:creationId xmlns:a16="http://schemas.microsoft.com/office/drawing/2014/main" id="{2E60CF8A-A626-45FF-BAFA-5D04AF6C2752}"/>
                </a:ext>
              </a:extLst>
            </p:cNvPr>
            <p:cNvSpPr/>
            <p:nvPr/>
          </p:nvSpPr>
          <p:spPr>
            <a:xfrm>
              <a:off x="8131052" y="3003035"/>
              <a:ext cx="45719" cy="216000"/>
            </a:xfrm>
            <a:prstGeom prst="mo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</p:grpSp>
      <p:cxnSp>
        <p:nvCxnSpPr>
          <p:cNvPr id="109" name="直線接點 108">
            <a:extLst>
              <a:ext uri="{FF2B5EF4-FFF2-40B4-BE49-F238E27FC236}">
                <a16:creationId xmlns:a16="http://schemas.microsoft.com/office/drawing/2014/main" id="{6BD7875B-7E39-4B46-82FD-C783C82F261D}"/>
              </a:ext>
            </a:extLst>
          </p:cNvPr>
          <p:cNvCxnSpPr>
            <a:cxnSpLocks/>
          </p:cNvCxnSpPr>
          <p:nvPr/>
        </p:nvCxnSpPr>
        <p:spPr>
          <a:xfrm flipV="1">
            <a:off x="5407849" y="4297538"/>
            <a:ext cx="0" cy="213208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文字方塊 109">
            <a:extLst>
              <a:ext uri="{FF2B5EF4-FFF2-40B4-BE49-F238E27FC236}">
                <a16:creationId xmlns:a16="http://schemas.microsoft.com/office/drawing/2014/main" id="{F0A36FB3-6B62-4E49-A412-20922B5A9873}"/>
              </a:ext>
            </a:extLst>
          </p:cNvPr>
          <p:cNvSpPr txBox="1"/>
          <p:nvPr/>
        </p:nvSpPr>
        <p:spPr>
          <a:xfrm>
            <a:off x="5529286" y="4327866"/>
            <a:ext cx="662940" cy="2514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TX chirp</a:t>
            </a:r>
            <a:endParaRPr lang="zh-TW" altLang="en-US" dirty="0"/>
          </a:p>
        </p:txBody>
      </p:sp>
      <p:cxnSp>
        <p:nvCxnSpPr>
          <p:cNvPr id="111" name="直線接點 110">
            <a:extLst>
              <a:ext uri="{FF2B5EF4-FFF2-40B4-BE49-F238E27FC236}">
                <a16:creationId xmlns:a16="http://schemas.microsoft.com/office/drawing/2014/main" id="{8B3E2EEE-5D3C-4CC9-8213-067F7E879549}"/>
              </a:ext>
            </a:extLst>
          </p:cNvPr>
          <p:cNvCxnSpPr>
            <a:cxnSpLocks/>
          </p:cNvCxnSpPr>
          <p:nvPr/>
        </p:nvCxnSpPr>
        <p:spPr>
          <a:xfrm flipV="1">
            <a:off x="5407849" y="4564238"/>
            <a:ext cx="0" cy="213208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2" name="文字方塊 111">
            <a:extLst>
              <a:ext uri="{FF2B5EF4-FFF2-40B4-BE49-F238E27FC236}">
                <a16:creationId xmlns:a16="http://schemas.microsoft.com/office/drawing/2014/main" id="{D6C6350E-1695-401F-8111-FE008F1D6453}"/>
              </a:ext>
            </a:extLst>
          </p:cNvPr>
          <p:cNvSpPr txBox="1"/>
          <p:nvPr/>
        </p:nvSpPr>
        <p:spPr>
          <a:xfrm>
            <a:off x="5529286" y="4594566"/>
            <a:ext cx="662940" cy="2514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RX chirp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文字方塊 112">
                <a:extLst>
                  <a:ext uri="{FF2B5EF4-FFF2-40B4-BE49-F238E27FC236}">
                    <a16:creationId xmlns:a16="http://schemas.microsoft.com/office/drawing/2014/main" id="{2023CB1C-6D8A-44F1-98B0-67062CE8C378}"/>
                  </a:ext>
                </a:extLst>
              </p:cNvPr>
              <p:cNvSpPr txBox="1"/>
              <p:nvPr/>
            </p:nvSpPr>
            <p:spPr>
              <a:xfrm>
                <a:off x="4094662" y="3189491"/>
                <a:ext cx="1542574" cy="4574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i="1">
                          <a:latin typeface="Cambria Math" panose="02040503050406030204" pitchFamily="18" charset="0"/>
                        </a:rPr>
                        <m:t>𝑑𝑖𝑠𝑡𝑎𝑛𝑐𝑒</m:t>
                      </m:r>
                      <m:r>
                        <a:rPr lang="en-US" altLang="zh-TW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i="1"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TW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13" name="文字方塊 112">
                <a:extLst>
                  <a:ext uri="{FF2B5EF4-FFF2-40B4-BE49-F238E27FC236}">
                    <a16:creationId xmlns:a16="http://schemas.microsoft.com/office/drawing/2014/main" id="{2023CB1C-6D8A-44F1-98B0-67062CE8C3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4662" y="3189491"/>
                <a:ext cx="1542574" cy="45743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文字方塊 113">
                <a:extLst>
                  <a:ext uri="{FF2B5EF4-FFF2-40B4-BE49-F238E27FC236}">
                    <a16:creationId xmlns:a16="http://schemas.microsoft.com/office/drawing/2014/main" id="{178FDC28-DA3D-4101-9C53-5324533C95B5}"/>
                  </a:ext>
                </a:extLst>
              </p:cNvPr>
              <p:cNvSpPr txBox="1"/>
              <p:nvPr/>
            </p:nvSpPr>
            <p:spPr>
              <a:xfrm>
                <a:off x="689002" y="3576244"/>
                <a:ext cx="384810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altLang="zh-TW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r>
                        <a:rPr lang="zh-TW" alt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14" name="文字方塊 113">
                <a:extLst>
                  <a:ext uri="{FF2B5EF4-FFF2-40B4-BE49-F238E27FC236}">
                    <a16:creationId xmlns:a16="http://schemas.microsoft.com/office/drawing/2014/main" id="{178FDC28-DA3D-4101-9C53-5324533C95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002" y="3576244"/>
                <a:ext cx="384810" cy="2769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文字方塊 114">
                <a:extLst>
                  <a:ext uri="{FF2B5EF4-FFF2-40B4-BE49-F238E27FC236}">
                    <a16:creationId xmlns:a16="http://schemas.microsoft.com/office/drawing/2014/main" id="{0190B7D1-9D3E-4CEB-A3A0-6E6CA3AD2560}"/>
                  </a:ext>
                </a:extLst>
              </p:cNvPr>
              <p:cNvSpPr txBox="1"/>
              <p:nvPr/>
            </p:nvSpPr>
            <p:spPr>
              <a:xfrm>
                <a:off x="6629400" y="5924760"/>
                <a:ext cx="1316333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05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sz="1050" i="1" dirty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altLang="zh-TW" sz="1050" i="1" dirty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zh-TW" dirty="0"/>
                  <a:t>=</a:t>
                </a:r>
                <a:r>
                  <a:rPr lang="en-US" altLang="zh-TW" sz="105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ctrlPr>
                              <a:rPr lang="en-US" altLang="zh-TW" sz="105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𝜆</m:t>
                        </m:r>
                      </m:den>
                    </m:f>
                  </m:oMath>
                </a14:m>
                <a:r>
                  <a:rPr lang="en-US" altLang="zh-TW" dirty="0"/>
                  <a:t>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∆</m:t>
                        </m:r>
                      </m:e>
                      <m:sub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𝜃</m:t>
                        </m:r>
                      </m:sub>
                    </m:sSub>
                  </m:oMath>
                </a14:m>
                <a:r>
                  <a:rPr lang="en-US" altLang="zh-TW" dirty="0"/>
                  <a:t>=</a:t>
                </a:r>
                <a:r>
                  <a:rPr lang="en-US" altLang="zh-TW" sz="1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00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zh-TW" altLang="en-US" sz="1000" i="1"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ctrlPr>
                              <a:rPr lang="en-US" altLang="zh-TW" sz="1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sz="1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zh-TW" altLang="en-US" sz="1000" i="1">
                                    <a:latin typeface="Cambria Math" panose="02040503050406030204" pitchFamily="18" charset="0"/>
                                  </a:rPr>
                                  <m:t>∆</m:t>
                                </m:r>
                              </m:e>
                              <m:sub>
                                <m:r>
                                  <a:rPr lang="en-US" altLang="zh-TW" sz="10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zh-TW" altLang="en-US" sz="1000" i="1">
                            <a:latin typeface="Cambria Math" panose="02040503050406030204" pitchFamily="18" charset="0"/>
                          </a:rPr>
                          <m:t>𝜆</m:t>
                        </m:r>
                      </m:den>
                    </m:f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15" name="文字方塊 114">
                <a:extLst>
                  <a:ext uri="{FF2B5EF4-FFF2-40B4-BE49-F238E27FC236}">
                    <a16:creationId xmlns:a16="http://schemas.microsoft.com/office/drawing/2014/main" id="{0190B7D1-9D3E-4CEB-A3A0-6E6CA3AD25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5924760"/>
                <a:ext cx="1316333" cy="248209"/>
              </a:xfrm>
              <a:prstGeom prst="rect">
                <a:avLst/>
              </a:prstGeom>
              <a:blipFill>
                <a:blip r:embed="rId18"/>
                <a:stretch>
                  <a:fillRect l="-3721" t="-9756" b="-1951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6" name="直線單箭頭接點 115">
            <a:extLst>
              <a:ext uri="{FF2B5EF4-FFF2-40B4-BE49-F238E27FC236}">
                <a16:creationId xmlns:a16="http://schemas.microsoft.com/office/drawing/2014/main" id="{3A9F38ED-D5D5-4561-95CA-3F70D8222F41}"/>
              </a:ext>
            </a:extLst>
          </p:cNvPr>
          <p:cNvCxnSpPr>
            <a:cxnSpLocks/>
          </p:cNvCxnSpPr>
          <p:nvPr/>
        </p:nvCxnSpPr>
        <p:spPr>
          <a:xfrm>
            <a:off x="7124569" y="5591794"/>
            <a:ext cx="0" cy="18645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文字方塊 116">
                <a:extLst>
                  <a:ext uri="{FF2B5EF4-FFF2-40B4-BE49-F238E27FC236}">
                    <a16:creationId xmlns:a16="http://schemas.microsoft.com/office/drawing/2014/main" id="{BDC0B632-F33F-42E2-BCB3-CD49020A27A6}"/>
                  </a:ext>
                </a:extLst>
              </p:cNvPr>
              <p:cNvSpPr txBox="1"/>
              <p:nvPr/>
            </p:nvSpPr>
            <p:spPr>
              <a:xfrm flipH="1">
                <a:off x="6638270" y="5598634"/>
                <a:ext cx="654049" cy="154920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i="1">
                              <a:latin typeface="Cambria Math" panose="02040503050406030204" pitchFamily="18" charset="0"/>
                            </a:rPr>
                            <m:t>∆</m:t>
                          </m:r>
                        </m:e>
                        <m:sub>
                          <m:r>
                            <a:rPr lang="zh-TW" altLang="en-US" i="1">
                              <a:latin typeface="Cambria Math" panose="02040503050406030204" pitchFamily="18" charset="0"/>
                            </a:rPr>
                            <m:t>𝜃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17" name="文字方塊 116">
                <a:extLst>
                  <a:ext uri="{FF2B5EF4-FFF2-40B4-BE49-F238E27FC236}">
                    <a16:creationId xmlns:a16="http://schemas.microsoft.com/office/drawing/2014/main" id="{BDC0B632-F33F-42E2-BCB3-CD49020A27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638270" y="5598634"/>
                <a:ext cx="654049" cy="154920"/>
              </a:xfrm>
              <a:prstGeom prst="rect">
                <a:avLst/>
              </a:prstGeom>
              <a:blipFill>
                <a:blip r:embed="rId19"/>
                <a:stretch>
                  <a:fillRect b="-3846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8" name="文字方塊 117">
            <a:extLst>
              <a:ext uri="{FF2B5EF4-FFF2-40B4-BE49-F238E27FC236}">
                <a16:creationId xmlns:a16="http://schemas.microsoft.com/office/drawing/2014/main" id="{D685E9FB-9DD0-46C5-87BF-F642C4C90863}"/>
              </a:ext>
            </a:extLst>
          </p:cNvPr>
          <p:cNvSpPr txBox="1"/>
          <p:nvPr/>
        </p:nvSpPr>
        <p:spPr>
          <a:xfrm>
            <a:off x="2928741" y="5235388"/>
            <a:ext cx="510363" cy="1630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frame0</a:t>
            </a:r>
            <a:endParaRPr lang="zh-TW" altLang="en-US" dirty="0"/>
          </a:p>
        </p:txBody>
      </p:sp>
      <p:sp>
        <p:nvSpPr>
          <p:cNvPr id="119" name="文字方塊 118">
            <a:extLst>
              <a:ext uri="{FF2B5EF4-FFF2-40B4-BE49-F238E27FC236}">
                <a16:creationId xmlns:a16="http://schemas.microsoft.com/office/drawing/2014/main" id="{96471A4C-80E1-4761-A5A4-4FBD96244C50}"/>
              </a:ext>
            </a:extLst>
          </p:cNvPr>
          <p:cNvSpPr txBox="1"/>
          <p:nvPr/>
        </p:nvSpPr>
        <p:spPr>
          <a:xfrm>
            <a:off x="3733272" y="5214090"/>
            <a:ext cx="510363" cy="1630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frame1</a:t>
            </a:r>
            <a:endParaRPr lang="zh-TW" altLang="en-US" dirty="0"/>
          </a:p>
        </p:txBody>
      </p:sp>
      <p:sp>
        <p:nvSpPr>
          <p:cNvPr id="120" name="文字方塊 119">
            <a:extLst>
              <a:ext uri="{FF2B5EF4-FFF2-40B4-BE49-F238E27FC236}">
                <a16:creationId xmlns:a16="http://schemas.microsoft.com/office/drawing/2014/main" id="{E8F5F7AC-0F40-4773-A4E7-2F973A9F1AA4}"/>
              </a:ext>
            </a:extLst>
          </p:cNvPr>
          <p:cNvSpPr txBox="1"/>
          <p:nvPr/>
        </p:nvSpPr>
        <p:spPr>
          <a:xfrm>
            <a:off x="4424389" y="5217634"/>
            <a:ext cx="510363" cy="1630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frame2</a:t>
            </a:r>
            <a:endParaRPr lang="zh-TW" altLang="en-US" dirty="0"/>
          </a:p>
        </p:txBody>
      </p:sp>
      <p:sp>
        <p:nvSpPr>
          <p:cNvPr id="121" name="文字方塊 120">
            <a:extLst>
              <a:ext uri="{FF2B5EF4-FFF2-40B4-BE49-F238E27FC236}">
                <a16:creationId xmlns:a16="http://schemas.microsoft.com/office/drawing/2014/main" id="{C82EA16F-5808-45DB-956C-A525B360F07E}"/>
              </a:ext>
            </a:extLst>
          </p:cNvPr>
          <p:cNvSpPr txBox="1"/>
          <p:nvPr/>
        </p:nvSpPr>
        <p:spPr>
          <a:xfrm>
            <a:off x="5101329" y="5214090"/>
            <a:ext cx="510363" cy="1630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frame3</a:t>
            </a:r>
            <a:endParaRPr lang="zh-TW" altLang="en-US" dirty="0"/>
          </a:p>
        </p:txBody>
      </p:sp>
      <p:sp>
        <p:nvSpPr>
          <p:cNvPr id="122" name="文字方塊 121">
            <a:extLst>
              <a:ext uri="{FF2B5EF4-FFF2-40B4-BE49-F238E27FC236}">
                <a16:creationId xmlns:a16="http://schemas.microsoft.com/office/drawing/2014/main" id="{B428752B-3C1F-4968-A254-A8E5DE5979A2}"/>
              </a:ext>
            </a:extLst>
          </p:cNvPr>
          <p:cNvSpPr txBox="1"/>
          <p:nvPr/>
        </p:nvSpPr>
        <p:spPr>
          <a:xfrm>
            <a:off x="4110422" y="5763603"/>
            <a:ext cx="72051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b="1" dirty="0"/>
              <a:t>velocity</a:t>
            </a:r>
            <a:endParaRPr lang="zh-TW" altLang="en-US" b="1" dirty="0"/>
          </a:p>
        </p:txBody>
      </p:sp>
      <p:cxnSp>
        <p:nvCxnSpPr>
          <p:cNvPr id="123" name="直線單箭頭接點 122">
            <a:extLst>
              <a:ext uri="{FF2B5EF4-FFF2-40B4-BE49-F238E27FC236}">
                <a16:creationId xmlns:a16="http://schemas.microsoft.com/office/drawing/2014/main" id="{4E1FC96E-14DC-4AFD-8D6D-8AD065643AB7}"/>
              </a:ext>
            </a:extLst>
          </p:cNvPr>
          <p:cNvCxnSpPr>
            <a:cxnSpLocks/>
          </p:cNvCxnSpPr>
          <p:nvPr/>
        </p:nvCxnSpPr>
        <p:spPr>
          <a:xfrm flipV="1">
            <a:off x="3743080" y="5887744"/>
            <a:ext cx="427307" cy="26835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4" name="群組 123">
            <a:extLst>
              <a:ext uri="{FF2B5EF4-FFF2-40B4-BE49-F238E27FC236}">
                <a16:creationId xmlns:a16="http://schemas.microsoft.com/office/drawing/2014/main" id="{CFA2AF59-3BCC-48E5-9C20-4BB3D83B4079}"/>
              </a:ext>
            </a:extLst>
          </p:cNvPr>
          <p:cNvGrpSpPr/>
          <p:nvPr/>
        </p:nvGrpSpPr>
        <p:grpSpPr>
          <a:xfrm>
            <a:off x="3495448" y="5333464"/>
            <a:ext cx="1291042" cy="1120676"/>
            <a:chOff x="3252636" y="3849277"/>
            <a:chExt cx="1291042" cy="1120676"/>
          </a:xfrm>
        </p:grpSpPr>
        <p:sp>
          <p:nvSpPr>
            <p:cNvPr id="125" name="文字方塊 124">
              <a:extLst>
                <a:ext uri="{FF2B5EF4-FFF2-40B4-BE49-F238E27FC236}">
                  <a16:creationId xmlns:a16="http://schemas.microsoft.com/office/drawing/2014/main" id="{46DE4A20-7628-466A-A3B2-0E40B5573359}"/>
                </a:ext>
              </a:extLst>
            </p:cNvPr>
            <p:cNvSpPr txBox="1"/>
            <p:nvPr/>
          </p:nvSpPr>
          <p:spPr>
            <a:xfrm>
              <a:off x="3823159" y="4620727"/>
              <a:ext cx="720519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b="1" dirty="0"/>
                <a:t>Range</a:t>
              </a:r>
              <a:endParaRPr lang="zh-TW" altLang="en-US" b="1" dirty="0"/>
            </a:p>
          </p:txBody>
        </p:sp>
        <p:grpSp>
          <p:nvGrpSpPr>
            <p:cNvPr id="126" name="群組 125">
              <a:extLst>
                <a:ext uri="{FF2B5EF4-FFF2-40B4-BE49-F238E27FC236}">
                  <a16:creationId xmlns:a16="http://schemas.microsoft.com/office/drawing/2014/main" id="{9DF1DAF2-29BD-457C-89CA-DA45A40B6F1C}"/>
                </a:ext>
              </a:extLst>
            </p:cNvPr>
            <p:cNvGrpSpPr/>
            <p:nvPr/>
          </p:nvGrpSpPr>
          <p:grpSpPr>
            <a:xfrm>
              <a:off x="3252636" y="3849277"/>
              <a:ext cx="922362" cy="1120676"/>
              <a:chOff x="3179484" y="3798071"/>
              <a:chExt cx="922362" cy="1120676"/>
            </a:xfrm>
          </p:grpSpPr>
          <p:cxnSp>
            <p:nvCxnSpPr>
              <p:cNvPr id="127" name="直線單箭頭接點 126">
                <a:extLst>
                  <a:ext uri="{FF2B5EF4-FFF2-40B4-BE49-F238E27FC236}">
                    <a16:creationId xmlns:a16="http://schemas.microsoft.com/office/drawing/2014/main" id="{236BE8EB-5C3D-4AF6-A499-1FB1EEBA0AA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437909" y="4008120"/>
                <a:ext cx="0" cy="614426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直線單箭頭接點 127">
                <a:extLst>
                  <a:ext uri="{FF2B5EF4-FFF2-40B4-BE49-F238E27FC236}">
                    <a16:creationId xmlns:a16="http://schemas.microsoft.com/office/drawing/2014/main" id="{F0B33A17-6308-424E-92D9-BBE708CD5C4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36640" y="4615943"/>
                <a:ext cx="665206" cy="0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9" name="文字方塊 128">
                <a:extLst>
                  <a:ext uri="{FF2B5EF4-FFF2-40B4-BE49-F238E27FC236}">
                    <a16:creationId xmlns:a16="http://schemas.microsoft.com/office/drawing/2014/main" id="{851DBA00-E33F-4C21-8EC3-10600056E25F}"/>
                  </a:ext>
                </a:extLst>
              </p:cNvPr>
              <p:cNvSpPr txBox="1"/>
              <p:nvPr/>
            </p:nvSpPr>
            <p:spPr>
              <a:xfrm>
                <a:off x="3179484" y="3798071"/>
                <a:ext cx="720519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TW" b="1" dirty="0"/>
                  <a:t>Mag.</a:t>
                </a:r>
                <a:endParaRPr lang="zh-TW" altLang="en-US" b="1" dirty="0"/>
              </a:p>
            </p:txBody>
          </p:sp>
          <p:sp>
            <p:nvSpPr>
              <p:cNvPr id="130" name="手繪多邊形: 圖案 129">
                <a:extLst>
                  <a:ext uri="{FF2B5EF4-FFF2-40B4-BE49-F238E27FC236}">
                    <a16:creationId xmlns:a16="http://schemas.microsoft.com/office/drawing/2014/main" id="{169501BF-8464-418F-B9B3-2A162D0FA8A8}"/>
                  </a:ext>
                </a:extLst>
              </p:cNvPr>
              <p:cNvSpPr/>
              <p:nvPr/>
            </p:nvSpPr>
            <p:spPr>
              <a:xfrm>
                <a:off x="3592640" y="4255456"/>
                <a:ext cx="114300" cy="366723"/>
              </a:xfrm>
              <a:custGeom>
                <a:avLst/>
                <a:gdLst>
                  <a:gd name="connsiteX0" fmla="*/ 0 w 114300"/>
                  <a:gd name="connsiteY0" fmla="*/ 361960 h 366723"/>
                  <a:gd name="connsiteX1" fmla="*/ 19050 w 114300"/>
                  <a:gd name="connsiteY1" fmla="*/ 290523 h 366723"/>
                  <a:gd name="connsiteX2" fmla="*/ 19050 w 114300"/>
                  <a:gd name="connsiteY2" fmla="*/ 95260 h 366723"/>
                  <a:gd name="connsiteX3" fmla="*/ 38100 w 114300"/>
                  <a:gd name="connsiteY3" fmla="*/ 10 h 366723"/>
                  <a:gd name="connsiteX4" fmla="*/ 66675 w 114300"/>
                  <a:gd name="connsiteY4" fmla="*/ 90498 h 366723"/>
                  <a:gd name="connsiteX5" fmla="*/ 90487 w 114300"/>
                  <a:gd name="connsiteY5" fmla="*/ 290523 h 366723"/>
                  <a:gd name="connsiteX6" fmla="*/ 114300 w 114300"/>
                  <a:gd name="connsiteY6" fmla="*/ 366723 h 3667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4300" h="366723">
                    <a:moveTo>
                      <a:pt x="0" y="361960"/>
                    </a:moveTo>
                    <a:cubicBezTo>
                      <a:pt x="7937" y="348466"/>
                      <a:pt x="15875" y="334973"/>
                      <a:pt x="19050" y="290523"/>
                    </a:cubicBezTo>
                    <a:cubicBezTo>
                      <a:pt x="22225" y="246073"/>
                      <a:pt x="15875" y="143679"/>
                      <a:pt x="19050" y="95260"/>
                    </a:cubicBezTo>
                    <a:cubicBezTo>
                      <a:pt x="22225" y="46841"/>
                      <a:pt x="30163" y="804"/>
                      <a:pt x="38100" y="10"/>
                    </a:cubicBezTo>
                    <a:cubicBezTo>
                      <a:pt x="46037" y="-784"/>
                      <a:pt x="57944" y="42079"/>
                      <a:pt x="66675" y="90498"/>
                    </a:cubicBezTo>
                    <a:cubicBezTo>
                      <a:pt x="75406" y="138917"/>
                      <a:pt x="82550" y="244486"/>
                      <a:pt x="90487" y="290523"/>
                    </a:cubicBezTo>
                    <a:cubicBezTo>
                      <a:pt x="98424" y="336560"/>
                      <a:pt x="82550" y="350848"/>
                      <a:pt x="114300" y="366723"/>
                    </a:cubicBezTo>
                  </a:path>
                </a:pathLst>
              </a:custGeom>
              <a:noFill/>
              <a:ln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131" name="直線接點 130">
                <a:extLst>
                  <a:ext uri="{FF2B5EF4-FFF2-40B4-BE49-F238E27FC236}">
                    <a16:creationId xmlns:a16="http://schemas.microsoft.com/office/drawing/2014/main" id="{AA875331-5199-4502-94A9-8624186E16B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3845" y="4573526"/>
                <a:ext cx="0" cy="11551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2" name="文字方塊 131">
                    <a:extLst>
                      <a:ext uri="{FF2B5EF4-FFF2-40B4-BE49-F238E27FC236}">
                        <a16:creationId xmlns:a16="http://schemas.microsoft.com/office/drawing/2014/main" id="{E2934B00-291C-48BF-8E63-E41963D8A482}"/>
                      </a:ext>
                    </a:extLst>
                  </p:cNvPr>
                  <p:cNvSpPr txBox="1"/>
                  <p:nvPr/>
                </p:nvSpPr>
                <p:spPr>
                  <a:xfrm>
                    <a:off x="3489351" y="4641748"/>
                    <a:ext cx="336499" cy="276999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oMath>
                      </m:oMathPara>
                    </a14:m>
                    <a:endParaRPr lang="zh-TW" altLang="en-US" dirty="0"/>
                  </a:p>
                </p:txBody>
              </p:sp>
            </mc:Choice>
            <mc:Fallback xmlns="">
              <p:sp>
                <p:nvSpPr>
                  <p:cNvPr id="223" name="文字方塊 222">
                    <a:extLst>
                      <a:ext uri="{FF2B5EF4-FFF2-40B4-BE49-F238E27FC236}">
                        <a16:creationId xmlns:a16="http://schemas.microsoft.com/office/drawing/2014/main" id="{F306C589-BDDD-4FB6-BFCD-78D98304EA8E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489351" y="4641748"/>
                    <a:ext cx="336499" cy="276999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b="-6522"/>
                    </a:stretch>
                  </a:blipFill>
                </p:spPr>
                <p:txBody>
                  <a:bodyPr/>
                  <a:lstStyle/>
                  <a:p>
                    <a:r>
                      <a:rPr lang="zh-TW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133" name="文字方塊 132">
            <a:extLst>
              <a:ext uri="{FF2B5EF4-FFF2-40B4-BE49-F238E27FC236}">
                <a16:creationId xmlns:a16="http://schemas.microsoft.com/office/drawing/2014/main" id="{442E7396-5233-4FC3-8AA0-0634C14F565E}"/>
              </a:ext>
            </a:extLst>
          </p:cNvPr>
          <p:cNvSpPr txBox="1"/>
          <p:nvPr/>
        </p:nvSpPr>
        <p:spPr>
          <a:xfrm>
            <a:off x="3863836" y="5637342"/>
            <a:ext cx="336550" cy="1651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 lang="zh-TW" altLang="en-US" dirty="0"/>
          </a:p>
        </p:txBody>
      </p:sp>
      <p:sp>
        <p:nvSpPr>
          <p:cNvPr id="134" name="文字方塊 133">
            <a:extLst>
              <a:ext uri="{FF2B5EF4-FFF2-40B4-BE49-F238E27FC236}">
                <a16:creationId xmlns:a16="http://schemas.microsoft.com/office/drawing/2014/main" id="{0AA0C152-6C40-4ED5-B8BD-A5060060A069}"/>
              </a:ext>
            </a:extLst>
          </p:cNvPr>
          <p:cNvSpPr txBox="1"/>
          <p:nvPr/>
        </p:nvSpPr>
        <p:spPr>
          <a:xfrm>
            <a:off x="4954972" y="5780113"/>
            <a:ext cx="72051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b="1" dirty="0"/>
              <a:t>velocity</a:t>
            </a:r>
            <a:endParaRPr lang="zh-TW" altLang="en-US" b="1" dirty="0"/>
          </a:p>
        </p:txBody>
      </p:sp>
      <p:cxnSp>
        <p:nvCxnSpPr>
          <p:cNvPr id="135" name="直線單箭頭接點 134">
            <a:extLst>
              <a:ext uri="{FF2B5EF4-FFF2-40B4-BE49-F238E27FC236}">
                <a16:creationId xmlns:a16="http://schemas.microsoft.com/office/drawing/2014/main" id="{A91664A0-7268-4B6B-98F8-85DA67497884}"/>
              </a:ext>
            </a:extLst>
          </p:cNvPr>
          <p:cNvCxnSpPr>
            <a:cxnSpLocks/>
          </p:cNvCxnSpPr>
          <p:nvPr/>
        </p:nvCxnSpPr>
        <p:spPr>
          <a:xfrm flipV="1">
            <a:off x="4587630" y="5904254"/>
            <a:ext cx="427307" cy="26835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6" name="群組 135">
            <a:extLst>
              <a:ext uri="{FF2B5EF4-FFF2-40B4-BE49-F238E27FC236}">
                <a16:creationId xmlns:a16="http://schemas.microsoft.com/office/drawing/2014/main" id="{026C6AC1-4B5C-46A0-AC4F-A2F686972B46}"/>
              </a:ext>
            </a:extLst>
          </p:cNvPr>
          <p:cNvGrpSpPr/>
          <p:nvPr/>
        </p:nvGrpSpPr>
        <p:grpSpPr>
          <a:xfrm>
            <a:off x="4339998" y="5349974"/>
            <a:ext cx="1291042" cy="1120676"/>
            <a:chOff x="3252636" y="3849277"/>
            <a:chExt cx="1291042" cy="1120676"/>
          </a:xfrm>
        </p:grpSpPr>
        <p:sp>
          <p:nvSpPr>
            <p:cNvPr id="137" name="文字方塊 136">
              <a:extLst>
                <a:ext uri="{FF2B5EF4-FFF2-40B4-BE49-F238E27FC236}">
                  <a16:creationId xmlns:a16="http://schemas.microsoft.com/office/drawing/2014/main" id="{935563E6-EE1A-4C4F-AE3E-7C2793B09F91}"/>
                </a:ext>
              </a:extLst>
            </p:cNvPr>
            <p:cNvSpPr txBox="1"/>
            <p:nvPr/>
          </p:nvSpPr>
          <p:spPr>
            <a:xfrm>
              <a:off x="3823159" y="4620727"/>
              <a:ext cx="720519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b="1" dirty="0"/>
                <a:t>Range</a:t>
              </a:r>
              <a:endParaRPr lang="zh-TW" altLang="en-US" b="1" dirty="0"/>
            </a:p>
          </p:txBody>
        </p:sp>
        <p:grpSp>
          <p:nvGrpSpPr>
            <p:cNvPr id="138" name="群組 137">
              <a:extLst>
                <a:ext uri="{FF2B5EF4-FFF2-40B4-BE49-F238E27FC236}">
                  <a16:creationId xmlns:a16="http://schemas.microsoft.com/office/drawing/2014/main" id="{0A52249F-82F8-4767-A98B-C08CD42C70E8}"/>
                </a:ext>
              </a:extLst>
            </p:cNvPr>
            <p:cNvGrpSpPr/>
            <p:nvPr/>
          </p:nvGrpSpPr>
          <p:grpSpPr>
            <a:xfrm>
              <a:off x="3252636" y="3849277"/>
              <a:ext cx="922362" cy="1120676"/>
              <a:chOff x="3179484" y="3798071"/>
              <a:chExt cx="922362" cy="1120676"/>
            </a:xfrm>
          </p:grpSpPr>
          <p:cxnSp>
            <p:nvCxnSpPr>
              <p:cNvPr id="139" name="直線單箭頭接點 138">
                <a:extLst>
                  <a:ext uri="{FF2B5EF4-FFF2-40B4-BE49-F238E27FC236}">
                    <a16:creationId xmlns:a16="http://schemas.microsoft.com/office/drawing/2014/main" id="{ED2E476C-1F52-4FD1-9E72-C1F42A37D8C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437909" y="4008120"/>
                <a:ext cx="0" cy="614426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直線單箭頭接點 139">
                <a:extLst>
                  <a:ext uri="{FF2B5EF4-FFF2-40B4-BE49-F238E27FC236}">
                    <a16:creationId xmlns:a16="http://schemas.microsoft.com/office/drawing/2014/main" id="{C5DE71DE-7463-4078-BD04-917BD56FABB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36640" y="4615943"/>
                <a:ext cx="665206" cy="0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1" name="文字方塊 140">
                <a:extLst>
                  <a:ext uri="{FF2B5EF4-FFF2-40B4-BE49-F238E27FC236}">
                    <a16:creationId xmlns:a16="http://schemas.microsoft.com/office/drawing/2014/main" id="{1396104B-99AB-4D1D-BB13-269F59182E06}"/>
                  </a:ext>
                </a:extLst>
              </p:cNvPr>
              <p:cNvSpPr txBox="1"/>
              <p:nvPr/>
            </p:nvSpPr>
            <p:spPr>
              <a:xfrm>
                <a:off x="3179484" y="3798071"/>
                <a:ext cx="720519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TW" b="1" dirty="0"/>
                  <a:t>Mag.</a:t>
                </a:r>
                <a:endParaRPr lang="zh-TW" altLang="en-US" b="1" dirty="0"/>
              </a:p>
            </p:txBody>
          </p:sp>
          <p:sp>
            <p:nvSpPr>
              <p:cNvPr id="142" name="手繪多邊形: 圖案 141">
                <a:extLst>
                  <a:ext uri="{FF2B5EF4-FFF2-40B4-BE49-F238E27FC236}">
                    <a16:creationId xmlns:a16="http://schemas.microsoft.com/office/drawing/2014/main" id="{70A2CE2A-DE9A-474C-BB09-8C1797404176}"/>
                  </a:ext>
                </a:extLst>
              </p:cNvPr>
              <p:cNvSpPr/>
              <p:nvPr/>
            </p:nvSpPr>
            <p:spPr>
              <a:xfrm>
                <a:off x="3592640" y="4255456"/>
                <a:ext cx="114300" cy="366723"/>
              </a:xfrm>
              <a:custGeom>
                <a:avLst/>
                <a:gdLst>
                  <a:gd name="connsiteX0" fmla="*/ 0 w 114300"/>
                  <a:gd name="connsiteY0" fmla="*/ 361960 h 366723"/>
                  <a:gd name="connsiteX1" fmla="*/ 19050 w 114300"/>
                  <a:gd name="connsiteY1" fmla="*/ 290523 h 366723"/>
                  <a:gd name="connsiteX2" fmla="*/ 19050 w 114300"/>
                  <a:gd name="connsiteY2" fmla="*/ 95260 h 366723"/>
                  <a:gd name="connsiteX3" fmla="*/ 38100 w 114300"/>
                  <a:gd name="connsiteY3" fmla="*/ 10 h 366723"/>
                  <a:gd name="connsiteX4" fmla="*/ 66675 w 114300"/>
                  <a:gd name="connsiteY4" fmla="*/ 90498 h 366723"/>
                  <a:gd name="connsiteX5" fmla="*/ 90487 w 114300"/>
                  <a:gd name="connsiteY5" fmla="*/ 290523 h 366723"/>
                  <a:gd name="connsiteX6" fmla="*/ 114300 w 114300"/>
                  <a:gd name="connsiteY6" fmla="*/ 366723 h 3667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4300" h="366723">
                    <a:moveTo>
                      <a:pt x="0" y="361960"/>
                    </a:moveTo>
                    <a:cubicBezTo>
                      <a:pt x="7937" y="348466"/>
                      <a:pt x="15875" y="334973"/>
                      <a:pt x="19050" y="290523"/>
                    </a:cubicBezTo>
                    <a:cubicBezTo>
                      <a:pt x="22225" y="246073"/>
                      <a:pt x="15875" y="143679"/>
                      <a:pt x="19050" y="95260"/>
                    </a:cubicBezTo>
                    <a:cubicBezTo>
                      <a:pt x="22225" y="46841"/>
                      <a:pt x="30163" y="804"/>
                      <a:pt x="38100" y="10"/>
                    </a:cubicBezTo>
                    <a:cubicBezTo>
                      <a:pt x="46037" y="-784"/>
                      <a:pt x="57944" y="42079"/>
                      <a:pt x="66675" y="90498"/>
                    </a:cubicBezTo>
                    <a:cubicBezTo>
                      <a:pt x="75406" y="138917"/>
                      <a:pt x="82550" y="244486"/>
                      <a:pt x="90487" y="290523"/>
                    </a:cubicBezTo>
                    <a:cubicBezTo>
                      <a:pt x="98424" y="336560"/>
                      <a:pt x="82550" y="350848"/>
                      <a:pt x="114300" y="366723"/>
                    </a:cubicBezTo>
                  </a:path>
                </a:pathLst>
              </a:custGeom>
              <a:noFill/>
              <a:ln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143" name="直線接點 142">
                <a:extLst>
                  <a:ext uri="{FF2B5EF4-FFF2-40B4-BE49-F238E27FC236}">
                    <a16:creationId xmlns:a16="http://schemas.microsoft.com/office/drawing/2014/main" id="{B51C5CE9-6755-4CA6-A0E3-69A2B074976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3845" y="4573526"/>
                <a:ext cx="0" cy="11551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4" name="文字方塊 143">
                    <a:extLst>
                      <a:ext uri="{FF2B5EF4-FFF2-40B4-BE49-F238E27FC236}">
                        <a16:creationId xmlns:a16="http://schemas.microsoft.com/office/drawing/2014/main" id="{DB317192-3862-470C-9E76-57E66AD22341}"/>
                      </a:ext>
                    </a:extLst>
                  </p:cNvPr>
                  <p:cNvSpPr txBox="1"/>
                  <p:nvPr/>
                </p:nvSpPr>
                <p:spPr>
                  <a:xfrm>
                    <a:off x="3489351" y="4641748"/>
                    <a:ext cx="336499" cy="276999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oMath>
                      </m:oMathPara>
                    </a14:m>
                    <a:endParaRPr lang="zh-TW" altLang="en-US" dirty="0"/>
                  </a:p>
                </p:txBody>
              </p:sp>
            </mc:Choice>
            <mc:Fallback xmlns="">
              <p:sp>
                <p:nvSpPr>
                  <p:cNvPr id="236" name="文字方塊 235">
                    <a:extLst>
                      <a:ext uri="{FF2B5EF4-FFF2-40B4-BE49-F238E27FC236}">
                        <a16:creationId xmlns:a16="http://schemas.microsoft.com/office/drawing/2014/main" id="{23C37D03-BD3A-48E4-8280-97B7B2044DD6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489351" y="4641748"/>
                    <a:ext cx="336499" cy="276999"/>
                  </a:xfrm>
                  <a:prstGeom prst="rect">
                    <a:avLst/>
                  </a:prstGeom>
                  <a:blipFill>
                    <a:blip r:embed="rId20"/>
                    <a:stretch>
                      <a:fillRect b="-6667"/>
                    </a:stretch>
                  </a:blipFill>
                </p:spPr>
                <p:txBody>
                  <a:bodyPr/>
                  <a:lstStyle/>
                  <a:p>
                    <a:r>
                      <a:rPr lang="zh-TW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145" name="文字方塊 144">
            <a:extLst>
              <a:ext uri="{FF2B5EF4-FFF2-40B4-BE49-F238E27FC236}">
                <a16:creationId xmlns:a16="http://schemas.microsoft.com/office/drawing/2014/main" id="{A7B91640-E385-45FC-AE6D-E5D226273165}"/>
              </a:ext>
            </a:extLst>
          </p:cNvPr>
          <p:cNvSpPr txBox="1"/>
          <p:nvPr/>
        </p:nvSpPr>
        <p:spPr>
          <a:xfrm>
            <a:off x="4708386" y="5653852"/>
            <a:ext cx="336550" cy="1651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 lang="zh-TW" altLang="en-US" dirty="0"/>
          </a:p>
        </p:txBody>
      </p:sp>
      <p:sp>
        <p:nvSpPr>
          <p:cNvPr id="146" name="文字方塊 145">
            <a:extLst>
              <a:ext uri="{FF2B5EF4-FFF2-40B4-BE49-F238E27FC236}">
                <a16:creationId xmlns:a16="http://schemas.microsoft.com/office/drawing/2014/main" id="{CD66BE11-06BB-4C5A-A0A6-4931B9777AA6}"/>
              </a:ext>
            </a:extLst>
          </p:cNvPr>
          <p:cNvSpPr txBox="1"/>
          <p:nvPr/>
        </p:nvSpPr>
        <p:spPr>
          <a:xfrm>
            <a:off x="5812222" y="5799163"/>
            <a:ext cx="72051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b="1" dirty="0"/>
              <a:t>velocity</a:t>
            </a:r>
            <a:endParaRPr lang="zh-TW" altLang="en-US" b="1" dirty="0"/>
          </a:p>
        </p:txBody>
      </p:sp>
      <p:cxnSp>
        <p:nvCxnSpPr>
          <p:cNvPr id="147" name="直線單箭頭接點 146">
            <a:extLst>
              <a:ext uri="{FF2B5EF4-FFF2-40B4-BE49-F238E27FC236}">
                <a16:creationId xmlns:a16="http://schemas.microsoft.com/office/drawing/2014/main" id="{F30D9A70-C75C-4C73-84DD-36EF29FD0FEF}"/>
              </a:ext>
            </a:extLst>
          </p:cNvPr>
          <p:cNvCxnSpPr>
            <a:cxnSpLocks/>
          </p:cNvCxnSpPr>
          <p:nvPr/>
        </p:nvCxnSpPr>
        <p:spPr>
          <a:xfrm flipV="1">
            <a:off x="5432180" y="5904254"/>
            <a:ext cx="427307" cy="26835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8" name="群組 147">
            <a:extLst>
              <a:ext uri="{FF2B5EF4-FFF2-40B4-BE49-F238E27FC236}">
                <a16:creationId xmlns:a16="http://schemas.microsoft.com/office/drawing/2014/main" id="{8CE468EB-D6DB-4184-B035-ADC866292C47}"/>
              </a:ext>
            </a:extLst>
          </p:cNvPr>
          <p:cNvGrpSpPr/>
          <p:nvPr/>
        </p:nvGrpSpPr>
        <p:grpSpPr>
          <a:xfrm>
            <a:off x="5197248" y="5356324"/>
            <a:ext cx="1291042" cy="1120676"/>
            <a:chOff x="3252636" y="3849277"/>
            <a:chExt cx="1291042" cy="1120676"/>
          </a:xfrm>
        </p:grpSpPr>
        <p:sp>
          <p:nvSpPr>
            <p:cNvPr id="149" name="文字方塊 148">
              <a:extLst>
                <a:ext uri="{FF2B5EF4-FFF2-40B4-BE49-F238E27FC236}">
                  <a16:creationId xmlns:a16="http://schemas.microsoft.com/office/drawing/2014/main" id="{ADBDEF31-098A-4138-916F-FA654D64C0D1}"/>
                </a:ext>
              </a:extLst>
            </p:cNvPr>
            <p:cNvSpPr txBox="1"/>
            <p:nvPr/>
          </p:nvSpPr>
          <p:spPr>
            <a:xfrm>
              <a:off x="3823159" y="4620727"/>
              <a:ext cx="720519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b="1" dirty="0"/>
                <a:t>Range</a:t>
              </a:r>
              <a:endParaRPr lang="zh-TW" altLang="en-US" b="1" dirty="0"/>
            </a:p>
          </p:txBody>
        </p:sp>
        <p:grpSp>
          <p:nvGrpSpPr>
            <p:cNvPr id="150" name="群組 149">
              <a:extLst>
                <a:ext uri="{FF2B5EF4-FFF2-40B4-BE49-F238E27FC236}">
                  <a16:creationId xmlns:a16="http://schemas.microsoft.com/office/drawing/2014/main" id="{C16329D8-E38E-4181-9F35-A49095A7C9E8}"/>
                </a:ext>
              </a:extLst>
            </p:cNvPr>
            <p:cNvGrpSpPr/>
            <p:nvPr/>
          </p:nvGrpSpPr>
          <p:grpSpPr>
            <a:xfrm>
              <a:off x="3252636" y="3849277"/>
              <a:ext cx="922362" cy="1120676"/>
              <a:chOff x="3179484" y="3798071"/>
              <a:chExt cx="922362" cy="1120676"/>
            </a:xfrm>
          </p:grpSpPr>
          <p:cxnSp>
            <p:nvCxnSpPr>
              <p:cNvPr id="151" name="直線單箭頭接點 150">
                <a:extLst>
                  <a:ext uri="{FF2B5EF4-FFF2-40B4-BE49-F238E27FC236}">
                    <a16:creationId xmlns:a16="http://schemas.microsoft.com/office/drawing/2014/main" id="{5FC10C00-D9FB-4FB3-B3AF-59B69AF670F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437909" y="4008120"/>
                <a:ext cx="0" cy="614426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直線單箭頭接點 151">
                <a:extLst>
                  <a:ext uri="{FF2B5EF4-FFF2-40B4-BE49-F238E27FC236}">
                    <a16:creationId xmlns:a16="http://schemas.microsoft.com/office/drawing/2014/main" id="{CC596ECE-87D6-4AC5-A7DC-9691EFD9148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36640" y="4615943"/>
                <a:ext cx="665206" cy="0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3" name="文字方塊 152">
                <a:extLst>
                  <a:ext uri="{FF2B5EF4-FFF2-40B4-BE49-F238E27FC236}">
                    <a16:creationId xmlns:a16="http://schemas.microsoft.com/office/drawing/2014/main" id="{DE218712-AF6C-4DFC-A26C-258912286FE2}"/>
                  </a:ext>
                </a:extLst>
              </p:cNvPr>
              <p:cNvSpPr txBox="1"/>
              <p:nvPr/>
            </p:nvSpPr>
            <p:spPr>
              <a:xfrm>
                <a:off x="3179484" y="3798071"/>
                <a:ext cx="720519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TW" b="1" dirty="0"/>
                  <a:t>Mag.</a:t>
                </a:r>
                <a:endParaRPr lang="zh-TW" altLang="en-US" b="1" dirty="0"/>
              </a:p>
            </p:txBody>
          </p:sp>
          <p:sp>
            <p:nvSpPr>
              <p:cNvPr id="154" name="手繪多邊形: 圖案 153">
                <a:extLst>
                  <a:ext uri="{FF2B5EF4-FFF2-40B4-BE49-F238E27FC236}">
                    <a16:creationId xmlns:a16="http://schemas.microsoft.com/office/drawing/2014/main" id="{AA16D1C4-724B-4742-B676-D47CDEBF824A}"/>
                  </a:ext>
                </a:extLst>
              </p:cNvPr>
              <p:cNvSpPr/>
              <p:nvPr/>
            </p:nvSpPr>
            <p:spPr>
              <a:xfrm>
                <a:off x="3592640" y="4255456"/>
                <a:ext cx="114300" cy="366723"/>
              </a:xfrm>
              <a:custGeom>
                <a:avLst/>
                <a:gdLst>
                  <a:gd name="connsiteX0" fmla="*/ 0 w 114300"/>
                  <a:gd name="connsiteY0" fmla="*/ 361960 h 366723"/>
                  <a:gd name="connsiteX1" fmla="*/ 19050 w 114300"/>
                  <a:gd name="connsiteY1" fmla="*/ 290523 h 366723"/>
                  <a:gd name="connsiteX2" fmla="*/ 19050 w 114300"/>
                  <a:gd name="connsiteY2" fmla="*/ 95260 h 366723"/>
                  <a:gd name="connsiteX3" fmla="*/ 38100 w 114300"/>
                  <a:gd name="connsiteY3" fmla="*/ 10 h 366723"/>
                  <a:gd name="connsiteX4" fmla="*/ 66675 w 114300"/>
                  <a:gd name="connsiteY4" fmla="*/ 90498 h 366723"/>
                  <a:gd name="connsiteX5" fmla="*/ 90487 w 114300"/>
                  <a:gd name="connsiteY5" fmla="*/ 290523 h 366723"/>
                  <a:gd name="connsiteX6" fmla="*/ 114300 w 114300"/>
                  <a:gd name="connsiteY6" fmla="*/ 366723 h 3667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4300" h="366723">
                    <a:moveTo>
                      <a:pt x="0" y="361960"/>
                    </a:moveTo>
                    <a:cubicBezTo>
                      <a:pt x="7937" y="348466"/>
                      <a:pt x="15875" y="334973"/>
                      <a:pt x="19050" y="290523"/>
                    </a:cubicBezTo>
                    <a:cubicBezTo>
                      <a:pt x="22225" y="246073"/>
                      <a:pt x="15875" y="143679"/>
                      <a:pt x="19050" y="95260"/>
                    </a:cubicBezTo>
                    <a:cubicBezTo>
                      <a:pt x="22225" y="46841"/>
                      <a:pt x="30163" y="804"/>
                      <a:pt x="38100" y="10"/>
                    </a:cubicBezTo>
                    <a:cubicBezTo>
                      <a:pt x="46037" y="-784"/>
                      <a:pt x="57944" y="42079"/>
                      <a:pt x="66675" y="90498"/>
                    </a:cubicBezTo>
                    <a:cubicBezTo>
                      <a:pt x="75406" y="138917"/>
                      <a:pt x="82550" y="244486"/>
                      <a:pt x="90487" y="290523"/>
                    </a:cubicBezTo>
                    <a:cubicBezTo>
                      <a:pt x="98424" y="336560"/>
                      <a:pt x="82550" y="350848"/>
                      <a:pt x="114300" y="366723"/>
                    </a:cubicBezTo>
                  </a:path>
                </a:pathLst>
              </a:custGeom>
              <a:noFill/>
              <a:ln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155" name="直線接點 154">
                <a:extLst>
                  <a:ext uri="{FF2B5EF4-FFF2-40B4-BE49-F238E27FC236}">
                    <a16:creationId xmlns:a16="http://schemas.microsoft.com/office/drawing/2014/main" id="{E7D10406-86C3-4032-8FE6-9BA79325ACD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3845" y="4573526"/>
                <a:ext cx="0" cy="11551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6" name="文字方塊 155">
                    <a:extLst>
                      <a:ext uri="{FF2B5EF4-FFF2-40B4-BE49-F238E27FC236}">
                        <a16:creationId xmlns:a16="http://schemas.microsoft.com/office/drawing/2014/main" id="{85E161EB-BA3E-4161-A0F5-8A974EDA813E}"/>
                      </a:ext>
                    </a:extLst>
                  </p:cNvPr>
                  <p:cNvSpPr txBox="1"/>
                  <p:nvPr/>
                </p:nvSpPr>
                <p:spPr>
                  <a:xfrm>
                    <a:off x="3489351" y="4641748"/>
                    <a:ext cx="336499" cy="276999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oMath>
                      </m:oMathPara>
                    </a14:m>
                    <a:endParaRPr lang="zh-TW" altLang="en-US" dirty="0"/>
                  </a:p>
                </p:txBody>
              </p:sp>
            </mc:Choice>
            <mc:Fallback xmlns="">
              <p:sp>
                <p:nvSpPr>
                  <p:cNvPr id="249" name="文字方塊 248">
                    <a:extLst>
                      <a:ext uri="{FF2B5EF4-FFF2-40B4-BE49-F238E27FC236}">
                        <a16:creationId xmlns:a16="http://schemas.microsoft.com/office/drawing/2014/main" id="{1538CF6C-32F1-4D7E-B62B-5CEAC99C2A2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489351" y="4641748"/>
                    <a:ext cx="336499" cy="276999"/>
                  </a:xfrm>
                  <a:prstGeom prst="rect">
                    <a:avLst/>
                  </a:prstGeom>
                  <a:blipFill>
                    <a:blip r:embed="rId21"/>
                    <a:stretch>
                      <a:fillRect b="-8889"/>
                    </a:stretch>
                  </a:blipFill>
                </p:spPr>
                <p:txBody>
                  <a:bodyPr/>
                  <a:lstStyle/>
                  <a:p>
                    <a:r>
                      <a:rPr lang="zh-TW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157" name="文字方塊 156">
            <a:extLst>
              <a:ext uri="{FF2B5EF4-FFF2-40B4-BE49-F238E27FC236}">
                <a16:creationId xmlns:a16="http://schemas.microsoft.com/office/drawing/2014/main" id="{E86D2C72-F04B-4885-AD85-E1330232B0D9}"/>
              </a:ext>
            </a:extLst>
          </p:cNvPr>
          <p:cNvSpPr txBox="1"/>
          <p:nvPr/>
        </p:nvSpPr>
        <p:spPr>
          <a:xfrm>
            <a:off x="5552936" y="5653852"/>
            <a:ext cx="336550" cy="1651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26218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2DB1AF6-85A9-4633-9C8F-EA3AF7B10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mmRadar</a:t>
            </a:r>
            <a:r>
              <a:rPr lang="en-US" altLang="zh-TW" dirty="0"/>
              <a:t> for Breathing/Heartbeat[2]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0C68B601-9A5C-4BAF-9CC6-F57A3205F71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l"/>
                <a:r>
                  <a:rPr lang="en-US" altLang="zh-TW" sz="1800" b="0" dirty="0">
                    <a:latin typeface="URWPalladioL-Roma"/>
                  </a:rPr>
                  <a:t>This page describe the equation for radar T/Rx Signal for next page’s </a:t>
                </a:r>
              </a:p>
              <a:p>
                <a:pPr algn="l"/>
                <a:r>
                  <a:rPr lang="en-US" altLang="zh-TW" sz="1800" b="0" dirty="0">
                    <a:latin typeface="URWPalladioL-Roma"/>
                  </a:rPr>
                  <a:t>The transmitted signal of the FMCW radar can be expressed as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d>
                      <m:d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sz="1600" i="1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𝑇𝑋</m:t>
                        </m:r>
                      </m:sub>
                    </m:sSub>
                    <m:func>
                      <m:func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TW" sz="16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US" altLang="zh-TW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sSub>
                              <m:sSub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f>
                              <m:f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sub>
                                </m:sSub>
                              </m:den>
                            </m:f>
                            <m:sSup>
                              <m:sSup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  <m:d>
                              <m:d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e>
                        </m:d>
                      </m:e>
                    </m:func>
                  </m:oMath>
                </a14:m>
                <a:endParaRPr lang="en-US" altLang="zh-TW" sz="1600" dirty="0">
                  <a:latin typeface="URWPalladioL-Roma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6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 dirty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TW" sz="1600" i="1" dirty="0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en-US" altLang="zh-TW" sz="1600" dirty="0">
                    <a:latin typeface="URWPalladioL-Roma"/>
                  </a:rPr>
                  <a:t> is the starting frequency of the chirp signal, </a:t>
                </a:r>
                <a14:m>
                  <m:oMath xmlns:m="http://schemas.openxmlformats.org/officeDocument/2006/math">
                    <m:r>
                      <a:rPr lang="en-US" altLang="zh-TW" sz="1600" i="1" dirty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altLang="zh-TW" sz="1600" dirty="0">
                    <a:latin typeface="URWPalladioL-Ital"/>
                  </a:rPr>
                  <a:t> </a:t>
                </a:r>
                <a:r>
                  <a:rPr lang="en-US" altLang="zh-TW" sz="1600" dirty="0">
                    <a:latin typeface="URWPalladioL-Roma"/>
                  </a:rPr>
                  <a:t>is the bandwidth, </a:t>
                </a:r>
                <a14:m>
                  <m:oMath xmlns:m="http://schemas.openxmlformats.org/officeDocument/2006/math">
                    <m:r>
                      <a:rPr lang="en-US" altLang="zh-TW" sz="1600" i="1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altLang="zh-TW" sz="1600" baseline="-25000" dirty="0">
                    <a:latin typeface="URWPalladioL-Ital"/>
                  </a:rPr>
                  <a:t>TX</a:t>
                </a:r>
                <a:r>
                  <a:rPr lang="en-US" altLang="zh-TW" sz="1600" dirty="0">
                    <a:latin typeface="URWPalladioL-Ital"/>
                  </a:rPr>
                  <a:t> </a:t>
                </a:r>
                <a:r>
                  <a:rPr lang="en-US" altLang="zh-TW" sz="1600" dirty="0">
                    <a:latin typeface="URWPalladioL-Roma"/>
                  </a:rPr>
                  <a:t>is the amplitude of the</a:t>
                </a:r>
                <a:r>
                  <a:rPr lang="zh-TW" altLang="en-US" sz="1600" dirty="0">
                    <a:latin typeface="URWPalladioL-Roma"/>
                  </a:rPr>
                  <a:t> </a:t>
                </a:r>
                <a:r>
                  <a:rPr lang="en-US" altLang="zh-TW" sz="1600" dirty="0">
                    <a:latin typeface="URWPalladioL-Roma"/>
                  </a:rPr>
                  <a:t>transmitted signal, </a:t>
                </a:r>
                <a14:m>
                  <m:oMath xmlns:m="http://schemas.openxmlformats.org/officeDocument/2006/math">
                    <m:r>
                      <a:rPr lang="zh-TW" altLang="en-US" sz="1600" dirty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altLang="zh-TW" sz="1600" dirty="0">
                    <a:latin typeface="URWPalladioL-Roma"/>
                  </a:rPr>
                  <a:t>(t) is the phase noise,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6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 dirty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TW" sz="1600" i="1" dirty="0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en-US" altLang="zh-TW" sz="1600" i="1" dirty="0">
                    <a:latin typeface="URWPalladioL-Roma"/>
                  </a:rPr>
                  <a:t> </a:t>
                </a:r>
                <a:r>
                  <a:rPr lang="en-US" altLang="zh-TW" sz="1600" dirty="0">
                    <a:latin typeface="URWPalladioL-Roma"/>
                  </a:rPr>
                  <a:t>is the width of chirp signal pulse</a:t>
                </a:r>
                <a:endParaRPr lang="en-US" altLang="zh-TW" sz="1800" dirty="0">
                  <a:latin typeface="URWPalladioL-Roma"/>
                </a:endParaRPr>
              </a:p>
              <a:p>
                <a:r>
                  <a:rPr lang="en-US" altLang="zh-TW" sz="1800" b="0" dirty="0">
                    <a:latin typeface="URWPalladioL-Roma"/>
                  </a:rPr>
                  <a:t>The distance from the chest to the radar is </a:t>
                </a:r>
                <a14:m>
                  <m:oMath xmlns:m="http://schemas.openxmlformats.org/officeDocument/2006/math">
                    <m:r>
                      <a:rPr lang="en-US" altLang="zh-TW" sz="1800" b="0" i="1" dirty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altLang="zh-TW" sz="1800" b="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800" b="0" i="1" dirty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sz="1800" b="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sz="1800" b="0" i="1" dirty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altLang="zh-TW" sz="1800" b="0" dirty="0">
                    <a:latin typeface="URWPalladioL-Roma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zh-TW" sz="1800" b="0" i="1" dirty="0">
                        <a:latin typeface="Cambria Math" panose="02040503050406030204" pitchFamily="18" charset="0"/>
                      </a:rPr>
                      <m:t>𝑅</m:t>
                    </m:r>
                    <m:d>
                      <m:dPr>
                        <m:ctrlPr>
                          <a:rPr lang="en-US" altLang="zh-TW" sz="1800" b="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800" b="0" i="1" dirty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sz="18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TW" sz="1800" dirty="0">
                    <a:latin typeface="URWPalladioL-Roma"/>
                  </a:rPr>
                  <a:t>is the motion displacement of the chest ,</a:t>
                </a:r>
                <a:r>
                  <a:rPr lang="en-US" altLang="zh-TW" sz="1400" dirty="0">
                    <a:latin typeface="URWPalladioL-Roma"/>
                  </a:rPr>
                  <a:t> </a:t>
                </a:r>
                <a:r>
                  <a:rPr lang="en-US" altLang="zh-TW" sz="1800" dirty="0">
                    <a:latin typeface="URWPalladioL-Roma"/>
                  </a:rPr>
                  <a:t>d0 is the distance from the radar sensor to the human body ,</a:t>
                </a:r>
                <a:r>
                  <a:rPr lang="en-US" altLang="zh-TW" sz="1800" b="0" dirty="0">
                    <a:latin typeface="URWPalladioL-Roma"/>
                  </a:rPr>
                  <a:t>and the time delay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800" b="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TW" sz="1800" b="0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altLang="zh-TW" sz="1800" b="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type m:val="lin"/>
                        <m:ctrlPr>
                          <a:rPr lang="en-US" altLang="zh-TW" sz="1800" b="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altLang="zh-TW" sz="1800" b="0" i="1">
                            <a:latin typeface="Cambria Math" panose="02040503050406030204" pitchFamily="18" charset="0"/>
                          </a:rPr>
                          <m:t>𝑐</m:t>
                        </m:r>
                      </m:den>
                    </m:f>
                  </m:oMath>
                </a14:m>
                <a:r>
                  <a:rPr lang="en-US" altLang="zh-TW" sz="1800" b="0" dirty="0">
                    <a:latin typeface="URWPalladioL-Roma"/>
                  </a:rPr>
                  <a:t>,causing by the distance </a:t>
                </a:r>
                <a14:m>
                  <m:oMath xmlns:m="http://schemas.openxmlformats.org/officeDocument/2006/math">
                    <m:r>
                      <a:rPr lang="en-US" altLang="zh-TW" sz="1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TW" sz="1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sz="18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TW" sz="1800" i="1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altLang="zh-TW" sz="1800" b="0" dirty="0">
                    <a:latin typeface="URWPalladioL-Roma"/>
                  </a:rPr>
                  <a:t>,where </a:t>
                </a:r>
                <a:r>
                  <a:rPr lang="en-US" altLang="zh-TW" sz="1800" b="0" i="1" dirty="0">
                    <a:latin typeface="URWPalladioL-Ital"/>
                  </a:rPr>
                  <a:t>c</a:t>
                </a:r>
                <a:r>
                  <a:rPr lang="en-US" altLang="zh-TW" sz="1800" b="0" dirty="0">
                    <a:latin typeface="URWPalladioL-Ital"/>
                  </a:rPr>
                  <a:t> </a:t>
                </a:r>
                <a:r>
                  <a:rPr lang="en-US" altLang="zh-TW" sz="1800" b="0" dirty="0">
                    <a:latin typeface="URWPalladioL-Roma"/>
                  </a:rPr>
                  <a:t>is the light speed. Then, the received signal is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d>
                      <m:d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sz="1600" i="1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𝑅𝑋</m:t>
                        </m:r>
                      </m:sub>
                    </m:sSub>
                    <m:d>
                      <m:dPr>
                        <m:begChr m:val="{"/>
                        <m:endChr m:val="}"/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altLang="zh-TW" sz="16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TW" sz="16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zh-TW" altLang="en-US" sz="1600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  <m:sSub>
                                  <m:sSub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altLang="zh-TW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sz="1600" i="1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  <m:sub>
                                        <m:r>
                                          <a:rPr lang="en-US" altLang="zh-TW" sz="1600" i="1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d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f>
                              <m:f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sub>
                                </m:sSub>
                              </m:den>
                            </m:f>
                            <m:sSup>
                              <m:sSup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altLang="zh-TW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sz="1600" i="1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  <m:sub>
                                        <m:r>
                                          <a:rPr lang="en-US" altLang="zh-TW" sz="1600" i="1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sup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  <m:d>
                              <m:d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e>
                    </m:d>
                  </m:oMath>
                </a14:m>
                <a:endParaRPr lang="en-US" altLang="zh-TW" sz="1600" dirty="0">
                  <a:latin typeface="URWPalladioL-Roma"/>
                </a:endParaRPr>
              </a:p>
              <a:p>
                <a:pPr algn="l"/>
                <a:endParaRPr lang="en-US" altLang="zh-TW" sz="1800" dirty="0">
                  <a:latin typeface="URWPalladioL-Roma"/>
                </a:endParaRPr>
              </a:p>
              <a:p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0C68B601-9A5C-4BAF-9CC6-F57A3205F71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27" t="-843" r="-94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FC21B28-1A42-4EF6-B450-686A0D05A3B5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271173B-4C8A-402E-8459-98ADFC9B46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810F1AB-537F-4BAE-A786-6CF4C11506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64390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8C38755-A3A9-4048-B6B5-DC7E8A014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mmRadar</a:t>
            </a:r>
            <a:r>
              <a:rPr lang="en-US" altLang="zh-TW" dirty="0"/>
              <a:t> for Breathing/Heartbeat[2]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0EB11325-43E6-4903-BA24-5905E836BCD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04800" y="1752600"/>
                <a:ext cx="8839200" cy="4343400"/>
              </a:xfrm>
            </p:spPr>
            <p:txBody>
              <a:bodyPr/>
              <a:lstStyle/>
              <a:p>
                <a:r>
                  <a:rPr lang="en-US" altLang="zh-TW" sz="1800" b="0" dirty="0">
                    <a:latin typeface="URWPalladioL-Roma"/>
                  </a:rPr>
                  <a:t>The echo signal and the transmission signal are mixed by two orthogonal I/Q channels, and then</a:t>
                </a:r>
                <a:r>
                  <a:rPr lang="zh-TW" altLang="en-US" sz="1800" b="0" dirty="0">
                    <a:latin typeface="URWPalladioL-Roma"/>
                  </a:rPr>
                  <a:t> </a:t>
                </a:r>
                <a:r>
                  <a:rPr lang="en-US" altLang="zh-TW" sz="1800" b="0" dirty="0">
                    <a:latin typeface="URWPalladioL-Roma"/>
                  </a:rPr>
                  <a:t>passed through a low-pass filter to obtain an IF signal</a:t>
                </a:r>
                <a:endParaRPr lang="zh-TW" altLang="en-US" sz="1800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𝐼𝐹</m:t>
                        </m:r>
                      </m:sub>
                    </m:sSub>
                    <m:d>
                      <m:d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altLang="zh-TW" sz="1600" i="1">
                        <a:latin typeface="Cambria Math" panose="02040503050406030204" pitchFamily="18" charset="0"/>
                      </a:rPr>
                      <m:t>𝑒𝑥𝑝</m:t>
                    </m:r>
                    <m:d>
                      <m:d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𝑗</m:t>
                        </m:r>
                        <m:d>
                          <m:dPr>
                            <m:ctrlPr>
                              <a:rPr lang="en-US" altLang="zh-TW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box>
                                      <m:boxPr>
                                        <m:ctrlPr>
                                          <a:rPr lang="en-US" altLang="zh-TW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altLang="zh-TW" sz="16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altLang="zh-TW" sz="1600" i="1">
                                                <a:latin typeface="Cambria Math" panose="02040503050406030204" pitchFamily="18" charset="0"/>
                                              </a:rPr>
                                              <m:t>𝐵</m:t>
                                            </m:r>
                                          </m:num>
                                          <m:den>
                                            <m:sSub>
                                              <m:sSubPr>
                                                <m:ctrlPr>
                                                  <a:rPr lang="en-US" altLang="zh-TW" sz="16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altLang="zh-TW" sz="1600" i="1">
                                                    <a:latin typeface="Cambria Math" panose="02040503050406030204" pitchFamily="18" charset="0"/>
                                                  </a:rPr>
                                                  <m:t>𝑇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zh-TW" sz="1600" i="1">
                                                    <a:latin typeface="Cambria Math" panose="02040503050406030204" pitchFamily="18" charset="0"/>
                                                  </a:rPr>
                                                  <m:t>𝐶</m:t>
                                                </m:r>
                                              </m:sub>
                                            </m:sSub>
                                          </m:den>
                                        </m:f>
                                      </m:e>
                                    </m:box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+2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sSub>
                              <m:sSub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sub>
                            </m:sSub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f>
                              <m:f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sub>
                                </m:sSub>
                              </m:den>
                            </m:f>
                            <m:sSubSup>
                              <m:sSubSup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sub>
                              <m:sup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el-GR" altLang="zh-TW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  <m:d>
                              <m:d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e>
                        </m:d>
                      </m:e>
                    </m:d>
                  </m:oMath>
                </a14:m>
                <a:endParaRPr lang="en-US" altLang="zh-TW" sz="1600" dirty="0">
                  <a:latin typeface="URWPalladioL-Roma"/>
                </a:endParaRPr>
              </a:p>
              <a:p>
                <a:pPr marL="334468" lvl="1" indent="0">
                  <a:buNone/>
                </a:pPr>
                <a14:m>
                  <m:oMath xmlns:m="http://schemas.openxmlformats.org/officeDocument/2006/math">
                    <m:box>
                      <m:box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      </m:t>
                        </m:r>
                        <m:r>
                          <a:rPr lang="en-US" altLang="zh-TW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≈</m:t>
                        </m:r>
                      </m:e>
                    </m:box>
                  </m:oMath>
                </a14:m>
                <a:r>
                  <a:rPr lang="en-US" altLang="zh-TW" sz="16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altLang="zh-TW" sz="1600" i="1">
                        <a:latin typeface="Cambria Math" panose="02040503050406030204" pitchFamily="18" charset="0"/>
                      </a:rPr>
                      <m:t>𝑒𝑥𝑝</m:t>
                    </m:r>
                    <m:d>
                      <m:d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𝑗</m:t>
                        </m:r>
                        <m:d>
                          <m:dPr>
                            <m:ctrlPr>
                              <a:rPr lang="en-US" altLang="zh-TW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box>
                                      <m:boxPr>
                                        <m:ctrlPr>
                                          <a:rPr lang="en-US" altLang="zh-TW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altLang="zh-TW" sz="16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altLang="zh-TW" sz="1600" i="1">
                                                <a:latin typeface="Cambria Math" panose="02040503050406030204" pitchFamily="18" charset="0"/>
                                              </a:rPr>
                                              <m:t>𝐵</m:t>
                                            </m:r>
                                          </m:num>
                                          <m:den>
                                            <m:sSub>
                                              <m:sSubPr>
                                                <m:ctrlPr>
                                                  <a:rPr lang="en-US" altLang="zh-TW" sz="16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altLang="zh-TW" sz="1600" i="1">
                                                    <a:latin typeface="Cambria Math" panose="02040503050406030204" pitchFamily="18" charset="0"/>
                                                  </a:rPr>
                                                  <m:t>𝑇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zh-TW" sz="1600" i="1">
                                                    <a:latin typeface="Cambria Math" panose="02040503050406030204" pitchFamily="18" charset="0"/>
                                                  </a:rPr>
                                                  <m:t>𝐶</m:t>
                                                </m:r>
                                              </m:sub>
                                            </m:sSub>
                                          </m:den>
                                        </m:f>
                                      </m:e>
                                    </m:box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+2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sSub>
                              <m:sSub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sub>
                            </m:sSub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el-GR" altLang="zh-TW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  <m:d>
                              <m:d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e>
                        </m:d>
                      </m:e>
                    </m:d>
                  </m:oMath>
                </a14:m>
                <a:r>
                  <a:rPr lang="en-US" altLang="zh-TW" sz="1600" dirty="0"/>
                  <a:t>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≈</m:t>
                        </m:r>
                      </m:e>
                    </m:box>
                  </m:oMath>
                </a14:m>
                <a:r>
                  <a:rPr lang="en-US" altLang="zh-TW" sz="16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altLang="zh-TW" sz="1600" i="1">
                        <a:latin typeface="Cambria Math" panose="02040503050406030204" pitchFamily="18" charset="0"/>
                      </a:rPr>
                      <m:t>𝑒𝑥𝑝</m:t>
                    </m:r>
                    <m:d>
                      <m:d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𝑗</m:t>
                        </m:r>
                        <m:d>
                          <m:dPr>
                            <m:ctrlPr>
                              <a:rPr lang="en-US" altLang="zh-TW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f>
                              <m:f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sSub>
                                  <m:sSubPr>
                                    <m:ctrlPr>
                                      <a:rPr lang="en-US" altLang="zh-TW" sz="16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1600" i="1" dirty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altLang="zh-TW" sz="1600" i="1" dirty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sSub>
                                  <m:sSub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sub>
                                </m:sSub>
                              </m:den>
                            </m:f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zh-TW" altLang="en-US" sz="1600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  <m:d>
                                  <m:d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altLang="zh-TW" sz="16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sz="1600" i="1" dirty="0">
                                            <a:latin typeface="Cambria Math" panose="02040503050406030204" pitchFamily="18" charset="0"/>
                                          </a:rPr>
                                          <m:t>𝑅</m:t>
                                        </m:r>
                                        <m:d>
                                          <m:dPr>
                                            <m:ctrlPr>
                                              <a:rPr lang="en-US" altLang="zh-TW" sz="16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altLang="zh-TW" sz="1600" i="1" dirty="0">
                                                <a:latin typeface="Cambria Math" panose="02040503050406030204" pitchFamily="18" charset="0"/>
                                              </a:rPr>
                                              <m:t>𝑡</m:t>
                                            </m:r>
                                          </m:e>
                                        </m:d>
                                        <m:r>
                                          <a:rPr lang="en-US" altLang="zh-TW" sz="1600" i="1" dirty="0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r>
                                          <a:rPr lang="en-US" altLang="zh-TW" sz="1600" i="1" dirty="0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e>
                                      <m:sub>
                                        <m:r>
                                          <a:rPr lang="en-US" altLang="zh-TW" sz="1600" i="1" dirty="0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</m:e>
                                </m:d>
                              </m:num>
                              <m:den>
                                <m:r>
                                  <a:rPr lang="zh-TW" altLang="en-US" sz="1600" i="1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</m:den>
                            </m:f>
                          </m:e>
                        </m:d>
                      </m:e>
                    </m:d>
                    <m:r>
                      <a:rPr lang="en-US" altLang="zh-TW" sz="1600" i="1">
                        <a:latin typeface="Cambria Math" panose="02040503050406030204" pitchFamily="18" charset="0"/>
                      </a:rPr>
                      <m:t>  =</m:t>
                    </m:r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      </m:t>
                        </m:r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altLang="zh-TW" sz="1600" i="1">
                        <a:latin typeface="Cambria Math" panose="02040503050406030204" pitchFamily="18" charset="0"/>
                      </a:rPr>
                      <m:t>𝑒𝑥𝑝</m:t>
                    </m:r>
                    <m:d>
                      <m:d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𝑗</m:t>
                        </m:r>
                        <m:d>
                          <m:dPr>
                            <m:ctrlPr>
                              <a:rPr lang="en-US" altLang="zh-TW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sSub>
                              <m:sSub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b>
                            </m:sSub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𝜓</m:t>
                            </m:r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d>
                      </m:e>
                    </m:d>
                  </m:oMath>
                </a14:m>
                <a:endParaRPr lang="en-US" altLang="zh-TW" sz="1600" dirty="0">
                  <a:latin typeface="URWPalladioL-Roma"/>
                </a:endParaRPr>
              </a:p>
              <a:p>
                <a:pPr lvl="1"/>
                <a:r>
                  <a:rPr lang="en-US" altLang="zh-TW" sz="1600" dirty="0"/>
                  <a:t>Detect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altLang="zh-TW" sz="1600" dirty="0">
                    <a:latin typeface="URWPalladioL-Roma"/>
                  </a:rPr>
                  <a:t> can get distance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6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 dirty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altLang="zh-TW" sz="1600" i="1" dirty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altLang="zh-TW" sz="1600" dirty="0">
                  <a:latin typeface="URWPalladioL-Roma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zh-TW" altLang="en-US" sz="1600" b="1" i="1">
                        <a:latin typeface="Cambria Math" panose="02040503050406030204" pitchFamily="18" charset="0"/>
                      </a:rPr>
                      <m:t>𝝍</m:t>
                    </m:r>
                  </m:oMath>
                </a14:m>
                <a:r>
                  <a:rPr lang="en-US" altLang="zh-TW" sz="1600" b="1" dirty="0">
                    <a:latin typeface="CMR10"/>
                  </a:rPr>
                  <a:t>(</a:t>
                </a:r>
                <a:r>
                  <a:rPr lang="en-US" altLang="zh-TW" sz="1600" b="1" dirty="0">
                    <a:latin typeface="URWPalladioL-Ital"/>
                  </a:rPr>
                  <a:t>t</a:t>
                </a:r>
                <a:r>
                  <a:rPr lang="en-US" altLang="zh-TW" sz="1600" b="1" dirty="0">
                    <a:latin typeface="CMR10"/>
                  </a:rPr>
                  <a:t>) </a:t>
                </a:r>
                <a:r>
                  <a:rPr lang="en-US" altLang="zh-TW" sz="1600" b="1" dirty="0">
                    <a:latin typeface="URWPalladioL-Roma"/>
                  </a:rPr>
                  <a:t>varies with </a:t>
                </a:r>
                <a:r>
                  <a:rPr lang="en-US" altLang="zh-TW" sz="1600" b="1" dirty="0">
                    <a:latin typeface="URWPalladioL-Ital"/>
                  </a:rPr>
                  <a:t>R</a:t>
                </a:r>
                <a:r>
                  <a:rPr lang="en-US" altLang="zh-TW" sz="1600" b="1" dirty="0">
                    <a:latin typeface="CMR10"/>
                  </a:rPr>
                  <a:t>(</a:t>
                </a:r>
                <a:r>
                  <a:rPr lang="en-US" altLang="zh-TW" sz="1600" b="1" dirty="0">
                    <a:latin typeface="URWPalladioL-Ital"/>
                  </a:rPr>
                  <a:t>t</a:t>
                </a:r>
                <a:r>
                  <a:rPr lang="en-US" altLang="zh-TW" sz="1600" b="1" dirty="0">
                    <a:latin typeface="CMR10"/>
                  </a:rPr>
                  <a:t>)</a:t>
                </a:r>
                <a:r>
                  <a:rPr lang="en-US" altLang="zh-TW" sz="1600" dirty="0">
                    <a:latin typeface="URWPalladioL-Roma"/>
                    <a:sym typeface="Wingdings" panose="05000000000000000000" pitchFamily="2" charset="2"/>
                  </a:rPr>
                  <a:t></a:t>
                </a:r>
                <a:r>
                  <a:rPr lang="en-US" altLang="zh-TW" sz="1600" dirty="0">
                    <a:latin typeface="URWPalladioL-Roma"/>
                  </a:rPr>
                  <a:t> phase varies with </a:t>
                </a:r>
                <a:r>
                  <a:rPr lang="en-US" altLang="zh-TW" sz="1600" b="1" dirty="0">
                    <a:latin typeface="URWPalladioL-Ital"/>
                  </a:rPr>
                  <a:t>R</a:t>
                </a:r>
                <a:r>
                  <a:rPr lang="en-US" altLang="zh-TW" sz="1600" b="1" dirty="0">
                    <a:latin typeface="CMR10"/>
                  </a:rPr>
                  <a:t>(</a:t>
                </a:r>
                <a:r>
                  <a:rPr lang="en-US" altLang="zh-TW" sz="1600" b="1" dirty="0">
                    <a:latin typeface="URWPalladioL-Ital"/>
                  </a:rPr>
                  <a:t>t</a:t>
                </a:r>
                <a:r>
                  <a:rPr lang="en-US" altLang="zh-TW" sz="1600" b="1" dirty="0">
                    <a:latin typeface="CMR10"/>
                  </a:rPr>
                  <a:t>), the displacement of chest</a:t>
                </a:r>
                <a:endParaRPr lang="en-US" altLang="zh-TW" b="1" dirty="0"/>
              </a:p>
              <a:p>
                <a:r>
                  <a:rPr lang="en-US" altLang="zh-TW" sz="1800" b="0" dirty="0">
                    <a:latin typeface="URWPalladioL-Ital"/>
                  </a:rPr>
                  <a:t>R</a:t>
                </a:r>
                <a:r>
                  <a:rPr lang="en-US" altLang="zh-TW" sz="1800" b="0" dirty="0">
                    <a:latin typeface="CMR10"/>
                  </a:rPr>
                  <a:t>(</a:t>
                </a:r>
                <a:r>
                  <a:rPr lang="en-US" altLang="zh-TW" sz="1800" b="0" dirty="0">
                    <a:latin typeface="URWPalladioL-Ital"/>
                  </a:rPr>
                  <a:t>t</a:t>
                </a:r>
                <a:r>
                  <a:rPr lang="en-US" altLang="zh-TW" sz="1800" b="0" dirty="0">
                    <a:latin typeface="CMR10"/>
                  </a:rPr>
                  <a:t>) </a:t>
                </a:r>
                <a:r>
                  <a:rPr lang="en-US" altLang="zh-TW" sz="1800" b="0" dirty="0">
                    <a:latin typeface="URWPalladioL-Roma"/>
                  </a:rPr>
                  <a:t>will be very small, and it approximates a constant in a single chirp</a:t>
                </a:r>
              </a:p>
              <a:p>
                <a:r>
                  <a:rPr lang="en-US" altLang="zh-TW" sz="1800" b="0" dirty="0">
                    <a:latin typeface="URWPalladioL-Roma"/>
                  </a:rPr>
                  <a:t>Multiple chirps should be transmitted in sequence to obtain the chest displacement information, which is equivalent to sampling </a:t>
                </a:r>
                <a:r>
                  <a:rPr lang="en-US" altLang="zh-TW" sz="1800" b="0" dirty="0">
                    <a:latin typeface="URWPalladioL-Ital"/>
                  </a:rPr>
                  <a:t>R</a:t>
                </a:r>
                <a:r>
                  <a:rPr lang="en-US" altLang="zh-TW" sz="1800" b="0" dirty="0">
                    <a:latin typeface="CMR10"/>
                  </a:rPr>
                  <a:t>(</a:t>
                </a:r>
                <a:r>
                  <a:rPr lang="en-US" altLang="zh-TW" sz="1800" b="0" dirty="0">
                    <a:latin typeface="URWPalladioL-Ital"/>
                  </a:rPr>
                  <a:t>t</a:t>
                </a:r>
                <a:r>
                  <a:rPr lang="en-US" altLang="zh-TW" sz="1800" b="0" dirty="0">
                    <a:latin typeface="CMR10"/>
                  </a:rPr>
                  <a:t>)</a:t>
                </a:r>
              </a:p>
              <a:p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0EB11325-43E6-4903-BA24-5905E836BCD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752600"/>
                <a:ext cx="8839200" cy="4343400"/>
              </a:xfrm>
              <a:blipFill>
                <a:blip r:embed="rId2"/>
                <a:stretch>
                  <a:fillRect l="-552" t="-84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2F74328-BDB8-4D51-97A6-41DB5B9A2F3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DDF59B3-DB0C-4356-84F0-15B5938BC6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7FF5F2D-5B8A-4484-BB9E-E0F8FFB693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36641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6C6BB51-A607-4DAC-A66D-B5C8365DF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Vital Sign Report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76540CE-92B3-4096-ABAF-27CE551EE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latin typeface="+mn-lt"/>
              </a:rPr>
              <a:t>Vital signs or target bin phase have not yet been defined in 11bf </a:t>
            </a:r>
            <a:r>
              <a:rPr lang="en-US" altLang="zh-TW" dirty="0" err="1">
                <a:latin typeface="+mn-lt"/>
              </a:rPr>
              <a:t>mmWave</a:t>
            </a:r>
            <a:r>
              <a:rPr lang="en-US" altLang="zh-TW" dirty="0">
                <a:latin typeface="+mn-lt"/>
              </a:rPr>
              <a:t> target report </a:t>
            </a:r>
          </a:p>
          <a:p>
            <a:pPr lvl="1"/>
            <a:r>
              <a:rPr lang="en-US" altLang="zh-TW" dirty="0">
                <a:latin typeface="+mn-lt"/>
              </a:rPr>
              <a:t>Vital sign detections may be obtained by FFT operations on phases of target range bins during a Range-Doppler like processing.</a:t>
            </a:r>
          </a:p>
          <a:p>
            <a:pPr lvl="1"/>
            <a:r>
              <a:rPr lang="en-US" altLang="zh-TW" dirty="0">
                <a:latin typeface="+mn-lt"/>
              </a:rPr>
              <a:t> The processing result is different from the Range-Doppler bitmap report defined in current 11bf </a:t>
            </a:r>
            <a:r>
              <a:rPr lang="en-US" altLang="zh-TW" dirty="0" err="1">
                <a:latin typeface="+mn-lt"/>
              </a:rPr>
              <a:t>mmWave</a:t>
            </a:r>
            <a:r>
              <a:rPr lang="en-US" altLang="zh-TW" dirty="0">
                <a:latin typeface="+mn-lt"/>
              </a:rPr>
              <a:t>.</a:t>
            </a:r>
          </a:p>
          <a:p>
            <a:pPr lvl="2"/>
            <a:r>
              <a:rPr lang="en-US" altLang="zh-TW" dirty="0">
                <a:latin typeface="+mn-lt"/>
              </a:rPr>
              <a:t>SPEC 9.4.2.326.4 DMG Sensing Targets Report Data </a:t>
            </a:r>
            <a:r>
              <a:rPr lang="en-US" altLang="zh-TW" dirty="0" err="1">
                <a:latin typeface="+mn-lt"/>
              </a:rPr>
              <a:t>subelement</a:t>
            </a:r>
            <a:endParaRPr lang="zh-TW" altLang="en-US" dirty="0">
              <a:latin typeface="+mn-lt"/>
            </a:endParaRPr>
          </a:p>
          <a:p>
            <a:pPr lvl="1"/>
            <a:endParaRPr lang="en-US" altLang="zh-TW" dirty="0">
              <a:latin typeface="+mn-lt"/>
            </a:endParaRPr>
          </a:p>
          <a:p>
            <a:endParaRPr lang="zh-TW" altLang="en-US" dirty="0">
              <a:latin typeface="+mn-lt"/>
            </a:endParaRPr>
          </a:p>
          <a:p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28E62A8-3DC9-43CA-9C09-001D099D7DB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2FF50BC-DAAD-4283-A884-6E1417B796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51491A0-D0D9-4605-B25F-0BF2F74933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aphicFrame>
        <p:nvGraphicFramePr>
          <p:cNvPr id="7" name="內容版面配置區 6">
            <a:extLst>
              <a:ext uri="{FF2B5EF4-FFF2-40B4-BE49-F238E27FC236}">
                <a16:creationId xmlns:a16="http://schemas.microsoft.com/office/drawing/2014/main" id="{8EE7625D-056F-4916-B59E-414A77A6F13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9232648"/>
              </p:ext>
            </p:extLst>
          </p:nvPr>
        </p:nvGraphicFramePr>
        <p:xfrm>
          <a:off x="1905000" y="4267200"/>
          <a:ext cx="3950414" cy="2133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8386">
                  <a:extLst>
                    <a:ext uri="{9D8B030D-6E8A-4147-A177-3AD203B41FA5}">
                      <a16:colId xmlns:a16="http://schemas.microsoft.com/office/drawing/2014/main" val="3085935448"/>
                    </a:ext>
                  </a:extLst>
                </a:gridCol>
                <a:gridCol w="3462028">
                  <a:extLst>
                    <a:ext uri="{9D8B030D-6E8A-4147-A177-3AD203B41FA5}">
                      <a16:colId xmlns:a16="http://schemas.microsoft.com/office/drawing/2014/main" val="2582604555"/>
                    </a:ext>
                  </a:extLst>
                </a:gridCol>
              </a:tblGrid>
              <a:tr h="96445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Feedback inform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96787649"/>
                  </a:ext>
                </a:extLst>
              </a:tr>
              <a:tr h="96445"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zh-TW" sz="140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Range in mm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1054588"/>
                  </a:ext>
                </a:extLst>
              </a:tr>
              <a:tr h="96445"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zh-TW" sz="140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altLang="zh-TW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Range Span </a:t>
                      </a:r>
                      <a:endParaRPr lang="zh-TW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6672745"/>
                  </a:ext>
                </a:extLst>
              </a:tr>
              <a:tr h="96445"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zh-TW" sz="140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altLang="zh-TW" sz="14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</a:rPr>
                        <a:t>Azimuth  in 360/2048 degree</a:t>
                      </a:r>
                      <a:endParaRPr lang="zh-TW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72571343"/>
                  </a:ext>
                </a:extLst>
              </a:tr>
              <a:tr h="96445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zh-TW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685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</a:rPr>
                        <a:t>Azimuth Span  </a:t>
                      </a:r>
                      <a:endParaRPr lang="zh-TW" altLang="zh-TW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0811984"/>
                  </a:ext>
                </a:extLst>
              </a:tr>
              <a:tr h="96445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zh-TW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altLang="zh-TW" sz="14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</a:rPr>
                        <a:t>Elevation  in 360/2048 degree</a:t>
                      </a:r>
                      <a:endParaRPr lang="zh-TW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74220460"/>
                  </a:ext>
                </a:extLst>
              </a:tr>
              <a:tr h="96445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zh-TW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685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</a:rPr>
                        <a:t>Elevation Span  </a:t>
                      </a:r>
                      <a:endParaRPr lang="zh-TW" altLang="zh-TW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91360961"/>
                  </a:ext>
                </a:extLst>
              </a:tr>
              <a:tr h="96445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zh-TW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altLang="zh-TW" sz="14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</a:rPr>
                        <a:t>Radial Velocity in mm/sec</a:t>
                      </a:r>
                      <a:endParaRPr lang="zh-TW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37470598"/>
                  </a:ext>
                </a:extLst>
              </a:tr>
              <a:tr h="117108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8</a:t>
                      </a:r>
                      <a:endParaRPr lang="zh-TW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altLang="zh-TW" sz="14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</a:rPr>
                        <a:t>Azimuth Velocity in (360/2048 degree)/sec </a:t>
                      </a:r>
                      <a:endParaRPr lang="zh-TW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76294790"/>
                  </a:ext>
                </a:extLst>
              </a:tr>
              <a:tr h="88408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9</a:t>
                      </a:r>
                      <a:endParaRPr lang="zh-TW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685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</a:rPr>
                        <a:t>Elevation Velocity in (360/2048 degree)/sec </a:t>
                      </a:r>
                      <a:endParaRPr lang="zh-TW" altLang="zh-TW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26392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8250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64D8133-C8D8-45CD-B27B-F392164F8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mmRadar</a:t>
            </a:r>
            <a:r>
              <a:rPr lang="en-US" altLang="zh-TW" dirty="0"/>
              <a:t> for Breathing/Heartbeat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82E562F-FE1C-4611-91AE-07A321E522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Breathing Detection test</a:t>
            </a:r>
          </a:p>
          <a:p>
            <a:pPr lvl="1"/>
            <a:r>
              <a:rPr lang="en-US" altLang="zh-TW" dirty="0"/>
              <a:t>Using phase variation to calculate breathing rate </a:t>
            </a:r>
          </a:p>
          <a:p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7F276C4-62FC-4D0A-ADFD-4FD63B030FF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6FD1830-B0B3-4ACF-A208-855567F0FC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40F9BC1-5630-4E50-8434-3E3B6B0655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48C5F70B-8332-45D7-B805-61EF7E7669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660" y="2622550"/>
            <a:ext cx="3302000" cy="2476500"/>
          </a:xfrm>
          <a:prstGeom prst="rect">
            <a:avLst/>
          </a:prstGeom>
        </p:spPr>
      </p:pic>
      <p:sp>
        <p:nvSpPr>
          <p:cNvPr id="8" name="箭號: 向右 7">
            <a:extLst>
              <a:ext uri="{FF2B5EF4-FFF2-40B4-BE49-F238E27FC236}">
                <a16:creationId xmlns:a16="http://schemas.microsoft.com/office/drawing/2014/main" id="{4467D122-D317-4038-B055-5A06354E2E7F}"/>
              </a:ext>
            </a:extLst>
          </p:cNvPr>
          <p:cNvSpPr/>
          <p:nvPr/>
        </p:nvSpPr>
        <p:spPr>
          <a:xfrm>
            <a:off x="3732530" y="3675380"/>
            <a:ext cx="603250" cy="4546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FFT</a:t>
            </a:r>
            <a:endParaRPr lang="zh-TW" altLang="en-US" dirty="0"/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8023FE83-0D2B-42DD-9340-C14C72CA3F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0" y="2590800"/>
            <a:ext cx="3566160" cy="2674620"/>
          </a:xfrm>
          <a:prstGeom prst="rect">
            <a:avLst/>
          </a:prstGeom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476518DD-5662-4B5D-8AC3-D8C78332375B}"/>
              </a:ext>
            </a:extLst>
          </p:cNvPr>
          <p:cNvSpPr txBox="1"/>
          <p:nvPr/>
        </p:nvSpPr>
        <p:spPr>
          <a:xfrm>
            <a:off x="5214696" y="2956446"/>
            <a:ext cx="1583140" cy="3070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Breathing rate~=17 per min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57296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454D5A7-9BD3-4FE2-AB81-56FC4E16F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 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325672-61DD-4427-92F5-F80B7BE9E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Vital sign detection is one of 11BF use cases</a:t>
            </a:r>
          </a:p>
          <a:p>
            <a:r>
              <a:rPr lang="en-US" altLang="zh-TW" dirty="0"/>
              <a:t>Propose to add (E)DMG report elements for vital sign detection</a:t>
            </a:r>
          </a:p>
          <a:p>
            <a:pPr lvl="1"/>
            <a:r>
              <a:rPr lang="en-US" altLang="zh-TW" dirty="0"/>
              <a:t>Add phase or vital sign</a:t>
            </a:r>
            <a:r>
              <a:rPr lang="en-US" altLang="zh-TW" sz="18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(breathing</a:t>
            </a:r>
            <a:r>
              <a:rPr lang="zh-TW" altLang="en-US" sz="18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18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rate or heartbeat) feedback</a:t>
            </a:r>
            <a:r>
              <a:rPr lang="en-US" altLang="zh-TW" dirty="0"/>
              <a:t> in target report</a:t>
            </a:r>
          </a:p>
          <a:p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B3F92B6-E9AA-483A-94B8-20C05CA460D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3D573B5-6082-4BD3-9E12-141884A0DD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E543A72-CC92-4069-AF23-5524FF7D5A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79820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BB3BCB9-503B-4823-9052-DB629ADB7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28FDA9F-A172-48BB-BF12-507A7D724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b="0" dirty="0"/>
              <a:t>[1] 11-20-1712-01-00bf-wifi-sensing-use-cases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r>
              <a:rPr lang="en-US" altLang="zh-TW" sz="2400" b="0" dirty="0"/>
              <a:t>[2] Y. Wang, W. Wang, Mu Zhou, A. Ren, Z. Tian, 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“</a:t>
            </a:r>
            <a:r>
              <a:rPr lang="en-US" altLang="zh-TW" sz="2000" b="0" i="0" u="none" strike="noStrike" baseline="0" dirty="0">
                <a:latin typeface="URWPalladioL-Bold"/>
              </a:rPr>
              <a:t>Remote Monitoring of Human Vital Signs Based on 77-GHz mm-Wave FMCW Radar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”, </a:t>
            </a:r>
            <a:r>
              <a:rPr lang="en-US" altLang="zh-TW" sz="2000" b="0" i="1" dirty="0">
                <a:solidFill>
                  <a:srgbClr val="1A1A1A"/>
                </a:solidFill>
                <a:effectLst/>
                <a:latin typeface="Arial" panose="020B0604020202020204" pitchFamily="34" charset="0"/>
              </a:rPr>
              <a:t>Sensors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2020</a:t>
            </a:r>
          </a:p>
          <a:p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47FC684-E8F4-4FB3-9D59-65D9F358022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BDE3810-47D1-4BA0-983C-8F19C67DF0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A765025-C65C-449E-B72F-A54ADFDE2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8831977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367476</TotalTime>
  <Words>883</Words>
  <Application>Microsoft Office PowerPoint</Application>
  <PresentationFormat>如螢幕大小 (4:3)</PresentationFormat>
  <Paragraphs>172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9" baseType="lpstr">
      <vt:lpstr>Arial Unicode MS</vt:lpstr>
      <vt:lpstr>CMR10</vt:lpstr>
      <vt:lpstr>URWPalladioL-Bold</vt:lpstr>
      <vt:lpstr>URWPalladioL-Ital</vt:lpstr>
      <vt:lpstr>URWPalladioL-Roma</vt:lpstr>
      <vt:lpstr>Arial</vt:lpstr>
      <vt:lpstr>Calibri</vt:lpstr>
      <vt:lpstr>Cambria Math</vt:lpstr>
      <vt:lpstr>Times New Roman</vt:lpstr>
      <vt:lpstr>802-11-Submission</vt:lpstr>
      <vt:lpstr>mmWave Phase Feedback</vt:lpstr>
      <vt:lpstr>Introduction </vt:lpstr>
      <vt:lpstr>Vital Signs Detection</vt:lpstr>
      <vt:lpstr>mmRadar for Breathing/Heartbeat[2]</vt:lpstr>
      <vt:lpstr>mmRadar for Breathing/Heartbeat[2]</vt:lpstr>
      <vt:lpstr>Vital Sign Report</vt:lpstr>
      <vt:lpstr>mmRadar for Breathing/Heartbeat</vt:lpstr>
      <vt:lpstr>Summary </vt:lpstr>
      <vt:lpstr>Reference 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Kevin Tsai (蔡宗翰)</cp:lastModifiedBy>
  <cp:revision>5281</cp:revision>
  <cp:lastPrinted>2017-07-07T02:11:09Z</cp:lastPrinted>
  <dcterms:created xsi:type="dcterms:W3CDTF">2007-05-21T21:00:37Z</dcterms:created>
  <dcterms:modified xsi:type="dcterms:W3CDTF">2022-12-07T09:01:37Z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3bcef13-7cac-433f-ba1d-47a323951816_Enabled">
    <vt:lpwstr>true</vt:lpwstr>
  </property>
  <property fmtid="{D5CDD505-2E9C-101B-9397-08002B2CF9AE}" pid="3" name="MSIP_Label_83bcef13-7cac-433f-ba1d-47a323951816_SetDate">
    <vt:lpwstr>2022-11-02T01:48:49Z</vt:lpwstr>
  </property>
  <property fmtid="{D5CDD505-2E9C-101B-9397-08002B2CF9AE}" pid="4" name="MSIP_Label_83bcef13-7cac-433f-ba1d-47a323951816_Method">
    <vt:lpwstr>Privileged</vt:lpwstr>
  </property>
  <property fmtid="{D5CDD505-2E9C-101B-9397-08002B2CF9AE}" pid="5" name="MSIP_Label_83bcef13-7cac-433f-ba1d-47a323951816_Name">
    <vt:lpwstr>MTK_Unclassified</vt:lpwstr>
  </property>
  <property fmtid="{D5CDD505-2E9C-101B-9397-08002B2CF9AE}" pid="6" name="MSIP_Label_83bcef13-7cac-433f-ba1d-47a323951816_SiteId">
    <vt:lpwstr>a7687ede-7a6b-4ef6-bace-642f677fbe31</vt:lpwstr>
  </property>
  <property fmtid="{D5CDD505-2E9C-101B-9397-08002B2CF9AE}" pid="7" name="MSIP_Label_83bcef13-7cac-433f-ba1d-47a323951816_ActionId">
    <vt:lpwstr>81545355-803e-41e3-81f1-6d6295c0be86</vt:lpwstr>
  </property>
  <property fmtid="{D5CDD505-2E9C-101B-9397-08002B2CF9AE}" pid="8" name="MSIP_Label_83bcef13-7cac-433f-ba1d-47a323951816_ContentBits">
    <vt:lpwstr>0</vt:lpwstr>
  </property>
</Properties>
</file>