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7" r:id="rId4"/>
    <p:sldId id="268" r:id="rId5"/>
    <p:sldId id="269" r:id="rId6"/>
    <p:sldId id="266" r:id="rId7"/>
  </p:sldIdLst>
  <p:sldSz cx="9144000" cy="6858000" type="screen4x3"/>
  <p:notesSz cx="6934200" cy="9280525"/>
  <p:embeddedFontLst>
    <p:embeddedFont>
      <p:font typeface="Lato" panose="020F0502020204030203" pitchFamily="34" charset="0"/>
      <p:regular r:id="rId9"/>
      <p:bold r:id="rId10"/>
      <p:italic r:id="rId11"/>
      <p:boldItalic r:id="rId12"/>
    </p:embeddedFont>
    <p:embeddedFont>
      <p:font typeface="Poppins Light" panose="00000400000000000000" pitchFamily="2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6" roundtripDataSignature="AMtx7mgUibYloVYfIzXJdoKZBBpjJ0G38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298401D-0551-42B9-8EBC-044922EE1571}">
  <a:tblStyle styleId="{A298401D-0551-42B9-8EBC-044922EE157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0A94BDD-AF5B-456A-A5DD-BB7606EAF53E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126" y="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26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6" name="Google Shape;6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7563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7" name="Google Shape;7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4763" cy="417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9" name="Google Shape;9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u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n"/>
          <p:cNvSpPr/>
          <p:nvPr/>
        </p:nvSpPr>
        <p:spPr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1" name="Google Shape;11;n"/>
          <p:cNvCxnSpPr/>
          <p:nvPr/>
        </p:nvCxnSpPr>
        <p:spPr>
          <a:xfrm>
            <a:off x="723900" y="8983663"/>
            <a:ext cx="54864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cxnSp>
        <p:nvCxnSpPr>
          <p:cNvPr id="12" name="Google Shape;12;n"/>
          <p:cNvCxnSpPr/>
          <p:nvPr/>
        </p:nvCxnSpPr>
        <p:spPr>
          <a:xfrm>
            <a:off x="647700" y="296863"/>
            <a:ext cx="5638800" cy="1587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84" name="Google Shape;84;p1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85" name="Google Shape;85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86" name="Google Shape;86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87" name="Google Shape;87;p1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00" name="Google Shape;100;p2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01" name="Google Shape;101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02" name="Google Shape;102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03" name="Google Shape;103;p2:notes"/>
          <p:cNvSpPr txBox="1"/>
          <p:nvPr/>
        </p:nvSpPr>
        <p:spPr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4" name="Google Shape;104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2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4387" cy="3467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7:notes"/>
          <p:cNvSpPr txBox="1">
            <a:spLocks noGrp="1"/>
          </p:cNvSpPr>
          <p:nvPr>
            <p:ph type="hdr" idx="2"/>
          </p:nvPr>
        </p:nvSpPr>
        <p:spPr>
          <a:xfrm>
            <a:off x="5640388" y="96838"/>
            <a:ext cx="639762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224" name="Google Shape;224;p7:notes"/>
          <p:cNvSpPr txBox="1">
            <a:spLocks noGrp="1"/>
          </p:cNvSpPr>
          <p:nvPr>
            <p:ph type="dt" idx="10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225" name="Google Shape;225;p7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2337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26" name="Google Shape;226;p7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1175" cy="363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27" name="Google Shape;227;p7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228" name="Google Shape;228;p7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00" tIns="46075" rIns="93600" bIns="460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December 2022</a:t>
            </a: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 with title">
  <p:cSld name="Blank_1_2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424ceaa01d_1_68"/>
          <p:cNvSpPr txBox="1">
            <a:spLocks noGrp="1"/>
          </p:cNvSpPr>
          <p:nvPr>
            <p:ph type="sldNum" idx="12"/>
          </p:nvPr>
        </p:nvSpPr>
        <p:spPr>
          <a:xfrm>
            <a:off x="222406" y="337359"/>
            <a:ext cx="713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80" name="Google Shape;80;g1424ceaa01d_1_68"/>
          <p:cNvSpPr txBox="1">
            <a:spLocks noGrp="1"/>
          </p:cNvSpPr>
          <p:nvPr>
            <p:ph type="title"/>
          </p:nvPr>
        </p:nvSpPr>
        <p:spPr>
          <a:xfrm>
            <a:off x="0" y="261151"/>
            <a:ext cx="9144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2700"/>
            </a:lvl1pPr>
            <a:lvl2pPr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2pPr>
            <a:lvl3pPr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3pPr>
            <a:lvl4pPr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4pPr>
            <a:lvl5pPr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5pPr>
            <a:lvl6pPr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6pPr>
            <a:lvl7pPr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7pPr>
            <a:lvl8pPr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8pPr>
            <a:lvl9pPr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>
                <a:latin typeface="Poppins Light"/>
                <a:ea typeface="Poppins Light"/>
                <a:cs typeface="Poppins Light"/>
                <a:sym typeface="Poppins Light"/>
              </a:defRPr>
            </a:lvl9pPr>
          </a:lstStyle>
          <a:p>
            <a:endParaRPr/>
          </a:p>
        </p:txBody>
      </p:sp>
      <p:sp>
        <p:nvSpPr>
          <p:cNvPr id="81" name="Google Shape;81;g1424ceaa01d_1_68"/>
          <p:cNvSpPr txBox="1">
            <a:spLocks noGrp="1"/>
          </p:cNvSpPr>
          <p:nvPr>
            <p:ph type="sldNum" idx="2"/>
          </p:nvPr>
        </p:nvSpPr>
        <p:spPr>
          <a:xfrm>
            <a:off x="6485700" y="6487296"/>
            <a:ext cx="1808400" cy="296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      </a:t>
            </a:r>
            <a:fld id="{00000000-1234-1234-1234-123412341234}" type="slidenum">
              <a:rPr lang="en-US" sz="900"/>
              <a:t>‹#›</a:t>
            </a:fld>
            <a:endParaRPr sz="90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04">
          <p15:clr>
            <a:srgbClr val="FA7B17"/>
          </p15:clr>
        </p15:guide>
        <p15:guide id="2" pos="2880">
          <p15:clr>
            <a:srgbClr val="FA7B17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ctr">
              <a:spcBef>
                <a:spcPts val="60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spcBef>
                <a:spcPts val="500"/>
              </a:spcBef>
              <a:spcAft>
                <a:spcPts val="0"/>
              </a:spcAft>
              <a:buSzPts val="2000"/>
              <a:buNone/>
              <a:defRPr/>
            </a:lvl2pPr>
            <a:lvl3pPr lvl="2" algn="ctr">
              <a:spcBef>
                <a:spcPts val="450"/>
              </a:spcBef>
              <a:spcAft>
                <a:spcPts val="0"/>
              </a:spcAft>
              <a:buSzPts val="1800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December 2022</a:t>
            </a:r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1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December 2022</a:t>
            </a:r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084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2"/>
          </p:nvPr>
        </p:nvSpPr>
        <p:spPr>
          <a:xfrm>
            <a:off x="4646613" y="1981200"/>
            <a:ext cx="3810000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8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4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20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December 2022</a:t>
            </a:r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b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 sz="2400"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 sz="2000"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 sz="1800"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 sz="1600"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December 2022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December 2022</a:t>
            </a:r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December 2022</a:t>
            </a:r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6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6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3213" cy="77708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6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December 2022</a:t>
            </a:r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08613" cy="1941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body" idx="1"/>
          </p:nvPr>
        </p:nvSpPr>
        <p:spPr>
          <a:xfrm rot="5400000">
            <a:off x="819944" y="551657"/>
            <a:ext cx="5408613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lvl="0" indent="-228600" algn="l">
              <a:spcBef>
                <a:spcPts val="60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spcBef>
                <a:spcPts val="50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spcBef>
                <a:spcPts val="4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spcBef>
                <a:spcPts val="40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December 2022</a:t>
            </a:r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lvl="0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lvl="1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lvl="2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lvl="3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lvl="4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lvl="5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lvl="6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lvl="7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lvl="8" indent="0" algn="ctr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>
            <a:lvl1pPr marL="457200" marR="0" lvl="0" indent="-228600" algn="l" rtl="0">
              <a:spcBef>
                <a:spcPts val="60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50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45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228600" algn="l" rtl="0">
              <a:spcBef>
                <a:spcPts val="400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December 2022</a:t>
            </a:r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/>
              <a:t>Dave Halasz, Morse Micro</a:t>
            </a:r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cxnSp>
        <p:nvCxnSpPr>
          <p:cNvPr id="19" name="Google Shape;19;p8"/>
          <p:cNvCxnSpPr/>
          <p:nvPr/>
        </p:nvCxnSpPr>
        <p:spPr>
          <a:xfrm>
            <a:off x="685800" y="609600"/>
            <a:ext cx="77724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0" name="Google Shape;20;p8"/>
          <p:cNvSpPr/>
          <p:nvPr/>
        </p:nvSpPr>
        <p:spPr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8"/>
          <p:cNvCxnSpPr/>
          <p:nvPr/>
        </p:nvCxnSpPr>
        <p:spPr>
          <a:xfrm>
            <a:off x="685800" y="6477000"/>
            <a:ext cx="7848600" cy="1588"/>
          </a:xfrm>
          <a:prstGeom prst="straightConnector1">
            <a:avLst/>
          </a:prstGeom>
          <a:noFill/>
          <a:ln w="12600" cap="flat" cmpd="sng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22" name="Google Shape;22;p8"/>
          <p:cNvSpPr txBox="1"/>
          <p:nvPr/>
        </p:nvSpPr>
        <p:spPr>
          <a:xfrm>
            <a:off x="5000628" y="357166"/>
            <a:ext cx="3500462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rPr lang="en-US" sz="18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802.11-22/2097r0</a:t>
            </a:r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December 2022</a:t>
            </a:r>
            <a:endParaRPr dirty="0"/>
          </a:p>
        </p:txBody>
      </p:sp>
      <p:sp>
        <p:nvSpPr>
          <p:cNvPr id="92" name="Google Shape;92;p1"/>
          <p:cNvSpPr txBox="1"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93" name="Google Shape;93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4" name="Google Shape;94;p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S1G Energy Limited operation</a:t>
            </a:r>
            <a:endParaRPr dirty="0"/>
          </a:p>
        </p:txBody>
      </p:sp>
      <p:sp>
        <p:nvSpPr>
          <p:cNvPr id="95" name="Google Shape;95;p1"/>
          <p:cNvSpPr txBox="1">
            <a:spLocks noGrp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Date:</a:t>
            </a:r>
            <a:r>
              <a:rPr lang="en-US" sz="2000" b="0" dirty="0"/>
              <a:t> 2022-12-05</a:t>
            </a:r>
            <a:endParaRPr dirty="0"/>
          </a:p>
        </p:txBody>
      </p:sp>
      <p:sp>
        <p:nvSpPr>
          <p:cNvPr id="96" name="Google Shape;96;p1"/>
          <p:cNvSpPr/>
          <p:nvPr/>
        </p:nvSpPr>
        <p:spPr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/>
          </a:p>
        </p:txBody>
      </p:sp>
      <p:graphicFrame>
        <p:nvGraphicFramePr>
          <p:cNvPr id="97" name="Google Shape;97;p1"/>
          <p:cNvGraphicFramePr/>
          <p:nvPr>
            <p:extLst>
              <p:ext uri="{D42A27DB-BD31-4B8C-83A1-F6EECF244321}">
                <p14:modId xmlns:p14="http://schemas.microsoft.com/office/powerpoint/2010/main" val="856137263"/>
              </p:ext>
            </p:extLst>
          </p:nvPr>
        </p:nvGraphicFramePr>
        <p:xfrm>
          <a:off x="533400" y="2508250"/>
          <a:ext cx="8251550" cy="2682040"/>
        </p:xfrm>
        <a:graphic>
          <a:graphicData uri="http://schemas.openxmlformats.org/drawingml/2006/table">
            <a:tbl>
              <a:tblPr>
                <a:noFill/>
                <a:tableStyleId>{A298401D-0551-42B9-8EBC-044922EE1571}</a:tableStyleId>
              </a:tblPr>
              <a:tblGrid>
                <a:gridCol w="195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4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30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696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Name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Affiliation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Address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Phone</a:t>
                      </a:r>
                      <a:endParaRPr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b="1"/>
                        <a:t>email</a:t>
                      </a:r>
                      <a:endParaRPr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David Halasz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Morse Micro</a:t>
                      </a: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dave.halasz@morsemicro.com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December 2022</a:t>
            </a:r>
            <a:endParaRPr/>
          </a:p>
        </p:txBody>
      </p:sp>
      <p:sp>
        <p:nvSpPr>
          <p:cNvPr id="108" name="Google Shape;108;p2"/>
          <p:cNvSpPr txBox="1"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109" name="Google Shape;109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10" name="Google Shape;110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Abstract</a:t>
            </a:r>
            <a:endParaRPr/>
          </a:p>
        </p:txBody>
      </p:sp>
      <p:sp>
        <p:nvSpPr>
          <p:cNvPr id="111" name="Google Shape;111;p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IEEE 802.11ah introduced Energy Limited STAs operation. Energy Limited STAs operation can be useful for AMP-assisted IoT device[1] operation. This submission is a review of Energy Limited STAs operation.  </a:t>
            </a:r>
            <a:endParaRPr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82FE83E-D0D3-0B81-141D-25D697063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Limited STAs operation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8D97CD-97C5-50E8-F4FE-C8DFD878E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Energy Limited STAs operation was introduced to address some timing issues for STAs operating with small batteries[2]. Two timers were introduced for EL operation.</a:t>
            </a:r>
          </a:p>
          <a:p>
            <a:pPr lvl="1"/>
            <a:r>
              <a:rPr lang="en-US" dirty="0" err="1"/>
              <a:t>ELMaxAwakeTimer</a:t>
            </a:r>
            <a:r>
              <a:rPr lang="en-US" dirty="0"/>
              <a:t> : Maximum duration of an RX or TX event</a:t>
            </a:r>
          </a:p>
          <a:p>
            <a:pPr lvl="1"/>
            <a:r>
              <a:rPr lang="en-US" dirty="0" err="1"/>
              <a:t>ELRecoveryTimer</a:t>
            </a:r>
            <a:r>
              <a:rPr lang="en-US" dirty="0"/>
              <a:t> : Amount of time needed before next RX or TX event can occur.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F6A0A-8469-34BC-0705-9BA69460A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t>3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65F3E-8788-4DE9-A539-C4B08EF7D2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Dave Halasz, Morse Micro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70E23-F526-68D7-649F-7D69221C40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2022</a:t>
            </a:r>
          </a:p>
        </p:txBody>
      </p:sp>
    </p:spTree>
    <p:extLst>
      <p:ext uri="{BB962C8B-B14F-4D97-AF65-F5344CB8AC3E}">
        <p14:creationId xmlns:p14="http://schemas.microsoft.com/office/powerpoint/2010/main" val="2787540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82FE83E-D0D3-0B81-141D-25D697063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Indication of Energy Limited STAs operation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8D97CD-97C5-50E8-F4FE-C8DFD878E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Energy Limited STA can send EL Operation element in Probe Request, TDLS Setup Request, TDLS Setup Response, (Re)Association Request and EL Operation frame[3].</a:t>
            </a:r>
          </a:p>
          <a:p>
            <a:pPr lvl="1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F6A0A-8469-34BC-0705-9BA69460A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t>4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65F3E-8788-4DE9-A539-C4B08EF7D2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Dave Halasz, Morse Micro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70E23-F526-68D7-649F-7D69221C40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21B375-D19F-4759-D0FE-B0905C8B46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181" y="3727451"/>
            <a:ext cx="5810250" cy="170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406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82FE83E-D0D3-0B81-141D-25D697063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Energy Limited STAs operation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F8D97CD-97C5-50E8-F4FE-C8DFD878E7A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 AP limits transmission exchange time to </a:t>
            </a:r>
            <a:r>
              <a:rPr lang="en-US" dirty="0" err="1"/>
              <a:t>ELMaxAwakeTimer</a:t>
            </a:r>
            <a:r>
              <a:rPr lang="en-US" dirty="0"/>
              <a:t>.</a:t>
            </a:r>
          </a:p>
          <a:p>
            <a:r>
              <a:rPr lang="en-US" dirty="0"/>
              <a:t>After an EL STA has performed a transmission exchange, the AP will not initiate another transmission to the EL STA for </a:t>
            </a:r>
            <a:r>
              <a:rPr lang="en-US" dirty="0" err="1"/>
              <a:t>ELRecoveryTimer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F6A0A-8469-34BC-0705-9BA69460A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 smtClean="0"/>
              <a:t>5</a:t>
            </a:fld>
            <a:endParaRPr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65F3E-8788-4DE9-A539-C4B08EF7D23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Dave Halasz, Morse Micro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C70E23-F526-68D7-649F-7D69221C40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2C9F610-10CA-04FB-9547-BAF2DBFCE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2748" y="4054425"/>
            <a:ext cx="5658803" cy="236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1363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"/>
          <p:cNvSpPr txBox="1">
            <a:spLocks noGrp="1"/>
          </p:cNvSpPr>
          <p:nvPr>
            <p:ph type="dt" idx="10"/>
          </p:nvPr>
        </p:nvSpPr>
        <p:spPr>
          <a:xfrm>
            <a:off x="720923" y="330916"/>
            <a:ext cx="2374800" cy="27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December 2022</a:t>
            </a:r>
            <a:endParaRPr/>
          </a:p>
        </p:txBody>
      </p:sp>
      <p:sp>
        <p:nvSpPr>
          <p:cNvPr id="231" name="Google Shape;231;p7"/>
          <p:cNvSpPr txBox="1"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Dave Halasz, Morse Micro</a:t>
            </a:r>
            <a:endParaRPr/>
          </a:p>
        </p:txBody>
      </p:sp>
      <p:sp>
        <p:nvSpPr>
          <p:cNvPr id="232" name="Google Shape;232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233" name="Google Shape;23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References</a:t>
            </a:r>
            <a:endParaRPr/>
          </a:p>
        </p:txBody>
      </p:sp>
      <p:sp>
        <p:nvSpPr>
          <p:cNvPr id="234" name="Google Shape;23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2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50" tIns="46075" rIns="92150" bIns="46075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IEEE 802.11 22/1562r4 Draft Technical Report on support of AMP IoT devices in WLAN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IEEE 802.11 13/0304r0 Operation With Small Batteries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dirty="0"/>
              <a:t>IEEE 802.11-2020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315</Words>
  <Application>Microsoft Office PowerPoint</Application>
  <PresentationFormat>On-screen Show (4:3)</PresentationFormat>
  <Paragraphs>56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Times New Roman</vt:lpstr>
      <vt:lpstr>Lato</vt:lpstr>
      <vt:lpstr>Poppins Light</vt:lpstr>
      <vt:lpstr>Arial</vt:lpstr>
      <vt:lpstr>Office Theme</vt:lpstr>
      <vt:lpstr>S1G Energy Limited operation</vt:lpstr>
      <vt:lpstr>Abstract</vt:lpstr>
      <vt:lpstr>Energy Limited STAs operation</vt:lpstr>
      <vt:lpstr>Indication of Energy Limited STAs operation</vt:lpstr>
      <vt:lpstr>Energy Limited STAs operation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S1G Energy Limited operation</dc:title>
  <dc:creator>david.e.halasz@outlook.com</dc:creator>
  <cp:lastModifiedBy>david.e.halasz@outlook.com</cp:lastModifiedBy>
  <cp:revision>2</cp:revision>
  <dcterms:created xsi:type="dcterms:W3CDTF">2022-08-02T14:15:04Z</dcterms:created>
  <dcterms:modified xsi:type="dcterms:W3CDTF">2022-12-05T18:38:24Z</dcterms:modified>
</cp:coreProperties>
</file>