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1"/>
  </p:notesMasterIdLst>
  <p:handoutMasterIdLst>
    <p:handoutMasterId r:id="rId82"/>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009" r:id="rId17"/>
    <p:sldId id="1010" r:id="rId18"/>
    <p:sldId id="1015" r:id="rId19"/>
    <p:sldId id="1016" r:id="rId20"/>
    <p:sldId id="1036" r:id="rId21"/>
    <p:sldId id="1067" r:id="rId22"/>
    <p:sldId id="1068" r:id="rId23"/>
    <p:sldId id="1081" r:id="rId24"/>
    <p:sldId id="1082" r:id="rId25"/>
    <p:sldId id="983" r:id="rId26"/>
    <p:sldId id="988" r:id="rId27"/>
    <p:sldId id="906" r:id="rId28"/>
    <p:sldId id="995" r:id="rId29"/>
    <p:sldId id="942" r:id="rId30"/>
    <p:sldId id="1017" r:id="rId31"/>
    <p:sldId id="1011" r:id="rId32"/>
    <p:sldId id="1043" r:id="rId33"/>
    <p:sldId id="991" r:id="rId34"/>
    <p:sldId id="996" r:id="rId35"/>
    <p:sldId id="997" r:id="rId36"/>
    <p:sldId id="998" r:id="rId37"/>
    <p:sldId id="999" r:id="rId38"/>
    <p:sldId id="1000" r:id="rId39"/>
    <p:sldId id="1001" r:id="rId40"/>
    <p:sldId id="1002" r:id="rId41"/>
    <p:sldId id="1003" r:id="rId42"/>
    <p:sldId id="1004" r:id="rId43"/>
    <p:sldId id="1005" r:id="rId44"/>
    <p:sldId id="1006" r:id="rId45"/>
    <p:sldId id="1018" r:id="rId46"/>
    <p:sldId id="1045" r:id="rId47"/>
    <p:sldId id="1046" r:id="rId48"/>
    <p:sldId id="1047" r:id="rId49"/>
    <p:sldId id="1048" r:id="rId50"/>
    <p:sldId id="1049" r:id="rId51"/>
    <p:sldId id="1050" r:id="rId52"/>
    <p:sldId id="1051" r:id="rId53"/>
    <p:sldId id="1052" r:id="rId54"/>
    <p:sldId id="1053" r:id="rId55"/>
    <p:sldId id="1054" r:id="rId56"/>
    <p:sldId id="1055" r:id="rId57"/>
    <p:sldId id="1056" r:id="rId58"/>
    <p:sldId id="1057" r:id="rId59"/>
    <p:sldId id="1058" r:id="rId60"/>
    <p:sldId id="1059" r:id="rId61"/>
    <p:sldId id="1060" r:id="rId62"/>
    <p:sldId id="1061" r:id="rId63"/>
    <p:sldId id="1069" r:id="rId64"/>
    <p:sldId id="1070" r:id="rId65"/>
    <p:sldId id="1071" r:id="rId66"/>
    <p:sldId id="1072" r:id="rId67"/>
    <p:sldId id="1073" r:id="rId68"/>
    <p:sldId id="1074" r:id="rId69"/>
    <p:sldId id="1075" r:id="rId70"/>
    <p:sldId id="1076" r:id="rId71"/>
    <p:sldId id="1077" r:id="rId72"/>
    <p:sldId id="1078" r:id="rId73"/>
    <p:sldId id="1079" r:id="rId74"/>
    <p:sldId id="1080" r:id="rId75"/>
    <p:sldId id="842" r:id="rId76"/>
    <p:sldId id="1012" r:id="rId77"/>
    <p:sldId id="1013" r:id="rId78"/>
    <p:sldId id="990" r:id="rId79"/>
    <p:sldId id="888" r:id="rId80"/>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5" autoAdjust="0"/>
    <p:restoredTop sz="94872" autoAdjust="0"/>
  </p:normalViewPr>
  <p:slideViewPr>
    <p:cSldViewPr>
      <p:cViewPr varScale="1">
        <p:scale>
          <a:sx n="109" d="100"/>
          <a:sy n="109" d="100"/>
        </p:scale>
        <p:origin x="100" y="88"/>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492</c:v>
                </c:pt>
                <c:pt idx="1">
                  <c:v>43</c:v>
                </c:pt>
                <c:pt idx="2">
                  <c:v>264</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731687200"/>
        <c:axId val="731681760"/>
      </c:barChart>
      <c:catAx>
        <c:axId val="7316872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731681760"/>
        <c:crosses val="autoZero"/>
        <c:auto val="1"/>
        <c:lblAlgn val="ctr"/>
        <c:lblOffset val="100"/>
        <c:noMultiLvlLbl val="0"/>
      </c:catAx>
      <c:valAx>
        <c:axId val="7316817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316872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72094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2846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8731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861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28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5931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8943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75294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3865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9278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32</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078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627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73636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47134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23125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1280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35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55284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015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21209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84164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446481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05677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15758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1164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9865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503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45981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30256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35380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898860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95037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724522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233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47492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72885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340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224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69112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97669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9318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1590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71977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260393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60236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35954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9697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77542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25952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25850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415977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10992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233713" y="304027"/>
            <a:ext cx="35010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802.11-22/2087r12</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5154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December </a:t>
            </a:r>
            <a:r>
              <a:rPr lang="en-US" altLang="en-US" sz="1800" b="1" dirty="0" smtClean="0"/>
              <a:t>2022</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chaspark.net/#/hotspots/809559703647510528"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chaspark.net/#/live/809500047632257024?lang=en"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December teleconference </a:t>
            </a:r>
            <a:r>
              <a:rPr lang="en-US" altLang="en-US" sz="3600" dirty="0" smtClean="0"/>
              <a:t>2022</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2022-12-08</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endParaRPr lang="en-US" altLang="en-US" sz="1600" dirty="0" smtClean="0"/>
          </a:p>
          <a:p>
            <a:pPr algn="just"/>
            <a:endParaRPr lang="en-US" altLang="en-US" sz="1600" dirty="0"/>
          </a:p>
          <a:p>
            <a:pPr algn="just"/>
            <a:endParaRPr lang="en-US" altLang="en-US" sz="1600" dirty="0"/>
          </a:p>
          <a:p>
            <a:pPr lvl="1" algn="just"/>
            <a:endParaRPr lang="en-US" altLang="en-US" sz="12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51683188"/>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22/1918 </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2</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 Wei (NXP)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smtClean="0">
                          <a:solidFill>
                            <a:srgbClr val="00B050"/>
                          </a:solidFill>
                          <a:latin typeface="+mn-lt"/>
                          <a:ea typeface="+mn-ea"/>
                          <a:cs typeface="+mn-cs"/>
                        </a:rPr>
                        <a:t>Proposed Draft Text for Sensing-Responder-to-Sensing-Responder Sounding</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832193884"/>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22/1914 </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Mengshi</a:t>
                      </a:r>
                      <a:r>
                        <a:rPr lang="en-US" altLang="zh-CN" sz="1200" kern="1200" dirty="0" smtClean="0">
                          <a:solidFill>
                            <a:srgbClr val="00B050"/>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CIDs 100, 102 and 734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22/2086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Pei Zhou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CID 49 and 50 - follow up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285279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5</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zh-CN" sz="1600" dirty="0" smtClean="0"/>
              <a:t>Motion (</a:t>
            </a:r>
            <a:r>
              <a:rPr lang="en-US" altLang="zh-CN" sz="1600" dirty="0" smtClean="0">
                <a:solidFill>
                  <a:srgbClr val="0000FF"/>
                </a:solidFill>
              </a:rPr>
              <a:t>195-205</a:t>
            </a:r>
            <a:r>
              <a:rPr lang="en-US" altLang="zh-CN" sz="1600" dirty="0" smtClean="0"/>
              <a:t>)</a:t>
            </a:r>
          </a:p>
          <a:p>
            <a:pPr algn="just"/>
            <a:r>
              <a:rPr lang="en-US" altLang="en-US" sz="1600" dirty="0">
                <a:solidFill>
                  <a:srgbClr val="0000FF"/>
                </a:solidFill>
              </a:rPr>
              <a:t>RSVP 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43883187"/>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22/2092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D0.5 TBDs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22/1915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Ning Gao(OPPO)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Proposed Draft Text for the Coordinated Monostatic DMG Sensing Instance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262096440"/>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744877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6</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713959616"/>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Ning Gao(OPPO)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Proposed Draft Text for the Coordinated Monostatic DMG Sensing Instance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22/2065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Timestamp Discussion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22/2079</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Resolution of DMG CID 369 DMG SBP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a:t>
                      </a:r>
                      <a:r>
                        <a:rPr lang="en-US" altLang="zh-CN" sz="1200" kern="1200" baseline="0" dirty="0" smtClean="0">
                          <a:solidFill>
                            <a:schemeClr val="tx1"/>
                          </a:solidFill>
                          <a:latin typeface="+mn-lt"/>
                          <a:ea typeface="+mn-ea"/>
                          <a:cs typeface="+mn-cs"/>
                        </a:rPr>
                        <a:t> </a:t>
                      </a:r>
                      <a:r>
                        <a:rPr lang="en-US" altLang="zh-CN" sz="1200" kern="1200" baseline="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8492145"/>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22/2067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Rajat </a:t>
                      </a:r>
                      <a:r>
                        <a:rPr lang="en-US" altLang="zh-CN" sz="1200" kern="1200" dirty="0" err="1" smtClean="0">
                          <a:solidFill>
                            <a:schemeClr val="tx1"/>
                          </a:solidFill>
                          <a:latin typeface="+mn-lt"/>
                          <a:ea typeface="+mn-ea"/>
                          <a:cs typeface="+mn-cs"/>
                        </a:rPr>
                        <a:t>Pushkarna</a:t>
                      </a:r>
                      <a:r>
                        <a:rPr lang="en-US" altLang="zh-CN" sz="1200" kern="1200" dirty="0" smtClean="0">
                          <a:solidFill>
                            <a:schemeClr val="tx1"/>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CR document for CIDs related to MLD</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678285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8</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725490502"/>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22/2079</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Resolution of DMG CID 369 DMG SBP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a:t>
                      </a:r>
                      <a:r>
                        <a:rPr lang="en-US" altLang="zh-CN" sz="1200" kern="1200" baseline="0" dirty="0" smtClean="0">
                          <a:solidFill>
                            <a:srgbClr val="00B050"/>
                          </a:solidFill>
                          <a:latin typeface="+mn-lt"/>
                          <a:ea typeface="+mn-ea"/>
                          <a:cs typeface="+mn-cs"/>
                        </a:rPr>
                        <a:t> </a:t>
                      </a:r>
                      <a:r>
                        <a:rPr lang="en-US" altLang="zh-CN" sz="1200" kern="1200" baseline="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22/1954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Cheng Chen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SBP Comments in CC40 - Part 2 – SBP termination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4028977278"/>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22/2067</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Rajat </a:t>
                      </a:r>
                      <a:r>
                        <a:rPr lang="en-US" altLang="zh-CN" sz="1200" kern="1200" dirty="0" err="1" smtClean="0">
                          <a:solidFill>
                            <a:srgbClr val="0000FF"/>
                          </a:solidFill>
                          <a:latin typeface="+mn-lt"/>
                          <a:ea typeface="+mn-ea"/>
                          <a:cs typeface="+mn-cs"/>
                        </a:rPr>
                        <a:t>Pushkarna</a:t>
                      </a:r>
                      <a:r>
                        <a:rPr lang="en-US" altLang="zh-CN" sz="1200" kern="1200" dirty="0" smtClean="0">
                          <a:solidFill>
                            <a:srgbClr val="0000FF"/>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CR document for CIDs related to MLD</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10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22/2111</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Cheng Chen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5 CIDs in CC40</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4163414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585953036"/>
              </p:ext>
            </p:extLst>
          </p:nvPr>
        </p:nvGraphicFramePr>
        <p:xfrm>
          <a:off x="3429000" y="1686554"/>
          <a:ext cx="8305801" cy="133870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CW Encoding TBD</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896918384"/>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22/2067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Rajat </a:t>
                      </a:r>
                      <a:r>
                        <a:rPr lang="en-US" altLang="zh-CN" sz="1200" kern="1200" dirty="0" err="1" smtClean="0">
                          <a:solidFill>
                            <a:srgbClr val="00B050"/>
                          </a:solidFill>
                          <a:latin typeface="+mn-lt"/>
                          <a:ea typeface="+mn-ea"/>
                          <a:cs typeface="+mn-cs"/>
                        </a:rPr>
                        <a:t>Pushkarna</a:t>
                      </a:r>
                      <a:r>
                        <a:rPr lang="en-US" altLang="zh-CN" sz="1200" kern="1200" dirty="0" smtClean="0">
                          <a:solidFill>
                            <a:srgbClr val="00B050"/>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document for CIDs related to MLD</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22/2085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for SBP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Rajat </a:t>
                      </a:r>
                      <a:r>
                        <a:rPr lang="en-US" altLang="zh-CN" sz="1200" kern="1200" dirty="0" err="1" smtClean="0">
                          <a:solidFill>
                            <a:srgbClr val="00B050"/>
                          </a:solidFill>
                          <a:latin typeface="+mn-lt"/>
                          <a:ea typeface="+mn-ea"/>
                          <a:cs typeface="+mn-cs"/>
                        </a:rPr>
                        <a:t>Pushkarna</a:t>
                      </a:r>
                      <a:r>
                        <a:rPr lang="en-US" altLang="zh-CN" sz="1200" kern="1200" dirty="0" smtClean="0">
                          <a:solidFill>
                            <a:srgbClr val="00B050"/>
                          </a:solidFill>
                          <a:latin typeface="+mn-lt"/>
                          <a:ea typeface="+mn-ea"/>
                          <a:cs typeface="+mn-cs"/>
                        </a:rPr>
                        <a:t> (Panasonic)</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97456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13</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020016067"/>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 of DMG sensing procedure TBDs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22/2194</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Comment Resolution on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Updated PDT Sensing NDPA Frame Format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326971311"/>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081373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19</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r>
              <a:rPr lang="en-US" altLang="zh-CN" sz="1600" dirty="0">
                <a:solidFill>
                  <a:srgbClr val="0000FF"/>
                </a:solidFill>
              </a:rPr>
              <a:t>Motion (206-221)</a:t>
            </a: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272488548"/>
              </p:ext>
            </p:extLst>
          </p:nvPr>
        </p:nvGraphicFramePr>
        <p:xfrm>
          <a:off x="3429000" y="1686554"/>
          <a:ext cx="8305801" cy="232471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Comment Resolution on Sensing Measurement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Shuling</a:t>
                      </a:r>
                      <a:r>
                        <a:rPr lang="en-US" altLang="zh-CN" sz="1200" kern="1200" dirty="0" smtClean="0">
                          <a:solidFill>
                            <a:srgbClr val="00B050"/>
                          </a:solidFill>
                          <a:latin typeface="+mn-lt"/>
                          <a:ea typeface="+mn-ea"/>
                          <a:cs typeface="+mn-cs"/>
                        </a:rPr>
                        <a:t> (Julia) Feng (</a:t>
                      </a:r>
                      <a:r>
                        <a:rPr lang="en-US" altLang="zh-CN" sz="1200" kern="1200" dirty="0" err="1" smtClean="0">
                          <a:solidFill>
                            <a:srgbClr val="00B050"/>
                          </a:solidFill>
                          <a:latin typeface="+mn-lt"/>
                          <a:ea typeface="+mn-ea"/>
                          <a:cs typeface="+mn-cs"/>
                        </a:rPr>
                        <a:t>Mediatek</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for </a:t>
                      </a:r>
                      <a:r>
                        <a:rPr lang="en-US" altLang="zh-CN" sz="1200" kern="1200" dirty="0" err="1" smtClean="0">
                          <a:solidFill>
                            <a:srgbClr val="00B050"/>
                          </a:solidFill>
                          <a:latin typeface="+mn-lt"/>
                          <a:ea typeface="+mn-ea"/>
                          <a:cs typeface="+mn-cs"/>
                        </a:rPr>
                        <a:t>Rx_OP_Gain_Type</a:t>
                      </a:r>
                      <a:r>
                        <a:rPr lang="en-US" altLang="zh-CN" sz="1200" kern="1200" dirty="0" smtClean="0">
                          <a:solidFill>
                            <a:srgbClr val="00B050"/>
                          </a:solidFill>
                          <a:latin typeface="+mn-lt"/>
                          <a:ea typeface="+mn-ea"/>
                          <a:cs typeface="+mn-cs"/>
                        </a:rPr>
                        <a:t> and </a:t>
                      </a:r>
                      <a:r>
                        <a:rPr lang="en-US" altLang="zh-CN" sz="1200" kern="1200" dirty="0" err="1" smtClean="0">
                          <a:solidFill>
                            <a:srgbClr val="00B050"/>
                          </a:solidFill>
                          <a:latin typeface="+mn-lt"/>
                          <a:ea typeface="+mn-ea"/>
                          <a:cs typeface="+mn-cs"/>
                        </a:rPr>
                        <a:t>Rx_OP_Gain_Index</a:t>
                      </a:r>
                      <a:r>
                        <a:rPr lang="en-US" altLang="zh-CN" sz="1200" kern="1200" dirty="0" smtClean="0">
                          <a:solidFill>
                            <a:srgbClr val="00B050"/>
                          </a:solidFill>
                          <a:latin typeface="+mn-lt"/>
                          <a:ea typeface="+mn-ea"/>
                          <a:cs typeface="+mn-cs"/>
                        </a:rPr>
                        <a:t> in CSI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22/2073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CC40-DMG-misc-CIDs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22/2187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Update on Ng Values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CID 487 </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832307346"/>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745381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20</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4050122421"/>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22/2073</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CC40-DMG-misc-CIDs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22/2187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Update on Ng Values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CID 487 </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22/2065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Timestamp Discussion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652277893"/>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095805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22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941766876"/>
              </p:ext>
            </p:extLst>
          </p:nvPr>
        </p:nvGraphicFramePr>
        <p:xfrm>
          <a:off x="3429000" y="1686554"/>
          <a:ext cx="8305801" cy="199475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Claudio da Silva (Meta)</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D0.51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CID 487 </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22/2065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Timestamp Discussion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Alecsander Eitan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resolution-of-tbds-in-clause-9-4-2</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22/2073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CC40-DMG-misc-CIDs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793132889"/>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49869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5625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a:t>
            </a:r>
            <a:r>
              <a:rPr lang="en-US" altLang="zh-CN" sz="1400" kern="0" dirty="0"/>
              <a:t>LB (</a:t>
            </a:r>
            <a:r>
              <a:rPr lang="en-US" altLang="zh-CN" sz="1400" kern="0" dirty="0" smtClean="0"/>
              <a:t>D2.0)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2023</a:t>
            </a:r>
            <a:r>
              <a:rPr lang="en-US" altLang="zh-CN" sz="1400" i="1" strike="sngStrike" kern="0" dirty="0">
                <a:solidFill>
                  <a:schemeClr val="bg1">
                    <a:lumMod val="50000"/>
                  </a:schemeClr>
                </a:solidFill>
                <a:sym typeface="Wingdings" panose="05000000000000000000" pitchFamily="2" charset="2"/>
              </a:rPr>
              <a:t> </a:t>
            </a:r>
            <a:r>
              <a:rPr lang="en-US" altLang="zh-CN" sz="1400" i="1" kern="0" dirty="0" smtClean="0">
                <a:solidFill>
                  <a:srgbClr val="FF0000"/>
                </a:solidFill>
                <a:sym typeface="Wingdings" panose="05000000000000000000" pitchFamily="2" charset="2"/>
              </a:rPr>
              <a:t> </a:t>
            </a:r>
            <a:r>
              <a:rPr lang="en-US" altLang="zh-CN" sz="1400" i="1" kern="0" dirty="0">
                <a:solidFill>
                  <a:srgbClr val="FF0000"/>
                </a:solidFill>
                <a:sym typeface="Wingdings" panose="05000000000000000000" pitchFamily="2" charset="2"/>
              </a:rPr>
              <a:t>March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kern="0" dirty="0" smtClean="0"/>
              <a:t>	</a:t>
            </a:r>
            <a:r>
              <a:rPr lang="en-US" altLang="zh-CN" sz="1400" i="1" kern="0" dirty="0" smtClean="0"/>
              <a:t>May </a:t>
            </a:r>
            <a:r>
              <a:rPr lang="en-US" altLang="zh-CN" sz="1400" i="1" kern="0" dirty="0"/>
              <a:t>2023</a:t>
            </a:r>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kern="0" dirty="0" smtClean="0"/>
              <a:t>	</a:t>
            </a:r>
            <a:r>
              <a:rPr lang="en-US" altLang="zh-CN" sz="1400" i="1" kern="0" dirty="0" smtClean="0"/>
              <a:t>July </a:t>
            </a:r>
            <a:r>
              <a:rPr lang="en-US" altLang="zh-CN" sz="1400" i="1" kern="0" dirty="0"/>
              <a:t>2023</a:t>
            </a:r>
          </a:p>
          <a:p>
            <a:pPr marL="161925" lvl="1" indent="-233363" algn="just" defTabSz="685800" eaLnBrk="1" fontAlgn="auto" hangingPunct="1">
              <a:spcBef>
                <a:spcPts val="200"/>
              </a:spcBef>
              <a:spcAft>
                <a:spcPts val="600"/>
              </a:spcAft>
              <a:defRPr/>
            </a:pPr>
            <a:r>
              <a:rPr lang="en-US" altLang="zh-CN" sz="1400" kern="0" dirty="0"/>
              <a:t>Initial SA Ballot (D4.0)	 </a:t>
            </a:r>
            <a:r>
              <a:rPr lang="en-US" altLang="zh-CN" sz="1400" kern="0" dirty="0" smtClean="0"/>
              <a:t>	Sep </a:t>
            </a:r>
            <a:r>
              <a:rPr lang="en-US" altLang="zh-CN" sz="1400" kern="0" dirty="0"/>
              <a:t>2023</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smtClean="0"/>
              <a:t>July </a:t>
            </a:r>
            <a:r>
              <a:rPr lang="en-US" altLang="zh-CN" sz="1400" i="1" kern="0" dirty="0"/>
              <a:t>2024 </a:t>
            </a:r>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smtClean="0"/>
              <a:t>July </a:t>
            </a:r>
            <a:r>
              <a:rPr lang="en-US" altLang="zh-CN" sz="1400" i="1" kern="0" dirty="0"/>
              <a:t>2024 </a:t>
            </a:r>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kern="0" dirty="0" smtClean="0"/>
              <a:t>Sep </a:t>
            </a:r>
            <a:r>
              <a:rPr lang="en-US" altLang="zh-CN" sz="1400" kern="0" dirty="0"/>
              <a:t>2024</a:t>
            </a:r>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a:solidFill>
                  <a:srgbClr val="FF3300"/>
                </a:solidFill>
                <a:cs typeface="Times New Roman" panose="02020603050405020304" pitchFamily="18" charset="0"/>
              </a:rPr>
              <a:t>Cancel?</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 </a:t>
            </a:r>
            <a:r>
              <a:rPr lang="en-US" altLang="zh-CN" sz="1100" dirty="0" smtClean="0">
                <a:solidFill>
                  <a:srgbClr val="FF0000"/>
                </a:solidFill>
                <a:cs typeface="Times New Roman" panose="02020603050405020304" pitchFamily="18" charset="0"/>
              </a:rPr>
              <a:t>CAC   </a:t>
            </a:r>
            <a:r>
              <a:rPr lang="en-US" altLang="zh-CN" sz="1100" dirty="0" smtClean="0">
                <a:solidFill>
                  <a:srgbClr val="FF3300"/>
                </a:solidFill>
                <a:cs typeface="Times New Roman" panose="02020603050405020304" pitchFamily="18" charset="0"/>
              </a:rPr>
              <a:t>Cancel</a:t>
            </a:r>
            <a:r>
              <a:rPr lang="en-US" altLang="zh-CN" sz="1100" dirty="0">
                <a:solidFill>
                  <a:srgbClr val="FF3300"/>
                </a:solidFill>
                <a:cs typeface="Times New Roman" panose="02020603050405020304" pitchFamily="18" charset="0"/>
              </a:rPr>
              <a: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12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 --- </a:t>
            </a:r>
            <a:r>
              <a:rPr lang="en-US" altLang="zh-CN" sz="1100" dirty="0">
                <a:solidFill>
                  <a:srgbClr val="FF3300"/>
                </a:solidFill>
                <a:cs typeface="Times New Roman" panose="02020603050405020304" pitchFamily="18" charset="0"/>
              </a:rPr>
              <a:t>Travel </a:t>
            </a:r>
            <a:r>
              <a:rPr lang="en-US" altLang="zh-CN" sz="1100" dirty="0" smtClean="0">
                <a:solidFill>
                  <a:srgbClr val="FF3300"/>
                </a:solidFill>
                <a:cs typeface="Times New Roman" panose="02020603050405020304" pitchFamily="18" charset="0"/>
              </a:rPr>
              <a:t> Cancel</a:t>
            </a:r>
            <a:r>
              <a:rPr lang="en-US" altLang="zh-CN" sz="1100" dirty="0">
                <a:solidFill>
                  <a:srgbClr val="FF3300"/>
                </a:solidFill>
                <a:cs typeface="Times New Roman" panose="02020603050405020304" pitchFamily="18" charset="0"/>
              </a:rPr>
              <a:t>?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~87.6% </a:t>
            </a:r>
            <a:r>
              <a:rPr lang="en-US" altLang="zh-CN" sz="1800" dirty="0"/>
              <a:t>of all CC40 comments are now resolved or marked as “ready for motion”  (</a:t>
            </a:r>
            <a:r>
              <a:rPr lang="en-US" altLang="zh-CN" sz="1800" dirty="0" smtClean="0">
                <a:solidFill>
                  <a:srgbClr val="FF0000"/>
                </a:solidFill>
              </a:rPr>
              <a:t>799/912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a16="http://schemas.microsoft.com/office/drawing/2014/main" xmlns="" id="{C0807CB6-20C1-45B5-8F67-26150D548148}"/>
              </a:ext>
            </a:extLst>
          </p:cNvPr>
          <p:cNvGraphicFramePr/>
          <p:nvPr>
            <p:extLst>
              <p:ext uri="{D42A27DB-BD31-4B8C-83A1-F6EECF244321}">
                <p14:modId xmlns:p14="http://schemas.microsoft.com/office/powerpoint/2010/main" val="1784029806"/>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1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5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6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8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12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a:solidFill>
                  <a:srgbClr val="FF0000"/>
                </a:solidFill>
                <a:cs typeface="Times New Roman" panose="02020603050405020304" pitchFamily="18" charset="0"/>
              </a:rPr>
              <a:t>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13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r>
              <a:rPr lang="en-US" altLang="zh-CN" sz="1100" dirty="0">
                <a:solidFill>
                  <a:schemeClr val="bg1">
                    <a:lumMod val="50000"/>
                  </a:schemeClr>
                </a:solidFill>
                <a:cs typeface="Times New Roman" panose="02020603050405020304" pitchFamily="18" charset="0"/>
              </a:rPr>
              <a:t> - 1st 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19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20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22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endParaRPr lang="en-US" altLang="zh-CN" sz="1100" dirty="0">
              <a:solidFill>
                <a:srgbClr val="FF330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206883319"/>
              </p:ext>
            </p:extLst>
          </p:nvPr>
        </p:nvGraphicFramePr>
        <p:xfrm>
          <a:off x="8915400" y="1781350"/>
          <a:ext cx="3088836" cy="4239939"/>
        </p:xfrm>
        <a:graphic>
          <a:graphicData uri="http://schemas.openxmlformats.org/drawingml/2006/table">
            <a:tbl>
              <a:tblPr/>
              <a:tblGrid>
                <a:gridCol w="602913"/>
                <a:gridCol w="596359"/>
                <a:gridCol w="900000"/>
                <a:gridCol w="517719"/>
                <a:gridCol w="471845"/>
              </a:tblGrid>
              <a:tr h="124691">
                <a:tc>
                  <a:txBody>
                    <a:bodyPr/>
                    <a:lstStyle/>
                    <a:p>
                      <a:pPr algn="l" fontAlgn="b"/>
                      <a:endParaRPr lang="zh-CN" altLang="en-US" sz="800" b="0" i="0" u="none" strike="noStrike" dirty="0">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757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799</a:t>
                      </a:r>
                    </a:p>
                  </a:txBody>
                  <a:tcPr marL="6563" marR="6563" marT="6563" marB="0" anchor="b">
                    <a:lnL>
                      <a:noFill/>
                    </a:lnL>
                    <a:lnR>
                      <a:noFill/>
                    </a:lnR>
                    <a:lnT>
                      <a:noFill/>
                    </a:lnT>
                    <a:lnB>
                      <a:noFill/>
                    </a:lnB>
                  </a:tcPr>
                </a:tc>
              </a:tr>
              <a:tr h="124691">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0.046052632</a:t>
                      </a:r>
                    </a:p>
                  </a:txBody>
                  <a:tcPr marL="6563" marR="6563" marT="6563"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0.8300439</a:t>
                      </a: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0.876096</a:t>
                      </a:r>
                    </a:p>
                  </a:txBody>
                  <a:tcPr marL="6563" marR="6563" marT="6563"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2022.12.8</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矩形 24"/>
          <p:cNvSpPr/>
          <p:nvPr/>
        </p:nvSpPr>
        <p:spPr bwMode="auto">
          <a:xfrm>
            <a:off x="8889477" y="42100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6" name="矩形 25"/>
          <p:cNvSpPr/>
          <p:nvPr/>
        </p:nvSpPr>
        <p:spPr bwMode="auto">
          <a:xfrm>
            <a:off x="8889477" y="47434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矩形 30"/>
          <p:cNvSpPr/>
          <p:nvPr/>
        </p:nvSpPr>
        <p:spPr bwMode="auto">
          <a:xfrm>
            <a:off x="8888020" y="5380538"/>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4727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dirty="0">
                <a:solidFill>
                  <a:srgbClr val="0000FF"/>
                </a:solidFill>
              </a:rPr>
              <a:t>RSVP</a:t>
            </a:r>
            <a:r>
              <a:rPr lang="en-US" dirty="0"/>
              <a:t> (</a:t>
            </a:r>
            <a:r>
              <a:rPr lang="en-US" dirty="0" err="1"/>
              <a:t>Repondez</a:t>
            </a:r>
            <a:r>
              <a:rPr lang="en-US" dirty="0"/>
              <a:t>, </a:t>
            </a:r>
            <a:r>
              <a:rPr lang="en-US" dirty="0" err="1"/>
              <a:t>s'il</a:t>
            </a:r>
            <a:r>
              <a:rPr lang="en-US" dirty="0"/>
              <a:t> </a:t>
            </a:r>
            <a:r>
              <a:rPr lang="en-US" dirty="0" err="1"/>
              <a:t>vous</a:t>
            </a:r>
            <a:r>
              <a:rPr lang="en-US" dirty="0"/>
              <a:t> </a:t>
            </a:r>
            <a:r>
              <a:rPr lang="en-US" dirty="0" err="1"/>
              <a:t>plaît</a:t>
            </a:r>
            <a:r>
              <a:rPr lang="en-US" dirty="0"/>
              <a:t>) is Requested to </a:t>
            </a:r>
            <a:r>
              <a:rPr lang="en-US" dirty="0" smtClean="0"/>
              <a:t>prepare </a:t>
            </a:r>
            <a:r>
              <a:rPr lang="en-US" dirty="0"/>
              <a:t>appropriately.</a:t>
            </a:r>
          </a:p>
          <a:p>
            <a:pPr algn="just">
              <a:spcBef>
                <a:spcPts val="0"/>
              </a:spcBef>
              <a:spcAft>
                <a:spcPts val="600"/>
              </a:spcAft>
              <a:buFont typeface="Arial" panose="020B0604020202020204" pitchFamily="34" charset="0"/>
              <a:buChar char="•"/>
            </a:pPr>
            <a:r>
              <a:rPr lang="en-US" dirty="0"/>
              <a:t>If you would, please register for the 802 Wireless Interim Session, </a:t>
            </a:r>
            <a:r>
              <a:rPr lang="en-US" dirty="0" smtClean="0"/>
              <a:t>and </a:t>
            </a:r>
            <a:r>
              <a:rPr lang="en-US" dirty="0"/>
              <a:t>make your Hotel Reservation prior to a Deadline of </a:t>
            </a:r>
            <a:r>
              <a:rPr lang="en-US" dirty="0">
                <a:solidFill>
                  <a:srgbClr val="0000FF"/>
                </a:solidFill>
              </a:rPr>
              <a:t>Dec 16, 2022 </a:t>
            </a:r>
          </a:p>
          <a:p>
            <a:pPr lvl="1" algn="just">
              <a:buFont typeface="Arial" panose="020B0604020202020204" pitchFamily="34" charset="0"/>
              <a:buChar char="–"/>
              <a:defRPr/>
            </a:pPr>
            <a:r>
              <a:rPr lang="en-US" sz="1800" kern="1200" dirty="0"/>
              <a:t>802W Interim Session Registration Website: </a:t>
            </a:r>
            <a:r>
              <a:rPr lang="en-US" sz="1800" kern="1200" dirty="0">
                <a:hlinkClick r:id="rId3"/>
              </a:rPr>
              <a:t>https://cvent.me/nX5xrY</a:t>
            </a:r>
            <a:endParaRPr lang="en-US" sz="1800" kern="1200" dirty="0"/>
          </a:p>
          <a:p>
            <a:pPr lvl="1" algn="just">
              <a:buFont typeface="Arial" panose="020B0604020202020204" pitchFamily="34" charset="0"/>
              <a:buChar char="–"/>
              <a:defRPr/>
            </a:pPr>
            <a:r>
              <a:rPr lang="en-US" sz="1800" kern="1200" dirty="0"/>
              <a:t>Hotel LINK FOR RESERVATIONS: </a:t>
            </a:r>
            <a:r>
              <a:rPr lang="en-US" sz="1800" kern="1200" dirty="0">
                <a:hlinkClick r:id="rId4"/>
              </a:rPr>
              <a:t>https://book.passkey.com/e/50451808</a:t>
            </a:r>
            <a:endParaRPr lang="en-US" sz="1800" kern="1200" dirty="0"/>
          </a:p>
          <a:p>
            <a:pPr algn="just">
              <a:spcBef>
                <a:spcPts val="0"/>
              </a:spcBef>
              <a:spcAft>
                <a:spcPts val="600"/>
              </a:spcAft>
              <a:buFont typeface="Arial" panose="020B0604020202020204" pitchFamily="34" charset="0"/>
              <a:buChar char="•"/>
            </a:pPr>
            <a:endParaRPr lang="en-US" dirty="0"/>
          </a:p>
          <a:p>
            <a:pPr algn="just">
              <a:spcBef>
                <a:spcPts val="0"/>
              </a:spcBef>
              <a:spcAft>
                <a:spcPts val="600"/>
              </a:spcAft>
              <a:buFont typeface="Arial" panose="020B0604020202020204" pitchFamily="34" charset="0"/>
              <a:buChar char="•"/>
            </a:pPr>
            <a:r>
              <a:rPr lang="en-US" dirty="0"/>
              <a:t>To RSVP, Please send an email to Tony Xiao Han and cc Jon Rosdahl and Face to Face events:</a:t>
            </a:r>
          </a:p>
          <a:p>
            <a:pPr lvl="1" algn="just">
              <a:buFont typeface="Arial" panose="020B0604020202020204" pitchFamily="34" charset="0"/>
              <a:buChar char="–"/>
              <a:defRPr/>
            </a:pPr>
            <a:r>
              <a:rPr lang="en-US" sz="1800" kern="1200" dirty="0"/>
              <a:t>To: tony.hanxiao@huawei.com </a:t>
            </a:r>
          </a:p>
          <a:p>
            <a:pPr lvl="1" algn="just">
              <a:buFont typeface="Arial" panose="020B0604020202020204" pitchFamily="34" charset="0"/>
              <a:buChar char="–"/>
              <a:defRPr/>
            </a:pPr>
            <a:r>
              <a:rPr lang="en-US" sz="1800" kern="1200" dirty="0"/>
              <a:t>cc: jrosdahl@ieee.org, 802info@facetoface-events.com </a:t>
            </a:r>
          </a:p>
          <a:p>
            <a:pPr algn="just">
              <a:spcBef>
                <a:spcPts val="0"/>
              </a:spcBef>
              <a:spcAft>
                <a:spcPts val="600"/>
              </a:spcAft>
              <a:buFont typeface="Arial" panose="020B0604020202020204" pitchFamily="34" charset="0"/>
              <a:buChar char="•"/>
            </a:pPr>
            <a:endParaRPr lang="en-US"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762135843"/>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FF6600"/>
                          </a:solidFill>
                          <a:latin typeface="+mn-lt"/>
                          <a:ea typeface="+mn-ea"/>
                          <a:cs typeface="+mn-cs"/>
                        </a:rPr>
                        <a:t>Yan Xin (Huawei) -- TBD</a:t>
                      </a: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FF6600"/>
                          </a:solidFill>
                          <a:latin typeface="+mn-lt"/>
                          <a:ea typeface="+mn-ea"/>
                          <a:cs typeface="+mn-cs"/>
                        </a:rPr>
                        <a:t>Junghoon Suh (Huawei) -- TBD</a:t>
                      </a: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35844" name="Footer Placeholder 1"/>
          <p:cNvSpPr>
            <a:spLocks noGrp="1"/>
          </p:cNvSpPr>
          <p:nvPr>
            <p:ph type="ftr" sz="quarter" idx="4294967295"/>
          </p:nvPr>
        </p:nvSpPr>
        <p:spPr>
          <a:xfrm>
            <a:off x="9224963" y="6475413"/>
            <a:ext cx="2166937"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Dorothy Stanley, HP Enterprise</a:t>
            </a:r>
          </a:p>
        </p:txBody>
      </p:sp>
      <p:sp>
        <p:nvSpPr>
          <p:cNvPr id="35845" name="Slide Number Placeholder 1"/>
          <p:cNvSpPr>
            <a:spLocks noGrp="1"/>
          </p:cNvSpPr>
          <p:nvPr>
            <p:ph type="sldNum" sz="quarter" idx="4294967295"/>
          </p:nvPr>
        </p:nvSpPr>
        <p:spPr>
          <a:xfrm>
            <a:off x="5878513" y="6475413"/>
            <a:ext cx="53657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Slide </a:t>
            </a:r>
            <a:fld id="{2561AD3D-F978-4287-8BA5-75CAD05D0D32}" type="slidenum">
              <a:rPr lang="en-US" altLang="en-US" sz="1200" b="0" smtClean="0">
                <a:solidFill>
                  <a:srgbClr val="000000"/>
                </a:solidFill>
              </a:rPr>
              <a:pPr>
                <a:spcBef>
                  <a:spcPct val="0"/>
                </a:spcBef>
                <a:buFontTx/>
                <a:buNone/>
              </a:pPr>
              <a:t>32</a:t>
            </a:fld>
            <a:endParaRPr lang="en-US" altLang="en-US" sz="1200" b="0" smtClean="0">
              <a:solidFill>
                <a:srgbClr val="000000"/>
              </a:solidFill>
            </a:endParaRPr>
          </a:p>
        </p:txBody>
      </p:sp>
      <p:sp>
        <p:nvSpPr>
          <p:cNvPr id="8" name="Rectangle 2"/>
          <p:cNvSpPr>
            <a:spLocks noGrp="1" noChangeArrowheads="1"/>
          </p:cNvSpPr>
          <p:nvPr>
            <p:ph idx="1"/>
          </p:nvPr>
        </p:nvSpPr>
        <p:spPr>
          <a:xfrm>
            <a:off x="914400" y="2971800"/>
            <a:ext cx="6345976" cy="3429000"/>
          </a:xfrm>
          <a:ln/>
        </p:spPr>
        <p:txBody>
          <a:bodyPr/>
          <a:lstStyle/>
          <a:p>
            <a:pPr algn="just">
              <a:spcBef>
                <a:spcPts val="0"/>
              </a:spcBef>
              <a:spcAft>
                <a:spcPts val="600"/>
              </a:spcAft>
              <a:buFont typeface="Arial" panose="020B0604020202020204" pitchFamily="34" charset="0"/>
              <a:buChar char="•"/>
            </a:pPr>
            <a:r>
              <a:rPr lang="en-US" altLang="zh-CN" dirty="0" smtClean="0"/>
              <a:t>More information</a:t>
            </a:r>
            <a:r>
              <a:rPr lang="en-US" altLang="zh-CN" dirty="0"/>
              <a:t>:</a:t>
            </a:r>
            <a:endParaRPr lang="en-US" altLang="zh-CN" dirty="0" smtClean="0"/>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3"/>
              </a:rPr>
              <a:t>https</a:t>
            </a:r>
            <a:r>
              <a:rPr lang="en-US" altLang="zh-CN" sz="1600" dirty="0">
                <a:hlinkClick r:id="rId3"/>
              </a:rPr>
              <a:t>://isac.committees.comsoc.org/news</a:t>
            </a:r>
            <a:r>
              <a:rPr lang="en-US" altLang="zh-CN" sz="1600" dirty="0" smtClean="0">
                <a:hlinkClick r:id="rId3"/>
              </a:rPr>
              <a:t>/</a:t>
            </a: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https://isac.committees.comsoc.org/2022/11/12/1st-workshop-on-wi-fi-sensing-wise-1-new-wi-fi-standard-new-sensing-future/</a:t>
            </a:r>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3"/>
              </a:rPr>
              <a:t>https://www.chaspark.net/#/hotspots/809559703647510528</a:t>
            </a:r>
            <a:endParaRPr lang="en-US" sz="1600" dirty="0" smtClean="0"/>
          </a:p>
          <a:p>
            <a:pPr algn="just">
              <a:spcBef>
                <a:spcPts val="0"/>
              </a:spcBef>
              <a:spcAft>
                <a:spcPts val="600"/>
              </a:spcAft>
              <a:buFont typeface="Arial" panose="020B0604020202020204" pitchFamily="34" charset="0"/>
              <a:buChar char="•"/>
            </a:pPr>
            <a:r>
              <a:rPr lang="en-US" altLang="zh-CN" dirty="0" smtClean="0"/>
              <a:t>Live streaming:</a:t>
            </a:r>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4"/>
              </a:rPr>
              <a:t>https</a:t>
            </a:r>
            <a:r>
              <a:rPr lang="en-US" altLang="zh-CN" sz="1600" dirty="0">
                <a:hlinkClick r:id="rId4"/>
              </a:rPr>
              <a:t>://www.chaspark.net/#/</a:t>
            </a:r>
            <a:r>
              <a:rPr lang="en-US" altLang="zh-CN" sz="1600" dirty="0" smtClean="0">
                <a:hlinkClick r:id="rId4"/>
              </a:rPr>
              <a:t>live/809500047632257024?lang=en</a:t>
            </a:r>
            <a:endParaRPr lang="en-US" dirty="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defTabSz="914400">
              <a:spcBef>
                <a:spcPts val="0"/>
              </a:spcBef>
              <a:spcAft>
                <a:spcPts val="600"/>
              </a:spcAft>
              <a:buClrTx/>
              <a:buSzTx/>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we will hold the first workshop </a:t>
            </a:r>
            <a:r>
              <a:rPr lang="en-US" altLang="zh-CN" kern="0" dirty="0" smtClean="0"/>
              <a:t>on Wi-Fi Sensing in Shenzhen, China, </a:t>
            </a:r>
            <a:r>
              <a:rPr lang="en-US" altLang="zh-CN" kern="0" dirty="0"/>
              <a:t>on Dec 16, </a:t>
            </a:r>
            <a:r>
              <a:rPr lang="en-US" altLang="zh-CN" kern="0" dirty="0" smtClean="0"/>
              <a:t>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5</a:t>
            </a:r>
            <a:r>
              <a:rPr lang="en-US" altLang="zh-CN" sz="4000" dirty="0" smtClean="0">
                <a:solidFill>
                  <a:srgbClr val="0000FF"/>
                </a:solidFill>
              </a:rPr>
              <a:t>, or 6?</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2060534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a:t>
            </a:r>
            <a:r>
              <a:rPr lang="en-US" altLang="zh-CN" sz="1600" dirty="0"/>
              <a:t>: 538, 96, 494,539, 785, 888, 158, 289, 757, 347, 758, 497, 542, 579, 889, 122, 157, 759, 883, 882, 540, and </a:t>
            </a:r>
            <a:r>
              <a:rPr lang="en-US" altLang="zh-CN" sz="1600" dirty="0" smtClean="0"/>
              <a:t>908</a:t>
            </a:r>
            <a:endParaRPr lang="en-US" altLang="zh-CN" sz="1600" dirty="0"/>
          </a:p>
          <a:p>
            <a:pPr lvl="1" algn="just">
              <a:buFont typeface="Arial" panose="020B0604020202020204" pitchFamily="34" charset="0"/>
              <a:buChar char="–"/>
              <a:defRPr/>
            </a:pPr>
            <a:r>
              <a:rPr lang="en-US" altLang="zh-CN" sz="1600" dirty="0" smtClean="0"/>
              <a:t>as </a:t>
            </a:r>
            <a:r>
              <a:rPr lang="en-US" altLang="zh-CN" sz="1600" dirty="0"/>
              <a:t>specified in 22/1330r2 CC40 CR for clause 11.21.18.6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22/1330r2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25396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603, 326, 845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Zinan Lin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22/1896r0</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39802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108,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11-22-1862r0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a:t>22/1862r0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41123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748 and 749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22/1916r2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87599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 56, 57, 58, 59, 105, 113, 251, 252, 253, 457, 112, 114, 115, 116, 328, 390, 678, 823, 833</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22/1772r4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22/1772r4</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21667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834, </a:t>
            </a:r>
            <a:r>
              <a:rPr lang="en-US" altLang="zh-CN" sz="1600" dirty="0" smtClean="0"/>
              <a:t>896</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22/1913r1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98267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22/1952r1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Junghoon Suh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22/1952r1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542092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527, 572, 505, 506, 179, 292, 419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22/1953r0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Dongguk</a:t>
            </a:r>
            <a:r>
              <a:rPr lang="en-US" altLang="zh-CN" sz="1800" b="1" kern="0" dirty="0"/>
              <a:t>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22/1953r0 </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416275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22/1958r3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22/1958r3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582628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243, 478, 557, 626, 627, 795, 796, 867, 909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22/1897r2</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22/1897r2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934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a:t>
            </a:r>
            <a:r>
              <a:rPr lang="pt-BR" altLang="zh-CN" sz="1600" dirty="0"/>
              <a:t>: 300 479 303 319 502 </a:t>
            </a:r>
            <a:r>
              <a:rPr lang="pt-BR" altLang="zh-CN" sz="1600" dirty="0" smtClean="0"/>
              <a:t>574</a:t>
            </a:r>
          </a:p>
          <a:p>
            <a:pPr lvl="1" algn="just">
              <a:buFont typeface="Arial" panose="020B0604020202020204" pitchFamily="34" charset="0"/>
              <a:buChar char="–"/>
              <a:defRPr/>
            </a:pPr>
            <a:r>
              <a:rPr lang="en-US" altLang="zh-CN" sz="1600" dirty="0" smtClean="0"/>
              <a:t>as </a:t>
            </a:r>
            <a:r>
              <a:rPr lang="en-US" altLang="zh-CN" sz="1600" dirty="0"/>
              <a:t>specified in 22/1956r1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916441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a:t>
            </a:r>
            <a:r>
              <a:rPr lang="en-US" altLang="zh-CN" sz="4000" dirty="0" smtClean="0">
                <a:solidFill>
                  <a:srgbClr val="0000FF"/>
                </a:solidFill>
              </a:rPr>
              <a:t>19</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7097490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19 and 296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22/1932r0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22/1932r0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521152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367 and 452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11-22-2058-00-00bf CC40 Resolution of DMG CID 367 452 DMG </a:t>
            </a:r>
            <a:r>
              <a:rPr lang="en-US" altLang="zh-CN" sz="1600" dirty="0" smtClean="0"/>
              <a:t>burst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smtClean="0"/>
              <a:t>22/2058r0</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968692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428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11-22-1845r0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22/1845r0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489334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593 and 594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Ali Raissinia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22/1957r1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37858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155, 272, 346, and 755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22/2000r0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Dongguk </a:t>
            </a:r>
            <a:r>
              <a:rPr lang="en-US" altLang="zh-CN" sz="1800" b="1" kern="0" dirty="0" smtClean="0"/>
              <a:t>Lim</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22/2000r0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71089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169 and 803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Chris </a:t>
            </a:r>
            <a:r>
              <a:rPr lang="en-US" altLang="zh-CN" sz="1800" b="1" kern="0" dirty="0" smtClean="0"/>
              <a:t>Beg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35153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130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22/2047r0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Anirudha Sahoo</a:t>
            </a:r>
            <a:r>
              <a:rPr lang="en-US" altLang="zh-CN" sz="1800" b="1" kern="0" dirty="0"/>
              <a:t>	</a:t>
            </a:r>
            <a:r>
              <a:rPr lang="en-US" altLang="zh-CN" sz="1800" b="1" dirty="0" smtClean="0"/>
              <a:t>	</a:t>
            </a:r>
            <a:r>
              <a:rPr lang="en-US" altLang="zh-CN" sz="1800" b="1" kern="0" dirty="0" smtClean="0"/>
              <a:t>Second</a:t>
            </a:r>
            <a:r>
              <a:rPr lang="en-US" altLang="zh-CN" sz="1800" b="1" kern="0" dirty="0"/>
              <a:t>: Chris Beg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22/2047r0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655703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310, 311, 312, 313 and 314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22/1963r1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324905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293, 485, and 503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22/2055r1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22/2055r1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953886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349 436 500 565 537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22/2051r2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22/2051r2</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404205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302, </a:t>
            </a:r>
            <a:r>
              <a:rPr lang="en-SG" altLang="zh-CN" sz="1600" dirty="0"/>
              <a:t>320, 301, 304, 321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353817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156, 380, 467, 495, and </a:t>
            </a:r>
            <a:r>
              <a:rPr lang="en-US" altLang="zh-CN" sz="1600" dirty="0" smtClean="0"/>
              <a:t>787</a:t>
            </a:r>
          </a:p>
          <a:p>
            <a:pPr lvl="1" algn="just">
              <a:buFont typeface="Arial" panose="020B0604020202020204" pitchFamily="34" charset="0"/>
              <a:buChar char="–"/>
              <a:defRPr/>
            </a:pPr>
            <a:r>
              <a:rPr lang="en-US" altLang="zh-CN" sz="1600" dirty="0" smtClean="0"/>
              <a:t>as </a:t>
            </a:r>
            <a:r>
              <a:rPr lang="en-US" altLang="zh-CN" sz="1600" dirty="0"/>
              <a:t>specified in 22/1917r3</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 Wei</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22/1917r3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010198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49 and 50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22/2086r0</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Ning</a:t>
            </a:r>
            <a:r>
              <a:rPr lang="en-US" altLang="zh-CN" sz="1800" b="1" kern="0" dirty="0"/>
              <a:t> Gao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22/2086r0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00319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100, 102 and 734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22/2077r1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Rui Du	</a:t>
            </a:r>
            <a:r>
              <a:rPr lang="en-US" altLang="zh-CN" sz="1800" b="1" dirty="0" smtClean="0"/>
              <a:t>	</a:t>
            </a:r>
            <a:r>
              <a:rPr lang="en-US" altLang="zh-CN" sz="1800" b="1" kern="0" dirty="0" smtClean="0"/>
              <a:t>Second</a:t>
            </a:r>
            <a:r>
              <a:rPr lang="en-US" altLang="zh-CN" sz="1800" b="1" kern="0" dirty="0"/>
              <a:t>: </a:t>
            </a:r>
            <a:r>
              <a:rPr lang="en-US" altLang="zh-CN" sz="1800" b="1" kern="0" dirty="0" err="1"/>
              <a:t>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22/2077r1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03040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SG" altLang="zh-CN" sz="1600" dirty="0"/>
              <a:t>20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a:t>
            </a:r>
            <a:r>
              <a:rPr lang="en-US" altLang="zh-CN" sz="1800" b="1" kern="0" dirty="0" smtClean="0"/>
              <a:t>Kasher</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177943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11-22-1915-05-00bf-proposed-draft-text-for-the-coordinated-monostatic-dmg-sensing-instance</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22/1915r5</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4885524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3, 5?</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10973292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418640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395581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382049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041284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868422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a:t>227</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22/2115r0  (CW encoding TBD)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22/2115r0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5008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245, 246, 247, 248, 249, 250, 270 and </a:t>
            </a:r>
            <a:r>
              <a:rPr lang="en-US" altLang="zh-CN" sz="1600" dirty="0" smtClean="0"/>
              <a:t>271</a:t>
            </a:r>
          </a:p>
          <a:p>
            <a:pPr lvl="1" algn="just">
              <a:buFont typeface="Arial" panose="020B0604020202020204" pitchFamily="34" charset="0"/>
              <a:buChar char="–"/>
              <a:defRPr/>
            </a:pPr>
            <a:r>
              <a:rPr lang="en-US" altLang="zh-CN" sz="1600" dirty="0" smtClean="0"/>
              <a:t>as </a:t>
            </a:r>
            <a:r>
              <a:rPr lang="en-US" altLang="zh-CN" sz="1600" dirty="0"/>
              <a:t>specified in 22/2067r2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22/2067r2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5054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12</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22/2085r0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138460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230</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11-22-2142-01-00bf-resolution-of-dmg-sensing-procedure-tbds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a:t>
            </a:r>
            <a:r>
              <a:rPr lang="en-US" altLang="zh-CN" sz="1800" b="1" kern="0" dirty="0" smtClean="0"/>
              <a:t>Trainin</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22/2142r1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743198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231</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22/2146r1 </a:t>
            </a:r>
            <a:r>
              <a:rPr lang="en-US" altLang="zh-CN" sz="1600" dirty="0"/>
              <a:t>Updated PDT Sensing NDPA Frame Format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22/2146r1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483791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232</a:t>
            </a:r>
            <a:endParaRPr lang="en-US" altLang="en-US" sz="4000" dirty="0">
              <a:solidFill>
                <a:schemeClr val="tx2"/>
              </a:solidFill>
            </a:endParaRPr>
          </a:p>
        </p:txBody>
      </p:sp>
      <p:sp>
        <p:nvSpPr>
          <p:cNvPr id="18" name="Rectangle 3"/>
          <p:cNvSpPr txBox="1">
            <a:spLocks noChangeArrowheads="1"/>
          </p:cNvSpPr>
          <p:nvPr/>
        </p:nvSpPr>
        <p:spPr bwMode="auto">
          <a:xfrm>
            <a:off x="838200" y="1600200"/>
            <a:ext cx="1043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channel model document IEEE 802.11 (21/0782r3) as IEEE 802.11 (21/0782r5) by adding the section 4.3 – Living Room Channel Model – Mono/</a:t>
            </a:r>
            <a:r>
              <a:rPr lang="en-US" altLang="zh-CN" sz="1800" dirty="0" err="1"/>
              <a:t>Bistatic</a:t>
            </a:r>
            <a:r>
              <a:rPr lang="en-US" altLang="zh-CN" sz="1800" dirty="0"/>
              <a:t>/Multi-static, section 7.3 Channel Data for Bi-Static-Directional Sub-Scenario and section 7.4 Channel Data for Isotropic </a:t>
            </a:r>
            <a:r>
              <a:rPr lang="en-US" altLang="zh-CN" sz="1800" dirty="0" smtClean="0"/>
              <a:t>Sub-Scenario.</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21/0782r5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38085866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233</a:t>
            </a:r>
            <a:endParaRPr lang="en-US" altLang="en-US" sz="4000" dirty="0">
              <a:solidFill>
                <a:schemeClr val="tx2"/>
              </a:solidFill>
            </a:endParaRPr>
          </a:p>
        </p:txBody>
      </p:sp>
      <p:sp>
        <p:nvSpPr>
          <p:cNvPr id="18" name="Rectangle 3"/>
          <p:cNvSpPr txBox="1">
            <a:spLocks noChangeArrowheads="1"/>
          </p:cNvSpPr>
          <p:nvPr/>
        </p:nvSpPr>
        <p:spPr bwMode="auto">
          <a:xfrm>
            <a:off x="914400" y="1752600"/>
            <a:ext cx="1036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evaluation methodology document IEEE 802.11 (21/0876r3) as IEEE 802.11 (21/0876r5) by adding the option to evaluate scenarios using phased antenna arrays and by adding Section 2.4 Scenario 3: </a:t>
            </a:r>
            <a:r>
              <a:rPr lang="en-US" altLang="zh-CN" sz="1800" dirty="0" err="1"/>
              <a:t>Bistatic</a:t>
            </a:r>
            <a:r>
              <a:rPr lang="en-US" altLang="zh-CN" sz="1800" dirty="0"/>
              <a:t> indoor living room.</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21/0876r5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4423759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171815</TotalTime>
  <Words>5563</Words>
  <Application>Microsoft Office PowerPoint</Application>
  <PresentationFormat>宽屏</PresentationFormat>
  <Paragraphs>1573</Paragraphs>
  <Slides>79</Slides>
  <Notes>79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79</vt:i4>
      </vt:variant>
    </vt:vector>
  </HeadingPairs>
  <TitlesOfParts>
    <vt:vector size="91"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December teleconference 2022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D0.1 CR Status (Until September Interim)</vt:lpstr>
      <vt:lpstr>PowerPoint 演示文稿</vt:lpstr>
      <vt:lpstr>RSVP Requested</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766</cp:revision>
  <cp:lastPrinted>2014-11-04T15:04:57Z</cp:lastPrinted>
  <dcterms:created xsi:type="dcterms:W3CDTF">2007-04-17T18:10:23Z</dcterms:created>
  <dcterms:modified xsi:type="dcterms:W3CDTF">2022-12-23T02:26:41Z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(3)azVUqkZDizgLOnsk/wlxY9jVjdEz2THiq/ou+j1f8EnOc4G6pLoARtckF7WiEv78bNrVPnlq
rUUEsOLE7YRydBe+QEo06sFJgi9Wulteh45aq2E9Ct29Mf76kV3hKUeBy1uhiThtJU/WnUmP
T88rcl+0DRTbREnIqemF75lScXJmq0g2V6AvQ/gr26EGnxBkjkGeG/bGdNb9Ac7qBWITjmo0
0TsTnKmaFfZS1NaVX3</vt:lpwstr>
  </property>
  <property fmtid="{D5CDD505-2E9C-101B-9397-08002B2CF9AE}" pid="27" name="_2015_ms_pID_7253431">
    <vt:lpwstr>cSScFEy0RFy1S+EOAFFBmh1YtWwgYZE5e/PhicvnwbSo+/jNfPzc6R
tlcrU6k5iAmPVRMrKVTx02AckM0GjorY2VwIiYYoC+xpOG61Nde0KEV1NpZEMiJnIY+g4idB
KVJnm/6JWGaExsJBZmp8yobr//KOWAqqfYfy38CRBFav4hxGNT8kZTNdbrAXcuBeBS8PwmuU
jQxadaeq5pCscYmV6QzPqCaQBng+MYbyemab</vt:lpwstr>
  </property>
  <property fmtid="{D5CDD505-2E9C-101B-9397-08002B2CF9AE}" pid="28" name="_2015_ms_pID_7253432">
    <vt:lpwstr>Cuw+JCOoAu+QZ/2+S/QcvOA=</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