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0"/>
  </p:notesMasterIdLst>
  <p:handoutMasterIdLst>
    <p:handoutMasterId r:id="rId81"/>
  </p:handoutMasterIdLst>
  <p:sldIdLst>
    <p:sldId id="269" r:id="rId2"/>
    <p:sldId id="813" r:id="rId3"/>
    <p:sldId id="424" r:id="rId4"/>
    <p:sldId id="423" r:id="rId5"/>
    <p:sldId id="757" r:id="rId6"/>
    <p:sldId id="754" r:id="rId7"/>
    <p:sldId id="755" r:id="rId8"/>
    <p:sldId id="458" r:id="rId9"/>
    <p:sldId id="489" r:id="rId10"/>
    <p:sldId id="814" r:id="rId11"/>
    <p:sldId id="815" r:id="rId12"/>
    <p:sldId id="749" r:id="rId13"/>
    <p:sldId id="767" r:id="rId14"/>
    <p:sldId id="768" r:id="rId15"/>
    <p:sldId id="746" r:id="rId16"/>
    <p:sldId id="1009" r:id="rId17"/>
    <p:sldId id="1010" r:id="rId18"/>
    <p:sldId id="1015" r:id="rId19"/>
    <p:sldId id="1016" r:id="rId20"/>
    <p:sldId id="1036" r:id="rId21"/>
    <p:sldId id="1067" r:id="rId22"/>
    <p:sldId id="1068" r:id="rId23"/>
    <p:sldId id="1081" r:id="rId24"/>
    <p:sldId id="983" r:id="rId25"/>
    <p:sldId id="988" r:id="rId26"/>
    <p:sldId id="906" r:id="rId27"/>
    <p:sldId id="995" r:id="rId28"/>
    <p:sldId id="942" r:id="rId29"/>
    <p:sldId id="1017" r:id="rId30"/>
    <p:sldId id="1011" r:id="rId31"/>
    <p:sldId id="1043" r:id="rId32"/>
    <p:sldId id="991" r:id="rId33"/>
    <p:sldId id="996" r:id="rId34"/>
    <p:sldId id="997" r:id="rId35"/>
    <p:sldId id="998" r:id="rId36"/>
    <p:sldId id="999" r:id="rId37"/>
    <p:sldId id="1000" r:id="rId38"/>
    <p:sldId id="1001" r:id="rId39"/>
    <p:sldId id="1002" r:id="rId40"/>
    <p:sldId id="1003" r:id="rId41"/>
    <p:sldId id="1004" r:id="rId42"/>
    <p:sldId id="1005" r:id="rId43"/>
    <p:sldId id="1006" r:id="rId44"/>
    <p:sldId id="1018" r:id="rId45"/>
    <p:sldId id="1045" r:id="rId46"/>
    <p:sldId id="1046" r:id="rId47"/>
    <p:sldId id="1047" r:id="rId48"/>
    <p:sldId id="1048" r:id="rId49"/>
    <p:sldId id="1049" r:id="rId50"/>
    <p:sldId id="1050" r:id="rId51"/>
    <p:sldId id="1051" r:id="rId52"/>
    <p:sldId id="1052" r:id="rId53"/>
    <p:sldId id="1053" r:id="rId54"/>
    <p:sldId id="1054" r:id="rId55"/>
    <p:sldId id="1055" r:id="rId56"/>
    <p:sldId id="1056" r:id="rId57"/>
    <p:sldId id="1057" r:id="rId58"/>
    <p:sldId id="1058" r:id="rId59"/>
    <p:sldId id="1059" r:id="rId60"/>
    <p:sldId id="1060" r:id="rId61"/>
    <p:sldId id="1061" r:id="rId62"/>
    <p:sldId id="1069" r:id="rId63"/>
    <p:sldId id="1070" r:id="rId64"/>
    <p:sldId id="1071" r:id="rId65"/>
    <p:sldId id="1072" r:id="rId66"/>
    <p:sldId id="1073" r:id="rId67"/>
    <p:sldId id="1074" r:id="rId68"/>
    <p:sldId id="1075" r:id="rId69"/>
    <p:sldId id="1076" r:id="rId70"/>
    <p:sldId id="1077" r:id="rId71"/>
    <p:sldId id="1078" r:id="rId72"/>
    <p:sldId id="1079" r:id="rId73"/>
    <p:sldId id="1080" r:id="rId74"/>
    <p:sldId id="842" r:id="rId75"/>
    <p:sldId id="1012" r:id="rId76"/>
    <p:sldId id="1013" r:id="rId77"/>
    <p:sldId id="990" r:id="rId78"/>
    <p:sldId id="888" r:id="rId79"/>
  </p:sldIdLst>
  <p:sldSz cx="12192000" cy="6858000"/>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xiao (Tony, WT Lab)" initials="H(WL" lastIdx="4" clrIdx="0">
    <p:extLst>
      <p:ext uri="{19B8F6BF-5375-455C-9EA6-DF929625EA0E}">
        <p15:presenceInfo xmlns:p15="http://schemas.microsoft.com/office/powerpoint/2012/main" userId="S-1-5-21-147214757-305610072-1517763936-29765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00FF"/>
    <a:srgbClr val="FF3300"/>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94872" autoAdjust="0"/>
  </p:normalViewPr>
  <p:slideViewPr>
    <p:cSldViewPr>
      <p:cViewPr varScale="1">
        <p:scale>
          <a:sx n="73" d="100"/>
          <a:sy n="73" d="100"/>
        </p:scale>
        <p:origin x="400" y="56"/>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66" d="100"/>
          <a:sy n="66" d="100"/>
        </p:scale>
        <p:origin x="4194" y="7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P802.11bf D0.1 CR Status</a:t>
            </a:r>
          </a:p>
        </c:rich>
      </c:tx>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zh-CN"/>
        </a:p>
      </c:txPr>
    </c:title>
    <c:autoTitleDeleted val="0"/>
    <c:plotArea>
      <c:layout>
        <c:manualLayout>
          <c:layoutTarget val="inner"/>
          <c:xMode val="edge"/>
          <c:yMode val="edge"/>
          <c:x val="0.11294623498792468"/>
          <c:y val="0.16645970674947"/>
          <c:w val="0.86251844759057739"/>
          <c:h val="0.64167057773928859"/>
        </c:manualLayout>
      </c:layout>
      <c:barChart>
        <c:barDir val="col"/>
        <c:grouping val="clustered"/>
        <c:varyColors val="0"/>
        <c:ser>
          <c:idx val="0"/>
          <c:order val="0"/>
          <c:tx>
            <c:strRef>
              <c:f>Sheet1!$B$1</c:f>
              <c:strCache>
                <c:ptCount val="1"/>
                <c:pt idx="0">
                  <c:v>Received</c:v>
                </c:pt>
              </c:strCache>
            </c:strRef>
          </c:tx>
          <c:spPr>
            <a:solidFill>
              <a:srgbClr val="C0000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Sheet1!$B$2:$B$4</c:f>
              <c:numCache>
                <c:formatCode>General</c:formatCode>
                <c:ptCount val="3"/>
                <c:pt idx="0">
                  <c:v>591</c:v>
                </c:pt>
                <c:pt idx="1">
                  <c:v>55</c:v>
                </c:pt>
                <c:pt idx="2">
                  <c:v>266</c:v>
                </c:pt>
              </c:numCache>
            </c:numRef>
          </c:val>
          <c:extLst xmlns:c16r2="http://schemas.microsoft.com/office/drawing/2015/06/chart">
            <c:ext xmlns:c16="http://schemas.microsoft.com/office/drawing/2014/chart" uri="{C3380CC4-5D6E-409C-BE32-E72D297353CC}">
              <c16:uniqueId val="{00000000-7DDA-4C11-A3E1-0B160159F838}"/>
            </c:ext>
          </c:extLst>
        </c:ser>
        <c:ser>
          <c:idx val="1"/>
          <c:order val="1"/>
          <c:tx>
            <c:strRef>
              <c:f>Sheet1!$C$1</c:f>
              <c:strCache>
                <c:ptCount val="1"/>
                <c:pt idx="0">
                  <c:v>Resolved</c:v>
                </c:pt>
              </c:strCache>
            </c:strRef>
          </c:tx>
          <c:spPr>
            <a:solidFill>
              <a:srgbClr val="00B05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Sheet1!$C$2:$C$4</c:f>
              <c:numCache>
                <c:formatCode>General</c:formatCode>
                <c:ptCount val="3"/>
                <c:pt idx="0">
                  <c:v>492</c:v>
                </c:pt>
                <c:pt idx="1">
                  <c:v>43</c:v>
                </c:pt>
                <c:pt idx="2">
                  <c:v>264</c:v>
                </c:pt>
              </c:numCache>
            </c:numRef>
          </c:val>
          <c:extLst xmlns:c16r2="http://schemas.microsoft.com/office/drawing/2015/06/chart">
            <c:ext xmlns:c16="http://schemas.microsoft.com/office/drawing/2014/chart" uri="{C3380CC4-5D6E-409C-BE32-E72D297353CC}">
              <c16:uniqueId val="{00000001-7DDA-4C11-A3E1-0B160159F838}"/>
            </c:ext>
          </c:extLst>
        </c:ser>
        <c:dLbls>
          <c:dLblPos val="inEnd"/>
          <c:showLegendKey val="0"/>
          <c:showVal val="1"/>
          <c:showCatName val="0"/>
          <c:showSerName val="0"/>
          <c:showPercent val="0"/>
          <c:showBubbleSize val="0"/>
        </c:dLbls>
        <c:gapWidth val="65"/>
        <c:axId val="1449547888"/>
        <c:axId val="1449537552"/>
      </c:barChart>
      <c:catAx>
        <c:axId val="144954788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zh-CN"/>
          </a:p>
        </c:txPr>
        <c:crossAx val="1449537552"/>
        <c:crosses val="autoZero"/>
        <c:auto val="1"/>
        <c:lblAlgn val="ctr"/>
        <c:lblOffset val="100"/>
        <c:noMultiLvlLbl val="0"/>
      </c:catAx>
      <c:valAx>
        <c:axId val="144953755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449547888"/>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zh-CN"/>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sz="quarter" idx="1"/>
          </p:nvPr>
        </p:nvSpPr>
        <p:spPr bwMode="auto">
          <a:xfrm>
            <a:off x="695325" y="174625"/>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3076" name="Rectangle 4"/>
          <p:cNvSpPr>
            <a:spLocks noGrp="1" noChangeArrowheads="1"/>
          </p:cNvSpPr>
          <p:nvPr>
            <p:ph type="ftr" sz="quarter" idx="2"/>
          </p:nvPr>
        </p:nvSpPr>
        <p:spPr bwMode="auto">
          <a:xfrm>
            <a:off x="3892550" y="8982075"/>
            <a:ext cx="242570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atin typeface="Times New Roman" pitchFamily="18" charset="0"/>
                <a:ea typeface="+mn-ea"/>
                <a:cs typeface="+mn-cs"/>
              </a:defRPr>
            </a:lvl1pPr>
          </a:lstStyle>
          <a:p>
            <a:pPr>
              <a:defRPr/>
            </a:pPr>
            <a:r>
              <a:rPr lang="en-US"/>
              <a:t>Tony Xiao Han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US" altLang="en-US"/>
              <a:t>Page </a:t>
            </a:r>
            <a:fld id="{9F288A74-A044-4BEA-A240-DEFB332E57C4}" type="slidenum">
              <a:rPr lang="en-US" altLang="en-US"/>
              <a:pPr>
                <a:defRPr/>
              </a:pPr>
              <a:t>‹#›</a:t>
            </a:fld>
            <a:endParaRPr lang="en-US" altLang="en-US"/>
          </a:p>
        </p:txBody>
      </p:sp>
      <p:sp>
        <p:nvSpPr>
          <p:cNvPr id="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2"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mtClean="0"/>
              <a:t>Submission</a:t>
            </a:r>
          </a:p>
        </p:txBody>
      </p:sp>
      <p:sp>
        <p:nvSpPr>
          <p:cNvPr id="3079"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36429508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6225" y="952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latin typeface="Times New Roman" pitchFamily="18" charset="0"/>
                <a:ea typeface="+mn-ea"/>
                <a:cs typeface="+mn-cs"/>
              </a:defRPr>
            </a:lvl1pPr>
          </a:lstStyle>
          <a:p>
            <a:pPr>
              <a:defRPr/>
            </a:pPr>
            <a:r>
              <a:rPr lang="en-US"/>
              <a:t>doc.: IEEE 802.11-15/1472r0</a:t>
            </a:r>
          </a:p>
        </p:txBody>
      </p:sp>
      <p:sp>
        <p:nvSpPr>
          <p:cNvPr id="2051" name="Rectangle 3"/>
          <p:cNvSpPr>
            <a:spLocks noGrp="1" noChangeArrowheads="1"/>
          </p:cNvSpPr>
          <p:nvPr>
            <p:ph type="dt" idx="1"/>
          </p:nvPr>
        </p:nvSpPr>
        <p:spPr bwMode="auto">
          <a:xfrm>
            <a:off x="654050" y="95250"/>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2052"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395663" y="8985250"/>
            <a:ext cx="28860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mn-ea"/>
                <a:cs typeface="+mn-cs"/>
              </a:defRPr>
            </a:lvl5pPr>
          </a:lstStyle>
          <a:p>
            <a:pPr lvl="4">
              <a:defRPr/>
            </a:pPr>
            <a:r>
              <a:rPr lang="en-US"/>
              <a:t>Tony Xiao Han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US" altLang="en-US"/>
              <a:t>Page </a:t>
            </a:r>
            <a:fld id="{DF5FBB85-B9F8-4899-8B5B-B90AEDFA23A9}" type="slidenum">
              <a:rPr lang="en-US" altLang="en-US"/>
              <a:pPr>
                <a:defRPr/>
              </a:pPr>
              <a:t>‹#›</a:t>
            </a:fld>
            <a:endParaRPr lang="en-US" altLang="en-US"/>
          </a:p>
        </p:txBody>
      </p:sp>
      <p:sp>
        <p:nvSpPr>
          <p:cNvPr id="13320"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mtClean="0"/>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209881293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441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9559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2034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218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7137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5881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0357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72094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028460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787318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08618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gn="just"/>
            <a:endParaRPr lang="en-US" altLang="zh-CN" dirty="0" smtClean="0"/>
          </a:p>
          <a:p>
            <a:endParaRPr lang="en-US" altLang="en-US" dirty="0" smtClean="0"/>
          </a:p>
        </p:txBody>
      </p:sp>
    </p:spTree>
    <p:extLst>
      <p:ext uri="{BB962C8B-B14F-4D97-AF65-F5344CB8AC3E}">
        <p14:creationId xmlns:p14="http://schemas.microsoft.com/office/powerpoint/2010/main" val="540234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4286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859317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089435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752940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555704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25</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4699775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7121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81803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28</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34925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59278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4452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30</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76708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3686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smtClean="0">
                <a:solidFill>
                  <a:srgbClr val="000000"/>
                </a:solidFill>
              </a:rPr>
              <a:t>doc.: IEEE 802.11-21/0932r0</a:t>
            </a:r>
          </a:p>
        </p:txBody>
      </p:sp>
      <p:sp>
        <p:nvSpPr>
          <p:cNvPr id="3686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smtClean="0">
                <a:solidFill>
                  <a:srgbClr val="000000"/>
                </a:solidFill>
              </a:rPr>
              <a:t>July 2021</a:t>
            </a:r>
          </a:p>
        </p:txBody>
      </p:sp>
      <p:sp>
        <p:nvSpPr>
          <p:cNvPr id="3687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smtClean="0">
                <a:solidFill>
                  <a:srgbClr val="000000"/>
                </a:solidFill>
              </a:rPr>
              <a:t>Dorothy Stanley, HP Enterprise</a:t>
            </a:r>
          </a:p>
        </p:txBody>
      </p:sp>
      <p:sp>
        <p:nvSpPr>
          <p:cNvPr id="36871"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smtClean="0">
                <a:solidFill>
                  <a:srgbClr val="000000"/>
                </a:solidFill>
              </a:rPr>
              <a:t>Page </a:t>
            </a:r>
            <a:fld id="{53ADC2D5-9648-48D4-B25C-46B22AD0026B}" type="slidenum">
              <a:rPr lang="en-US" altLang="en-US" sz="1200" b="0" smtClean="0">
                <a:solidFill>
                  <a:srgbClr val="000000"/>
                </a:solidFill>
              </a:rPr>
              <a:pPr/>
              <a:t>31</a:t>
            </a:fld>
            <a:endParaRPr lang="en-US" altLang="en-US" sz="1200" b="0" smtClean="0">
              <a:solidFill>
                <a:srgbClr val="000000"/>
              </a:solidFill>
            </a:endParaRPr>
          </a:p>
        </p:txBody>
      </p:sp>
    </p:spTree>
    <p:extLst>
      <p:ext uri="{BB962C8B-B14F-4D97-AF65-F5344CB8AC3E}">
        <p14:creationId xmlns:p14="http://schemas.microsoft.com/office/powerpoint/2010/main" val="16145891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60780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856271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736362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471342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231257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312809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73588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55284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59087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70155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521209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841647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446481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056777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215758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911647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398656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050309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94598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0711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730256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135380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898860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395037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7245224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23397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847492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672885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0340887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5622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95056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691125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6976697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493188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15909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719772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2603937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6602369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5359542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3969716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87754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886933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3259520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258507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4159771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6109925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smtClean="0">
                <a:highlight>
                  <a:srgbClr val="00FF00"/>
                </a:highlight>
              </a:rPr>
              <a:t>Approved by unanimous consent</a:t>
            </a:r>
            <a:endParaRPr lang="en-US" altLang="zh-CN" kern="0" dirty="0" smtClean="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smtClean="0">
                <a:highlight>
                  <a:srgbClr val="00FF00"/>
                </a:highlight>
              </a:rPr>
              <a:t>Motion Passes (Y, N, A)</a:t>
            </a:r>
            <a:endParaRPr lang="en-US" altLang="zh-CN" sz="1200" dirty="0" smtClean="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smtClean="0">
                <a:highlight>
                  <a:srgbClr val="FF0000"/>
                </a:highlight>
              </a:rPr>
              <a:t>Motion Fails (Y, N, A)</a:t>
            </a:r>
          </a:p>
          <a:p>
            <a:endParaRPr lang="zh-CN" altLang="en-US" dirty="0"/>
          </a:p>
        </p:txBody>
      </p:sp>
    </p:spTree>
    <p:extLst>
      <p:ext uri="{BB962C8B-B14F-4D97-AF65-F5344CB8AC3E}">
        <p14:creationId xmlns:p14="http://schemas.microsoft.com/office/powerpoint/2010/main" val="421929017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807853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5266791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775167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lvl="0"/>
            <a:r>
              <a:rPr lang="en-US" altLang="zh-CN" sz="1200" kern="1200" dirty="0" smtClean="0">
                <a:solidFill>
                  <a:schemeClr val="tx1"/>
                </a:solidFill>
                <a:effectLst/>
                <a:latin typeface="Times New Roman" pitchFamily="18" charset="0"/>
                <a:ea typeface="MS PGothic" pitchFamily="34" charset="-128"/>
                <a:cs typeface="MS PGothic" charset="0"/>
              </a:rPr>
              <a:t>Do you agree to replace the Sensing Measurement Report element with a field?</a:t>
            </a:r>
            <a:endParaRPr lang="zh-CN" altLang="zh-CN" sz="1200" kern="1200" dirty="0" smtClean="0">
              <a:solidFill>
                <a:schemeClr val="tx1"/>
              </a:solidFill>
              <a:effectLst/>
              <a:latin typeface="Times New Roman" pitchFamily="18" charset="0"/>
              <a:ea typeface="MS PGothic" pitchFamily="34" charset="-128"/>
              <a:cs typeface="MS PGothic" charset="0"/>
            </a:endParaRPr>
          </a:p>
          <a:p>
            <a:r>
              <a:rPr lang="en-US" altLang="zh-CN" sz="1200" kern="1200" dirty="0" smtClean="0">
                <a:solidFill>
                  <a:schemeClr val="tx1"/>
                </a:solidFill>
                <a:effectLst/>
                <a:latin typeface="Times New Roman" pitchFamily="18" charset="0"/>
                <a:ea typeface="MS PGothic" pitchFamily="34" charset="-128"/>
                <a:cs typeface="MS PGothic" charset="0"/>
              </a:rPr>
              <a:t>Note: The content of the field is based on the content of the Sensing Measurement Report element. </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1813204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7857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6434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44324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50942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7"/>
          <p:cNvSpPr>
            <a:spLocks noChangeArrowheads="1"/>
          </p:cNvSpPr>
          <p:nvPr/>
        </p:nvSpPr>
        <p:spPr bwMode="auto">
          <a:xfrm>
            <a:off x="8451785" y="304027"/>
            <a:ext cx="32830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lgn="r">
              <a:defRPr/>
            </a:pPr>
            <a:r>
              <a:rPr lang="en-US" altLang="en-US" sz="1800" b="1" dirty="0" smtClean="0"/>
              <a:t>doc.: IEEE </a:t>
            </a:r>
            <a:r>
              <a:rPr lang="en-US" altLang="en-US" sz="1800" b="1" dirty="0" smtClean="0"/>
              <a:t>802.11-22/2087r9</a:t>
            </a:r>
            <a:endParaRPr lang="en-US" altLang="en-US" sz="1800" b="1" dirty="0" smtClean="0"/>
          </a:p>
        </p:txBody>
      </p:sp>
      <p:sp>
        <p:nvSpPr>
          <p:cNvPr id="2" name="Line 8"/>
          <p:cNvSpPr>
            <a:spLocks noChangeShapeType="1"/>
          </p:cNvSpPr>
          <p:nvPr/>
        </p:nvSpPr>
        <p:spPr bwMode="auto">
          <a:xfrm>
            <a:off x="457200" y="609600"/>
            <a:ext cx="11277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033" name="Rectangle 9"/>
          <p:cNvSpPr>
            <a:spLocks noChangeArrowheads="1"/>
          </p:cNvSpPr>
          <p:nvPr/>
        </p:nvSpPr>
        <p:spPr bwMode="auto">
          <a:xfrm>
            <a:off x="457200" y="6475413"/>
            <a:ext cx="102387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z="1200" dirty="0" smtClean="0"/>
              <a:t>Meeting Agenda</a:t>
            </a:r>
          </a:p>
        </p:txBody>
      </p:sp>
      <p:sp>
        <p:nvSpPr>
          <p:cNvPr id="11" name="Rectangle 7"/>
          <p:cNvSpPr>
            <a:spLocks noChangeArrowheads="1"/>
          </p:cNvSpPr>
          <p:nvPr userDrawn="1"/>
        </p:nvSpPr>
        <p:spPr bwMode="auto">
          <a:xfrm>
            <a:off x="457200" y="318315"/>
            <a:ext cx="15154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lvl="4">
              <a:defRPr/>
            </a:pPr>
            <a:r>
              <a:rPr lang="en-US" altLang="zh-CN" sz="1800" b="1" dirty="0" smtClean="0"/>
              <a:t>December </a:t>
            </a:r>
            <a:r>
              <a:rPr lang="en-US" altLang="en-US" sz="1800" b="1" dirty="0" smtClean="0"/>
              <a:t>2022</a:t>
            </a:r>
          </a:p>
        </p:txBody>
      </p:sp>
      <p:sp>
        <p:nvSpPr>
          <p:cNvPr id="12" name="Line 8"/>
          <p:cNvSpPr>
            <a:spLocks noChangeShapeType="1"/>
          </p:cNvSpPr>
          <p:nvPr userDrawn="1"/>
        </p:nvSpPr>
        <p:spPr bwMode="auto">
          <a:xfrm>
            <a:off x="457200" y="6475413"/>
            <a:ext cx="11277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3" name="Rectangle 5"/>
          <p:cNvSpPr txBox="1">
            <a:spLocks noChangeArrowheads="1"/>
          </p:cNvSpPr>
          <p:nvPr userDrawn="1"/>
        </p:nvSpPr>
        <p:spPr bwMode="auto">
          <a:xfrm>
            <a:off x="8064500" y="6475413"/>
            <a:ext cx="36703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dirty="0" smtClean="0"/>
              <a:t>Tony Xiao Han (Huawei)</a:t>
            </a:r>
            <a:endParaRPr lang="en-US" dirty="0"/>
          </a:p>
        </p:txBody>
      </p:sp>
      <p:sp>
        <p:nvSpPr>
          <p:cNvPr id="14" name="Rectangle 6"/>
          <p:cNvSpPr txBox="1">
            <a:spLocks noChangeArrowheads="1"/>
          </p:cNvSpPr>
          <p:nvPr userDrawn="1"/>
        </p:nvSpPr>
        <p:spPr bwMode="auto">
          <a:xfrm>
            <a:off x="5828299" y="6474897"/>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ltLang="en-US" smtClean="0"/>
              <a:t>Slide </a:t>
            </a:r>
            <a:fld id="{5DFA9695-C1BB-41B2-BF85-AF49C303836D}"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standards.ieee.org/about/policies/bylaws/sect6-7.html#7" TargetMode="External"/><Relationship Id="rId7" Type="http://schemas.openxmlformats.org/officeDocument/2006/relationships/hyperlink" Target="http://standards.ieee.org/develop/policies/best_practices_for_ieee_standards_development_051215.pdf"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tandards.ieee.org/faqs/copyrights.html/" TargetMode="External"/><Relationship Id="rId5" Type="http://schemas.openxmlformats.org/officeDocument/2006/relationships/hyperlink" Target="https://standards.ieee.org/content/dam/ieee-standards/standards/web/documents/other/permissionltrs.zip" TargetMode="External"/><Relationship Id="rId4" Type="http://schemas.openxmlformats.org/officeDocument/2006/relationships/hyperlink" Target="https://standards.ieee.org/about/policies/opman/sect6.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ieee.org/about/corporate/governance/p7-8.html"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http://www.ieee.org/about/corporate/governance" TargetMode="External"/><Relationship Id="rId4" Type="http://schemas.openxmlformats.org/officeDocument/2006/relationships/hyperlink" Target="https://www.ieee.org/content/dam/ieee-org/ieee/web/org/about/ieee_code_of_conduct.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tandards.ieee.org/develop/policies/bylaws/sb_bylaws.pdf"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tandards.ieee.org/develop/policies/bylaws/sb_bylaws.pdf"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tandards.ieee.org/board/pat/faq.pdf" TargetMode="External"/><Relationship Id="rId7" Type="http://schemas.openxmlformats.org/officeDocument/2006/relationships/hyperlink" Target="https://mentor.ieee.org/802.11/dcn/14/11-14-0629-22-0000-802-11-operations-manual.docx"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www.ieee.org/web/membership/ethics/code_ethics.html" TargetMode="External"/><Relationship Id="rId5" Type="http://schemas.openxmlformats.org/officeDocument/2006/relationships/hyperlink" Target="http://standards.ieee.org/resources/antitrust-guidelines.pdf" TargetMode="External"/><Relationship Id="rId4" Type="http://schemas.openxmlformats.org/officeDocument/2006/relationships/hyperlink" Target="http://standards.ieee.org/faqs/affiliationFAQ.html"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cvent.me/nX5xrY"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hyperlink" Target="https://book.passkey.com/e/50451808"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chaspark.net/#/hotspots/809559703647510528"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www.chaspark.net/#/live/809500047632257024?lang=en"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imat.ieee.org/attendanc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mailto:jrosdahl@ieee.org" TargetMode="External"/><Relationship Id="rId4" Type="http://schemas.openxmlformats.org/officeDocument/2006/relationships/hyperlink" Target="http://mentor.ieee.org/"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mailto:patcom@ieee.or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tandards.ieee.org/develop/policies/bylaws/sect6-7.html#6"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mailto:patcom@ieee.org" TargetMode="External"/><Relationship Id="rId5" Type="http://schemas.openxmlformats.org/officeDocument/2006/relationships/hyperlink" Target="http://standards.ieee.org/about/sasb/patcom/materials.html" TargetMode="External"/><Relationship Id="rId4" Type="http://schemas.openxmlformats.org/officeDocument/2006/relationships/hyperlink" Target="http://standards.ieee.org/develop/policies/opman/sect6.html#6.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457200" y="914400"/>
            <a:ext cx="11277600" cy="1066800"/>
          </a:xfrm>
        </p:spPr>
        <p:txBody>
          <a:bodyPr/>
          <a:lstStyle/>
          <a:p>
            <a:r>
              <a:rPr lang="en-US" altLang="en-US" sz="3600" dirty="0"/>
              <a:t>Task Group </a:t>
            </a:r>
            <a:r>
              <a:rPr lang="en-US" altLang="zh-CN" sz="3600" dirty="0"/>
              <a:t>bf</a:t>
            </a:r>
            <a:r>
              <a:rPr lang="en-US" altLang="en-US" sz="3600" dirty="0"/>
              <a:t/>
            </a:r>
            <a:br>
              <a:rPr lang="en-US" altLang="en-US" sz="3600" dirty="0"/>
            </a:br>
            <a:r>
              <a:rPr lang="en-US" altLang="en-US" sz="3600" dirty="0"/>
              <a:t>Meeting agenda, </a:t>
            </a:r>
            <a:r>
              <a:rPr lang="en-US" altLang="zh-CN" sz="3600" dirty="0" smtClean="0">
                <a:solidFill>
                  <a:srgbClr val="0000FF"/>
                </a:solidFill>
              </a:rPr>
              <a:t>December teleconference </a:t>
            </a:r>
            <a:r>
              <a:rPr lang="en-US" altLang="en-US" sz="3600" dirty="0" smtClean="0"/>
              <a:t>2022</a:t>
            </a:r>
          </a:p>
        </p:txBody>
      </p:sp>
      <p:sp>
        <p:nvSpPr>
          <p:cNvPr id="4101" name="Rectangle 6"/>
          <p:cNvSpPr>
            <a:spLocks noGrp="1" noChangeArrowheads="1"/>
          </p:cNvSpPr>
          <p:nvPr>
            <p:ph type="body" idx="1"/>
          </p:nvPr>
        </p:nvSpPr>
        <p:spPr>
          <a:xfrm>
            <a:off x="2209800" y="2514600"/>
            <a:ext cx="7772400" cy="381000"/>
          </a:xfrm>
        </p:spPr>
        <p:txBody>
          <a:bodyPr/>
          <a:lstStyle/>
          <a:p>
            <a:pPr algn="ctr">
              <a:buFontTx/>
              <a:buNone/>
            </a:pPr>
            <a:r>
              <a:rPr lang="en-US" altLang="en-US" sz="2000" dirty="0"/>
              <a:t>Date:</a:t>
            </a:r>
            <a:r>
              <a:rPr lang="en-US" altLang="en-US" sz="2000" b="0" dirty="0"/>
              <a:t> </a:t>
            </a:r>
            <a:r>
              <a:rPr lang="en-US" altLang="en-US" sz="2000" b="0" dirty="0" smtClean="0"/>
              <a:t>2022-12-08</a:t>
            </a:r>
            <a:endParaRPr lang="en-US" altLang="en-US" sz="2000" b="0" dirty="0"/>
          </a:p>
        </p:txBody>
      </p:sp>
      <p:sp>
        <p:nvSpPr>
          <p:cNvPr id="4102" name="Rectangle 12"/>
          <p:cNvSpPr>
            <a:spLocks noChangeArrowheads="1"/>
          </p:cNvSpPr>
          <p:nvPr/>
        </p:nvSpPr>
        <p:spPr bwMode="auto">
          <a:xfrm>
            <a:off x="2209800" y="3124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graphicFrame>
        <p:nvGraphicFramePr>
          <p:cNvPr id="10" name="Table 9"/>
          <p:cNvGraphicFramePr>
            <a:graphicFrameLocks noGrp="1"/>
          </p:cNvGraphicFramePr>
          <p:nvPr>
            <p:extLst>
              <p:ext uri="{D42A27DB-BD31-4B8C-83A1-F6EECF244321}">
                <p14:modId xmlns:p14="http://schemas.microsoft.com/office/powerpoint/2010/main" val="1478343348"/>
              </p:ext>
            </p:extLst>
          </p:nvPr>
        </p:nvGraphicFramePr>
        <p:xfrm>
          <a:off x="2362200" y="3671889"/>
          <a:ext cx="7620000" cy="915353"/>
        </p:xfrm>
        <a:graphic>
          <a:graphicData uri="http://schemas.openxmlformats.org/drawingml/2006/table">
            <a:tbl>
              <a:tblPr firstRow="1" bandRow="1">
                <a:tableStyleId>{F5AB1C69-6EDB-4FF4-983F-18BD219EF322}</a:tableStyleId>
              </a:tblPr>
              <a:tblGrid>
                <a:gridCol w="1524000"/>
                <a:gridCol w="1203158"/>
                <a:gridCol w="2165684"/>
                <a:gridCol w="802105"/>
                <a:gridCol w="1925053"/>
              </a:tblGrid>
              <a:tr h="275273">
                <a:tc>
                  <a:txBody>
                    <a:bodyPr/>
                    <a:lstStyle/>
                    <a:p>
                      <a:pPr algn="ctr"/>
                      <a:r>
                        <a:rPr lang="en-US" sz="1200" dirty="0" smtClean="0">
                          <a:solidFill>
                            <a:schemeClr val="tx1"/>
                          </a:solidFill>
                        </a:rPr>
                        <a:t>Name</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Affiliation</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Address</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Phone</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Email</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86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00"/>
                          </a:solidFill>
                          <a:latin typeface="+mn-lt"/>
                          <a:ea typeface="Times New Roman"/>
                          <a:cs typeface="Arial"/>
                        </a:rPr>
                        <a:t>Tony Xiao Han</a:t>
                      </a:r>
                      <a:endParaRPr lang="en-US" sz="1400" dirty="0" smtClean="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0" dirty="0" smtClean="0">
                          <a:solidFill>
                            <a:srgbClr val="000000"/>
                          </a:solidFill>
                          <a:latin typeface="+mn-lt"/>
                          <a:ea typeface="Times New Roman"/>
                          <a:cs typeface="Arial"/>
                        </a:rPr>
                        <a:t>Huawei Technologies Co., Ltd.</a:t>
                      </a: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0" dirty="0" smtClean="0">
                          <a:solidFill>
                            <a:srgbClr val="000000"/>
                          </a:solidFill>
                          <a:latin typeface="+mn-lt"/>
                          <a:ea typeface="Times New Roman"/>
                          <a:cs typeface="Arial"/>
                        </a:rPr>
                        <a:t>F3, Huawei Base, Shenzhen, China</a:t>
                      </a: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676400"/>
            <a:ext cx="11277600" cy="4648200"/>
          </a:xfrm>
        </p:spPr>
        <p:txBody>
          <a:bodyPr/>
          <a:lstStyle/>
          <a:p>
            <a:pPr algn="just">
              <a:buFont typeface="Arial" panose="020B0604020202020204" pitchFamily="34" charset="0"/>
              <a:buChar char="•"/>
            </a:pPr>
            <a:r>
              <a:rPr lang="en-US" altLang="en-US" dirty="0"/>
              <a:t>By participating in this activity, you agree to comply with the IEEE Code of Ethics, all applicable laws, and all IEEE policies and procedures including, but not limited to, the IEEE SA Copyright Policy. </a:t>
            </a:r>
          </a:p>
          <a:p>
            <a:pPr marL="457200" indent="-457200" algn="just">
              <a:spcBef>
                <a:spcPts val="0"/>
              </a:spcBef>
              <a:spcAft>
                <a:spcPts val="0"/>
              </a:spcAft>
              <a:buClr>
                <a:srgbClr val="CC3300"/>
              </a:buClr>
              <a:buSzPct val="50000"/>
              <a:buFont typeface="Arial" panose="020B0604020202020204" pitchFamily="34" charset="0"/>
              <a:buChar char="•"/>
            </a:pPr>
            <a:endParaRPr lang="en-US" altLang="en-US" sz="3200" dirty="0">
              <a:latin typeface="Calibri" pitchFamily="34" charset="0"/>
              <a:cs typeface="Calibri" pitchFamily="34" charset="0"/>
            </a:endParaRPr>
          </a:p>
          <a:p>
            <a:pPr marL="857250" lvl="1" indent="-342900" algn="just">
              <a:buSzPct val="150000"/>
              <a:buFont typeface="Arial" panose="020B0604020202020204" pitchFamily="34" charset="0"/>
              <a:buChar char="•"/>
            </a:pPr>
            <a:r>
              <a:rPr lang="en-US" altLang="en-US" dirty="0"/>
              <a:t>Previously Published material (copyright assertion indicated) shall not be presented/submitted to the Working Group nor incorporated into a Working Group draft unless permission is granted. </a:t>
            </a:r>
          </a:p>
          <a:p>
            <a:pPr marL="857250" lvl="1" indent="-342900" algn="just">
              <a:buSzPct val="150000"/>
              <a:buFont typeface="Arial" panose="020B0604020202020204" pitchFamily="34" charset="0"/>
              <a:buChar char="•"/>
            </a:pPr>
            <a:r>
              <a:rPr lang="en-US" altLang="en-US" dirty="0"/>
              <a:t>Prior to presentation or submission, you shall notify the Working Group Chair of previously Published material and should assist the Chair in obtaining copyright permission acceptable to IEEE SA.</a:t>
            </a:r>
          </a:p>
          <a:p>
            <a:pPr marL="857250" lvl="1" indent="-342900" algn="just">
              <a:buSzPct val="150000"/>
              <a:buFont typeface="Arial" panose="020B0604020202020204" pitchFamily="34" charset="0"/>
              <a:buChar char="•"/>
            </a:pPr>
            <a:r>
              <a:rPr lang="en-US" altLang="en-US" dirty="0"/>
              <a:t>For material that is not previously Published, IEEE is automatically granted a license to use any material that is presented or submitted.</a:t>
            </a:r>
          </a:p>
          <a:p>
            <a:pPr marL="1257300" lvl="2" indent="-342900" algn="just">
              <a:buSzPct val="150000"/>
              <a:buFont typeface="Arial" panose="020B0604020202020204" pitchFamily="34" charset="0"/>
              <a:buChar char="•"/>
            </a:pPr>
            <a:endParaRPr lang="en-US" altLang="en-US" sz="2000" dirty="0"/>
          </a:p>
        </p:txBody>
      </p:sp>
      <p:sp>
        <p:nvSpPr>
          <p:cNvPr id="1434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 SA Copyright Policy</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#5</a:t>
            </a:r>
            <a:endParaRPr lang="en-US" altLang="en-US" b="0" dirty="0"/>
          </a:p>
        </p:txBody>
      </p:sp>
    </p:spTree>
    <p:extLst>
      <p:ext uri="{BB962C8B-B14F-4D97-AF65-F5344CB8AC3E}">
        <p14:creationId xmlns:p14="http://schemas.microsoft.com/office/powerpoint/2010/main" val="8393950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524000"/>
            <a:ext cx="11277600" cy="4648200"/>
          </a:xfrm>
        </p:spPr>
        <p:txBody>
          <a:bodyPr/>
          <a:lstStyle/>
          <a:p>
            <a:pPr marL="355600" lvl="2" indent="-285750">
              <a:buSzPct val="150000"/>
              <a:buFont typeface="Arial" panose="020B0604020202020204" pitchFamily="34" charset="0"/>
              <a:buChar char="•"/>
            </a:pPr>
            <a:r>
              <a:rPr lang="en-US" altLang="zh-CN" dirty="0"/>
              <a:t>The IEEE SA Copyright Policy is described in the IEEE SA Standards Board Bylaws and IEEE SA Standards Board Operations Manual</a:t>
            </a:r>
          </a:p>
          <a:p>
            <a:pPr marL="355600" lvl="3" indent="-285750">
              <a:buSzPct val="150000"/>
              <a:buFont typeface="Arial" panose="020B0604020202020204" pitchFamily="34" charset="0"/>
              <a:buChar char="•"/>
            </a:pPr>
            <a:r>
              <a:rPr lang="en-US" altLang="zh-CN" sz="1800" dirty="0"/>
              <a:t>IEEE SA Copyright Policy, see </a:t>
            </a:r>
            <a:br>
              <a:rPr lang="en-US" altLang="zh-CN" sz="1800" dirty="0"/>
            </a:br>
            <a:r>
              <a:rPr lang="en-US" altLang="zh-CN" sz="1800" dirty="0"/>
              <a:t>	Clause 7 of the IEEE SA Standards Board Bylaws</a:t>
            </a:r>
            <a:br>
              <a:rPr lang="en-US" altLang="zh-CN" sz="1800" dirty="0"/>
            </a:br>
            <a:r>
              <a:rPr lang="en-US" altLang="zh-CN" sz="1800" dirty="0"/>
              <a:t> 	</a:t>
            </a:r>
            <a:r>
              <a:rPr lang="en-US" altLang="zh-CN" dirty="0">
                <a:hlinkClick r:id="rId3"/>
              </a:rPr>
              <a:t>https://standards.ieee.org/about/policies/bylaws/sect6-7.html#7</a:t>
            </a:r>
            <a:r>
              <a:rPr lang="en-US" altLang="zh-CN" dirty="0"/>
              <a:t/>
            </a:r>
            <a:br>
              <a:rPr lang="en-US" altLang="zh-CN" dirty="0"/>
            </a:br>
            <a:r>
              <a:rPr lang="en-US" altLang="zh-CN" sz="1800" dirty="0"/>
              <a:t>	Clause 6.1 of the IEEE SA Standards Board Operations Manual</a:t>
            </a:r>
            <a:br>
              <a:rPr lang="en-US" altLang="zh-CN" sz="1800" dirty="0"/>
            </a:br>
            <a:r>
              <a:rPr lang="en-US" altLang="zh-CN" sz="1800" dirty="0"/>
              <a:t>	</a:t>
            </a:r>
            <a:r>
              <a:rPr lang="en-US" altLang="zh-CN" dirty="0">
                <a:hlinkClick r:id="rId4"/>
              </a:rPr>
              <a:t>https://standards.ieee.org/about/policies/opman/sect6.html</a:t>
            </a:r>
            <a:endParaRPr lang="en-US" altLang="zh-CN" dirty="0"/>
          </a:p>
          <a:p>
            <a:pPr marL="355600" lvl="2" indent="-285750">
              <a:buSzPct val="150000"/>
              <a:buFont typeface="Arial" panose="020B0604020202020204" pitchFamily="34" charset="0"/>
              <a:buChar char="•"/>
            </a:pPr>
            <a:r>
              <a:rPr lang="en-US" altLang="zh-CN" dirty="0"/>
              <a:t>IEEE SA Copyright Permission</a:t>
            </a:r>
          </a:p>
          <a:p>
            <a:pPr marL="355600" lvl="3" indent="-285750">
              <a:buSzPct val="150000"/>
              <a:buFont typeface="Arial" panose="020B0604020202020204" pitchFamily="34" charset="0"/>
              <a:buChar char="•"/>
            </a:pPr>
            <a:r>
              <a:rPr lang="en-US" altLang="zh-CN" dirty="0">
                <a:hlinkClick r:id="rId5"/>
              </a:rPr>
              <a:t>https://standards.ieee.org/content/dam/ieee-standards/standards/web/documents/other/permissionltrs.zip</a:t>
            </a:r>
            <a:endParaRPr lang="en-US" altLang="zh-CN" dirty="0"/>
          </a:p>
          <a:p>
            <a:pPr marL="355600" lvl="2" indent="-285750">
              <a:buSzPct val="150000"/>
              <a:buFont typeface="Arial" panose="020B0604020202020204" pitchFamily="34" charset="0"/>
              <a:buChar char="•"/>
            </a:pPr>
            <a:r>
              <a:rPr lang="en-US" altLang="zh-CN" dirty="0"/>
              <a:t>IEEE SA Copyright FAQs</a:t>
            </a:r>
          </a:p>
          <a:p>
            <a:pPr marL="355600" lvl="3" indent="-285750">
              <a:buSzPct val="150000"/>
              <a:buFont typeface="Arial" panose="020B0604020202020204" pitchFamily="34" charset="0"/>
              <a:buChar char="•"/>
            </a:pPr>
            <a:r>
              <a:rPr lang="en-US" altLang="zh-CN" dirty="0">
                <a:hlinkClick r:id="rId6"/>
              </a:rPr>
              <a:t>http://standards.ieee.org/faqs/copyrights.html/</a:t>
            </a:r>
            <a:endParaRPr lang="en-US" altLang="zh-CN" dirty="0"/>
          </a:p>
          <a:p>
            <a:pPr marL="355600" lvl="2" indent="-285750">
              <a:buSzPct val="150000"/>
              <a:buFont typeface="Arial" panose="020B0604020202020204" pitchFamily="34" charset="0"/>
              <a:buChar char="•"/>
            </a:pPr>
            <a:r>
              <a:rPr lang="en-US" altLang="zh-CN" dirty="0"/>
              <a:t>IEEE SA Best Practices for IEEE Standards Development </a:t>
            </a:r>
          </a:p>
          <a:p>
            <a:pPr marL="355600" lvl="3" indent="-285750">
              <a:buSzPct val="150000"/>
              <a:buFont typeface="Arial" panose="020B0604020202020204" pitchFamily="34" charset="0"/>
              <a:buChar char="•"/>
            </a:pPr>
            <a:r>
              <a:rPr lang="en-US" altLang="zh-CN" dirty="0">
                <a:hlinkClick r:id="rId7"/>
              </a:rPr>
              <a:t>http://standards.ieee.org/develop/policies/best_practices_for_ieee_standards_development_051215.pdf</a:t>
            </a:r>
            <a:endParaRPr lang="en-US" altLang="zh-CN" dirty="0"/>
          </a:p>
          <a:p>
            <a:pPr marL="355600" lvl="2" indent="-285750">
              <a:buSzPct val="150000"/>
              <a:buFont typeface="Arial" panose="020B0604020202020204" pitchFamily="34" charset="0"/>
              <a:buChar char="•"/>
            </a:pPr>
            <a:r>
              <a:rPr lang="en-US" altLang="zh-CN" dirty="0"/>
              <a:t>Distribution of Draft Standards (see 6.1.3 of the SASB Operations Manual)</a:t>
            </a:r>
          </a:p>
          <a:p>
            <a:pPr marL="355600" lvl="3" indent="-285750">
              <a:buSzPct val="150000"/>
              <a:buFont typeface="Arial" panose="020B0604020202020204" pitchFamily="34" charset="0"/>
              <a:buChar char="•"/>
            </a:pPr>
            <a:r>
              <a:rPr lang="en-US" altLang="zh-CN" dirty="0">
                <a:hlinkClick r:id="rId4"/>
              </a:rPr>
              <a:t>https://standards.ieee.org/about/policies/opman/sect6.html</a:t>
            </a:r>
            <a:endParaRPr lang="en-US" altLang="zh-CN" dirty="0"/>
          </a:p>
          <a:p>
            <a:pPr marL="355600" lvl="2" indent="-285750">
              <a:buSzPct val="150000"/>
              <a:buFont typeface="Arial" panose="020B0604020202020204" pitchFamily="34" charset="0"/>
              <a:buChar char="•"/>
            </a:pPr>
            <a:endParaRPr lang="en-US" altLang="en-US" sz="1600" dirty="0"/>
          </a:p>
        </p:txBody>
      </p:sp>
      <p:sp>
        <p:nvSpPr>
          <p:cNvPr id="1434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 SA Copyright Policy</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#6</a:t>
            </a:r>
            <a:endParaRPr lang="en-US" altLang="en-US" b="0" dirty="0"/>
          </a:p>
        </p:txBody>
      </p:sp>
    </p:spTree>
    <p:extLst>
      <p:ext uri="{BB962C8B-B14F-4D97-AF65-F5344CB8AC3E}">
        <p14:creationId xmlns:p14="http://schemas.microsoft.com/office/powerpoint/2010/main" val="28555128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676400"/>
            <a:ext cx="11277600" cy="4648200"/>
          </a:xfrm>
        </p:spPr>
        <p:txBody>
          <a:bodyPr/>
          <a:lstStyle/>
          <a:p>
            <a:pPr algn="just">
              <a:spcAft>
                <a:spcPts val="600"/>
              </a:spcAft>
            </a:pPr>
            <a:r>
              <a:rPr lang="en-US" altLang="en-US" b="0" dirty="0"/>
              <a:t>All participants in IEEE-SA activities are expected to adhere to the core principles underlying the:</a:t>
            </a:r>
          </a:p>
          <a:p>
            <a:pPr lvl="1">
              <a:buFont typeface="Times New Roman" panose="02020603050405020304" pitchFamily="18" charset="0"/>
              <a:buChar char="−"/>
            </a:pPr>
            <a:r>
              <a:rPr lang="en-US" altLang="en-US" sz="1800" dirty="0">
                <a:hlinkClick r:id="rId3"/>
              </a:rPr>
              <a:t>IEEE Code of Ethics</a:t>
            </a:r>
            <a:endParaRPr lang="en-US" altLang="en-US" sz="1800" dirty="0"/>
          </a:p>
          <a:p>
            <a:pPr lvl="1">
              <a:buFont typeface="Times New Roman" panose="02020603050405020304" pitchFamily="18" charset="0"/>
              <a:buChar char="−"/>
            </a:pPr>
            <a:r>
              <a:rPr lang="en-US" altLang="en-US" sz="1800" dirty="0">
                <a:hlinkClick r:id="rId4"/>
              </a:rPr>
              <a:t>IEEE Code of Conduct</a:t>
            </a:r>
            <a:endParaRPr lang="en-US" altLang="en-US" sz="1800" dirty="0"/>
          </a:p>
          <a:p>
            <a:pPr algn="just">
              <a:spcAft>
                <a:spcPts val="600"/>
              </a:spcAft>
            </a:pPr>
            <a:r>
              <a:rPr lang="en-US" altLang="en-US" b="0" dirty="0"/>
              <a:t>The core principles of the IEEE Codes of Ethics &amp; Conduct are to:</a:t>
            </a:r>
          </a:p>
          <a:p>
            <a:pPr lvl="1" algn="just">
              <a:spcAft>
                <a:spcPts val="600"/>
              </a:spcAft>
            </a:pPr>
            <a:r>
              <a:rPr lang="en-US" altLang="en-US" sz="1800" dirty="0"/>
              <a:t>Uphold the highest standards of integrity, responsible behavior, and ethical and professional conduct</a:t>
            </a:r>
          </a:p>
          <a:p>
            <a:pPr lvl="1" algn="just">
              <a:spcAft>
                <a:spcPts val="600"/>
              </a:spcAft>
            </a:pPr>
            <a:r>
              <a:rPr lang="en-US" altLang="en-US" sz="1800" dirty="0"/>
              <a:t>Treat people fairly and with respect, to not engage in harassment, discrimination, or retaliation, and to protect people's privacy.</a:t>
            </a:r>
          </a:p>
          <a:p>
            <a:pPr lvl="1" algn="just">
              <a:spcAft>
                <a:spcPts val="600"/>
              </a:spcAft>
            </a:pPr>
            <a:r>
              <a:rPr lang="en-US" altLang="en-US" sz="1800" dirty="0"/>
              <a:t>Avoid injuring others, their property, reputation, or employment by false or malicious action</a:t>
            </a:r>
          </a:p>
          <a:p>
            <a:pPr algn="just">
              <a:spcAft>
                <a:spcPts val="600"/>
              </a:spcAft>
            </a:pPr>
            <a:r>
              <a:rPr lang="en-US" altLang="en-US" b="0" dirty="0"/>
              <a:t>The most recent versions of these Codes are available at</a:t>
            </a:r>
          </a:p>
          <a:p>
            <a:pPr lvl="1" algn="just">
              <a:spcAft>
                <a:spcPts val="600"/>
              </a:spcAft>
            </a:pPr>
            <a:r>
              <a:rPr lang="en-US" altLang="en-US" sz="1800" dirty="0">
                <a:hlinkClick r:id="rId5"/>
              </a:rPr>
              <a:t>http://www.ieee.org/about/corporate/governance</a:t>
            </a:r>
            <a:endParaRPr lang="en-US" altLang="en-US" sz="1800" dirty="0"/>
          </a:p>
          <a:p>
            <a:pPr>
              <a:spcAft>
                <a:spcPts val="600"/>
              </a:spcAft>
            </a:pPr>
            <a:endParaRPr lang="en-US" altLang="en-US" sz="3600" dirty="0"/>
          </a:p>
        </p:txBody>
      </p:sp>
      <p:sp>
        <p:nvSpPr>
          <p:cNvPr id="14341"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Participant behavior in IEEE-SA activities is guided by the IEEE Codes of Ethics &amp; Conduct</a:t>
            </a: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#7</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body" idx="1"/>
          </p:nvPr>
        </p:nvSpPr>
        <p:spPr>
          <a:xfrm>
            <a:off x="457200" y="1676400"/>
            <a:ext cx="11277600" cy="4648200"/>
          </a:xfrm>
        </p:spPr>
        <p:txBody>
          <a:bodyPr/>
          <a:lstStyle/>
          <a:p>
            <a:pPr algn="just"/>
            <a:r>
              <a:rPr lang="en-US" altLang="en-US" sz="2000" dirty="0"/>
              <a:t>The </a:t>
            </a:r>
            <a:r>
              <a:rPr lang="en-US" altLang="en-US" sz="2000" dirty="0">
                <a:hlinkClick r:id="rId3"/>
              </a:rPr>
              <a:t>IEEE-SA Standards Board Bylaws </a:t>
            </a:r>
            <a:r>
              <a:rPr lang="en-US" altLang="en-US" sz="2000" dirty="0"/>
              <a:t>require that “participants in the IEEE standards development individual process shall act based on their qualifications and experience”</a:t>
            </a:r>
          </a:p>
          <a:p>
            <a:pPr algn="just"/>
            <a:r>
              <a:rPr lang="en-US" altLang="en-US" sz="2000" dirty="0"/>
              <a:t>This means participants:</a:t>
            </a:r>
          </a:p>
          <a:p>
            <a:pPr lvl="1" algn="just">
              <a:buFont typeface="Times New Roman" panose="02020603050405020304" pitchFamily="18" charset="0"/>
              <a:buChar char="−"/>
            </a:pPr>
            <a:r>
              <a:rPr lang="en-US" altLang="en-US" sz="1800" b="1" dirty="0">
                <a:solidFill>
                  <a:srgbClr val="00B050"/>
                </a:solidFill>
              </a:rPr>
              <a:t>Shall act &amp; vote </a:t>
            </a:r>
            <a:r>
              <a:rPr lang="en-US" altLang="en-US" sz="1800" dirty="0"/>
              <a:t>based on their personal &amp; independent opinions derived from their expertise, knowledge, and qualifications</a:t>
            </a:r>
          </a:p>
          <a:p>
            <a:pPr lvl="1" algn="just">
              <a:buFont typeface="Times New Roman" panose="02020603050405020304" pitchFamily="18" charset="0"/>
              <a:buChar char="−"/>
            </a:pPr>
            <a:r>
              <a:rPr lang="en-US" altLang="en-US" sz="1800" b="1" dirty="0">
                <a:solidFill>
                  <a:srgbClr val="FF0000"/>
                </a:solidFill>
              </a:rPr>
              <a:t>Shall not act or vote </a:t>
            </a:r>
            <a:r>
              <a:rPr lang="en-US" altLang="en-US" sz="1800" dirty="0"/>
              <a:t>based on any obligation to or any direction from any other person or organization, including an employer or client, regardless of any external commitments, agreements, contracts, or orders</a:t>
            </a:r>
          </a:p>
          <a:p>
            <a:pPr lvl="1" algn="just">
              <a:buFont typeface="Times New Roman" panose="02020603050405020304" pitchFamily="18" charset="0"/>
              <a:buChar char="−"/>
            </a:pPr>
            <a:r>
              <a:rPr lang="en-US" altLang="en-US" sz="1800" b="1" dirty="0">
                <a:solidFill>
                  <a:srgbClr val="FF0000"/>
                </a:solidFill>
              </a:rPr>
              <a:t>Shall not direct </a:t>
            </a:r>
            <a:r>
              <a:rPr lang="en-US" altLang="en-US" sz="1800" dirty="0"/>
              <a:t>the actions or votes of other participants or retaliate against other participants for fulfilling their responsibility to act &amp; vote based on their personal &amp; independently developed opinions</a:t>
            </a:r>
          </a:p>
          <a:p>
            <a:pPr algn="just"/>
            <a:r>
              <a:rPr lang="en-US" altLang="en-US" sz="2000" dirty="0"/>
              <a:t>By participating in standards activities using the “</a:t>
            </a:r>
            <a:r>
              <a:rPr lang="en-US" altLang="en-US" sz="2000" i="1" dirty="0"/>
              <a:t>individual process</a:t>
            </a:r>
            <a:r>
              <a:rPr lang="en-US" altLang="en-US" sz="2000" dirty="0"/>
              <a:t>”, you are deemed to accept these requirements; if you are unable to satisfy these requirements then you shall immediately cease any participation</a:t>
            </a:r>
          </a:p>
        </p:txBody>
      </p:sp>
      <p:sp>
        <p:nvSpPr>
          <p:cNvPr id="15365"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Participants in the IEEE-SA “individual process” shall act independently of others, including employers</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#8</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body" idx="1"/>
          </p:nvPr>
        </p:nvSpPr>
        <p:spPr>
          <a:xfrm>
            <a:off x="457200" y="1676400"/>
            <a:ext cx="11277600" cy="4648200"/>
          </a:xfrm>
        </p:spPr>
        <p:txBody>
          <a:bodyPr/>
          <a:lstStyle/>
          <a:p>
            <a:pPr algn="just"/>
            <a:r>
              <a:rPr lang="en-US" altLang="en-US" sz="2000" dirty="0"/>
              <a:t>The </a:t>
            </a:r>
            <a:r>
              <a:rPr lang="en-US" altLang="en-US" sz="2000" dirty="0">
                <a:hlinkClick r:id="rId3"/>
              </a:rPr>
              <a:t>IEEE-SA Standards Board Bylaws </a:t>
            </a:r>
            <a:r>
              <a:rPr lang="en-US" altLang="en-US" sz="2000" dirty="0"/>
              <a:t>(clause 5.2.1.3) specifies that “</a:t>
            </a:r>
            <a:r>
              <a:rPr lang="en-US" altLang="en-US" sz="2000" i="1" dirty="0"/>
              <a:t>the standards development process shall not be dominated by any single interest category, individual, or organization</a:t>
            </a:r>
            <a:r>
              <a:rPr lang="en-US" altLang="en-US" sz="2000" dirty="0"/>
              <a:t>”</a:t>
            </a:r>
          </a:p>
          <a:p>
            <a:pPr lvl="1" algn="just">
              <a:buFont typeface="Times New Roman" panose="02020603050405020304" pitchFamily="18" charset="0"/>
              <a:buChar char="−"/>
            </a:pPr>
            <a:r>
              <a:rPr lang="en-US" altLang="en-US" dirty="0"/>
              <a:t>This means no participant may exercise “</a:t>
            </a:r>
            <a:r>
              <a:rPr lang="en-US" altLang="en-US" i="1" dirty="0"/>
              <a:t>authority, leadership, or influence by reason of superior leverage, strength, or representation to the exclusion of fair and equitable consideration of other viewpoints</a:t>
            </a:r>
            <a:r>
              <a:rPr lang="en-US" altLang="en-US" dirty="0"/>
              <a:t>” or “</a:t>
            </a:r>
            <a:r>
              <a:rPr lang="en-US" altLang="en-US" i="1" dirty="0"/>
              <a:t>to hinder the progress of the standards development activity</a:t>
            </a:r>
            <a:r>
              <a:rPr lang="en-US" altLang="en-US" dirty="0"/>
              <a:t>”</a:t>
            </a:r>
          </a:p>
          <a:p>
            <a:pPr algn="just">
              <a:spcBef>
                <a:spcPts val="1200"/>
              </a:spcBef>
            </a:pPr>
            <a:r>
              <a:rPr lang="en-US" altLang="en-US" sz="2000" dirty="0"/>
              <a:t>This rule applies equally to those participating in a standards development project and to that project’s leadership group</a:t>
            </a:r>
          </a:p>
          <a:p>
            <a:pPr algn="just">
              <a:spcBef>
                <a:spcPts val="1200"/>
              </a:spcBef>
            </a:pPr>
            <a:r>
              <a:rPr lang="en-US" altLang="en-US" sz="2000" dirty="0"/>
              <a:t>Any person who reasonably suspects that dominance is occurring in a standards development project is encouraged to bring the issue to the attention of the Standards Committee or the project’s IEEE-SA Program Manager</a:t>
            </a:r>
            <a:endParaRPr lang="en-US" altLang="en-US" sz="2800" dirty="0" smtClean="0"/>
          </a:p>
        </p:txBody>
      </p:sp>
      <p:sp>
        <p:nvSpPr>
          <p:cNvPr id="16389"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IEEE-SA standards activities shall allow the fair &amp;</a:t>
            </a:r>
            <a:br>
              <a:rPr lang="en-US" altLang="en-US" sz="3200" dirty="0"/>
            </a:br>
            <a:r>
              <a:rPr lang="en-US" altLang="en-US" sz="3200" dirty="0"/>
              <a:t>equitable consideration of all viewpoints</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#9</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Required notices</a:t>
            </a:r>
          </a:p>
        </p:txBody>
      </p:sp>
      <p:sp>
        <p:nvSpPr>
          <p:cNvPr id="17412"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300"/>
              </a:spcBef>
              <a:buNone/>
            </a:pPr>
            <a:r>
              <a:rPr lang="en-US" altLang="en-US" dirty="0"/>
              <a:t>Patent FAQ </a:t>
            </a:r>
          </a:p>
          <a:p>
            <a:pPr>
              <a:spcBef>
                <a:spcPct val="0"/>
              </a:spcBef>
              <a:spcAft>
                <a:spcPts val="900"/>
              </a:spcAft>
              <a:buNone/>
            </a:pPr>
            <a:r>
              <a:rPr lang="en-US" altLang="en-US" sz="1800" dirty="0">
                <a:hlinkClick r:id="rId3"/>
              </a:rPr>
              <a:t>http://standards.ieee.org/board/pat/faq.pdf</a:t>
            </a:r>
            <a:r>
              <a:rPr lang="en-US" altLang="en-US" sz="1800" dirty="0"/>
              <a:t> </a:t>
            </a:r>
          </a:p>
          <a:p>
            <a:pPr algn="just">
              <a:spcBef>
                <a:spcPts val="300"/>
              </a:spcBef>
              <a:buNone/>
            </a:pPr>
            <a:r>
              <a:rPr lang="en-US" altLang="en-US" dirty="0"/>
              <a:t>Disclosure of Affiliation</a:t>
            </a:r>
          </a:p>
          <a:p>
            <a:pPr algn="just">
              <a:spcBef>
                <a:spcPts val="300"/>
              </a:spcBef>
              <a:buNone/>
            </a:pPr>
            <a:r>
              <a:rPr lang="en-US" altLang="en-US" sz="1800" dirty="0">
                <a:hlinkClick r:id="rId4"/>
              </a:rPr>
              <a:t>http://standards.ieee.org/faqs/affiliationFAQ.html</a:t>
            </a:r>
            <a:endParaRPr lang="en-US" altLang="en-US" dirty="0"/>
          </a:p>
          <a:p>
            <a:pPr algn="just">
              <a:spcBef>
                <a:spcPts val="1200"/>
              </a:spcBef>
              <a:buNone/>
            </a:pPr>
            <a:r>
              <a:rPr lang="en-US" altLang="en-US" dirty="0"/>
              <a:t>Anti-Trust Guidelines </a:t>
            </a:r>
          </a:p>
          <a:p>
            <a:pPr algn="just">
              <a:spcBef>
                <a:spcPct val="0"/>
              </a:spcBef>
              <a:spcAft>
                <a:spcPts val="900"/>
              </a:spcAft>
              <a:buNone/>
            </a:pPr>
            <a:r>
              <a:rPr lang="en-US" altLang="en-US" sz="1800" dirty="0">
                <a:hlinkClick r:id="rId5"/>
              </a:rPr>
              <a:t>http://standards.ieee.org/resources/antitrust-guidelines.pdf</a:t>
            </a:r>
            <a:endParaRPr lang="en-US" altLang="en-US" dirty="0"/>
          </a:p>
          <a:p>
            <a:pPr algn="just">
              <a:spcBef>
                <a:spcPts val="300"/>
              </a:spcBef>
              <a:buNone/>
            </a:pPr>
            <a:r>
              <a:rPr lang="en-US" altLang="en-US" dirty="0"/>
              <a:t>Code of Ethics</a:t>
            </a:r>
          </a:p>
          <a:p>
            <a:pPr>
              <a:spcBef>
                <a:spcPct val="0"/>
              </a:spcBef>
              <a:spcAft>
                <a:spcPts val="900"/>
              </a:spcAft>
              <a:buNone/>
            </a:pPr>
            <a:r>
              <a:rPr lang="en-US" altLang="en-US" sz="1800" dirty="0">
                <a:hlinkClick r:id="rId6"/>
              </a:rPr>
              <a:t>http://www.ieee.org/web/membership/ethics/code_ethics.html</a:t>
            </a:r>
            <a:r>
              <a:rPr lang="en-US" altLang="en-US" sz="1800" dirty="0"/>
              <a:t>  </a:t>
            </a:r>
            <a:endParaRPr lang="en-US" altLang="en-US" dirty="0"/>
          </a:p>
          <a:p>
            <a:pPr algn="just">
              <a:spcBef>
                <a:spcPts val="300"/>
              </a:spcBef>
              <a:buNone/>
            </a:pPr>
            <a:r>
              <a:rPr lang="en-US" altLang="en-US" dirty="0"/>
              <a:t>IEEE 802.11 Working Group Operations Manual </a:t>
            </a:r>
          </a:p>
          <a:p>
            <a:pPr algn="just">
              <a:spcBef>
                <a:spcPts val="300"/>
              </a:spcBef>
              <a:spcAft>
                <a:spcPts val="300"/>
              </a:spcAft>
              <a:buNone/>
            </a:pPr>
            <a:r>
              <a:rPr lang="nl-NL" altLang="en-US" sz="1800" dirty="0">
                <a:hlinkClick r:id="rId7"/>
              </a:rPr>
              <a:t>https://mentor.ieee.org/802.11/dcn/14/11-14-0629-22-0000-802-11-operations-manual.docx</a:t>
            </a:r>
            <a:r>
              <a:rPr lang="nl-NL" altLang="en-US" sz="1800" dirty="0"/>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December 1</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endParaRPr lang="en-US" altLang="en-US" sz="1600" dirty="0" smtClean="0"/>
          </a:p>
          <a:p>
            <a:pPr algn="just"/>
            <a:endParaRPr lang="en-US" altLang="en-US" sz="1600" dirty="0"/>
          </a:p>
          <a:p>
            <a:pPr algn="just"/>
            <a:endParaRPr lang="en-US" altLang="en-US" sz="1600" dirty="0"/>
          </a:p>
          <a:p>
            <a:pPr lvl="1" algn="just"/>
            <a:endParaRPr lang="en-US" altLang="en-US" sz="12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51683188"/>
              </p:ext>
            </p:extLst>
          </p:nvPr>
        </p:nvGraphicFramePr>
        <p:xfrm>
          <a:off x="3429000" y="1686554"/>
          <a:ext cx="8305801" cy="1302904"/>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22/1918 </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Narengerile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 CR for Instance CIDs - Part 2</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22/1917</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Dong Wei (NXP)</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smtClean="0">
                          <a:solidFill>
                            <a:srgbClr val="00B050"/>
                          </a:solidFill>
                          <a:latin typeface="+mn-lt"/>
                          <a:ea typeface="+mn-ea"/>
                          <a:cs typeface="+mn-cs"/>
                        </a:rPr>
                        <a:t>Proposed Draft Text for Sensing-Responder-to-Sensing-Responder Sounding</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15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00FF"/>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00FF"/>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2832193884"/>
              </p:ext>
            </p:extLst>
          </p:nvPr>
        </p:nvGraphicFramePr>
        <p:xfrm>
          <a:off x="3429000" y="357704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22/1914 </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Narengerile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 CR for Instance CIDs - Part 1</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22/2077</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rgbClr val="00B050"/>
                          </a:solidFill>
                          <a:latin typeface="+mn-lt"/>
                          <a:ea typeface="+mn-ea"/>
                          <a:cs typeface="+mn-cs"/>
                        </a:rPr>
                        <a:t>Mengshi</a:t>
                      </a:r>
                      <a:r>
                        <a:rPr lang="en-US" altLang="zh-CN" sz="1200" kern="1200" dirty="0" smtClean="0">
                          <a:solidFill>
                            <a:srgbClr val="00B050"/>
                          </a:solidFill>
                          <a:latin typeface="+mn-lt"/>
                          <a:ea typeface="+mn-ea"/>
                          <a:cs typeface="+mn-cs"/>
                        </a:rPr>
                        <a:t> Hu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 CR for CIDs 100, 102 and 734</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10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22/2086</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Pei Zhou (OPPO)</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Resolutions for CID 49 and 50 - follow up</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15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334844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2852794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December 5</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zh-CN" sz="1600" dirty="0" smtClean="0"/>
              <a:t>Motion (</a:t>
            </a:r>
            <a:r>
              <a:rPr lang="en-US" altLang="zh-CN" sz="1600" dirty="0" smtClean="0">
                <a:solidFill>
                  <a:srgbClr val="0000FF"/>
                </a:solidFill>
              </a:rPr>
              <a:t>195-205</a:t>
            </a:r>
            <a:r>
              <a:rPr lang="en-US" altLang="zh-CN" sz="1600" dirty="0" smtClean="0"/>
              <a:t>)</a:t>
            </a:r>
          </a:p>
          <a:p>
            <a:pPr algn="just"/>
            <a:r>
              <a:rPr lang="en-US" altLang="en-US" sz="1600" dirty="0">
                <a:solidFill>
                  <a:srgbClr val="0000FF"/>
                </a:solidFill>
              </a:rPr>
              <a:t>RSVP Requested</a:t>
            </a:r>
            <a:endParaRPr lang="en-US" altLang="en-US" sz="1600" dirty="0" smtClean="0">
              <a:solidFill>
                <a:srgbClr val="0000FF"/>
              </a:solidFill>
            </a:endParaRPr>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343883187"/>
              </p:ext>
            </p:extLst>
          </p:nvPr>
        </p:nvGraphicFramePr>
        <p:xfrm>
          <a:off x="3429000" y="1686554"/>
          <a:ext cx="8305801" cy="1302904"/>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22/2092</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rgbClr val="00B050"/>
                          </a:solidFill>
                          <a:latin typeface="+mn-lt"/>
                          <a:ea typeface="+mn-ea"/>
                          <a:cs typeface="+mn-cs"/>
                        </a:rPr>
                        <a:t>Claudio da Silva (Meta)</a:t>
                      </a: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D0.5 TBDs</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30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22/1915</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Ning Gao(OPPO)</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Proposed Draft Text for the Coordinated Monostatic DMG Sensing Instance</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1262096440"/>
              </p:ext>
            </p:extLst>
          </p:nvPr>
        </p:nvGraphicFramePr>
        <p:xfrm>
          <a:off x="3429000" y="357704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334844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7448777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December 6</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a:t>
            </a:r>
            <a:r>
              <a:rPr lang="en-US" altLang="en-US" sz="1600" dirty="0">
                <a:solidFill>
                  <a:srgbClr val="0000FF"/>
                </a:solidFill>
              </a:rPr>
              <a:t>Requested</a:t>
            </a:r>
            <a:endParaRPr lang="en-US" altLang="en-US" sz="1600" dirty="0" smtClean="0">
              <a:solidFill>
                <a:srgbClr val="0000FF"/>
              </a:solidFill>
            </a:endParaRPr>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3713959616"/>
              </p:ext>
            </p:extLst>
          </p:nvPr>
        </p:nvGraphicFramePr>
        <p:xfrm>
          <a:off x="3429000" y="1686554"/>
          <a:ext cx="8305801" cy="1521586"/>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22/1915</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Ning Gao(OPPO)</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Proposed Draft Text for the Coordinated Monostatic DMG Sensing Instance</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22/2065</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Chris Beg (Cognitive Systems)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Timestamp Discussion</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30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22/2079</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Solomon Trainin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 Resolution of DMG CID 369 DMG SBP</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30</a:t>
                      </a:r>
                      <a:r>
                        <a:rPr lang="en-US" altLang="zh-CN" sz="1200" kern="1200" baseline="0" dirty="0" smtClean="0">
                          <a:solidFill>
                            <a:schemeClr val="tx1"/>
                          </a:solidFill>
                          <a:latin typeface="+mn-lt"/>
                          <a:ea typeface="+mn-ea"/>
                          <a:cs typeface="+mn-cs"/>
                        </a:rPr>
                        <a:t> </a:t>
                      </a:r>
                      <a:r>
                        <a:rPr lang="en-US" altLang="zh-CN" sz="1200" kern="1200" baseline="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28492145"/>
              </p:ext>
            </p:extLst>
          </p:nvPr>
        </p:nvGraphicFramePr>
        <p:xfrm>
          <a:off x="3429000" y="357704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22/2067</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Rajat </a:t>
                      </a:r>
                      <a:r>
                        <a:rPr lang="en-US" altLang="zh-CN" sz="1200" kern="1200" dirty="0" err="1" smtClean="0">
                          <a:solidFill>
                            <a:schemeClr val="tx1"/>
                          </a:solidFill>
                          <a:latin typeface="+mn-lt"/>
                          <a:ea typeface="+mn-ea"/>
                          <a:cs typeface="+mn-cs"/>
                        </a:rPr>
                        <a:t>Pushkarna</a:t>
                      </a:r>
                      <a:r>
                        <a:rPr lang="en-US" altLang="zh-CN" sz="1200" kern="1200" dirty="0" smtClean="0">
                          <a:solidFill>
                            <a:schemeClr val="tx1"/>
                          </a:solidFill>
                          <a:latin typeface="+mn-lt"/>
                          <a:ea typeface="+mn-ea"/>
                          <a:cs typeface="+mn-cs"/>
                        </a:rPr>
                        <a:t> (Panasonic)</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CR document for CIDs related to MLD</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10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334844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26782852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December 8</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a:t>
            </a:r>
            <a:r>
              <a:rPr lang="en-US" altLang="en-US" sz="1600" dirty="0">
                <a:solidFill>
                  <a:srgbClr val="0000FF"/>
                </a:solidFill>
              </a:rPr>
              <a:t>Requested</a:t>
            </a:r>
            <a:endParaRPr lang="en-US" altLang="en-US" sz="1600" dirty="0" smtClean="0">
              <a:solidFill>
                <a:srgbClr val="0000FF"/>
              </a:solidFill>
            </a:endParaRPr>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2725490502"/>
              </p:ext>
            </p:extLst>
          </p:nvPr>
        </p:nvGraphicFramePr>
        <p:xfrm>
          <a:off x="3429000" y="1686554"/>
          <a:ext cx="8305801" cy="1521586"/>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22/2079</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Solomon Trainin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 Resolution of DMG CID 369 DMG SBP</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30</a:t>
                      </a:r>
                      <a:r>
                        <a:rPr lang="en-US" altLang="zh-CN" sz="1200" kern="1200" baseline="0" dirty="0" smtClean="0">
                          <a:solidFill>
                            <a:srgbClr val="00B050"/>
                          </a:solidFill>
                          <a:latin typeface="+mn-lt"/>
                          <a:ea typeface="+mn-ea"/>
                          <a:cs typeface="+mn-cs"/>
                        </a:rPr>
                        <a:t> </a:t>
                      </a:r>
                      <a:r>
                        <a:rPr lang="en-US" altLang="zh-CN" sz="1200" kern="1200" baseline="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22/1954</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Cheng Chen (Intel)</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Resolutions for SBP Comments in CC40 - Part 2 – SBP termination</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25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22/1918</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Narengerile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 CR for Instance CIDs</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4028977278"/>
              </p:ext>
            </p:extLst>
          </p:nvPr>
        </p:nvGraphicFramePr>
        <p:xfrm>
          <a:off x="3429000" y="357704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22/2067</a:t>
                      </a: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Rajat </a:t>
                      </a:r>
                      <a:r>
                        <a:rPr lang="en-US" altLang="zh-CN" sz="1200" kern="1200" dirty="0" err="1" smtClean="0">
                          <a:solidFill>
                            <a:srgbClr val="0000FF"/>
                          </a:solidFill>
                          <a:latin typeface="+mn-lt"/>
                          <a:ea typeface="+mn-ea"/>
                          <a:cs typeface="+mn-cs"/>
                        </a:rPr>
                        <a:t>Pushkarna</a:t>
                      </a:r>
                      <a:r>
                        <a:rPr lang="en-US" altLang="zh-CN" sz="1200" kern="1200" dirty="0" smtClean="0">
                          <a:solidFill>
                            <a:srgbClr val="0000FF"/>
                          </a:solidFill>
                          <a:latin typeface="+mn-lt"/>
                          <a:ea typeface="+mn-ea"/>
                          <a:cs typeface="+mn-cs"/>
                        </a:rPr>
                        <a:t> (Panasonic)</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CR document for CIDs related to MLD</a:t>
                      </a: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10 </a:t>
                      </a:r>
                      <a:r>
                        <a:rPr lang="en-US" altLang="zh-CN" sz="1200" kern="1200" dirty="0" err="1" smtClean="0">
                          <a:solidFill>
                            <a:srgbClr val="0000FF"/>
                          </a:solidFill>
                          <a:latin typeface="+mn-lt"/>
                          <a:ea typeface="+mn-ea"/>
                          <a:cs typeface="+mn-cs"/>
                        </a:rPr>
                        <a:t>mins</a:t>
                      </a:r>
                      <a:endParaRPr lang="en-US" altLang="zh-CN" sz="1200" kern="1200" dirty="0" smtClean="0">
                        <a:solidFill>
                          <a:srgbClr val="0000FF"/>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22/1914</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Narengerile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 CR for Instance CIDs – Part 1</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22/2111</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Cheng Chen (Intel)</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Resolutions for 5 CIDs in CC40</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15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334844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41634142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295400"/>
            <a:ext cx="11277600" cy="1066800"/>
          </a:xfrm>
        </p:spPr>
        <p:txBody>
          <a:bodyPr/>
          <a:lstStyle/>
          <a:p>
            <a:r>
              <a:rPr lang="en-US" altLang="en-US" sz="3600" dirty="0">
                <a:solidFill>
                  <a:srgbClr val="0000FF"/>
                </a:solidFill>
                <a:cs typeface="Times New Roman" panose="02020603050405020304" pitchFamily="18" charset="0"/>
              </a:rPr>
              <a:t>IEEE 802.11 Task Group bf</a:t>
            </a:r>
            <a:br>
              <a:rPr lang="en-US" altLang="en-US" sz="3600" dirty="0">
                <a:solidFill>
                  <a:srgbClr val="0000FF"/>
                </a:solidFill>
                <a:cs typeface="Times New Roman" panose="02020603050405020304" pitchFamily="18" charset="0"/>
              </a:rPr>
            </a:br>
            <a:r>
              <a:rPr lang="en-US" altLang="en-US" sz="3600" dirty="0">
                <a:solidFill>
                  <a:srgbClr val="0000FF"/>
                </a:solidFill>
                <a:cs typeface="Times New Roman" panose="02020603050405020304" pitchFamily="18" charset="0"/>
              </a:rPr>
              <a:t>WLAN Sensing</a:t>
            </a:r>
            <a:br>
              <a:rPr lang="en-US" altLang="en-US" sz="3600" dirty="0">
                <a:solidFill>
                  <a:srgbClr val="0000FF"/>
                </a:solidFill>
                <a:cs typeface="Times New Roman" panose="02020603050405020304" pitchFamily="18" charset="0"/>
              </a:rPr>
            </a:br>
            <a:endParaRPr lang="en-CA" altLang="en-US" sz="2000" dirty="0">
              <a:cs typeface="Times New Roman" panose="02020603050405020304" pitchFamily="18" charset="0"/>
            </a:endParaRPr>
          </a:p>
        </p:txBody>
      </p:sp>
      <p:sp>
        <p:nvSpPr>
          <p:cNvPr id="5123" name="Content Placeholder 2"/>
          <p:cNvSpPr>
            <a:spLocks noGrp="1"/>
          </p:cNvSpPr>
          <p:nvPr>
            <p:ph idx="1"/>
          </p:nvPr>
        </p:nvSpPr>
        <p:spPr>
          <a:xfrm>
            <a:off x="1295400" y="2667000"/>
            <a:ext cx="9982200" cy="3352800"/>
          </a:xfrm>
        </p:spPr>
        <p:txBody>
          <a:bodyPr/>
          <a:lstStyle/>
          <a:p>
            <a:pPr algn="ctr">
              <a:lnSpc>
                <a:spcPct val="90000"/>
              </a:lnSpc>
              <a:buFontTx/>
              <a:buNone/>
            </a:pPr>
            <a:endParaRPr lang="en-US" altLang="en-US" dirty="0" smtClean="0">
              <a:cs typeface="Times New Roman" panose="02020603050405020304" pitchFamily="18" charset="0"/>
            </a:endParaRPr>
          </a:p>
          <a:p>
            <a:pPr algn="just">
              <a:lnSpc>
                <a:spcPct val="90000"/>
              </a:lnSpc>
              <a:buFontTx/>
              <a:buNone/>
            </a:pPr>
            <a:r>
              <a:rPr lang="en-US" altLang="en-US" dirty="0">
                <a:latin typeface="Arial" panose="020B0604020202020204" pitchFamily="34" charset="0"/>
                <a:cs typeface="MS PGothic" panose="020B0600070205080204" pitchFamily="34" charset="-128"/>
              </a:rPr>
              <a:t>		   	        Chair:	</a:t>
            </a:r>
            <a:r>
              <a:rPr lang="en-US" altLang="en-US" dirty="0">
                <a:cs typeface="Times New Roman" panose="02020603050405020304" pitchFamily="18" charset="0"/>
              </a:rPr>
              <a:t>Tony Xiao Han </a:t>
            </a:r>
            <a:r>
              <a:rPr lang="en-US" altLang="en-US" dirty="0" smtClean="0">
                <a:cs typeface="Times New Roman" panose="02020603050405020304" pitchFamily="18" charset="0"/>
              </a:rPr>
              <a:t>	(</a:t>
            </a:r>
            <a:r>
              <a:rPr lang="en-US" altLang="en-US" dirty="0">
                <a:cs typeface="Times New Roman" panose="02020603050405020304" pitchFamily="18" charset="0"/>
              </a:rPr>
              <a:t>Huawei)</a:t>
            </a:r>
          </a:p>
          <a:p>
            <a:pPr algn="just">
              <a:lnSpc>
                <a:spcPct val="90000"/>
              </a:lnSpc>
              <a:buNone/>
            </a:pPr>
            <a:r>
              <a:rPr lang="en-US" altLang="en-US" dirty="0">
                <a:latin typeface="Arial" panose="020B0604020202020204" pitchFamily="34" charset="0"/>
                <a:cs typeface="MS PGothic" panose="020B0600070205080204" pitchFamily="34" charset="-128"/>
              </a:rPr>
              <a:t>			Vice Chair: 	</a:t>
            </a:r>
            <a:r>
              <a:rPr lang="en-US" altLang="en-US" dirty="0">
                <a:cs typeface="Times New Roman" panose="02020603050405020304" pitchFamily="18" charset="0"/>
              </a:rPr>
              <a:t>Sang Kim </a:t>
            </a:r>
            <a:r>
              <a:rPr lang="en-US" altLang="en-US" dirty="0" smtClean="0">
                <a:cs typeface="Times New Roman" panose="02020603050405020304" pitchFamily="18" charset="0"/>
              </a:rPr>
              <a:t>		(</a:t>
            </a:r>
            <a:r>
              <a:rPr lang="en-US" altLang="en-US" dirty="0">
                <a:cs typeface="Times New Roman" panose="02020603050405020304" pitchFamily="18" charset="0"/>
              </a:rPr>
              <a:t>LG Electronics)</a:t>
            </a:r>
          </a:p>
          <a:p>
            <a:pPr algn="just">
              <a:lnSpc>
                <a:spcPct val="90000"/>
              </a:lnSpc>
              <a:buNone/>
            </a:pPr>
            <a:r>
              <a:rPr lang="en-US" altLang="en-US" dirty="0">
                <a:latin typeface="Arial" panose="020B0604020202020204" pitchFamily="34" charset="0"/>
                <a:cs typeface="MS PGothic" panose="020B0600070205080204" pitchFamily="34" charset="-128"/>
              </a:rPr>
              <a:t> 					</a:t>
            </a:r>
            <a:r>
              <a:rPr lang="en-US" altLang="zh-CN" dirty="0"/>
              <a:t>Assaf Kasher </a:t>
            </a:r>
            <a:r>
              <a:rPr lang="en-US" altLang="zh-CN" dirty="0" smtClean="0"/>
              <a:t>		(</a:t>
            </a:r>
            <a:r>
              <a:rPr lang="en-US" altLang="zh-CN" dirty="0"/>
              <a:t>Qualcomm)</a:t>
            </a:r>
            <a:endParaRPr lang="en-US" altLang="en-US" dirty="0">
              <a:cs typeface="Times New Roman" panose="02020603050405020304" pitchFamily="18" charset="0"/>
            </a:endParaRPr>
          </a:p>
          <a:p>
            <a:pPr algn="just">
              <a:lnSpc>
                <a:spcPct val="90000"/>
              </a:lnSpc>
              <a:buNone/>
            </a:pPr>
            <a:r>
              <a:rPr lang="en-US" altLang="en-US" dirty="0">
                <a:latin typeface="Arial" panose="020B0604020202020204" pitchFamily="34" charset="0"/>
                <a:cs typeface="MS PGothic" panose="020B0600070205080204" pitchFamily="34" charset="-128"/>
              </a:rPr>
              <a:t>			 Secretary: 	</a:t>
            </a:r>
            <a:r>
              <a:rPr lang="en-US" altLang="zh-CN" dirty="0"/>
              <a:t>Leif Wilhelmsson </a:t>
            </a:r>
            <a:r>
              <a:rPr lang="en-US" altLang="zh-CN" dirty="0" smtClean="0"/>
              <a:t>	</a:t>
            </a:r>
            <a:r>
              <a:rPr lang="en-US" altLang="en-US" dirty="0" smtClean="0"/>
              <a:t>(</a:t>
            </a:r>
            <a:r>
              <a:rPr lang="en-US" altLang="zh-CN" dirty="0"/>
              <a:t>Ericsson</a:t>
            </a:r>
            <a:r>
              <a:rPr lang="en-US" altLang="en-US" dirty="0"/>
              <a:t>)</a:t>
            </a:r>
          </a:p>
          <a:p>
            <a:pPr algn="just">
              <a:lnSpc>
                <a:spcPct val="90000"/>
              </a:lnSpc>
              <a:buNone/>
            </a:pPr>
            <a:r>
              <a:rPr lang="en-US" altLang="en-US" dirty="0">
                <a:latin typeface="Arial" panose="020B0604020202020204" pitchFamily="34" charset="0"/>
                <a:cs typeface="MS PGothic" panose="020B0600070205080204" pitchFamily="34" charset="-128"/>
              </a:rPr>
              <a:t>		</a:t>
            </a:r>
            <a:r>
              <a:rPr lang="en-US" altLang="en-US" dirty="0" smtClean="0">
                <a:latin typeface="Arial" panose="020B0604020202020204" pitchFamily="34" charset="0"/>
                <a:cs typeface="MS PGothic" panose="020B0600070205080204" pitchFamily="34" charset="-128"/>
              </a:rPr>
              <a:t>Tech</a:t>
            </a:r>
            <a:r>
              <a:rPr lang="en-US" altLang="zh-CN" dirty="0" smtClean="0">
                <a:latin typeface="Arial" panose="020B0604020202020204" pitchFamily="34" charset="0"/>
                <a:cs typeface="MS PGothic" panose="020B0600070205080204" pitchFamily="34" charset="-128"/>
              </a:rPr>
              <a:t>nical </a:t>
            </a:r>
            <a:r>
              <a:rPr lang="en-US" altLang="en-US" dirty="0">
                <a:latin typeface="Arial" panose="020B0604020202020204" pitchFamily="34" charset="0"/>
                <a:cs typeface="MS PGothic" panose="020B0600070205080204" pitchFamily="34" charset="-128"/>
              </a:rPr>
              <a:t>Editor:	</a:t>
            </a:r>
            <a:r>
              <a:rPr lang="en-US" altLang="zh-CN" dirty="0"/>
              <a:t>Claudio Da Silva </a:t>
            </a:r>
            <a:r>
              <a:rPr lang="en-US" altLang="zh-CN" dirty="0" smtClean="0"/>
              <a:t>	</a:t>
            </a:r>
            <a:r>
              <a:rPr lang="en-US" altLang="en-US" dirty="0" smtClean="0">
                <a:cs typeface="Times New Roman" panose="02020603050405020304" pitchFamily="18" charset="0"/>
              </a:rPr>
              <a:t>(</a:t>
            </a:r>
            <a:r>
              <a:rPr lang="en-US" altLang="zh-CN" dirty="0">
                <a:cs typeface="Times New Roman" panose="02020603050405020304" pitchFamily="18" charset="0"/>
              </a:rPr>
              <a:t>Meta Platforms</a:t>
            </a:r>
            <a:r>
              <a:rPr lang="en-US" altLang="en-US" dirty="0">
                <a:cs typeface="Times New Roman" panose="02020603050405020304" pitchFamily="18" charset="0"/>
              </a:rPr>
              <a:t>)</a:t>
            </a:r>
          </a:p>
        </p:txBody>
      </p:sp>
    </p:spTree>
    <p:extLst>
      <p:ext uri="{BB962C8B-B14F-4D97-AF65-F5344CB8AC3E}">
        <p14:creationId xmlns:p14="http://schemas.microsoft.com/office/powerpoint/2010/main" val="19842551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December 12</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a:t>
            </a:r>
            <a:r>
              <a:rPr lang="en-US" altLang="en-US" sz="1600" dirty="0">
                <a:solidFill>
                  <a:srgbClr val="0000FF"/>
                </a:solidFill>
              </a:rPr>
              <a:t>Requested</a:t>
            </a:r>
            <a:endParaRPr lang="en-US" altLang="en-US" sz="1600" dirty="0" smtClean="0">
              <a:solidFill>
                <a:srgbClr val="0000FF"/>
              </a:solidFill>
            </a:endParaRPr>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2585953036"/>
              </p:ext>
            </p:extLst>
          </p:nvPr>
        </p:nvGraphicFramePr>
        <p:xfrm>
          <a:off x="3429000" y="1686554"/>
          <a:ext cx="8305801" cy="1338706"/>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22/2115</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rgbClr val="00B050"/>
                          </a:solidFill>
                          <a:latin typeface="+mn-lt"/>
                          <a:ea typeface="+mn-ea"/>
                          <a:cs typeface="+mn-cs"/>
                        </a:rPr>
                        <a:t>Claudio da Silva (Meta)</a:t>
                      </a: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CW Encoding TBD</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10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896918384"/>
              </p:ext>
            </p:extLst>
          </p:nvPr>
        </p:nvGraphicFramePr>
        <p:xfrm>
          <a:off x="3429000" y="357704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22/2067</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Rajat </a:t>
                      </a:r>
                      <a:r>
                        <a:rPr lang="en-US" altLang="zh-CN" sz="1200" kern="1200" dirty="0" err="1" smtClean="0">
                          <a:solidFill>
                            <a:srgbClr val="00B050"/>
                          </a:solidFill>
                          <a:latin typeface="+mn-lt"/>
                          <a:ea typeface="+mn-ea"/>
                          <a:cs typeface="+mn-cs"/>
                        </a:rPr>
                        <a:t>Pushkarna</a:t>
                      </a:r>
                      <a:r>
                        <a:rPr lang="en-US" altLang="zh-CN" sz="1200" kern="1200" dirty="0" smtClean="0">
                          <a:solidFill>
                            <a:srgbClr val="00B050"/>
                          </a:solidFill>
                          <a:latin typeface="+mn-lt"/>
                          <a:ea typeface="+mn-ea"/>
                          <a:cs typeface="+mn-cs"/>
                        </a:rPr>
                        <a:t> (Panasonic)</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CR document for CIDs related to MLD</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10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22/2085</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CR for SBP</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Rajat </a:t>
                      </a:r>
                      <a:r>
                        <a:rPr lang="en-US" altLang="zh-CN" sz="1200" kern="1200" dirty="0" err="1" smtClean="0">
                          <a:solidFill>
                            <a:srgbClr val="00B050"/>
                          </a:solidFill>
                          <a:latin typeface="+mn-lt"/>
                          <a:ea typeface="+mn-ea"/>
                          <a:cs typeface="+mn-cs"/>
                        </a:rPr>
                        <a:t>Pushkarna</a:t>
                      </a:r>
                      <a:r>
                        <a:rPr lang="en-US" altLang="zh-CN" sz="1200" kern="1200" dirty="0" smtClean="0">
                          <a:solidFill>
                            <a:srgbClr val="00B050"/>
                          </a:solidFill>
                          <a:latin typeface="+mn-lt"/>
                          <a:ea typeface="+mn-ea"/>
                          <a:cs typeface="+mn-cs"/>
                        </a:rPr>
                        <a:t> (Panasonic)</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5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334844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2974568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December 13</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a:t>
            </a:r>
            <a:r>
              <a:rPr lang="en-US" altLang="en-US" sz="1600" dirty="0">
                <a:solidFill>
                  <a:srgbClr val="0000FF"/>
                </a:solidFill>
              </a:rPr>
              <a:t>Requested</a:t>
            </a:r>
            <a:endParaRPr lang="en-US" altLang="en-US" sz="1600" dirty="0" smtClean="0">
              <a:solidFill>
                <a:srgbClr val="0000FF"/>
              </a:solidFill>
            </a:endParaRPr>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2020016067"/>
              </p:ext>
            </p:extLst>
          </p:nvPr>
        </p:nvGraphicFramePr>
        <p:xfrm>
          <a:off x="3429000" y="1686554"/>
          <a:ext cx="8305801" cy="1521586"/>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22/2142</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Solomon Trainin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Resolution of DMG sensing procedure TBDs</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5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22/2194</a:t>
                      </a: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Steve Shellhammer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Comment Resolution on Sensing Measurement Report</a:t>
                      </a: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20 </a:t>
                      </a:r>
                      <a:r>
                        <a:rPr lang="en-US" altLang="zh-CN" sz="1200" kern="1200" dirty="0" err="1" smtClean="0">
                          <a:solidFill>
                            <a:srgbClr val="0000FF"/>
                          </a:solidFill>
                          <a:latin typeface="+mn-lt"/>
                          <a:ea typeface="+mn-ea"/>
                          <a:cs typeface="+mn-cs"/>
                        </a:rPr>
                        <a:t>mins</a:t>
                      </a:r>
                      <a:endParaRPr lang="en-US" altLang="zh-CN" sz="1200" kern="1200" dirty="0" smtClean="0">
                        <a:solidFill>
                          <a:srgbClr val="0000FF"/>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22/2146</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Ali Raissinia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Updated PDT Sensing NDPA Frame Format</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2326971311"/>
              </p:ext>
            </p:extLst>
          </p:nvPr>
        </p:nvGraphicFramePr>
        <p:xfrm>
          <a:off x="3429000" y="357704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334844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10813739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December 19</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a:t>
            </a:r>
            <a:r>
              <a:rPr lang="en-US" altLang="en-US" sz="1600" dirty="0" smtClean="0">
                <a:solidFill>
                  <a:srgbClr val="0000FF"/>
                </a:solidFill>
              </a:rPr>
              <a:t>Requested</a:t>
            </a:r>
          </a:p>
          <a:p>
            <a:pPr algn="just"/>
            <a:r>
              <a:rPr lang="en-US" altLang="zh-CN" sz="1600" dirty="0">
                <a:solidFill>
                  <a:srgbClr val="0000FF"/>
                </a:solidFill>
              </a:rPr>
              <a:t>Motion </a:t>
            </a:r>
            <a:r>
              <a:rPr lang="en-US" altLang="zh-CN" sz="1600" dirty="0">
                <a:solidFill>
                  <a:srgbClr val="0000FF"/>
                </a:solidFill>
              </a:rPr>
              <a:t>(206-221)</a:t>
            </a:r>
            <a:endParaRPr lang="en-US" altLang="zh-CN" sz="1600" dirty="0">
              <a:solidFill>
                <a:srgbClr val="0000FF"/>
              </a:solidFill>
            </a:endParaRPr>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3272488548"/>
              </p:ext>
            </p:extLst>
          </p:nvPr>
        </p:nvGraphicFramePr>
        <p:xfrm>
          <a:off x="3429000" y="1686554"/>
          <a:ext cx="8305801" cy="2324710"/>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22/2194</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Steve Shellhammer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Comment Resolution on Sensing Measurement Report</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22/2116</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rgbClr val="00B050"/>
                          </a:solidFill>
                          <a:latin typeface="+mn-lt"/>
                          <a:ea typeface="+mn-ea"/>
                          <a:cs typeface="+mn-cs"/>
                        </a:rPr>
                        <a:t>Shuling</a:t>
                      </a:r>
                      <a:r>
                        <a:rPr lang="en-US" altLang="zh-CN" sz="1200" kern="1200" dirty="0" smtClean="0">
                          <a:solidFill>
                            <a:srgbClr val="00B050"/>
                          </a:solidFill>
                          <a:latin typeface="+mn-lt"/>
                          <a:ea typeface="+mn-ea"/>
                          <a:cs typeface="+mn-cs"/>
                        </a:rPr>
                        <a:t> (Julia) Feng (</a:t>
                      </a:r>
                      <a:r>
                        <a:rPr lang="en-US" altLang="zh-CN" sz="1200" kern="1200" dirty="0" err="1" smtClean="0">
                          <a:solidFill>
                            <a:srgbClr val="00B050"/>
                          </a:solidFill>
                          <a:latin typeface="+mn-lt"/>
                          <a:ea typeface="+mn-ea"/>
                          <a:cs typeface="+mn-cs"/>
                        </a:rPr>
                        <a:t>Mediatek</a:t>
                      </a:r>
                      <a:r>
                        <a:rPr lang="en-US" altLang="zh-CN" sz="1200" kern="1200" dirty="0" smtClean="0">
                          <a:solidFill>
                            <a:srgbClr val="00B050"/>
                          </a:solidFill>
                          <a:latin typeface="+mn-lt"/>
                          <a:ea typeface="+mn-ea"/>
                          <a:cs typeface="+mn-cs"/>
                        </a:rPr>
                        <a:t>)</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PDT for </a:t>
                      </a:r>
                      <a:r>
                        <a:rPr lang="en-US" altLang="zh-CN" sz="1200" kern="1200" dirty="0" err="1" smtClean="0">
                          <a:solidFill>
                            <a:srgbClr val="00B050"/>
                          </a:solidFill>
                          <a:latin typeface="+mn-lt"/>
                          <a:ea typeface="+mn-ea"/>
                          <a:cs typeface="+mn-cs"/>
                        </a:rPr>
                        <a:t>Rx_OP_Gain_Type</a:t>
                      </a:r>
                      <a:r>
                        <a:rPr lang="en-US" altLang="zh-CN" sz="1200" kern="1200" dirty="0" smtClean="0">
                          <a:solidFill>
                            <a:srgbClr val="00B050"/>
                          </a:solidFill>
                          <a:latin typeface="+mn-lt"/>
                          <a:ea typeface="+mn-ea"/>
                          <a:cs typeface="+mn-cs"/>
                        </a:rPr>
                        <a:t> and </a:t>
                      </a:r>
                      <a:r>
                        <a:rPr lang="en-US" altLang="zh-CN" sz="1200" kern="1200" dirty="0" err="1" smtClean="0">
                          <a:solidFill>
                            <a:srgbClr val="00B050"/>
                          </a:solidFill>
                          <a:latin typeface="+mn-lt"/>
                          <a:ea typeface="+mn-ea"/>
                          <a:cs typeface="+mn-cs"/>
                        </a:rPr>
                        <a:t>Rx_OP_Gain_Index</a:t>
                      </a:r>
                      <a:r>
                        <a:rPr lang="en-US" altLang="zh-CN" sz="1200" kern="1200" dirty="0" smtClean="0">
                          <a:solidFill>
                            <a:srgbClr val="00B050"/>
                          </a:solidFill>
                          <a:latin typeface="+mn-lt"/>
                          <a:ea typeface="+mn-ea"/>
                          <a:cs typeface="+mn-cs"/>
                        </a:rPr>
                        <a:t> in CSI Report</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30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22/2073</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Assaf Kasher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CC40-DMG-misc-CIDs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40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22/2187</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Steve Shellhammer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PDT Update on Ng Values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22/2195</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Dongguk Lim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 CR for CID 487 </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1832307346"/>
              </p:ext>
            </p:extLst>
          </p:nvPr>
        </p:nvGraphicFramePr>
        <p:xfrm>
          <a:off x="3429000" y="454853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7453816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December </a:t>
            </a:r>
            <a:r>
              <a:rPr lang="en-US" altLang="zh-CN" sz="3200" dirty="0" smtClean="0">
                <a:solidFill>
                  <a:srgbClr val="0000FF"/>
                </a:solidFill>
                <a:cs typeface="Times New Roman" panose="02020603050405020304" pitchFamily="18" charset="0"/>
              </a:rPr>
              <a:t>20</a:t>
            </a:r>
            <a:endParaRPr lang="en-US" altLang="zh-CN" sz="3200" dirty="0" smtClean="0">
              <a:solidFill>
                <a:srgbClr val="0000FF"/>
              </a:solidFill>
              <a:cs typeface="Times New Roman" panose="02020603050405020304" pitchFamily="18" charset="0"/>
            </a:endParaRP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a:t>
            </a:r>
            <a:r>
              <a:rPr lang="en-US" altLang="en-US" sz="1600" dirty="0" smtClean="0">
                <a:solidFill>
                  <a:srgbClr val="0000FF"/>
                </a:solidFill>
              </a:rPr>
              <a:t>Requested</a:t>
            </a:r>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3244872736"/>
              </p:ext>
            </p:extLst>
          </p:nvPr>
        </p:nvGraphicFramePr>
        <p:xfrm>
          <a:off x="3429000" y="1686554"/>
          <a:ext cx="8305801" cy="1521586"/>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22/2073</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Assaf Kasher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CC40-DMG-misc-CIDs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40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22/2187</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Steve Shellhammer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PDT Update on Ng Values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22/2195</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Dongguk Lim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 CR for CID 487 </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nvPr>
        </p:nvGraphicFramePr>
        <p:xfrm>
          <a:off x="3429000" y="454853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0958059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smtClean="0">
                <a:solidFill>
                  <a:schemeClr val="tx2"/>
                </a:solidFill>
              </a:rPr>
              <a:t>Table 3 (</a:t>
            </a:r>
            <a:r>
              <a:rPr lang="en-US" altLang="zh-CN" sz="3200" dirty="0" smtClean="0"/>
              <a:t>Stop discussion</a:t>
            </a:r>
            <a:r>
              <a:rPr lang="en-US" altLang="en-US" sz="3200" dirty="0" smtClean="0">
                <a:solidFill>
                  <a:schemeClr val="tx2"/>
                </a:solidFill>
              </a:rPr>
              <a:t>) </a:t>
            </a:r>
            <a:endParaRPr lang="en-US" altLang="en-US" sz="3200" dirty="0">
              <a:solidFill>
                <a:srgbClr val="0000FF"/>
              </a:solidFill>
              <a:cs typeface="Times New Roman" panose="02020603050405020304" pitchFamily="18" charset="0"/>
            </a:endParaRP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9" name="表格 10"/>
          <p:cNvGraphicFramePr>
            <a:graphicFrameLocks noGrp="1"/>
          </p:cNvGraphicFramePr>
          <p:nvPr>
            <p:extLst>
              <p:ext uri="{D42A27DB-BD31-4B8C-83A1-F6EECF244321}">
                <p14:modId xmlns:p14="http://schemas.microsoft.com/office/powerpoint/2010/main" val="3303101135"/>
              </p:ext>
            </p:extLst>
          </p:nvPr>
        </p:nvGraphicFramePr>
        <p:xfrm>
          <a:off x="3429000" y="4419600"/>
          <a:ext cx="8305801" cy="463978"/>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7" name="Rectangle 2"/>
          <p:cNvSpPr txBox="1">
            <a:spLocks noChangeArrowheads="1"/>
          </p:cNvSpPr>
          <p:nvPr/>
        </p:nvSpPr>
        <p:spPr bwMode="auto">
          <a:xfrm>
            <a:off x="3419475" y="4191000"/>
            <a:ext cx="914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chemeClr val="tx2"/>
                </a:solidFill>
              </a:rPr>
              <a:t>Table 3</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9681173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218" y="853201"/>
            <a:ext cx="4645181" cy="457199"/>
          </a:xfrm>
        </p:spPr>
        <p:txBody>
          <a:bodyPr/>
          <a:lstStyle/>
          <a:p>
            <a:r>
              <a:rPr lang="en-US" altLang="zh-CN" sz="2400" dirty="0" err="1">
                <a:solidFill>
                  <a:schemeClr val="tx1"/>
                </a:solidFill>
              </a:rPr>
              <a:t>TGbf</a:t>
            </a:r>
            <a:r>
              <a:rPr lang="en-US" altLang="zh-CN" sz="2400" dirty="0">
                <a:solidFill>
                  <a:schemeClr val="tx1"/>
                </a:solidFill>
              </a:rPr>
              <a:t> Timeline (Updated)</a:t>
            </a:r>
          </a:p>
        </p:txBody>
      </p:sp>
      <p:sp>
        <p:nvSpPr>
          <p:cNvPr id="8" name="Rectangle 3"/>
          <p:cNvSpPr txBox="1">
            <a:spLocks noChangeArrowheads="1"/>
          </p:cNvSpPr>
          <p:nvPr/>
        </p:nvSpPr>
        <p:spPr bwMode="auto">
          <a:xfrm>
            <a:off x="457201" y="1485900"/>
            <a:ext cx="5562599"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161925" lvl="1" indent="-233363" algn="just" defTabSz="685800" eaLnBrk="1" fontAlgn="auto" hangingPunct="1">
              <a:spcBef>
                <a:spcPts val="200"/>
              </a:spcBef>
              <a:spcAft>
                <a:spcPts val="600"/>
              </a:spcAft>
              <a:defRPr/>
            </a:pPr>
            <a:r>
              <a:rPr lang="en-US" altLang="zh-CN" sz="1400" kern="0" dirty="0">
                <a:solidFill>
                  <a:schemeClr val="bg1">
                    <a:lumMod val="50000"/>
                  </a:schemeClr>
                </a:solidFill>
              </a:rPr>
              <a:t>PAR approved		</a:t>
            </a:r>
            <a:r>
              <a:rPr lang="en-US" altLang="zh-CN" sz="1400" kern="0" dirty="0" smtClean="0">
                <a:solidFill>
                  <a:schemeClr val="bg1">
                    <a:lumMod val="50000"/>
                  </a:schemeClr>
                </a:solidFill>
              </a:rPr>
              <a:t>	Sep </a:t>
            </a:r>
            <a:r>
              <a:rPr lang="en-US" altLang="zh-CN" sz="1400" kern="0" dirty="0">
                <a:solidFill>
                  <a:schemeClr val="bg1">
                    <a:lumMod val="50000"/>
                  </a:schemeClr>
                </a:solidFill>
              </a:rPr>
              <a:t>2020</a:t>
            </a:r>
          </a:p>
          <a:p>
            <a:pPr marL="161925" lvl="1" indent="-233363" algn="just" defTabSz="685800" eaLnBrk="1" fontAlgn="auto" hangingPunct="1">
              <a:spcBef>
                <a:spcPts val="200"/>
              </a:spcBef>
              <a:spcAft>
                <a:spcPts val="600"/>
              </a:spcAft>
              <a:defRPr/>
            </a:pPr>
            <a:r>
              <a:rPr lang="en-US" altLang="zh-CN" sz="1400" kern="0" dirty="0">
                <a:solidFill>
                  <a:schemeClr val="bg1">
                    <a:lumMod val="50000"/>
                  </a:schemeClr>
                </a:solidFill>
              </a:rPr>
              <a:t>First TG meeting		</a:t>
            </a:r>
            <a:r>
              <a:rPr lang="en-US" altLang="zh-CN" sz="1400" kern="0" dirty="0" smtClean="0">
                <a:solidFill>
                  <a:schemeClr val="bg1">
                    <a:lumMod val="50000"/>
                  </a:schemeClr>
                </a:solidFill>
              </a:rPr>
              <a:t>Oct </a:t>
            </a:r>
            <a:r>
              <a:rPr lang="en-US" altLang="zh-CN" sz="1400" kern="0" dirty="0">
                <a:solidFill>
                  <a:schemeClr val="bg1">
                    <a:lumMod val="50000"/>
                  </a:schemeClr>
                </a:solidFill>
              </a:rPr>
              <a:t>2020</a:t>
            </a:r>
          </a:p>
          <a:p>
            <a:pPr marL="214312" lvl="1" algn="just" defTabSz="685800" eaLnBrk="1" fontAlgn="auto" hangingPunct="1">
              <a:spcBef>
                <a:spcPts val="200"/>
              </a:spcBef>
              <a:spcAft>
                <a:spcPts val="600"/>
              </a:spcAft>
              <a:buFont typeface="微软雅黑" panose="020B0503020204020204" pitchFamily="34" charset="-122"/>
              <a:buChar char="–"/>
              <a:defRPr/>
            </a:pPr>
            <a:r>
              <a:rPr lang="en-US" altLang="zh-CN" sz="1400" kern="0" dirty="0">
                <a:solidFill>
                  <a:schemeClr val="bg1">
                    <a:lumMod val="50000"/>
                  </a:schemeClr>
                </a:solidFill>
              </a:rPr>
              <a:t>Comment Collection (D0.1)	</a:t>
            </a:r>
            <a:r>
              <a:rPr lang="en-US" altLang="zh-CN" sz="1400" i="1" strike="sngStrike" kern="0" dirty="0" smtClean="0">
                <a:solidFill>
                  <a:schemeClr val="bg1">
                    <a:lumMod val="50000"/>
                  </a:schemeClr>
                </a:solidFill>
              </a:rPr>
              <a:t>Jan </a:t>
            </a:r>
            <a:r>
              <a:rPr lang="en-US" altLang="zh-CN" sz="1400" i="1" strike="sngStrike" kern="0" dirty="0">
                <a:solidFill>
                  <a:schemeClr val="bg1">
                    <a:lumMod val="50000"/>
                  </a:schemeClr>
                </a:solidFill>
              </a:rPr>
              <a:t>2022</a:t>
            </a:r>
            <a:r>
              <a:rPr lang="en-US" altLang="zh-CN" sz="1400" i="1" strike="sngStrike" kern="0" dirty="0" smtClean="0">
                <a:solidFill>
                  <a:schemeClr val="bg1">
                    <a:lumMod val="50000"/>
                  </a:schemeClr>
                </a:solidFill>
                <a:sym typeface="Wingdings" panose="05000000000000000000" pitchFamily="2" charset="2"/>
              </a:rPr>
              <a:t>Mar 2022</a:t>
            </a:r>
          </a:p>
          <a:p>
            <a:pPr marL="0" lvl="1" indent="0" algn="just" defTabSz="685800" eaLnBrk="1" fontAlgn="auto" hangingPunct="1">
              <a:spcBef>
                <a:spcPts val="200"/>
              </a:spcBef>
              <a:spcAft>
                <a:spcPts val="600"/>
              </a:spcAft>
              <a:buNone/>
              <a:defRPr/>
            </a:pPr>
            <a:r>
              <a:rPr lang="en-US" altLang="zh-CN" sz="1400" i="1" kern="0" dirty="0" smtClean="0">
                <a:solidFill>
                  <a:schemeClr val="bg1">
                    <a:lumMod val="50000"/>
                  </a:schemeClr>
                </a:solidFill>
                <a:sym typeface="Wingdings" panose="05000000000000000000" pitchFamily="2" charset="2"/>
              </a:rPr>
              <a:t>				 </a:t>
            </a:r>
            <a:r>
              <a:rPr lang="en-US" altLang="zh-CN" sz="1400" i="1" kern="0" dirty="0">
                <a:solidFill>
                  <a:schemeClr val="bg1">
                    <a:lumMod val="50000"/>
                  </a:schemeClr>
                </a:solidFill>
                <a:sym typeface="Wingdings" panose="05000000000000000000" pitchFamily="2" charset="2"/>
              </a:rPr>
              <a:t> </a:t>
            </a:r>
            <a:r>
              <a:rPr lang="en-US" altLang="zh-CN" sz="1400" i="1" kern="0" dirty="0" smtClean="0">
                <a:solidFill>
                  <a:schemeClr val="bg1">
                    <a:lumMod val="50000"/>
                  </a:schemeClr>
                </a:solidFill>
                <a:sym typeface="Wingdings" panose="05000000000000000000" pitchFamily="2" charset="2"/>
              </a:rPr>
              <a:t>April </a:t>
            </a:r>
            <a:r>
              <a:rPr lang="en-US" altLang="zh-CN" sz="1400" i="1" kern="0" dirty="0">
                <a:solidFill>
                  <a:schemeClr val="bg1">
                    <a:lumMod val="50000"/>
                  </a:schemeClr>
                </a:solidFill>
                <a:sym typeface="Wingdings" panose="05000000000000000000" pitchFamily="2" charset="2"/>
              </a:rPr>
              <a:t>2022</a:t>
            </a:r>
            <a:endParaRPr lang="en-US" altLang="zh-CN" sz="1400" i="1" kern="0" dirty="0">
              <a:solidFill>
                <a:schemeClr val="bg1">
                  <a:lumMod val="50000"/>
                </a:schemeClr>
              </a:solidFill>
            </a:endParaRPr>
          </a:p>
          <a:p>
            <a:pPr marL="214312" lvl="1" algn="just" defTabSz="685800" eaLnBrk="1" fontAlgn="auto" hangingPunct="1">
              <a:spcBef>
                <a:spcPts val="200"/>
              </a:spcBef>
              <a:spcAft>
                <a:spcPts val="600"/>
              </a:spcAft>
              <a:buFont typeface="Wingdings" panose="05000000000000000000" pitchFamily="2" charset="2"/>
              <a:buChar char="Ø"/>
              <a:defRPr/>
            </a:pPr>
            <a:r>
              <a:rPr lang="en-US" altLang="zh-CN" sz="1400" kern="0" dirty="0" smtClean="0">
                <a:solidFill>
                  <a:srgbClr val="FF0000"/>
                </a:solidFill>
              </a:rPr>
              <a:t>Initial Letter Ballot (D1.0)	</a:t>
            </a:r>
            <a:r>
              <a:rPr lang="en-US" altLang="zh-CN" sz="1400" i="1" strike="sngStrike" kern="0" dirty="0" smtClean="0">
                <a:solidFill>
                  <a:schemeClr val="bg1">
                    <a:lumMod val="50000"/>
                  </a:schemeClr>
                </a:solidFill>
              </a:rPr>
              <a:t>Jul 2022</a:t>
            </a:r>
            <a:r>
              <a:rPr lang="en-US" altLang="zh-CN" sz="1400" i="1" strike="sngStrike" kern="0" dirty="0" smtClean="0">
                <a:solidFill>
                  <a:schemeClr val="bg1">
                    <a:lumMod val="50000"/>
                  </a:schemeClr>
                </a:solidFill>
                <a:sym typeface="Wingdings" panose="05000000000000000000" pitchFamily="2" charset="2"/>
              </a:rPr>
              <a:t> Sep</a:t>
            </a:r>
            <a:r>
              <a:rPr lang="en-US" altLang="zh-CN" sz="1400" i="1" strike="sngStrike" kern="0" dirty="0" smtClean="0">
                <a:solidFill>
                  <a:schemeClr val="bg1">
                    <a:lumMod val="50000"/>
                  </a:schemeClr>
                </a:solidFill>
              </a:rPr>
              <a:t> 2022</a:t>
            </a:r>
          </a:p>
          <a:p>
            <a:pPr marL="0" lvl="1" indent="0" algn="just" defTabSz="685800" eaLnBrk="1" fontAlgn="auto" hangingPunct="1">
              <a:spcBef>
                <a:spcPts val="200"/>
              </a:spcBef>
              <a:spcAft>
                <a:spcPts val="600"/>
              </a:spcAft>
              <a:buNone/>
              <a:defRPr/>
            </a:pPr>
            <a:r>
              <a:rPr lang="en-US" altLang="zh-CN" sz="1400" i="1" kern="0" dirty="0">
                <a:solidFill>
                  <a:schemeClr val="bg1">
                    <a:lumMod val="50000"/>
                  </a:schemeClr>
                </a:solidFill>
              </a:rPr>
              <a:t>	</a:t>
            </a:r>
            <a:r>
              <a:rPr lang="en-US" altLang="zh-CN" sz="1400" i="1" kern="0" dirty="0" smtClean="0">
                <a:solidFill>
                  <a:schemeClr val="bg1">
                    <a:lumMod val="50000"/>
                  </a:schemeClr>
                </a:solidFill>
              </a:rPr>
              <a:t>			</a:t>
            </a:r>
            <a:r>
              <a:rPr lang="en-US" altLang="zh-CN" sz="1400" i="1" strike="sngStrike" kern="0" dirty="0" smtClean="0">
                <a:solidFill>
                  <a:schemeClr val="bg1">
                    <a:lumMod val="50000"/>
                  </a:schemeClr>
                </a:solidFill>
                <a:sym typeface="Wingdings" panose="05000000000000000000" pitchFamily="2" charset="2"/>
              </a:rPr>
              <a:t> </a:t>
            </a:r>
            <a:r>
              <a:rPr lang="en-US" altLang="zh-CN" sz="1400" i="1" strike="sngStrike" kern="0" dirty="0">
                <a:solidFill>
                  <a:schemeClr val="bg1">
                    <a:lumMod val="50000"/>
                  </a:schemeClr>
                </a:solidFill>
                <a:sym typeface="Wingdings" panose="05000000000000000000" pitchFamily="2" charset="2"/>
              </a:rPr>
              <a:t>Nov</a:t>
            </a:r>
            <a:r>
              <a:rPr lang="en-US" altLang="zh-CN" sz="1400" i="1" strike="sngStrike" kern="0" dirty="0">
                <a:solidFill>
                  <a:schemeClr val="bg1">
                    <a:lumMod val="50000"/>
                  </a:schemeClr>
                </a:solidFill>
              </a:rPr>
              <a:t> 2022</a:t>
            </a:r>
            <a:r>
              <a:rPr lang="en-US" altLang="zh-CN" sz="1400" i="1" strike="sngStrike" kern="0" dirty="0">
                <a:solidFill>
                  <a:schemeClr val="bg1">
                    <a:lumMod val="50000"/>
                  </a:schemeClr>
                </a:solidFill>
                <a:sym typeface="Wingdings" panose="05000000000000000000" pitchFamily="2" charset="2"/>
              </a:rPr>
              <a:t> </a:t>
            </a:r>
          </a:p>
          <a:p>
            <a:pPr marL="0" lvl="1" indent="0" algn="just" defTabSz="685800" eaLnBrk="1" fontAlgn="auto" hangingPunct="1">
              <a:spcBef>
                <a:spcPts val="200"/>
              </a:spcBef>
              <a:spcAft>
                <a:spcPts val="600"/>
              </a:spcAft>
              <a:buNone/>
              <a:defRPr/>
            </a:pPr>
            <a:r>
              <a:rPr lang="en-US" altLang="zh-CN" sz="1400" i="1" kern="0" dirty="0">
                <a:solidFill>
                  <a:srgbClr val="FF0000"/>
                </a:solidFill>
              </a:rPr>
              <a:t>				</a:t>
            </a:r>
            <a:r>
              <a:rPr lang="en-US" altLang="zh-CN" sz="1400" i="1" kern="0" dirty="0" smtClean="0">
                <a:solidFill>
                  <a:srgbClr val="FF0000"/>
                </a:solidFill>
                <a:sym typeface="Wingdings" panose="05000000000000000000" pitchFamily="2" charset="2"/>
              </a:rPr>
              <a:t> Jan </a:t>
            </a:r>
            <a:r>
              <a:rPr lang="en-US" altLang="zh-CN" sz="1400" i="1" kern="0" dirty="0" smtClean="0">
                <a:solidFill>
                  <a:srgbClr val="FF0000"/>
                </a:solidFill>
              </a:rPr>
              <a:t>2023</a:t>
            </a:r>
          </a:p>
          <a:p>
            <a:pPr marL="161925" lvl="1" indent="-233363" algn="just" defTabSz="685800" eaLnBrk="1" fontAlgn="auto" hangingPunct="1">
              <a:spcBef>
                <a:spcPts val="200"/>
              </a:spcBef>
              <a:spcAft>
                <a:spcPts val="600"/>
              </a:spcAft>
              <a:defRPr/>
            </a:pPr>
            <a:r>
              <a:rPr lang="en-US" altLang="zh-CN" sz="1400" kern="0" dirty="0" smtClean="0"/>
              <a:t>Recirculation </a:t>
            </a:r>
            <a:r>
              <a:rPr lang="en-US" altLang="zh-CN" sz="1400" kern="0" dirty="0"/>
              <a:t>LB (</a:t>
            </a:r>
            <a:r>
              <a:rPr lang="en-US" altLang="zh-CN" sz="1400" kern="0" dirty="0" smtClean="0"/>
              <a:t>D2.0)		</a:t>
            </a:r>
            <a:r>
              <a:rPr lang="en-US" altLang="zh-CN" sz="1400" i="1" strike="sngStrike" kern="0" dirty="0" smtClean="0">
                <a:solidFill>
                  <a:schemeClr val="bg1">
                    <a:lumMod val="50000"/>
                  </a:schemeClr>
                </a:solidFill>
              </a:rPr>
              <a:t>Jan </a:t>
            </a:r>
            <a:r>
              <a:rPr lang="en-US" altLang="zh-CN" sz="1400" i="1" strike="sngStrike" kern="0" dirty="0">
                <a:solidFill>
                  <a:schemeClr val="bg1">
                    <a:lumMod val="50000"/>
                  </a:schemeClr>
                </a:solidFill>
              </a:rPr>
              <a:t>2023</a:t>
            </a:r>
            <a:r>
              <a:rPr lang="en-US" altLang="zh-CN" sz="1400" i="1" strike="sngStrike" kern="0" dirty="0">
                <a:solidFill>
                  <a:schemeClr val="bg1">
                    <a:lumMod val="50000"/>
                  </a:schemeClr>
                </a:solidFill>
                <a:sym typeface="Wingdings" panose="05000000000000000000" pitchFamily="2" charset="2"/>
              </a:rPr>
              <a:t> </a:t>
            </a:r>
            <a:r>
              <a:rPr lang="en-US" altLang="zh-CN" sz="1400" i="1" kern="0" dirty="0" smtClean="0">
                <a:solidFill>
                  <a:srgbClr val="FF0000"/>
                </a:solidFill>
                <a:sym typeface="Wingdings" panose="05000000000000000000" pitchFamily="2" charset="2"/>
              </a:rPr>
              <a:t> </a:t>
            </a:r>
            <a:r>
              <a:rPr lang="en-US" altLang="zh-CN" sz="1400" i="1" kern="0" dirty="0">
                <a:solidFill>
                  <a:srgbClr val="FF0000"/>
                </a:solidFill>
                <a:sym typeface="Wingdings" panose="05000000000000000000" pitchFamily="2" charset="2"/>
              </a:rPr>
              <a:t>March 2023</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a:t>Recirculation LB (D3.0)	</a:t>
            </a:r>
            <a:r>
              <a:rPr lang="en-US" altLang="zh-CN" sz="1400" kern="0" dirty="0" smtClean="0"/>
              <a:t>	</a:t>
            </a:r>
            <a:r>
              <a:rPr lang="en-US" altLang="zh-CN" sz="1400" i="1" kern="0" dirty="0" smtClean="0"/>
              <a:t>May </a:t>
            </a:r>
            <a:r>
              <a:rPr lang="en-US" altLang="zh-CN" sz="1400" i="1" kern="0" dirty="0"/>
              <a:t>2023</a:t>
            </a:r>
          </a:p>
          <a:p>
            <a:pPr marL="161925" lvl="1" indent="-233363" algn="just" defTabSz="685800" eaLnBrk="1" fontAlgn="auto" hangingPunct="1">
              <a:spcBef>
                <a:spcPts val="200"/>
              </a:spcBef>
              <a:spcAft>
                <a:spcPts val="600"/>
              </a:spcAft>
              <a:defRPr/>
            </a:pPr>
            <a:r>
              <a:rPr lang="en-US" altLang="zh-CN" sz="1400" kern="0" dirty="0"/>
              <a:t>Recirculation LB (D4.0)	 </a:t>
            </a:r>
            <a:r>
              <a:rPr lang="en-US" altLang="zh-CN" sz="1400" kern="0" dirty="0" smtClean="0"/>
              <a:t>	</a:t>
            </a:r>
            <a:r>
              <a:rPr lang="en-US" altLang="zh-CN" sz="1400" i="1" kern="0" dirty="0" smtClean="0"/>
              <a:t>July </a:t>
            </a:r>
            <a:r>
              <a:rPr lang="en-US" altLang="zh-CN" sz="1400" i="1" kern="0" dirty="0"/>
              <a:t>2023</a:t>
            </a:r>
          </a:p>
          <a:p>
            <a:pPr marL="161925" lvl="1" indent="-233363" algn="just" defTabSz="685800" eaLnBrk="1" fontAlgn="auto" hangingPunct="1">
              <a:spcBef>
                <a:spcPts val="200"/>
              </a:spcBef>
              <a:spcAft>
                <a:spcPts val="600"/>
              </a:spcAft>
              <a:defRPr/>
            </a:pPr>
            <a:r>
              <a:rPr lang="en-US" altLang="zh-CN" sz="1400" kern="0" dirty="0"/>
              <a:t>Initial SA Ballot (D4.0)	 </a:t>
            </a:r>
            <a:r>
              <a:rPr lang="en-US" altLang="zh-CN" sz="1400" kern="0" dirty="0" smtClean="0"/>
              <a:t>	Sep </a:t>
            </a:r>
            <a:r>
              <a:rPr lang="en-US" altLang="zh-CN" sz="1400" kern="0" dirty="0"/>
              <a:t>2023</a:t>
            </a:r>
          </a:p>
          <a:p>
            <a:pPr marL="161925" lvl="1" indent="-233363" algn="just" defTabSz="685800" eaLnBrk="1" fontAlgn="auto" hangingPunct="1">
              <a:spcBef>
                <a:spcPts val="200"/>
              </a:spcBef>
              <a:spcAft>
                <a:spcPts val="600"/>
              </a:spcAft>
              <a:defRPr/>
            </a:pPr>
            <a:r>
              <a:rPr lang="en-US" altLang="zh-CN" sz="1400" kern="0" dirty="0"/>
              <a:t>Final 802.11 WG approval	</a:t>
            </a:r>
            <a:r>
              <a:rPr lang="en-US" altLang="zh-CN" sz="1400" i="1" kern="0" dirty="0" smtClean="0"/>
              <a:t>July </a:t>
            </a:r>
            <a:r>
              <a:rPr lang="en-US" altLang="zh-CN" sz="1400" i="1" kern="0" dirty="0"/>
              <a:t>2024 </a:t>
            </a:r>
          </a:p>
          <a:p>
            <a:pPr marL="161925" lvl="1" indent="-233363" algn="just" defTabSz="685800" eaLnBrk="1" fontAlgn="auto" hangingPunct="1">
              <a:spcBef>
                <a:spcPts val="200"/>
              </a:spcBef>
              <a:spcAft>
                <a:spcPts val="600"/>
              </a:spcAft>
              <a:defRPr/>
            </a:pPr>
            <a:r>
              <a:rPr lang="en-US" altLang="zh-CN" sz="1400" kern="0" dirty="0"/>
              <a:t>802 EC approval		</a:t>
            </a:r>
            <a:r>
              <a:rPr lang="en-US" altLang="zh-CN" sz="1400" i="1" kern="0" dirty="0" smtClean="0"/>
              <a:t>July </a:t>
            </a:r>
            <a:r>
              <a:rPr lang="en-US" altLang="zh-CN" sz="1400" i="1" kern="0" dirty="0"/>
              <a:t>2024 </a:t>
            </a:r>
          </a:p>
          <a:p>
            <a:pPr marL="161925" lvl="1" indent="-233363" algn="just" defTabSz="685800" eaLnBrk="1" fontAlgn="auto" hangingPunct="1">
              <a:spcBef>
                <a:spcPts val="200"/>
              </a:spcBef>
              <a:spcAft>
                <a:spcPts val="600"/>
              </a:spcAft>
              <a:defRPr/>
            </a:pPr>
            <a:r>
              <a:rPr lang="en-US" altLang="zh-CN" sz="1400" kern="0" dirty="0" err="1"/>
              <a:t>RevCom</a:t>
            </a:r>
            <a:r>
              <a:rPr lang="en-US" altLang="zh-CN" sz="1400" kern="0" dirty="0"/>
              <a:t> and SASB approval 	</a:t>
            </a:r>
            <a:r>
              <a:rPr lang="en-US" altLang="zh-CN" sz="1400" kern="0" dirty="0" smtClean="0"/>
              <a:t>Sep </a:t>
            </a:r>
            <a:r>
              <a:rPr lang="en-US" altLang="zh-CN" sz="1400" kern="0" dirty="0"/>
              <a:t>2024</a:t>
            </a:r>
          </a:p>
        </p:txBody>
      </p:sp>
      <p:sp>
        <p:nvSpPr>
          <p:cNvPr id="9" name="Rectangle 2"/>
          <p:cNvSpPr txBox="1">
            <a:spLocks noChangeArrowheads="1"/>
          </p:cNvSpPr>
          <p:nvPr/>
        </p:nvSpPr>
        <p:spPr bwMode="auto">
          <a:xfrm>
            <a:off x="6504782" y="861167"/>
            <a:ext cx="5534818" cy="41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defTabSz="685800" eaLnBrk="1" fontAlgn="auto" hangingPunct="1">
              <a:spcAft>
                <a:spcPts val="0"/>
              </a:spcAft>
              <a:buNone/>
              <a:defRPr/>
            </a:pPr>
            <a:r>
              <a:rPr lang="en-US" altLang="zh-CN" kern="0" dirty="0">
                <a:solidFill>
                  <a:srgbClr val="000000"/>
                </a:solidFill>
              </a:rPr>
              <a:t>Timeline (Comment collection for </a:t>
            </a:r>
            <a:r>
              <a:rPr lang="en-US" altLang="zh-CN" kern="0" dirty="0" smtClean="0">
                <a:solidFill>
                  <a:srgbClr val="000000"/>
                </a:solidFill>
              </a:rPr>
              <a:t>D0.1)</a:t>
            </a:r>
            <a:endParaRPr lang="en-US" altLang="zh-CN" kern="0" dirty="0">
              <a:solidFill>
                <a:srgbClr val="000000"/>
              </a:solidFill>
            </a:endParaRPr>
          </a:p>
        </p:txBody>
      </p:sp>
      <p:sp>
        <p:nvSpPr>
          <p:cNvPr id="10" name="Rectangle 3"/>
          <p:cNvSpPr txBox="1">
            <a:spLocks noChangeArrowheads="1"/>
          </p:cNvSpPr>
          <p:nvPr/>
        </p:nvSpPr>
        <p:spPr bwMode="auto">
          <a:xfrm>
            <a:off x="6227762" y="1600200"/>
            <a:ext cx="573563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0">
              <a:buFont typeface="Times New Roman" pitchFamily="16" charset="0"/>
              <a:buChar char="•"/>
            </a:pPr>
            <a:r>
              <a:rPr lang="en-US" altLang="zh-CN" sz="1800" kern="0" dirty="0">
                <a:solidFill>
                  <a:schemeClr val="bg1">
                    <a:lumMod val="50000"/>
                  </a:schemeClr>
                </a:solidFill>
                <a:latin typeface="Times New Roman"/>
              </a:rPr>
              <a:t>Early-mid May</a:t>
            </a:r>
          </a:p>
          <a:p>
            <a:pPr lvl="1">
              <a:buFont typeface="Times New Roman" pitchFamily="16" charset="0"/>
              <a:buChar char="•"/>
            </a:pPr>
            <a:r>
              <a:rPr lang="en-US" altLang="zh-CN" sz="1400" kern="0" dirty="0">
                <a:solidFill>
                  <a:schemeClr val="bg1">
                    <a:lumMod val="50000"/>
                  </a:schemeClr>
                </a:solidFill>
                <a:latin typeface="Times New Roman"/>
              </a:rPr>
              <a:t>Identify topics, </a:t>
            </a:r>
            <a:r>
              <a:rPr lang="en-US" altLang="zh-CN" sz="1400" kern="0" dirty="0" err="1">
                <a:solidFill>
                  <a:schemeClr val="bg1">
                    <a:lumMod val="50000"/>
                  </a:schemeClr>
                </a:solidFill>
                <a:latin typeface="Times New Roman"/>
              </a:rPr>
              <a:t>PoCs</a:t>
            </a:r>
            <a:r>
              <a:rPr lang="en-US" altLang="zh-CN" sz="1400" kern="0" dirty="0">
                <a:solidFill>
                  <a:schemeClr val="bg1">
                    <a:lumMod val="50000"/>
                  </a:schemeClr>
                </a:solidFill>
                <a:latin typeface="Times New Roman"/>
              </a:rPr>
              <a:t>, and volunteers</a:t>
            </a:r>
          </a:p>
          <a:p>
            <a:pPr lvl="0">
              <a:buFont typeface="Times New Roman" pitchFamily="16" charset="0"/>
              <a:buChar char="•"/>
            </a:pPr>
            <a:r>
              <a:rPr lang="en-US" altLang="zh-CN" sz="1800" kern="0" dirty="0">
                <a:solidFill>
                  <a:schemeClr val="bg1">
                    <a:lumMod val="50000"/>
                  </a:schemeClr>
                </a:solidFill>
                <a:latin typeface="Times New Roman"/>
              </a:rPr>
              <a:t>May 20</a:t>
            </a:r>
            <a:r>
              <a:rPr lang="en-US" altLang="zh-CN" sz="1800" kern="0" baseline="30000" dirty="0">
                <a:solidFill>
                  <a:schemeClr val="bg1">
                    <a:lumMod val="50000"/>
                  </a:schemeClr>
                </a:solidFill>
                <a:latin typeface="Times New Roman"/>
              </a:rPr>
              <a:t>th</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Comment collection closes</a:t>
            </a:r>
          </a:p>
          <a:p>
            <a:pPr lvl="0">
              <a:buFont typeface="Times New Roman" pitchFamily="16" charset="0"/>
              <a:buChar char="•"/>
            </a:pPr>
            <a:r>
              <a:rPr lang="en-US" altLang="zh-CN" sz="1800" kern="0" dirty="0">
                <a:solidFill>
                  <a:schemeClr val="bg1">
                    <a:lumMod val="50000"/>
                  </a:schemeClr>
                </a:solidFill>
                <a:latin typeface="Times New Roman"/>
              </a:rPr>
              <a:t>Week of May 23</a:t>
            </a:r>
            <a:r>
              <a:rPr lang="en-US" altLang="zh-CN" sz="1800" kern="0" baseline="30000" dirty="0">
                <a:solidFill>
                  <a:schemeClr val="bg1">
                    <a:lumMod val="50000"/>
                  </a:schemeClr>
                </a:solidFill>
                <a:latin typeface="Times New Roman"/>
              </a:rPr>
              <a:t>rd</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Editor classifies comments and share them with TTTs</a:t>
            </a:r>
          </a:p>
          <a:p>
            <a:pPr lvl="0">
              <a:buFont typeface="Times New Roman" pitchFamily="16" charset="0"/>
              <a:buChar char="•"/>
            </a:pPr>
            <a:r>
              <a:rPr lang="en-US" altLang="zh-CN" sz="1800" kern="0" dirty="0">
                <a:solidFill>
                  <a:schemeClr val="bg1">
                    <a:lumMod val="50000"/>
                  </a:schemeClr>
                </a:solidFill>
                <a:latin typeface="Times New Roman"/>
              </a:rPr>
              <a:t>June 3</a:t>
            </a:r>
            <a:r>
              <a:rPr lang="en-US" altLang="zh-CN" sz="1800" kern="0" baseline="30000" dirty="0">
                <a:solidFill>
                  <a:schemeClr val="bg1">
                    <a:lumMod val="50000"/>
                  </a:schemeClr>
                </a:solidFill>
                <a:latin typeface="Times New Roman"/>
              </a:rPr>
              <a:t>rd</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Deadline for comment assignment</a:t>
            </a:r>
          </a:p>
          <a:p>
            <a:pPr>
              <a:buFont typeface="Times New Roman" pitchFamily="16" charset="0"/>
              <a:buChar char="•"/>
            </a:pPr>
            <a:r>
              <a:rPr lang="en-US" altLang="zh-CN" sz="1800" kern="0" dirty="0" smtClean="0">
                <a:solidFill>
                  <a:schemeClr val="bg1">
                    <a:lumMod val="50000"/>
                  </a:schemeClr>
                </a:solidFill>
                <a:latin typeface="Times New Roman"/>
              </a:rPr>
              <a:t>Sep </a:t>
            </a:r>
            <a:r>
              <a:rPr lang="en-US" altLang="zh-CN" sz="1800" kern="0" dirty="0">
                <a:solidFill>
                  <a:schemeClr val="bg1">
                    <a:lumMod val="50000"/>
                  </a:schemeClr>
                </a:solidFill>
                <a:latin typeface="Times New Roman"/>
              </a:rPr>
              <a:t>1, </a:t>
            </a:r>
            <a:r>
              <a:rPr lang="en-US" altLang="zh-CN" sz="1800" kern="0" dirty="0" smtClean="0">
                <a:solidFill>
                  <a:schemeClr val="bg1">
                    <a:lumMod val="50000"/>
                  </a:schemeClr>
                </a:solidFill>
                <a:latin typeface="Times New Roman"/>
              </a:rPr>
              <a:t>2022</a:t>
            </a:r>
          </a:p>
          <a:p>
            <a:pPr lvl="1">
              <a:buFont typeface="Times New Roman" pitchFamily="16" charset="0"/>
              <a:buChar char="•"/>
            </a:pPr>
            <a:r>
              <a:rPr lang="en-US" altLang="zh-CN" sz="1400" kern="0" dirty="0" err="1" smtClean="0">
                <a:solidFill>
                  <a:schemeClr val="bg1">
                    <a:lumMod val="50000"/>
                  </a:schemeClr>
                </a:solidFill>
                <a:latin typeface="Times New Roman"/>
              </a:rPr>
              <a:t>TGbf</a:t>
            </a:r>
            <a:r>
              <a:rPr lang="en-US" altLang="zh-CN" sz="1400" kern="0" dirty="0" smtClean="0">
                <a:solidFill>
                  <a:schemeClr val="bg1">
                    <a:lumMod val="50000"/>
                  </a:schemeClr>
                </a:solidFill>
                <a:latin typeface="Times New Roman"/>
              </a:rPr>
              <a:t> </a:t>
            </a:r>
            <a:r>
              <a:rPr lang="en-US" altLang="zh-CN" sz="1400" kern="0" dirty="0">
                <a:solidFill>
                  <a:schemeClr val="bg1">
                    <a:lumMod val="50000"/>
                  </a:schemeClr>
                </a:solidFill>
                <a:latin typeface="Times New Roman"/>
              </a:rPr>
              <a:t>decide to change the timeline for Initial Letter Ballot (D1.0) to November </a:t>
            </a:r>
            <a:r>
              <a:rPr lang="en-US" altLang="zh-CN" sz="1400" kern="0" dirty="0" smtClean="0">
                <a:solidFill>
                  <a:schemeClr val="bg1">
                    <a:lumMod val="50000"/>
                  </a:schemeClr>
                </a:solidFill>
                <a:latin typeface="Times New Roman"/>
              </a:rPr>
              <a:t>2022</a:t>
            </a:r>
          </a:p>
          <a:p>
            <a:pPr lvl="1">
              <a:buFont typeface="Times New Roman" pitchFamily="16" charset="0"/>
              <a:buChar char="•"/>
            </a:pPr>
            <a:r>
              <a:rPr lang="en-US" altLang="zh-CN" sz="1400" dirty="0" smtClean="0">
                <a:solidFill>
                  <a:schemeClr val="bg1">
                    <a:lumMod val="50000"/>
                  </a:schemeClr>
                </a:solidFill>
              </a:rPr>
              <a:t>SP </a:t>
            </a:r>
            <a:r>
              <a:rPr lang="en-US" altLang="zh-CN" sz="1400" dirty="0">
                <a:solidFill>
                  <a:schemeClr val="bg1">
                    <a:lumMod val="50000"/>
                  </a:schemeClr>
                </a:solidFill>
              </a:rPr>
              <a:t>Result: Unanimous </a:t>
            </a:r>
            <a:r>
              <a:rPr lang="en-US" altLang="zh-CN" sz="1400" dirty="0" smtClean="0">
                <a:solidFill>
                  <a:schemeClr val="bg1">
                    <a:lumMod val="50000"/>
                  </a:schemeClr>
                </a:solidFill>
              </a:rPr>
              <a:t>consent</a:t>
            </a:r>
          </a:p>
          <a:p>
            <a:pPr>
              <a:buFont typeface="Times New Roman" pitchFamily="16" charset="0"/>
              <a:buChar char="•"/>
            </a:pPr>
            <a:r>
              <a:rPr lang="en-US" altLang="zh-CN" sz="1800" kern="0" dirty="0" smtClean="0">
                <a:solidFill>
                  <a:srgbClr val="000000"/>
                </a:solidFill>
                <a:latin typeface="Times New Roman"/>
              </a:rPr>
              <a:t>Nov 8, </a:t>
            </a:r>
            <a:r>
              <a:rPr lang="en-US" altLang="zh-CN" sz="1800" kern="0" dirty="0">
                <a:solidFill>
                  <a:srgbClr val="000000"/>
                </a:solidFill>
                <a:latin typeface="Times New Roman"/>
              </a:rPr>
              <a:t>2022</a:t>
            </a:r>
          </a:p>
          <a:p>
            <a:pPr lvl="1">
              <a:buFont typeface="Times New Roman" pitchFamily="16" charset="0"/>
              <a:buChar char="•"/>
            </a:pPr>
            <a:r>
              <a:rPr lang="en-US" altLang="zh-CN" sz="1400" kern="0" dirty="0" err="1">
                <a:solidFill>
                  <a:srgbClr val="000000"/>
                </a:solidFill>
                <a:latin typeface="Times New Roman"/>
              </a:rPr>
              <a:t>TGbf</a:t>
            </a:r>
            <a:r>
              <a:rPr lang="en-US" altLang="zh-CN" sz="1400" kern="0" dirty="0">
                <a:solidFill>
                  <a:srgbClr val="000000"/>
                </a:solidFill>
                <a:latin typeface="Times New Roman"/>
              </a:rPr>
              <a:t> decide to change the timeline for Initial Letter Ballot (D1.0) to </a:t>
            </a:r>
            <a:r>
              <a:rPr lang="en-US" altLang="zh-CN" sz="1400" kern="0" dirty="0" smtClean="0">
                <a:solidFill>
                  <a:srgbClr val="000000"/>
                </a:solidFill>
                <a:latin typeface="Times New Roman"/>
              </a:rPr>
              <a:t>January 2023 (Hard deadline)</a:t>
            </a:r>
            <a:endParaRPr lang="en-US" altLang="zh-CN" sz="1400" kern="0" dirty="0">
              <a:solidFill>
                <a:srgbClr val="000000"/>
              </a:solidFill>
              <a:latin typeface="Times New Roman"/>
            </a:endParaRPr>
          </a:p>
          <a:p>
            <a:pPr lvl="1">
              <a:buFont typeface="Times New Roman" pitchFamily="16" charset="0"/>
              <a:buChar char="•"/>
            </a:pPr>
            <a:r>
              <a:rPr lang="en-US" altLang="zh-CN" sz="1400" dirty="0"/>
              <a:t>SP Result: Unanimous consent</a:t>
            </a:r>
            <a:endParaRPr lang="en-US" altLang="zh-CN" sz="1400" kern="0" dirty="0">
              <a:solidFill>
                <a:srgbClr val="000000"/>
              </a:solidFill>
              <a:latin typeface="Times New Roman"/>
            </a:endParaRPr>
          </a:p>
          <a:p>
            <a:pPr lvl="1">
              <a:buFont typeface="Times New Roman" pitchFamily="16" charset="0"/>
              <a:buChar char="•"/>
            </a:pPr>
            <a:endParaRPr lang="en-US" altLang="zh-CN" sz="1400" kern="0" dirty="0">
              <a:solidFill>
                <a:srgbClr val="000000"/>
              </a:solidFill>
              <a:latin typeface="Times New Roman"/>
            </a:endParaRPr>
          </a:p>
        </p:txBody>
      </p:sp>
      <p:sp>
        <p:nvSpPr>
          <p:cNvPr id="4" name="左大括号 3"/>
          <p:cNvSpPr/>
          <p:nvPr/>
        </p:nvSpPr>
        <p:spPr bwMode="auto">
          <a:xfrm>
            <a:off x="6019800" y="1600200"/>
            <a:ext cx="207962" cy="4572000"/>
          </a:xfrm>
          <a:prstGeom prst="leftBrace">
            <a:avLst>
              <a:gd name="adj1" fmla="val 8333"/>
              <a:gd name="adj2" fmla="val 41494"/>
            </a:avLst>
          </a:prstGeom>
          <a:noFill/>
          <a:ln w="349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buClr>
                <a:srgbClr val="000000"/>
              </a:buClr>
              <a:buSzPct val="100000"/>
            </a:pPr>
            <a:endParaRPr lang="zh-CN" altLang="en-US" sz="1800">
              <a:solidFill>
                <a:schemeClr val="bg1"/>
              </a:solidFill>
              <a:latin typeface="Times New Roman" pitchFamily="16" charset="0"/>
              <a:ea typeface="MS Gothic" charset="-128"/>
            </a:endParaRPr>
          </a:p>
        </p:txBody>
      </p:sp>
    </p:spTree>
    <p:extLst>
      <p:ext uri="{BB962C8B-B14F-4D97-AF65-F5344CB8AC3E}">
        <p14:creationId xmlns:p14="http://schemas.microsoft.com/office/powerpoint/2010/main" val="40993494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Call for contribution </a:t>
            </a:r>
          </a:p>
        </p:txBody>
      </p:sp>
      <p:sp>
        <p:nvSpPr>
          <p:cNvPr id="26628"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r>
              <a:rPr lang="en-US" altLang="zh-CN" sz="2800" dirty="0"/>
              <a:t>Call for submissions for the following topics</a:t>
            </a:r>
          </a:p>
          <a:p>
            <a:pPr lvl="1" algn="just"/>
            <a:r>
              <a:rPr lang="en-US" altLang="zh-CN" sz="2400" dirty="0"/>
              <a:t>Feedback type, general protocol and procedure, </a:t>
            </a:r>
            <a:r>
              <a:rPr lang="en-US" altLang="zh-CN" sz="2400" dirty="0" smtClean="0"/>
              <a:t>frame </a:t>
            </a:r>
            <a:r>
              <a:rPr lang="en-US" altLang="zh-CN" sz="2400" dirty="0"/>
              <a:t>format</a:t>
            </a:r>
          </a:p>
          <a:p>
            <a:pPr lvl="1" algn="just"/>
            <a:r>
              <a:rPr lang="en-US" altLang="zh-CN" sz="2400" dirty="0"/>
              <a:t>Technology and standardization gaps to support WLAN sensing</a:t>
            </a:r>
          </a:p>
          <a:p>
            <a:pPr lvl="1" algn="just"/>
            <a:r>
              <a:rPr lang="en-US" altLang="zh-CN" sz="2400" dirty="0">
                <a:solidFill>
                  <a:srgbClr val="FF0000"/>
                </a:solidFill>
              </a:rPr>
              <a:t>Proposed Draft </a:t>
            </a:r>
            <a:r>
              <a:rPr lang="en-US" altLang="zh-CN" sz="2400" dirty="0" smtClean="0">
                <a:solidFill>
                  <a:srgbClr val="FF0000"/>
                </a:solidFill>
              </a:rPr>
              <a:t>Text, </a:t>
            </a:r>
            <a:r>
              <a:rPr lang="en-US" altLang="zh-CN" sz="2400" smtClean="0">
                <a:solidFill>
                  <a:srgbClr val="FF0000"/>
                </a:solidFill>
              </a:rPr>
              <a:t>comment resolution </a:t>
            </a:r>
            <a:r>
              <a:rPr lang="en-US" altLang="zh-CN" sz="2400" dirty="0" smtClean="0">
                <a:solidFill>
                  <a:srgbClr val="FF0000"/>
                </a:solidFill>
              </a:rPr>
              <a:t>(</a:t>
            </a:r>
            <a:r>
              <a:rPr lang="en-US" altLang="zh-CN" sz="2400" dirty="0">
                <a:solidFill>
                  <a:srgbClr val="FF0000"/>
                </a:solidFill>
              </a:rPr>
              <a:t>or more detailed text documents contribution for SFD) </a:t>
            </a:r>
          </a:p>
          <a:p>
            <a:pPr lvl="1" algn="just"/>
            <a:r>
              <a:rPr lang="en-US" altLang="zh-CN" sz="2400" dirty="0"/>
              <a:t>Other?</a:t>
            </a:r>
          </a:p>
        </p:txBody>
      </p:sp>
    </p:spTree>
    <p:extLst>
      <p:ext uri="{BB962C8B-B14F-4D97-AF65-F5344CB8AC3E}">
        <p14:creationId xmlns:p14="http://schemas.microsoft.com/office/powerpoint/2010/main" val="4311166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a:t>
            </a:r>
            <a:r>
              <a:rPr lang="en-US" altLang="zh-CN" sz="3200" dirty="0" smtClean="0"/>
              <a:t>Times</a:t>
            </a:r>
            <a:endParaRPr lang="en-US" altLang="en-US" sz="3200" dirty="0">
              <a:solidFill>
                <a:schemeClr val="tx2"/>
              </a:solidFill>
            </a:endParaRPr>
          </a:p>
        </p:txBody>
      </p:sp>
      <p:sp>
        <p:nvSpPr>
          <p:cNvPr id="6" name="Rectangle 3"/>
          <p:cNvSpPr txBox="1">
            <a:spLocks noChangeArrowheads="1"/>
          </p:cNvSpPr>
          <p:nvPr/>
        </p:nvSpPr>
        <p:spPr bwMode="auto">
          <a:xfrm>
            <a:off x="228600" y="990600"/>
            <a:ext cx="6324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0"/>
              </a:spcAft>
              <a:buClr>
                <a:srgbClr val="000000"/>
              </a:buClr>
              <a:buFont typeface="Arial" panose="020B0604020202020204" pitchFamily="34" charset="0"/>
              <a:buChar char="•"/>
              <a:defRPr/>
            </a:pPr>
            <a:r>
              <a:rPr lang="en-US" altLang="zh-CN" sz="1600" b="1" dirty="0" smtClean="0">
                <a:cs typeface="Times New Roman" panose="02020603050405020304" pitchFamily="18" charset="0"/>
              </a:rPr>
              <a:t>Confirmed:</a:t>
            </a:r>
            <a:endParaRPr lang="en-US" altLang="zh-CN" sz="1200" dirty="0" smtClean="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November 	</a:t>
            </a:r>
            <a:r>
              <a:rPr lang="en-US" altLang="zh-CN" sz="1100" strike="sngStrike" dirty="0" smtClean="0">
                <a:solidFill>
                  <a:schemeClr val="bg1">
                    <a:lumMod val="50000"/>
                  </a:schemeClr>
                </a:solidFill>
                <a:cs typeface="Times New Roman" panose="02020603050405020304" pitchFamily="18" charset="0"/>
              </a:rPr>
              <a:t>21</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strike="sngStrike" dirty="0" smtClean="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(Too close to November interim)</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22</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November 	</a:t>
            </a:r>
            <a:r>
              <a:rPr lang="en-US" altLang="zh-CN" sz="1100" strike="sngStrike" dirty="0" smtClean="0">
                <a:solidFill>
                  <a:schemeClr val="bg1">
                    <a:lumMod val="50000"/>
                  </a:schemeClr>
                </a:solidFill>
                <a:cs typeface="Times New Roman" panose="02020603050405020304" pitchFamily="18" charset="0"/>
              </a:rPr>
              <a:t>24</a:t>
            </a:r>
            <a:r>
              <a:rPr lang="en-US" altLang="zh-CN" sz="1100" strike="sngStrike" dirty="0">
                <a:solidFill>
                  <a:schemeClr val="bg1">
                    <a:lumMod val="50000"/>
                  </a:schemeClr>
                </a:solidFill>
                <a:cs typeface="Times New Roman" panose="02020603050405020304" pitchFamily="18" charset="0"/>
              </a:rPr>
              <a:t>	(Thursday),	</a:t>
            </a:r>
            <a:r>
              <a:rPr lang="en-US" altLang="zh-CN" sz="1100" strike="sngStrike" dirty="0" smtClean="0">
                <a:solidFill>
                  <a:schemeClr val="bg1">
                    <a:lumMod val="50000"/>
                  </a:schemeClr>
                </a:solidFill>
                <a:cs typeface="Times New Roman" panose="02020603050405020304" pitchFamily="18" charset="0"/>
              </a:rPr>
              <a:t>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 – Thanks giving</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28</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29</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F0"/>
                </a:solidFill>
                <a:cs typeface="Times New Roman" panose="02020603050405020304" pitchFamily="18" charset="0"/>
              </a:rPr>
              <a:t>December</a:t>
            </a:r>
            <a:r>
              <a:rPr lang="en-US" altLang="zh-CN" sz="1100" dirty="0">
                <a:solidFill>
                  <a:srgbClr val="00B0F0"/>
                </a:solidFill>
                <a:cs typeface="Times New Roman" panose="02020603050405020304" pitchFamily="18" charset="0"/>
              </a:rPr>
              <a:t>	</a:t>
            </a:r>
            <a:r>
              <a:rPr lang="en-US" altLang="zh-CN" sz="1100" dirty="0" smtClean="0">
                <a:solidFill>
                  <a:srgbClr val="00B0F0"/>
                </a:solidFill>
                <a:cs typeface="Times New Roman" panose="02020603050405020304" pitchFamily="18" charset="0"/>
              </a:rPr>
              <a:t>1</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5</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r>
              <a:rPr lang="en-US" altLang="zh-CN" sz="1100" dirty="0" smtClean="0">
                <a:solidFill>
                  <a:srgbClr val="00B050"/>
                </a:solidFill>
                <a:cs typeface="Times New Roman" panose="02020603050405020304" pitchFamily="18" charset="0"/>
              </a:rPr>
              <a:t>Motion</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6</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a:t>
            </a:r>
            <a:r>
              <a:rPr lang="en-US" altLang="zh-CN" sz="1100" dirty="0" smtClean="0">
                <a:solidFill>
                  <a:srgbClr val="00B0F0"/>
                </a:solidFill>
                <a:cs typeface="Times New Roman" panose="02020603050405020304" pitchFamily="18" charset="0"/>
              </a:rPr>
              <a:t>8</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12</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 -- </a:t>
            </a:r>
            <a:r>
              <a:rPr lang="en-US" altLang="zh-CN" sz="1100" dirty="0" smtClean="0">
                <a:solidFill>
                  <a:srgbClr val="FF0000"/>
                </a:solidFill>
                <a:cs typeface="Times New Roman" panose="02020603050405020304" pitchFamily="18" charset="0"/>
              </a:rPr>
              <a:t>CAC</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13</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15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a:t>
            </a:r>
            <a:r>
              <a:rPr lang="en-US" altLang="zh-CN" sz="1100" dirty="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- 1st </a:t>
            </a:r>
            <a:r>
              <a:rPr lang="en-US" altLang="zh-CN" sz="1100" dirty="0">
                <a:solidFill>
                  <a:schemeClr val="bg1">
                    <a:lumMod val="50000"/>
                  </a:schemeClr>
                </a:solidFill>
                <a:cs typeface="Times New Roman" panose="02020603050405020304" pitchFamily="18" charset="0"/>
              </a:rPr>
              <a:t>Workshop on Wi-Fi Sensing (</a:t>
            </a:r>
            <a:r>
              <a:rPr lang="en-US" altLang="zh-CN" sz="1100" dirty="0" err="1">
                <a:solidFill>
                  <a:schemeClr val="bg1">
                    <a:lumMod val="50000"/>
                  </a:schemeClr>
                </a:solidFill>
                <a:cs typeface="Times New Roman" panose="02020603050405020304" pitchFamily="18" charset="0"/>
              </a:rPr>
              <a:t>WiSe</a:t>
            </a:r>
            <a:r>
              <a:rPr lang="en-US" altLang="zh-CN" sz="1100" dirty="0">
                <a:solidFill>
                  <a:schemeClr val="bg1">
                    <a:lumMod val="50000"/>
                  </a:schemeClr>
                </a:solidFill>
                <a:cs typeface="Times New Roman" panose="02020603050405020304" pitchFamily="18" charset="0"/>
              </a:rPr>
              <a:t> 1)</a:t>
            </a: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19</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 Motion</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20</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a:t>
            </a:r>
            <a:r>
              <a:rPr lang="en-US" altLang="zh-CN" sz="1100" dirty="0" smtClean="0">
                <a:solidFill>
                  <a:srgbClr val="00B0F0"/>
                </a:solidFill>
                <a:cs typeface="Times New Roman" panose="02020603050405020304" pitchFamily="18" charset="0"/>
              </a:rPr>
              <a:t>22</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a:t>
            </a:r>
            <a:r>
              <a:rPr lang="en-US" altLang="zh-CN" sz="1100" dirty="0" smtClean="0">
                <a:solidFill>
                  <a:srgbClr val="00B0F0"/>
                </a:solidFill>
                <a:cs typeface="Times New Roman" panose="02020603050405020304" pitchFamily="18" charset="0"/>
              </a:rPr>
              <a:t>ET</a:t>
            </a:r>
            <a:endParaRPr lang="en-US" altLang="zh-CN" sz="1100" dirty="0" smtClean="0">
              <a:solidFill>
                <a:srgbClr val="FF33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26</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a:t>
            </a:r>
            <a:r>
              <a:rPr lang="en-US" altLang="zh-CN" sz="1100" strike="sngStrike" dirty="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Holidays</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27</a:t>
            </a:r>
            <a:r>
              <a:rPr lang="en-US" altLang="zh-CN" sz="1100" strike="sngStrike" dirty="0">
                <a:solidFill>
                  <a:schemeClr val="bg1">
                    <a:lumMod val="50000"/>
                  </a:schemeClr>
                </a:solidFill>
                <a:cs typeface="Times New Roman" panose="02020603050405020304" pitchFamily="18" charset="0"/>
              </a:rPr>
              <a:t>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29</a:t>
            </a:r>
            <a:r>
              <a:rPr lang="en-US" altLang="zh-CN" sz="1100" strike="sngStrike" dirty="0">
                <a:solidFill>
                  <a:schemeClr val="bg1">
                    <a:lumMod val="50000"/>
                  </a:schemeClr>
                </a:solidFill>
                <a:cs typeface="Times New Roman" panose="02020603050405020304" pitchFamily="18" charset="0"/>
              </a:rPr>
              <a:t>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strike="sngStrike" dirty="0" smtClean="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a:t>
            </a:r>
            <a:r>
              <a:rPr lang="en-US" altLang="zh-CN" sz="1100" strike="sngStrike" dirty="0" smtClean="0">
                <a:solidFill>
                  <a:schemeClr val="bg1">
                    <a:lumMod val="50000"/>
                  </a:schemeClr>
                </a:solidFill>
                <a:cs typeface="Times New Roman" panose="02020603050405020304" pitchFamily="18" charset="0"/>
              </a:rPr>
              <a:t>2</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3</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 - Motion</a:t>
            </a:r>
            <a:endParaRPr lang="en-US" altLang="zh-CN" sz="11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January 	5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9</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 </a:t>
            </a:r>
            <a:r>
              <a:rPr lang="en-US" altLang="zh-CN" sz="1100" dirty="0">
                <a:solidFill>
                  <a:srgbClr val="FF0000"/>
                </a:solidFill>
                <a:cs typeface="Times New Roman" panose="02020603050405020304" pitchFamily="18" charset="0"/>
              </a:rPr>
              <a:t>CAC</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10</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January 	12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a:t>
            </a:r>
            <a:r>
              <a:rPr lang="en-US" altLang="zh-CN" sz="1100" dirty="0" smtClean="0">
                <a:solidFill>
                  <a:srgbClr val="00B0F0"/>
                </a:solidFill>
                <a:cs typeface="Times New Roman" panose="02020603050405020304" pitchFamily="18" charset="0"/>
              </a:rPr>
              <a:t>ET --- </a:t>
            </a:r>
            <a:r>
              <a:rPr lang="en-US" altLang="zh-CN" sz="1100" dirty="0" smtClean="0">
                <a:solidFill>
                  <a:srgbClr val="FF3300"/>
                </a:solidFill>
                <a:cs typeface="Times New Roman" panose="02020603050405020304" pitchFamily="18" charset="0"/>
              </a:rPr>
              <a:t>Cancel? Travel</a:t>
            </a:r>
            <a:endParaRPr lang="en-US" altLang="zh-CN" sz="1100" dirty="0">
              <a:solidFill>
                <a:srgbClr val="FF33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p:txBody>
      </p:sp>
      <p:sp>
        <p:nvSpPr>
          <p:cNvPr id="7" name="Rectangle 3"/>
          <p:cNvSpPr txBox="1">
            <a:spLocks noChangeArrowheads="1"/>
          </p:cNvSpPr>
          <p:nvPr/>
        </p:nvSpPr>
        <p:spPr bwMode="auto">
          <a:xfrm>
            <a:off x="6400800" y="1069759"/>
            <a:ext cx="5791200" cy="518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solidFill>
                  <a:srgbClr val="FF0000"/>
                </a:solidFill>
                <a:cs typeface="Times New Roman" panose="02020603050405020304" pitchFamily="18" charset="0"/>
              </a:rPr>
              <a:t>Confirmed: </a:t>
            </a:r>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err="1"/>
              <a:t>TGbf</a:t>
            </a:r>
            <a:r>
              <a:rPr lang="en-US" altLang="zh-CN" sz="1600" b="1" dirty="0"/>
              <a:t> ad-hoc meeting </a:t>
            </a:r>
            <a:endParaRPr lang="en-US" altLang="zh-CN" sz="1600" b="1"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a:t>
            </a:r>
            <a:r>
              <a:rPr lang="en-US" altLang="zh-CN" dirty="0" smtClean="0">
                <a:solidFill>
                  <a:srgbClr val="00B050"/>
                </a:solidFill>
                <a:cs typeface="Times New Roman" panose="02020603050405020304" pitchFamily="18" charset="0"/>
              </a:rPr>
              <a:t>13-14	Baltimore Hilton, Baltimore</a:t>
            </a:r>
          </a:p>
          <a:p>
            <a:pPr marL="361950" lvl="1" indent="-361950" algn="just">
              <a:spcBef>
                <a:spcPct val="0"/>
              </a:spcBef>
              <a:spcAft>
                <a:spcPts val="0"/>
              </a:spcAft>
              <a:buClr>
                <a:srgbClr val="000000"/>
              </a:buClr>
              <a:buFont typeface="Arial" panose="020B0604020202020204" pitchFamily="34" charset="0"/>
              <a:buChar char="•"/>
              <a:defRPr/>
            </a:pPr>
            <a:endParaRPr lang="en-US" altLang="zh-CN" sz="1200" b="1" dirty="0"/>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t>January Interim </a:t>
            </a:r>
            <a:r>
              <a:rPr lang="en-US" altLang="zh-CN" sz="1600" b="1" dirty="0"/>
              <a:t>2023 (January 16-20</a:t>
            </a:r>
            <a:r>
              <a:rPr lang="en-US" altLang="zh-CN" sz="1600" b="1" dirty="0" smtClean="0"/>
              <a:t>) </a:t>
            </a:r>
            <a:r>
              <a:rPr lang="en-US" altLang="zh-CN" sz="1600" dirty="0"/>
              <a:t>	</a:t>
            </a:r>
            <a:endParaRPr lang="en-US" altLang="zh-CN" sz="1200"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January </a:t>
            </a:r>
            <a:r>
              <a:rPr lang="en-US" altLang="zh-CN" dirty="0">
                <a:solidFill>
                  <a:srgbClr val="0070C0"/>
                </a:solidFill>
                <a:cs typeface="Times New Roman" panose="02020603050405020304" pitchFamily="18" charset="0"/>
              </a:rPr>
              <a:t>16    (Monday EV 1),		19:30-21:30 Baltimore </a:t>
            </a:r>
            <a:r>
              <a:rPr lang="en-US" altLang="zh-CN" dirty="0" smtClean="0">
                <a:solidFill>
                  <a:srgbClr val="0070C0"/>
                </a:solidFill>
                <a:cs typeface="Times New Roman" panose="02020603050405020304" pitchFamily="18" charset="0"/>
              </a:rPr>
              <a:t>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FFC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B050"/>
                </a:solidFill>
                <a:cs typeface="Times New Roman" panose="02020603050405020304" pitchFamily="18" charset="0"/>
              </a:rPr>
              <a:t>January 17    (Tuesday AM 1),		08:00-10:00 Baltimore time</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January </a:t>
            </a:r>
            <a:r>
              <a:rPr lang="en-US" altLang="zh-CN" dirty="0">
                <a:solidFill>
                  <a:srgbClr val="0070C0"/>
                </a:solidFill>
                <a:cs typeface="Times New Roman" panose="02020603050405020304" pitchFamily="18" charset="0"/>
              </a:rPr>
              <a:t>17    (Tuesday EV 1),		19:30-21:30 Baltimore </a:t>
            </a:r>
            <a:r>
              <a:rPr lang="en-US" altLang="zh-CN" dirty="0" smtClean="0">
                <a:solidFill>
                  <a:srgbClr val="0070C0"/>
                </a:solidFill>
                <a:cs typeface="Times New Roman" panose="02020603050405020304" pitchFamily="18" charset="0"/>
              </a:rPr>
              <a:t>time </a:t>
            </a:r>
            <a:endParaRPr lang="en-US" altLang="zh-CN" dirty="0" smtClean="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70C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B050"/>
                </a:solidFill>
                <a:cs typeface="Times New Roman" panose="02020603050405020304" pitchFamily="18" charset="0"/>
              </a:rPr>
              <a:t>January </a:t>
            </a:r>
            <a:r>
              <a:rPr lang="en-US" altLang="zh-CN" dirty="0">
                <a:solidFill>
                  <a:srgbClr val="00B050"/>
                </a:solidFill>
                <a:cs typeface="Times New Roman" panose="02020603050405020304" pitchFamily="18" charset="0"/>
              </a:rPr>
              <a:t>18    (Wednesday AM 1),	08:00-10:00 Baltimore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ea typeface="宋体" panose="02010600030101010101" pitchFamily="2" charset="-122"/>
              </a:rPr>
              <a:t>January 18    (Wednesday AM 2),	10:30-12:30 Baltimore time</a:t>
            </a:r>
          </a:p>
          <a:p>
            <a:pPr marL="400050" lvl="2" indent="0" algn="just">
              <a:spcBef>
                <a:spcPct val="0"/>
              </a:spcBef>
              <a:spcAft>
                <a:spcPts val="0"/>
              </a:spcAft>
              <a:buNone/>
              <a:defRPr/>
            </a:pPr>
            <a:endParaRPr lang="en-US" altLang="zh-CN" strike="sngStrike" dirty="0">
              <a:solidFill>
                <a:srgbClr val="1F497D"/>
              </a:solidFill>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19    (Thursday AM 1),		08:00-10:00 Baltimore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cs typeface="Times New Roman" panose="02020603050405020304" pitchFamily="18" charset="0"/>
              </a:rPr>
              <a:t>January </a:t>
            </a:r>
            <a:r>
              <a:rPr lang="en-US" altLang="zh-CN" dirty="0" smtClean="0">
                <a:solidFill>
                  <a:srgbClr val="00B0F0"/>
                </a:solidFill>
                <a:cs typeface="Times New Roman" panose="02020603050405020304" pitchFamily="18" charset="0"/>
              </a:rPr>
              <a:t>19    </a:t>
            </a:r>
            <a:r>
              <a:rPr lang="en-US" altLang="zh-CN" dirty="0">
                <a:solidFill>
                  <a:srgbClr val="00B0F0"/>
                </a:solidFill>
                <a:cs typeface="Times New Roman" panose="02020603050405020304" pitchFamily="18" charset="0"/>
              </a:rPr>
              <a:t>(Thursday AM 2),		10:30-12:30 Baltimore </a:t>
            </a:r>
            <a:r>
              <a:rPr lang="en-US" altLang="zh-CN" dirty="0" smtClean="0">
                <a:solidFill>
                  <a:srgbClr val="00B0F0"/>
                </a:solidFill>
                <a:cs typeface="Times New Roman" panose="02020603050405020304" pitchFamily="18" charset="0"/>
              </a:rPr>
              <a:t>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smtClean="0">
                <a:cs typeface="Times New Roman" panose="02020603050405020304" pitchFamily="18" charset="0"/>
              </a:rPr>
              <a:t>** </a:t>
            </a:r>
            <a:r>
              <a:rPr lang="en-US" altLang="zh-CN" sz="900" dirty="0">
                <a:cs typeface="Times New Roman" panose="02020603050405020304" pitchFamily="18" charset="0"/>
              </a:rPr>
              <a:t>Note: </a:t>
            </a:r>
          </a:p>
          <a:p>
            <a:pPr lvl="1" indent="-228600" algn="just">
              <a:spcBef>
                <a:spcPct val="0"/>
              </a:spcBef>
              <a:spcAft>
                <a:spcPts val="300"/>
              </a:spcAft>
              <a:buClr>
                <a:srgbClr val="000000"/>
              </a:buClr>
              <a:buAutoNum type="arabicPeriod"/>
              <a:defRPr/>
            </a:pPr>
            <a:r>
              <a:rPr lang="en-US" altLang="zh-CN" sz="900" dirty="0">
                <a:cs typeface="Times New Roman" panose="02020603050405020304" pitchFamily="18" charset="0"/>
              </a:rPr>
              <a:t>when conflict with CAC, the call </a:t>
            </a:r>
            <a:r>
              <a:rPr lang="en-US" altLang="zh-CN" sz="900" dirty="0" smtClean="0">
                <a:cs typeface="Times New Roman" panose="02020603050405020304" pitchFamily="18" charset="0"/>
              </a:rPr>
              <a:t>may be </a:t>
            </a:r>
            <a:r>
              <a:rPr lang="en-US" altLang="zh-CN" sz="900" dirty="0">
                <a:cs typeface="Times New Roman" panose="02020603050405020304" pitchFamily="18" charset="0"/>
              </a:rPr>
              <a:t>changed </a:t>
            </a: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(Nov </a:t>
            </a:r>
            <a:r>
              <a:rPr lang="en-US" altLang="zh-CN" sz="900" dirty="0" smtClean="0">
                <a:cs typeface="Times New Roman" panose="02020603050405020304" pitchFamily="18" charset="0"/>
              </a:rPr>
              <a:t>2022 - Jan2023 </a:t>
            </a:r>
            <a:r>
              <a:rPr lang="en-US" altLang="zh-CN" sz="900" dirty="0">
                <a:cs typeface="Times New Roman" panose="02020603050405020304" pitchFamily="18" charset="0"/>
              </a:rPr>
              <a:t>CAC calls: </a:t>
            </a:r>
            <a:r>
              <a:rPr lang="en-US" altLang="zh-CN" sz="900" dirty="0" smtClean="0">
                <a:solidFill>
                  <a:srgbClr val="FF0000"/>
                </a:solidFill>
                <a:cs typeface="Times New Roman" panose="02020603050405020304" pitchFamily="18" charset="0"/>
              </a:rPr>
              <a:t>December 12, Jan 9, </a:t>
            </a:r>
            <a:r>
              <a:rPr lang="en-US" altLang="zh-CN" sz="900" dirty="0">
                <a:solidFill>
                  <a:srgbClr val="FF0000"/>
                </a:solidFill>
                <a:cs typeface="Times New Roman" panose="02020603050405020304" pitchFamily="18" charset="0"/>
              </a:rPr>
              <a:t>09:00 </a:t>
            </a:r>
            <a:r>
              <a:rPr lang="en-US" altLang="zh-CN" sz="900" dirty="0" smtClean="0">
                <a:solidFill>
                  <a:srgbClr val="FF0000"/>
                </a:solidFill>
                <a:cs typeface="Times New Roman" panose="02020603050405020304" pitchFamily="18" charset="0"/>
              </a:rPr>
              <a:t>ET; Jan 15 </a:t>
            </a:r>
            <a:r>
              <a:rPr lang="en-US" altLang="zh-CN" sz="900" dirty="0">
                <a:solidFill>
                  <a:srgbClr val="FF0000"/>
                </a:solidFill>
                <a:cs typeface="Times New Roman" panose="02020603050405020304" pitchFamily="18" charset="0"/>
              </a:rPr>
              <a:t>06:00 </a:t>
            </a:r>
            <a:r>
              <a:rPr lang="en-US" altLang="zh-CN" sz="900" dirty="0" smtClean="0">
                <a:solidFill>
                  <a:srgbClr val="FF0000"/>
                </a:solidFill>
                <a:cs typeface="Times New Roman" panose="02020603050405020304" pitchFamily="18" charset="0"/>
              </a:rPr>
              <a:t>ET</a:t>
            </a:r>
            <a:r>
              <a:rPr lang="en-US" altLang="zh-CN" sz="900" dirty="0" smtClean="0">
                <a:cs typeface="Times New Roman" panose="02020603050405020304" pitchFamily="18" charset="0"/>
              </a:rPr>
              <a:t>)</a:t>
            </a:r>
            <a:endParaRPr lang="en-US" altLang="zh-CN" sz="900" dirty="0">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2. </a:t>
            </a:r>
            <a:r>
              <a:rPr lang="en-US" altLang="zh-CN" sz="900" dirty="0">
                <a:cs typeface="MS PGothic" charset="0"/>
              </a:rPr>
              <a:t>Thursday </a:t>
            </a:r>
            <a:r>
              <a:rPr lang="en-US" altLang="zh-CN" sz="900" dirty="0">
                <a:solidFill>
                  <a:srgbClr val="00B0F0"/>
                </a:solidFill>
                <a:cs typeface="Times New Roman" panose="02020603050405020304" pitchFamily="18" charset="0"/>
              </a:rPr>
              <a:t>23:00 - 01:00am ET </a:t>
            </a:r>
            <a:r>
              <a:rPr lang="en-US" altLang="zh-CN" sz="900" dirty="0">
                <a:cs typeface="MS PGothic" charset="0"/>
              </a:rPr>
              <a:t>(Thursday 20</a:t>
            </a:r>
            <a:r>
              <a:rPr lang="zh-CN" altLang="en-US" sz="900" dirty="0">
                <a:cs typeface="MS PGothic" charset="0"/>
              </a:rPr>
              <a:t>：</a:t>
            </a:r>
            <a:r>
              <a:rPr lang="en-US" altLang="zh-CN" sz="900" dirty="0">
                <a:cs typeface="MS PGothic" charset="0"/>
              </a:rPr>
              <a:t>00  – 22:00 PT, Friday 11am-13:00 in China, Friday 6am-8am in Israel, Friday 5am – 7am in Central Europe), and </a:t>
            </a:r>
            <a:r>
              <a:rPr lang="en-US" altLang="zh-CN" sz="900" dirty="0">
                <a:solidFill>
                  <a:srgbClr val="0000FF"/>
                </a:solidFill>
                <a:cs typeface="MS PGothic" charset="0"/>
              </a:rPr>
              <a:t>Sang Kim </a:t>
            </a:r>
            <a:r>
              <a:rPr lang="en-US" altLang="zh-CN" sz="900" dirty="0">
                <a:cs typeface="MS PGothic" charset="0"/>
              </a:rPr>
              <a:t>will help to take the minutes for these slots.</a:t>
            </a:r>
            <a:endParaRPr lang="zh-CN" altLang="en-US" sz="900" dirty="0"/>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691185416"/>
              </p:ext>
            </p:extLst>
          </p:nvPr>
        </p:nvGraphicFramePr>
        <p:xfrm>
          <a:off x="6553200" y="4114800"/>
          <a:ext cx="5486400" cy="1505585"/>
        </p:xfrm>
        <a:graphic>
          <a:graphicData uri="http://schemas.openxmlformats.org/drawingml/2006/table">
            <a:tbl>
              <a:tblPr firstRow="1" firstCol="1" bandRow="1"/>
              <a:tblGrid>
                <a:gridCol w="609600"/>
                <a:gridCol w="762000"/>
                <a:gridCol w="762000"/>
                <a:gridCol w="914400"/>
                <a:gridCol w="762000"/>
                <a:gridCol w="838200"/>
                <a:gridCol w="838200"/>
              </a:tblGrid>
              <a:tr h="262890">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 </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Baltimore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Beijing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Time Central  Europe</a:t>
                      </a:r>
                      <a:endParaRPr lang="zh-CN" altLang="zh-CN" sz="1050" dirty="0" smtClean="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rPr>
                        <a:t>Israel</a:t>
                      </a:r>
                      <a:endParaRPr lang="zh-CN"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Eastern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Pacific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00">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AM1</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21:00-23:00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14:00-16:00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15:00-17:00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05:00-07:00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815">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AM2</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23:30-01:30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16:30-18:30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17:30-19:30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07:30-09:30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100">
                <a:tc>
                  <a:txBody>
                    <a:bodyPr/>
                    <a:lstStyle/>
                    <a:p>
                      <a:pPr>
                        <a:spcAft>
                          <a:spcPts val="0"/>
                        </a:spcAft>
                      </a:pPr>
                      <a:r>
                        <a:rPr lang="en-US" sz="900" dirty="0">
                          <a:solidFill>
                            <a:srgbClr val="1F497D"/>
                          </a:solidFill>
                          <a:effectLst/>
                          <a:latin typeface="Calibri" panose="020F0502020204030204" pitchFamily="34" charset="0"/>
                          <a:ea typeface="宋体" panose="02010600030101010101" pitchFamily="2"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70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165">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PM1</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02:30-04:30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19:30-21:30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20:30-22:30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10:30-12:30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PM2</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05:00-07:00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22:00-00:00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23:00-01:00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13:00-15:00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820">
                <a:tc>
                  <a:txBody>
                    <a:bodyPr/>
                    <a:lstStyle/>
                    <a:p>
                      <a:pPr marL="0" algn="l" defTabSz="914400" rtl="0" eaLnBrk="1" latinLnBrk="0" hangingPunct="1">
                        <a:spcAft>
                          <a:spcPts val="0"/>
                        </a:spcAft>
                      </a:pPr>
                      <a:r>
                        <a:rPr lang="en-US" sz="900" kern="1200">
                          <a:solidFill>
                            <a:srgbClr val="1F497D"/>
                          </a:solidFill>
                          <a:effectLst/>
                          <a:latin typeface="Calibri" panose="020F0502020204030204" pitchFamily="34" charset="0"/>
                          <a:ea typeface="宋体" panose="02010600030101010101" pitchFamily="2" charset="-122"/>
                          <a:cs typeface="+mn-cs"/>
                        </a:rPr>
                        <a:t> </a:t>
                      </a:r>
                      <a:endParaRPr lang="zh-CN" sz="900" kern="120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55">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Evening 1</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08:30-10:30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01:30-03:30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02:30-04:30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16:30-18:30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24258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D0.1 CR </a:t>
            </a:r>
            <a:r>
              <a:rPr lang="en-US" altLang="zh-CN" dirty="0" smtClean="0"/>
              <a:t>Status (</a:t>
            </a:r>
            <a:r>
              <a:rPr lang="en-US" altLang="zh-CN" dirty="0"/>
              <a:t>U</a:t>
            </a:r>
            <a:r>
              <a:rPr lang="en-US" altLang="zh-CN" dirty="0" smtClean="0"/>
              <a:t>ntil September Interim)</a:t>
            </a:r>
            <a:endParaRPr lang="en-GB" dirty="0"/>
          </a:p>
        </p:txBody>
      </p:sp>
      <p:sp>
        <p:nvSpPr>
          <p:cNvPr id="9218" name="Rectangle 2"/>
          <p:cNvSpPr>
            <a:spLocks noGrp="1" noChangeArrowheads="1"/>
          </p:cNvSpPr>
          <p:nvPr>
            <p:ph idx="1"/>
          </p:nvPr>
        </p:nvSpPr>
        <p:spPr>
          <a:xfrm>
            <a:off x="533401" y="1752600"/>
            <a:ext cx="5334000" cy="4419600"/>
          </a:xfrm>
          <a:ln/>
        </p:spPr>
        <p:txBody>
          <a:bodyPr/>
          <a:lstStyle/>
          <a:p>
            <a:pPr algn="just">
              <a:spcBef>
                <a:spcPts val="0"/>
              </a:spcBef>
              <a:spcAft>
                <a:spcPts val="600"/>
              </a:spcAft>
              <a:buFont typeface="Arial" panose="020B0604020202020204" pitchFamily="34" charset="0"/>
              <a:buChar char="•"/>
            </a:pPr>
            <a:r>
              <a:rPr lang="en-US" dirty="0" smtClean="0"/>
              <a:t>Comment </a:t>
            </a:r>
            <a:r>
              <a:rPr lang="en-US" dirty="0"/>
              <a:t>resolution for D0.1 (802.11bf CC40 comments)</a:t>
            </a:r>
          </a:p>
          <a:p>
            <a:pPr lvl="1" algn="just">
              <a:spcBef>
                <a:spcPts val="0"/>
              </a:spcBef>
              <a:spcAft>
                <a:spcPts val="600"/>
              </a:spcAft>
              <a:buFont typeface="Arial" panose="020B0604020202020204" pitchFamily="34" charset="0"/>
              <a:buChar char="•"/>
            </a:pPr>
            <a:r>
              <a:rPr lang="en-US" altLang="zh-CN" sz="1800" dirty="0" smtClean="0">
                <a:solidFill>
                  <a:srgbClr val="FF0000"/>
                </a:solidFill>
              </a:rPr>
              <a:t>~87.6% </a:t>
            </a:r>
            <a:r>
              <a:rPr lang="en-US" altLang="zh-CN" sz="1800" dirty="0"/>
              <a:t>of all CC40 comments are now resolved or marked as “ready for motion”  (</a:t>
            </a:r>
            <a:r>
              <a:rPr lang="en-US" altLang="zh-CN" sz="1800" dirty="0" smtClean="0">
                <a:solidFill>
                  <a:srgbClr val="FF0000"/>
                </a:solidFill>
              </a:rPr>
              <a:t>799/912</a:t>
            </a:r>
            <a:r>
              <a:rPr lang="en-US" altLang="zh-CN" sz="1800" dirty="0">
                <a:solidFill>
                  <a:srgbClr val="FF0000"/>
                </a:solidFill>
              </a:rPr>
              <a:t>,</a:t>
            </a:r>
            <a:r>
              <a:rPr lang="en-US" altLang="zh-CN" sz="1800" dirty="0"/>
              <a:t> Please refer to the figure)</a:t>
            </a:r>
          </a:p>
          <a:p>
            <a:pPr marL="361950" lvl="1" indent="0" algn="just">
              <a:spcBef>
                <a:spcPts val="0"/>
              </a:spcBef>
              <a:spcAft>
                <a:spcPts val="600"/>
              </a:spcAft>
              <a:buNone/>
            </a:pPr>
            <a:endParaRPr lang="en-US" altLang="zh-CN" sz="1800" dirty="0"/>
          </a:p>
        </p:txBody>
      </p:sp>
      <p:sp>
        <p:nvSpPr>
          <p:cNvPr id="5" name="Footer Placeholder 4"/>
          <p:cNvSpPr>
            <a:spLocks noGrp="1"/>
          </p:cNvSpPr>
          <p:nvPr>
            <p:ph type="ftr" idx="4294967295"/>
          </p:nvPr>
        </p:nvSpPr>
        <p:spPr>
          <a:xfrm>
            <a:off x="7143757" y="6475414"/>
            <a:ext cx="4246027" cy="180975"/>
          </a:xfrm>
          <a:prstGeom prst="rect">
            <a:avLst/>
          </a:prstGeom>
        </p:spPr>
        <p:txBody>
          <a:bodyPr/>
          <a:lstStyle/>
          <a:p>
            <a:r>
              <a:rPr lang="en-GB" dirty="0" smtClean="0"/>
              <a:t>Tony Xiao Han (Huawei)</a:t>
            </a:r>
            <a:endParaRPr lang="en-GB" dirty="0"/>
          </a:p>
        </p:txBody>
      </p:sp>
      <p:graphicFrame>
        <p:nvGraphicFramePr>
          <p:cNvPr id="7" name="Chart 6">
            <a:extLst>
              <a:ext uri="{FF2B5EF4-FFF2-40B4-BE49-F238E27FC236}">
                <a16:creationId xmlns:a16="http://schemas.microsoft.com/office/drawing/2014/main" xmlns="" id="{C0807CB6-20C1-45B5-8F67-26150D548148}"/>
              </a:ext>
            </a:extLst>
          </p:cNvPr>
          <p:cNvGraphicFramePr/>
          <p:nvPr>
            <p:extLst>
              <p:ext uri="{D42A27DB-BD31-4B8C-83A1-F6EECF244321}">
                <p14:modId xmlns:p14="http://schemas.microsoft.com/office/powerpoint/2010/main" val="1784029806"/>
              </p:ext>
            </p:extLst>
          </p:nvPr>
        </p:nvGraphicFramePr>
        <p:xfrm>
          <a:off x="8001000" y="1981200"/>
          <a:ext cx="4007768" cy="34410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372098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2206883319"/>
              </p:ext>
            </p:extLst>
          </p:nvPr>
        </p:nvGraphicFramePr>
        <p:xfrm>
          <a:off x="8915400" y="1781350"/>
          <a:ext cx="3088836" cy="4239939"/>
        </p:xfrm>
        <a:graphic>
          <a:graphicData uri="http://schemas.openxmlformats.org/drawingml/2006/table">
            <a:tbl>
              <a:tblPr/>
              <a:tblGrid>
                <a:gridCol w="602913"/>
                <a:gridCol w="596359"/>
                <a:gridCol w="900000"/>
                <a:gridCol w="517719"/>
                <a:gridCol w="471845"/>
              </a:tblGrid>
              <a:tr h="124691">
                <a:tc>
                  <a:txBody>
                    <a:bodyPr/>
                    <a:lstStyle/>
                    <a:p>
                      <a:pPr algn="l" fontAlgn="b"/>
                      <a:endParaRPr lang="zh-CN" altLang="en-US" sz="800" b="0" i="0" u="none" strike="noStrike" dirty="0">
                        <a:solidFill>
                          <a:srgbClr val="000000"/>
                        </a:solidFill>
                        <a:effectLst/>
                        <a:latin typeface="等线" panose="02010600030101010101" pitchFamily="2" charset="-122"/>
                        <a:ea typeface="等线" panose="02010600030101010101" pitchFamily="2" charset="-122"/>
                      </a:endParaRPr>
                    </a:p>
                  </a:txBody>
                  <a:tcPr marL="6563" marR="6563" marT="6563"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Assigned</a:t>
                      </a:r>
                    </a:p>
                  </a:txBody>
                  <a:tcPr marL="6563" marR="6563" marT="6563"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Ready for Motion</a:t>
                      </a:r>
                    </a:p>
                  </a:txBody>
                  <a:tcPr marL="6563" marR="6563" marT="6563"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Approved</a:t>
                      </a:r>
                    </a:p>
                  </a:txBody>
                  <a:tcPr marL="6563" marR="6563" marT="6563"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RfM+A</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Alecs</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14</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dirty="0">
                          <a:solidFill>
                            <a:srgbClr val="000000"/>
                          </a:solidFill>
                          <a:effectLst/>
                          <a:latin typeface="等线" panose="02010600030101010101" pitchFamily="2" charset="-122"/>
                          <a:ea typeface="等线" panose="02010600030101010101" pitchFamily="2" charset="-122"/>
                        </a:rPr>
                        <a:t>14</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14</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Anirud</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dirty="0">
                          <a:solidFill>
                            <a:srgbClr val="000000"/>
                          </a:solidFill>
                          <a:effectLst/>
                          <a:latin typeface="等线" panose="02010600030101010101" pitchFamily="2" charset="-122"/>
                          <a:ea typeface="等线" panose="02010600030101010101" pitchFamily="2" charset="-122"/>
                        </a:rPr>
                        <a:t>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17</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Assaf</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51</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Chaoming</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Cheng</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58</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45</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52</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Chris</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Claudio (E)</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221</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Claudio (T)</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25</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25</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25</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Dibakar</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37</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Dongguk</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45</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44</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Dong </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Insun</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36</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23</a:t>
                      </a:r>
                    </a:p>
                  </a:txBody>
                  <a:tcPr marL="6563" marR="6563" marT="6563" marB="0" anchor="b">
                    <a:lnL>
                      <a:noFill/>
                    </a:lnL>
                    <a:lnR>
                      <a:noFill/>
                    </a:lnR>
                    <a:lnT>
                      <a:noFill/>
                    </a:lnT>
                    <a:lnB>
                      <a:noFill/>
                    </a:lnB>
                  </a:tcPr>
                </a:tc>
                <a:tc>
                  <a:txBody>
                    <a:bodyPr/>
                    <a:lstStyle/>
                    <a:p>
                      <a:pPr algn="r" fontAlgn="b"/>
                      <a:r>
                        <a:rPr lang="en-US" altLang="zh-CN" sz="800" b="0" i="0" u="none" strike="noStrike" dirty="0">
                          <a:solidFill>
                            <a:srgbClr val="000000"/>
                          </a:solidFill>
                          <a:effectLst/>
                          <a:latin typeface="等线" panose="02010600030101010101" pitchFamily="2" charset="-122"/>
                          <a:ea typeface="等线" panose="02010600030101010101" pitchFamily="2" charset="-122"/>
                        </a:rPr>
                        <a:t>23</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Jiayi</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14</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Junghoon</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16</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8</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8</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16</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Leif</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Mahmoud</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Mengshi</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53</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48</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51</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Mike </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Naren</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56</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46</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46</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Ning </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Osama </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Pei </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Rajat</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12</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Rojan</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6</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Rui</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Solomon</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48</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37</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39</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Stephen M.</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Steve S.</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23</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Yan</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Zinan</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1" i="0" u="none" strike="noStrike">
                          <a:solidFill>
                            <a:srgbClr val="000000"/>
                          </a:solidFill>
                          <a:effectLst/>
                          <a:latin typeface="等线" panose="02010600030101010101" pitchFamily="2" charset="-122"/>
                          <a:ea typeface="等线" panose="02010600030101010101" pitchFamily="2" charset="-122"/>
                        </a:rPr>
                        <a:t>All</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912</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42</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757</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799</a:t>
                      </a:r>
                    </a:p>
                  </a:txBody>
                  <a:tcPr marL="6563" marR="6563" marT="6563" marB="0" anchor="b">
                    <a:lnL>
                      <a:noFill/>
                    </a:lnL>
                    <a:lnR>
                      <a:noFill/>
                    </a:lnR>
                    <a:lnT>
                      <a:noFill/>
                    </a:lnT>
                    <a:lnB>
                      <a:noFill/>
                    </a:lnB>
                  </a:tcPr>
                </a:tc>
              </a:tr>
              <a:tr h="124691">
                <a:tc>
                  <a:txBody>
                    <a:bodyPr/>
                    <a:lstStyle/>
                    <a:p>
                      <a:pPr algn="l" fontAlgn="b"/>
                      <a:endParaRPr lang="zh-CN" altLang="en-US" sz="800" b="0" i="0" u="none" strike="noStrike">
                        <a:solidFill>
                          <a:srgbClr val="000000"/>
                        </a:solidFill>
                        <a:effectLst/>
                        <a:latin typeface="等线" panose="02010600030101010101" pitchFamily="2" charset="-122"/>
                        <a:ea typeface="等线" panose="02010600030101010101" pitchFamily="2" charset="-122"/>
                      </a:endParaRPr>
                    </a:p>
                  </a:txBody>
                  <a:tcPr marL="6563" marR="6563" marT="6563" marB="0" anchor="b">
                    <a:lnL>
                      <a:noFill/>
                    </a:lnL>
                    <a:lnR>
                      <a:noFill/>
                    </a:lnR>
                    <a:lnT>
                      <a:noFill/>
                    </a:lnT>
                    <a:lnB>
                      <a:noFill/>
                    </a:lnB>
                  </a:tcPr>
                </a:tc>
                <a:tc>
                  <a:txBody>
                    <a:bodyPr/>
                    <a:lstStyle/>
                    <a:p>
                      <a:pPr algn="l" fontAlgn="b"/>
                      <a:endParaRPr lang="zh-CN" altLang="en-US" sz="800" b="0" i="0" u="none" strike="noStrike">
                        <a:solidFill>
                          <a:srgbClr val="000000"/>
                        </a:solidFill>
                        <a:effectLst/>
                        <a:latin typeface="等线" panose="02010600030101010101" pitchFamily="2" charset="-122"/>
                        <a:ea typeface="等线" panose="02010600030101010101" pitchFamily="2" charset="-122"/>
                      </a:endParaRPr>
                    </a:p>
                  </a:txBody>
                  <a:tcPr marL="6563" marR="6563" marT="6563" marB="0" anchor="b">
                    <a:lnL>
                      <a:noFill/>
                    </a:lnL>
                    <a:lnR>
                      <a:noFill/>
                    </a:lnR>
                    <a:lnT>
                      <a:noFill/>
                    </a:lnT>
                    <a:lnB>
                      <a:noFill/>
                    </a:lnB>
                  </a:tcPr>
                </a:tc>
                <a:tc>
                  <a:txBody>
                    <a:bodyPr/>
                    <a:lstStyle/>
                    <a:p>
                      <a:pPr algn="r" fontAlgn="b"/>
                      <a:r>
                        <a:rPr lang="en-US" altLang="zh-CN" sz="800" b="1" i="0" u="none" strike="noStrike" dirty="0">
                          <a:solidFill>
                            <a:srgbClr val="FF0000"/>
                          </a:solidFill>
                          <a:effectLst/>
                          <a:latin typeface="等线" panose="02010600030101010101" pitchFamily="2" charset="-122"/>
                          <a:ea typeface="等线" panose="02010600030101010101" pitchFamily="2" charset="-122"/>
                        </a:rPr>
                        <a:t>0.046052632</a:t>
                      </a:r>
                    </a:p>
                  </a:txBody>
                  <a:tcPr marL="6563" marR="6563" marT="6563" marB="0" anchor="b">
                    <a:lnL>
                      <a:noFill/>
                    </a:lnL>
                    <a:lnR>
                      <a:noFill/>
                    </a:lnR>
                    <a:lnT>
                      <a:noFill/>
                    </a:lnT>
                    <a:lnB>
                      <a:noFill/>
                    </a:lnB>
                  </a:tcPr>
                </a:tc>
                <a:tc>
                  <a:txBody>
                    <a:bodyPr/>
                    <a:lstStyle/>
                    <a:p>
                      <a:pPr algn="r" fontAlgn="b"/>
                      <a:r>
                        <a:rPr lang="en-US" altLang="zh-CN" sz="800" b="1" i="0" u="none" strike="noStrike">
                          <a:solidFill>
                            <a:srgbClr val="FF0000"/>
                          </a:solidFill>
                          <a:effectLst/>
                          <a:latin typeface="等线" panose="02010600030101010101" pitchFamily="2" charset="-122"/>
                          <a:ea typeface="等线" panose="02010600030101010101" pitchFamily="2" charset="-122"/>
                        </a:rPr>
                        <a:t>0.8300439</a:t>
                      </a:r>
                    </a:p>
                  </a:txBody>
                  <a:tcPr marL="6563" marR="6563" marT="6563" marB="0" anchor="b">
                    <a:lnL>
                      <a:noFill/>
                    </a:lnL>
                    <a:lnR>
                      <a:noFill/>
                    </a:lnR>
                    <a:lnT>
                      <a:noFill/>
                    </a:lnT>
                    <a:lnB>
                      <a:noFill/>
                    </a:lnB>
                  </a:tcPr>
                </a:tc>
                <a:tc>
                  <a:txBody>
                    <a:bodyPr/>
                    <a:lstStyle/>
                    <a:p>
                      <a:pPr algn="r" fontAlgn="b"/>
                      <a:r>
                        <a:rPr lang="en-US" altLang="zh-CN" sz="800" b="1" i="0" u="none" strike="noStrike" dirty="0">
                          <a:solidFill>
                            <a:srgbClr val="FF0000"/>
                          </a:solidFill>
                          <a:effectLst/>
                          <a:latin typeface="等线" panose="02010600030101010101" pitchFamily="2" charset="-122"/>
                          <a:ea typeface="等线" panose="02010600030101010101" pitchFamily="2" charset="-122"/>
                        </a:rPr>
                        <a:t>0.876096</a:t>
                      </a:r>
                    </a:p>
                  </a:txBody>
                  <a:tcPr marL="6563" marR="6563" marT="6563" marB="0" anchor="b">
                    <a:lnL>
                      <a:noFill/>
                    </a:lnL>
                    <a:lnR>
                      <a:noFill/>
                    </a:lnR>
                    <a:lnT>
                      <a:noFill/>
                    </a:lnT>
                    <a:lnB>
                      <a:noFill/>
                    </a:lnB>
                  </a:tcPr>
                </a:tc>
              </a:tr>
            </a:tbl>
          </a:graphicData>
        </a:graphic>
      </p:graphicFrame>
      <p:sp>
        <p:nvSpPr>
          <p:cNvPr id="7171" name="Rectangle 3"/>
          <p:cNvSpPr txBox="1">
            <a:spLocks noChangeArrowheads="1"/>
          </p:cNvSpPr>
          <p:nvPr/>
        </p:nvSpPr>
        <p:spPr bwMode="auto">
          <a:xfrm>
            <a:off x="457200" y="685800"/>
            <a:ext cx="9296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kern="0" dirty="0"/>
              <a:t>Some further guideline </a:t>
            </a:r>
            <a:r>
              <a:rPr lang="en-US" altLang="zh-CN" sz="4000" kern="0" dirty="0" smtClean="0"/>
              <a:t>for speeding up</a:t>
            </a:r>
            <a:endParaRPr lang="en-US" altLang="zh-CN" sz="4000" dirty="0"/>
          </a:p>
        </p:txBody>
      </p:sp>
      <p:sp>
        <p:nvSpPr>
          <p:cNvPr id="5" name="Rectangle 3"/>
          <p:cNvSpPr txBox="1">
            <a:spLocks noChangeArrowheads="1"/>
          </p:cNvSpPr>
          <p:nvPr/>
        </p:nvSpPr>
        <p:spPr bwMode="auto">
          <a:xfrm>
            <a:off x="457200" y="1524000"/>
            <a:ext cx="80010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buFont typeface="Arial" panose="020B0604020202020204" pitchFamily="34" charset="0"/>
              <a:buChar char="•"/>
              <a:defRPr/>
            </a:pPr>
            <a:r>
              <a:rPr lang="en-US" altLang="zh-CN" sz="1600" b="1" kern="0" dirty="0" err="1" smtClean="0"/>
              <a:t>PoC</a:t>
            </a:r>
            <a:r>
              <a:rPr lang="en-US" altLang="zh-CN" sz="1600" b="1" kern="0" dirty="0" smtClean="0"/>
              <a:t> </a:t>
            </a:r>
            <a:r>
              <a:rPr lang="en-US" altLang="zh-CN" sz="1600" b="1" kern="0" dirty="0"/>
              <a:t>regularly </a:t>
            </a:r>
            <a:r>
              <a:rPr lang="en-US" altLang="zh-CN" sz="1600" b="1" kern="0" dirty="0">
                <a:solidFill>
                  <a:srgbClr val="0000FF"/>
                </a:solidFill>
              </a:rPr>
              <a:t>checks</a:t>
            </a:r>
            <a:r>
              <a:rPr lang="en-US" altLang="zh-CN" sz="1600" b="1" kern="0" dirty="0"/>
              <a:t> the remaining CIDs for each assignee (as shown in the table</a:t>
            </a:r>
            <a:r>
              <a:rPr lang="en-US" altLang="zh-CN" sz="1600" b="1" kern="0" dirty="0" smtClean="0"/>
              <a:t>)</a:t>
            </a:r>
          </a:p>
          <a:p>
            <a:pPr lvl="1" algn="just">
              <a:buFont typeface="Arial" panose="020B0604020202020204" pitchFamily="34" charset="0"/>
              <a:buChar char="–"/>
              <a:defRPr/>
            </a:pPr>
            <a:r>
              <a:rPr lang="en-US" altLang="zh-CN" sz="1400" dirty="0" smtClean="0"/>
              <a:t>Ask </a:t>
            </a:r>
            <a:r>
              <a:rPr lang="en-US" altLang="zh-CN" sz="1400" dirty="0"/>
              <a:t>if extra </a:t>
            </a:r>
            <a:r>
              <a:rPr lang="en-US" altLang="zh-CN" sz="1400" dirty="0">
                <a:solidFill>
                  <a:srgbClr val="0000FF"/>
                </a:solidFill>
              </a:rPr>
              <a:t>help</a:t>
            </a:r>
            <a:r>
              <a:rPr lang="en-US" altLang="zh-CN" sz="1400" dirty="0"/>
              <a:t> is needed (e.g., </a:t>
            </a:r>
            <a:r>
              <a:rPr lang="en-US" altLang="zh-CN" sz="1400" dirty="0">
                <a:solidFill>
                  <a:srgbClr val="0000FF"/>
                </a:solidFill>
              </a:rPr>
              <a:t>re-assign</a:t>
            </a:r>
            <a:r>
              <a:rPr lang="en-US" altLang="zh-CN" sz="1400" dirty="0"/>
              <a:t> a CID to others</a:t>
            </a:r>
            <a:r>
              <a:rPr lang="en-US" altLang="zh-CN" sz="1400" dirty="0" smtClean="0"/>
              <a:t>)</a:t>
            </a:r>
          </a:p>
          <a:p>
            <a:pPr lvl="1" algn="just">
              <a:buFont typeface="Arial" panose="020B0604020202020204" pitchFamily="34" charset="0"/>
              <a:buChar char="–"/>
              <a:defRPr/>
            </a:pPr>
            <a:r>
              <a:rPr lang="en-US" altLang="zh-CN" sz="1400" dirty="0" smtClean="0"/>
              <a:t>Marked out in </a:t>
            </a:r>
            <a:r>
              <a:rPr lang="en-US" altLang="zh-CN" sz="1400" dirty="0">
                <a:solidFill>
                  <a:srgbClr val="FF0000"/>
                </a:solidFill>
              </a:rPr>
              <a:t>red</a:t>
            </a:r>
            <a:r>
              <a:rPr lang="en-US" altLang="zh-CN" sz="1400" dirty="0"/>
              <a:t> box (more than 10 CIDs), </a:t>
            </a:r>
            <a:r>
              <a:rPr lang="en-US" altLang="zh-CN" sz="1400" dirty="0">
                <a:solidFill>
                  <a:srgbClr val="0000FF"/>
                </a:solidFill>
              </a:rPr>
              <a:t>blue</a:t>
            </a:r>
            <a:r>
              <a:rPr lang="en-US" altLang="zh-CN" sz="1400" dirty="0"/>
              <a:t> box (no action until now)</a:t>
            </a:r>
          </a:p>
          <a:p>
            <a:pPr lvl="1" algn="just">
              <a:buFont typeface="Arial" panose="020B0604020202020204" pitchFamily="34" charset="0"/>
              <a:buChar char="–"/>
              <a:defRPr/>
            </a:pPr>
            <a:endParaRPr lang="en-US" altLang="zh-CN" sz="1100" dirty="0" smtClean="0"/>
          </a:p>
          <a:p>
            <a:pPr marL="342900" lvl="1" indent="-342900" algn="just">
              <a:buFont typeface="Arial" panose="020B0604020202020204" pitchFamily="34" charset="0"/>
              <a:buChar char="•"/>
              <a:defRPr/>
            </a:pPr>
            <a:r>
              <a:rPr lang="en-US" altLang="zh-CN" sz="1600" b="1" kern="0" dirty="0" smtClean="0"/>
              <a:t>Control the presentation/discussion </a:t>
            </a:r>
            <a:r>
              <a:rPr lang="en-US" altLang="zh-CN" sz="1600" b="1" kern="0" dirty="0" smtClean="0">
                <a:solidFill>
                  <a:srgbClr val="0000FF"/>
                </a:solidFill>
              </a:rPr>
              <a:t>time</a:t>
            </a:r>
          </a:p>
          <a:p>
            <a:pPr lvl="1" algn="just">
              <a:buFont typeface="Arial" panose="020B0604020202020204" pitchFamily="34" charset="0"/>
              <a:buChar char="–"/>
              <a:defRPr/>
            </a:pPr>
            <a:r>
              <a:rPr lang="en-US" altLang="zh-CN" sz="1400" dirty="0" smtClean="0"/>
              <a:t>Strongly </a:t>
            </a:r>
            <a:r>
              <a:rPr lang="en-US" altLang="zh-CN" sz="1400" dirty="0"/>
              <a:t>suggest to have sufficient </a:t>
            </a:r>
            <a:r>
              <a:rPr lang="en-US" altLang="zh-CN" sz="1400" dirty="0">
                <a:solidFill>
                  <a:srgbClr val="0000FF"/>
                </a:solidFill>
              </a:rPr>
              <a:t>offline</a:t>
            </a:r>
            <a:r>
              <a:rPr lang="en-US" altLang="zh-CN" sz="1400" dirty="0"/>
              <a:t> discussion (especially via the email reflector), before presenting in a </a:t>
            </a:r>
            <a:r>
              <a:rPr lang="en-US" altLang="zh-CN" sz="1400" dirty="0" err="1"/>
              <a:t>TGbf</a:t>
            </a:r>
            <a:r>
              <a:rPr lang="en-US" altLang="zh-CN" sz="1400" dirty="0"/>
              <a:t> </a:t>
            </a:r>
            <a:r>
              <a:rPr lang="en-US" altLang="zh-CN" sz="1400" dirty="0" smtClean="0"/>
              <a:t>meeting</a:t>
            </a:r>
          </a:p>
          <a:p>
            <a:pPr lvl="1" algn="just">
              <a:buFont typeface="Arial" panose="020B0604020202020204" pitchFamily="34" charset="0"/>
              <a:buChar char="–"/>
              <a:defRPr/>
            </a:pPr>
            <a:endParaRPr lang="en-US" altLang="zh-CN" sz="1100" b="1" kern="0" dirty="0" smtClean="0"/>
          </a:p>
          <a:p>
            <a:pPr marL="342900" lvl="1" indent="-342900" algn="just">
              <a:buFont typeface="Arial" panose="020B0604020202020204" pitchFamily="34" charset="0"/>
              <a:buChar char="•"/>
              <a:defRPr/>
            </a:pPr>
            <a:r>
              <a:rPr lang="en-US" altLang="zh-CN" sz="1600" b="1" kern="0" dirty="0" smtClean="0">
                <a:solidFill>
                  <a:srgbClr val="0000FF"/>
                </a:solidFill>
              </a:rPr>
              <a:t>Identify</a:t>
            </a:r>
            <a:r>
              <a:rPr lang="en-US" altLang="zh-CN" sz="1600" b="1" kern="0" dirty="0" smtClean="0"/>
              <a:t> key topics,  arrange </a:t>
            </a:r>
            <a:r>
              <a:rPr lang="en-US" altLang="zh-CN" sz="1600" b="1" kern="0" dirty="0" smtClean="0">
                <a:solidFill>
                  <a:srgbClr val="0000FF"/>
                </a:solidFill>
              </a:rPr>
              <a:t>aggregated discussion </a:t>
            </a:r>
          </a:p>
          <a:p>
            <a:pPr lvl="1" algn="just">
              <a:buFont typeface="Arial" panose="020B0604020202020204" pitchFamily="34" charset="0"/>
              <a:buChar char="–"/>
              <a:defRPr/>
            </a:pPr>
            <a:r>
              <a:rPr lang="en-US" altLang="zh-CN" sz="1400" dirty="0" smtClean="0"/>
              <a:t>Add </a:t>
            </a:r>
            <a:r>
              <a:rPr lang="en-US" altLang="zh-CN" sz="1400" dirty="0" smtClean="0">
                <a:solidFill>
                  <a:srgbClr val="0000FF"/>
                </a:solidFill>
              </a:rPr>
              <a:t>table 1</a:t>
            </a:r>
            <a:r>
              <a:rPr lang="en-US" altLang="zh-CN" sz="1400" dirty="0" smtClean="0"/>
              <a:t> </a:t>
            </a:r>
            <a:r>
              <a:rPr lang="en-US" altLang="zh-CN" sz="1400" dirty="0"/>
              <a:t>with highest </a:t>
            </a:r>
            <a:r>
              <a:rPr lang="en-US" altLang="zh-CN" sz="1400" dirty="0" smtClean="0"/>
              <a:t>priority for key topics, </a:t>
            </a:r>
            <a:r>
              <a:rPr lang="en-US" altLang="zh-CN" sz="1400" dirty="0"/>
              <a:t>and stop discussion of the </a:t>
            </a:r>
            <a:r>
              <a:rPr lang="en-US" altLang="zh-CN" sz="1400" dirty="0" smtClean="0"/>
              <a:t>table 3</a:t>
            </a:r>
            <a:endParaRPr lang="en-US" altLang="zh-CN" sz="1400" dirty="0"/>
          </a:p>
          <a:p>
            <a:pPr lvl="1" algn="just">
              <a:buFont typeface="Arial" panose="020B0604020202020204" pitchFamily="34" charset="0"/>
              <a:buChar char="–"/>
              <a:defRPr/>
            </a:pPr>
            <a:r>
              <a:rPr lang="en-US" altLang="zh-CN" sz="1400" dirty="0"/>
              <a:t>Allow discussion for </a:t>
            </a:r>
            <a:r>
              <a:rPr lang="en-US" altLang="zh-CN" sz="1400" dirty="0">
                <a:solidFill>
                  <a:srgbClr val="0000FF"/>
                </a:solidFill>
              </a:rPr>
              <a:t>key </a:t>
            </a:r>
            <a:r>
              <a:rPr lang="en-US" altLang="zh-CN" sz="1400" dirty="0" smtClean="0">
                <a:solidFill>
                  <a:srgbClr val="0000FF"/>
                </a:solidFill>
              </a:rPr>
              <a:t>topics</a:t>
            </a:r>
            <a:r>
              <a:rPr lang="en-US" altLang="zh-CN" sz="1400" dirty="0"/>
              <a:t>, even without </a:t>
            </a:r>
            <a:r>
              <a:rPr lang="en-US" altLang="zh-CN" sz="1400" dirty="0" smtClean="0"/>
              <a:t>resolution/consensus</a:t>
            </a:r>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marL="342900" lvl="1" indent="-342900" algn="just">
              <a:buFont typeface="Arial" panose="020B0604020202020204" pitchFamily="34" charset="0"/>
              <a:buChar char="•"/>
              <a:defRPr/>
            </a:pPr>
            <a:r>
              <a:rPr lang="en-US" altLang="zh-CN" sz="1600" b="1" kern="0" dirty="0" smtClean="0"/>
              <a:t>Any other suggestion?</a:t>
            </a:r>
            <a:endParaRPr lang="en-US" altLang="zh-CN" sz="1600" b="1" kern="0" dirty="0"/>
          </a:p>
        </p:txBody>
      </p:sp>
      <p:sp>
        <p:nvSpPr>
          <p:cNvPr id="6" name="Rectangle 3"/>
          <p:cNvSpPr txBox="1">
            <a:spLocks noChangeArrowheads="1"/>
          </p:cNvSpPr>
          <p:nvPr/>
        </p:nvSpPr>
        <p:spPr bwMode="auto">
          <a:xfrm>
            <a:off x="8915400" y="6270893"/>
            <a:ext cx="3200399" cy="206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1200" b="0" kern="0" dirty="0" smtClean="0"/>
              <a:t>Until 2022.12.8</a:t>
            </a:r>
            <a:endParaRPr lang="en-US" altLang="zh-CN" sz="1200" b="0" dirty="0"/>
          </a:p>
        </p:txBody>
      </p:sp>
      <p:sp>
        <p:nvSpPr>
          <p:cNvPr id="18" name="TextBox 7"/>
          <p:cNvSpPr txBox="1"/>
          <p:nvPr/>
        </p:nvSpPr>
        <p:spPr>
          <a:xfrm>
            <a:off x="10501912" y="990600"/>
            <a:ext cx="1690088" cy="505079"/>
          </a:xfrm>
          <a:prstGeom prst="rect">
            <a:avLst/>
          </a:prstGeom>
          <a:noFill/>
        </p:spPr>
        <p:txBody>
          <a:bodyPr>
            <a:noAutofit/>
          </a:bodyPr>
          <a:lstStyle/>
          <a:p>
            <a:pPr algn="just">
              <a:defRPr/>
            </a:pPr>
            <a:r>
              <a:rPr lang="en-US" sz="1050" b="1" dirty="0"/>
              <a:t>Notes:  </a:t>
            </a:r>
          </a:p>
          <a:p>
            <a:pPr marL="90488" lvl="1" indent="-90488" algn="just">
              <a:buFont typeface="Arial" panose="020B0604020202020204" pitchFamily="34" charset="0"/>
              <a:buChar char="•"/>
              <a:defRPr/>
            </a:pPr>
            <a:r>
              <a:rPr lang="en-US" sz="900" dirty="0" smtClean="0">
                <a:solidFill>
                  <a:srgbClr val="FF0000"/>
                </a:solidFill>
              </a:rPr>
              <a:t>Red box: more than 10 CIDs.</a:t>
            </a:r>
            <a:endParaRPr lang="en-US" sz="900" dirty="0">
              <a:solidFill>
                <a:srgbClr val="FF0000"/>
              </a:solidFill>
            </a:endParaRPr>
          </a:p>
          <a:p>
            <a:pPr marL="90488" lvl="1" indent="-90488" algn="just">
              <a:buFont typeface="Arial" panose="020B0604020202020204" pitchFamily="34" charset="0"/>
              <a:buChar char="•"/>
              <a:defRPr/>
            </a:pPr>
            <a:r>
              <a:rPr lang="en-US" altLang="zh-CN" sz="900" dirty="0" smtClean="0">
                <a:solidFill>
                  <a:srgbClr val="0000FF"/>
                </a:solidFill>
              </a:rPr>
              <a:t>Blue box: no action until now</a:t>
            </a:r>
            <a:endParaRPr lang="en-US" altLang="zh-CN" sz="900" dirty="0">
              <a:solidFill>
                <a:srgbClr val="0000FF"/>
              </a:solidFill>
            </a:endParaRPr>
          </a:p>
        </p:txBody>
      </p:sp>
      <p:sp>
        <p:nvSpPr>
          <p:cNvPr id="3" name="矩形 2"/>
          <p:cNvSpPr/>
          <p:nvPr/>
        </p:nvSpPr>
        <p:spPr>
          <a:xfrm>
            <a:off x="4648200" y="4380264"/>
            <a:ext cx="3810000" cy="2000548"/>
          </a:xfrm>
          <a:prstGeom prst="rect">
            <a:avLst/>
          </a:prstGeom>
          <a:ln>
            <a:solidFill>
              <a:srgbClr val="0070C0"/>
            </a:solidFill>
          </a:ln>
        </p:spPr>
        <p:txBody>
          <a:bodyPr wrap="square">
            <a:spAutoFit/>
          </a:bodyPr>
          <a:lstStyle/>
          <a:p>
            <a:pPr lvl="0" algn="ctr">
              <a:spcAft>
                <a:spcPts val="0"/>
              </a:spcAft>
            </a:pPr>
            <a:r>
              <a:rPr lang="en-US" altLang="zh-CN" sz="1400" b="1" dirty="0" smtClean="0">
                <a:solidFill>
                  <a:srgbClr val="0000FF"/>
                </a:solidFill>
                <a:ea typeface="Times New Roman" panose="02020603050405020304" pitchFamily="18" charset="0"/>
              </a:rPr>
              <a:t>Key topics</a:t>
            </a:r>
          </a:p>
          <a:p>
            <a:pPr marL="180975" lvl="0" indent="-180975">
              <a:spcAft>
                <a:spcPts val="0"/>
              </a:spcAft>
              <a:buFont typeface="+mj-lt"/>
              <a:buAutoNum type="arabicPeriod"/>
            </a:pPr>
            <a:r>
              <a:rPr lang="en-US" altLang="zh-CN" sz="1100" dirty="0">
                <a:ea typeface="Times New Roman" panose="02020603050405020304" pitchFamily="18" charset="0"/>
              </a:rPr>
              <a:t>TBDs and bug fixes</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NPDA (Clause 11 text for NDPA and Trigger)</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PHY behavior (antenna selection, power control, timestamp)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PHY capabilities and parameter setup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SR2SR (setup parameters and negotiation)</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DMG (reporting, monostatic)</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DMG SBP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Annex B, G</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SBP (termination)</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PASN setting</a:t>
            </a:r>
            <a:endParaRPr lang="zh-CN" altLang="zh-CN" sz="1100" dirty="0">
              <a:effectLst/>
            </a:endParaRPr>
          </a:p>
        </p:txBody>
      </p:sp>
      <p:sp>
        <p:nvSpPr>
          <p:cNvPr id="22" name="矩形 21"/>
          <p:cNvSpPr/>
          <p:nvPr/>
        </p:nvSpPr>
        <p:spPr bwMode="auto">
          <a:xfrm>
            <a:off x="8888020" y="2954313"/>
            <a:ext cx="3227775" cy="133350"/>
          </a:xfrm>
          <a:prstGeom prst="rect">
            <a:avLst/>
          </a:prstGeom>
          <a:noFill/>
          <a:ln w="158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3" name="矩形 22"/>
          <p:cNvSpPr/>
          <p:nvPr/>
        </p:nvSpPr>
        <p:spPr bwMode="auto">
          <a:xfrm>
            <a:off x="8888020" y="3321352"/>
            <a:ext cx="3227775" cy="133350"/>
          </a:xfrm>
          <a:prstGeom prst="rect">
            <a:avLst/>
          </a:prstGeom>
          <a:noFill/>
          <a:ln w="158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5" name="矩形 24"/>
          <p:cNvSpPr/>
          <p:nvPr/>
        </p:nvSpPr>
        <p:spPr bwMode="auto">
          <a:xfrm>
            <a:off x="8889477" y="4210050"/>
            <a:ext cx="3227775" cy="133350"/>
          </a:xfrm>
          <a:prstGeom prst="rect">
            <a:avLst/>
          </a:prstGeom>
          <a:noFill/>
          <a:ln w="158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6" name="矩形 25"/>
          <p:cNvSpPr/>
          <p:nvPr/>
        </p:nvSpPr>
        <p:spPr bwMode="auto">
          <a:xfrm>
            <a:off x="8889477" y="4743450"/>
            <a:ext cx="3227775" cy="133350"/>
          </a:xfrm>
          <a:prstGeom prst="rect">
            <a:avLst/>
          </a:prstGeom>
          <a:noFill/>
          <a:ln w="158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8" name="矩形 27"/>
          <p:cNvSpPr/>
          <p:nvPr/>
        </p:nvSpPr>
        <p:spPr bwMode="auto">
          <a:xfrm>
            <a:off x="8888025" y="4495800"/>
            <a:ext cx="3227775" cy="133350"/>
          </a:xfrm>
          <a:prstGeom prst="rect">
            <a:avLst/>
          </a:prstGeom>
          <a:noFill/>
          <a:ln w="15875"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31" name="矩形 30"/>
          <p:cNvSpPr/>
          <p:nvPr/>
        </p:nvSpPr>
        <p:spPr bwMode="auto">
          <a:xfrm>
            <a:off x="8888020" y="5380538"/>
            <a:ext cx="3227775" cy="133350"/>
          </a:xfrm>
          <a:prstGeom prst="rect">
            <a:avLst/>
          </a:prstGeom>
          <a:noFill/>
          <a:ln w="15875"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1472741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1676400"/>
            <a:ext cx="1127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buFontTx/>
              <a:buNone/>
            </a:pPr>
            <a:r>
              <a:rPr lang="en-US" altLang="en-US" dirty="0" smtClean="0"/>
              <a:t>    This </a:t>
            </a:r>
            <a:r>
              <a:rPr lang="en-US" altLang="en-US" dirty="0"/>
              <a:t>presentation contains the IEEE 802.11 Task Group bf agenda items for the teleconference calls on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1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5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6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8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12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 </a:t>
            </a:r>
            <a:r>
              <a:rPr lang="en-US" altLang="zh-CN" sz="1100" dirty="0">
                <a:solidFill>
                  <a:srgbClr val="FF0000"/>
                </a:solidFill>
                <a:cs typeface="Times New Roman" panose="02020603050405020304" pitchFamily="18" charset="0"/>
              </a:rPr>
              <a:t>CAC</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13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15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r>
              <a:rPr lang="en-US" altLang="zh-CN" sz="1100" dirty="0">
                <a:solidFill>
                  <a:schemeClr val="bg1">
                    <a:lumMod val="50000"/>
                  </a:schemeClr>
                </a:solidFill>
                <a:cs typeface="Times New Roman" panose="02020603050405020304" pitchFamily="18" charset="0"/>
              </a:rPr>
              <a:t> - 1st Workshop on Wi-Fi Sensing (</a:t>
            </a:r>
            <a:r>
              <a:rPr lang="en-US" altLang="zh-CN" sz="1100" dirty="0" err="1">
                <a:solidFill>
                  <a:schemeClr val="bg1">
                    <a:lumMod val="50000"/>
                  </a:schemeClr>
                </a:solidFill>
                <a:cs typeface="Times New Roman" panose="02020603050405020304" pitchFamily="18" charset="0"/>
              </a:rPr>
              <a:t>WiSe</a:t>
            </a:r>
            <a:r>
              <a:rPr lang="en-US" altLang="zh-CN" sz="1100" dirty="0">
                <a:solidFill>
                  <a:schemeClr val="bg1">
                    <a:lumMod val="50000"/>
                  </a:schemeClr>
                </a:solidFill>
                <a:cs typeface="Times New Roman" panose="02020603050405020304" pitchFamily="18" charset="0"/>
              </a:rPr>
              <a:t> 1)</a:t>
            </a: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19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20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22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endParaRPr lang="en-US" altLang="zh-CN" sz="1100" dirty="0">
              <a:solidFill>
                <a:srgbClr val="FF3300"/>
              </a:solidFill>
              <a:cs typeface="Times New Roman" panose="02020603050405020304" pitchFamily="18" charset="0"/>
            </a:endParaRPr>
          </a:p>
        </p:txBody>
      </p:sp>
      <p:sp>
        <p:nvSpPr>
          <p:cNvPr id="7172"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Abstract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RSVP Requested</a:t>
            </a:r>
            <a:endParaRPr lang="en-GB" dirty="0"/>
          </a:p>
        </p:txBody>
      </p:sp>
      <p:sp>
        <p:nvSpPr>
          <p:cNvPr id="9218" name="Rectangle 2"/>
          <p:cNvSpPr>
            <a:spLocks noGrp="1" noChangeArrowheads="1"/>
          </p:cNvSpPr>
          <p:nvPr>
            <p:ph idx="1"/>
          </p:nvPr>
        </p:nvSpPr>
        <p:spPr>
          <a:xfrm>
            <a:off x="533401" y="1752600"/>
            <a:ext cx="8077200" cy="4419600"/>
          </a:xfrm>
          <a:ln/>
        </p:spPr>
        <p:txBody>
          <a:bodyPr/>
          <a:lstStyle/>
          <a:p>
            <a:pPr algn="just">
              <a:spcBef>
                <a:spcPts val="0"/>
              </a:spcBef>
              <a:spcAft>
                <a:spcPts val="600"/>
              </a:spcAft>
              <a:buFont typeface="Arial" panose="020B0604020202020204" pitchFamily="34" charset="0"/>
              <a:buChar char="•"/>
            </a:pPr>
            <a:r>
              <a:rPr lang="en-US" dirty="0">
                <a:solidFill>
                  <a:srgbClr val="0000FF"/>
                </a:solidFill>
              </a:rPr>
              <a:t>RSVP</a:t>
            </a:r>
            <a:r>
              <a:rPr lang="en-US" dirty="0"/>
              <a:t> (</a:t>
            </a:r>
            <a:r>
              <a:rPr lang="en-US" dirty="0" err="1"/>
              <a:t>Repondez</a:t>
            </a:r>
            <a:r>
              <a:rPr lang="en-US" dirty="0"/>
              <a:t>, </a:t>
            </a:r>
            <a:r>
              <a:rPr lang="en-US" dirty="0" err="1"/>
              <a:t>s'il</a:t>
            </a:r>
            <a:r>
              <a:rPr lang="en-US" dirty="0"/>
              <a:t> </a:t>
            </a:r>
            <a:r>
              <a:rPr lang="en-US" dirty="0" err="1"/>
              <a:t>vous</a:t>
            </a:r>
            <a:r>
              <a:rPr lang="en-US" dirty="0"/>
              <a:t> </a:t>
            </a:r>
            <a:r>
              <a:rPr lang="en-US" dirty="0" err="1"/>
              <a:t>plaît</a:t>
            </a:r>
            <a:r>
              <a:rPr lang="en-US" dirty="0"/>
              <a:t>) is Requested to </a:t>
            </a:r>
            <a:r>
              <a:rPr lang="en-US" dirty="0" smtClean="0"/>
              <a:t>prepare </a:t>
            </a:r>
            <a:r>
              <a:rPr lang="en-US" dirty="0"/>
              <a:t>appropriately.</a:t>
            </a:r>
          </a:p>
          <a:p>
            <a:pPr algn="just">
              <a:spcBef>
                <a:spcPts val="0"/>
              </a:spcBef>
              <a:spcAft>
                <a:spcPts val="600"/>
              </a:spcAft>
              <a:buFont typeface="Arial" panose="020B0604020202020204" pitchFamily="34" charset="0"/>
              <a:buChar char="•"/>
            </a:pPr>
            <a:r>
              <a:rPr lang="en-US" dirty="0"/>
              <a:t>If you would, please register for the 802 Wireless Interim Session, </a:t>
            </a:r>
            <a:r>
              <a:rPr lang="en-US" dirty="0" smtClean="0"/>
              <a:t>and </a:t>
            </a:r>
            <a:r>
              <a:rPr lang="en-US" dirty="0"/>
              <a:t>make your Hotel Reservation prior to a Deadline of </a:t>
            </a:r>
            <a:r>
              <a:rPr lang="en-US" dirty="0">
                <a:solidFill>
                  <a:srgbClr val="0000FF"/>
                </a:solidFill>
              </a:rPr>
              <a:t>Dec 16, 2022 </a:t>
            </a:r>
          </a:p>
          <a:p>
            <a:pPr lvl="1" algn="just">
              <a:buFont typeface="Arial" panose="020B0604020202020204" pitchFamily="34" charset="0"/>
              <a:buChar char="–"/>
              <a:defRPr/>
            </a:pPr>
            <a:r>
              <a:rPr lang="en-US" sz="1800" kern="1200" dirty="0"/>
              <a:t>802W Interim Session Registration Website: </a:t>
            </a:r>
            <a:r>
              <a:rPr lang="en-US" sz="1800" kern="1200" dirty="0">
                <a:hlinkClick r:id="rId3"/>
              </a:rPr>
              <a:t>https://cvent.me/nX5xrY</a:t>
            </a:r>
            <a:endParaRPr lang="en-US" sz="1800" kern="1200" dirty="0"/>
          </a:p>
          <a:p>
            <a:pPr lvl="1" algn="just">
              <a:buFont typeface="Arial" panose="020B0604020202020204" pitchFamily="34" charset="0"/>
              <a:buChar char="–"/>
              <a:defRPr/>
            </a:pPr>
            <a:r>
              <a:rPr lang="en-US" sz="1800" kern="1200" dirty="0"/>
              <a:t>Hotel LINK FOR RESERVATIONS: </a:t>
            </a:r>
            <a:r>
              <a:rPr lang="en-US" sz="1800" kern="1200" dirty="0">
                <a:hlinkClick r:id="rId4"/>
              </a:rPr>
              <a:t>https://book.passkey.com/e/50451808</a:t>
            </a:r>
            <a:endParaRPr lang="en-US" sz="1800" kern="1200" dirty="0"/>
          </a:p>
          <a:p>
            <a:pPr algn="just">
              <a:spcBef>
                <a:spcPts val="0"/>
              </a:spcBef>
              <a:spcAft>
                <a:spcPts val="600"/>
              </a:spcAft>
              <a:buFont typeface="Arial" panose="020B0604020202020204" pitchFamily="34" charset="0"/>
              <a:buChar char="•"/>
            </a:pPr>
            <a:endParaRPr lang="en-US" dirty="0"/>
          </a:p>
          <a:p>
            <a:pPr algn="just">
              <a:spcBef>
                <a:spcPts val="0"/>
              </a:spcBef>
              <a:spcAft>
                <a:spcPts val="600"/>
              </a:spcAft>
              <a:buFont typeface="Arial" panose="020B0604020202020204" pitchFamily="34" charset="0"/>
              <a:buChar char="•"/>
            </a:pPr>
            <a:r>
              <a:rPr lang="en-US" dirty="0"/>
              <a:t>To RSVP, Please send an email to Tony Xiao Han and cc Jon Rosdahl and Face to Face events:</a:t>
            </a:r>
          </a:p>
          <a:p>
            <a:pPr lvl="1" algn="just">
              <a:buFont typeface="Arial" panose="020B0604020202020204" pitchFamily="34" charset="0"/>
              <a:buChar char="–"/>
              <a:defRPr/>
            </a:pPr>
            <a:r>
              <a:rPr lang="en-US" sz="1800" kern="1200" dirty="0"/>
              <a:t>To: tony.hanxiao@huawei.com </a:t>
            </a:r>
          </a:p>
          <a:p>
            <a:pPr lvl="1" algn="just">
              <a:buFont typeface="Arial" panose="020B0604020202020204" pitchFamily="34" charset="0"/>
              <a:buChar char="–"/>
              <a:defRPr/>
            </a:pPr>
            <a:r>
              <a:rPr lang="en-US" sz="1800" kern="1200" dirty="0"/>
              <a:t>cc: jrosdahl@ieee.org, 802info@facetoface-events.com </a:t>
            </a:r>
          </a:p>
          <a:p>
            <a:pPr algn="just">
              <a:spcBef>
                <a:spcPts val="0"/>
              </a:spcBef>
              <a:spcAft>
                <a:spcPts val="600"/>
              </a:spcAft>
              <a:buFont typeface="Arial" panose="020B0604020202020204" pitchFamily="34" charset="0"/>
              <a:buChar char="•"/>
            </a:pPr>
            <a:endParaRPr lang="en-US" dirty="0"/>
          </a:p>
          <a:p>
            <a:pPr marL="361950" lvl="1" indent="0" algn="just">
              <a:spcBef>
                <a:spcPts val="0"/>
              </a:spcBef>
              <a:spcAft>
                <a:spcPts val="600"/>
              </a:spcAft>
              <a:buNone/>
            </a:pPr>
            <a:endParaRPr lang="en-US" altLang="zh-CN" sz="1800" dirty="0"/>
          </a:p>
        </p:txBody>
      </p:sp>
      <p:sp>
        <p:nvSpPr>
          <p:cNvPr id="5" name="Footer Placeholder 4"/>
          <p:cNvSpPr>
            <a:spLocks noGrp="1"/>
          </p:cNvSpPr>
          <p:nvPr>
            <p:ph type="ftr" idx="4294967295"/>
          </p:nvPr>
        </p:nvSpPr>
        <p:spPr>
          <a:xfrm>
            <a:off x="7143757" y="6475414"/>
            <a:ext cx="4246027" cy="180975"/>
          </a:xfrm>
          <a:prstGeom prst="rect">
            <a:avLst/>
          </a:prstGeom>
        </p:spPr>
        <p:txBody>
          <a:bodyPr/>
          <a:lstStyle/>
          <a:p>
            <a:r>
              <a:rPr lang="en-GB" dirty="0" smtClean="0"/>
              <a:t>Tony Xiao Han (Huawei)</a:t>
            </a:r>
            <a:endParaRPr lang="en-GB" dirty="0"/>
          </a:p>
        </p:txBody>
      </p:sp>
      <p:graphicFrame>
        <p:nvGraphicFramePr>
          <p:cNvPr id="6" name="表格 10"/>
          <p:cNvGraphicFramePr>
            <a:graphicFrameLocks noGrp="1"/>
          </p:cNvGraphicFramePr>
          <p:nvPr>
            <p:extLst>
              <p:ext uri="{D42A27DB-BD31-4B8C-83A1-F6EECF244321}">
                <p14:modId xmlns:p14="http://schemas.microsoft.com/office/powerpoint/2010/main" val="762135843"/>
              </p:ext>
            </p:extLst>
          </p:nvPr>
        </p:nvGraphicFramePr>
        <p:xfrm>
          <a:off x="9525000" y="1277120"/>
          <a:ext cx="2209800" cy="3088162"/>
        </p:xfrm>
        <a:graphic>
          <a:graphicData uri="http://schemas.openxmlformats.org/drawingml/2006/table">
            <a:tbl>
              <a:tblPr firstRow="1" bandRow="1">
                <a:tableStyleId>{C4B1156A-380E-4F78-BDF5-A606A8083BF9}</a:tableStyleId>
              </a:tblPr>
              <a:tblGrid>
                <a:gridCol w="2209800"/>
              </a:tblGrid>
              <a:tr h="245296">
                <a:tc>
                  <a:txBody>
                    <a:bodyPr/>
                    <a:lstStyle/>
                    <a:p>
                      <a:pPr algn="ctr"/>
                      <a:r>
                        <a:rPr lang="en-US" altLang="zh-CN" sz="1200" dirty="0" smtClean="0">
                          <a:solidFill>
                            <a:srgbClr val="0000FF"/>
                          </a:solidFill>
                        </a:rPr>
                        <a:t>Confirmed attendance</a:t>
                      </a:r>
                      <a:endParaRPr lang="zh-CN" altLang="en-US" sz="1200" dirty="0">
                        <a:solidFill>
                          <a:srgbClr val="0000FF"/>
                        </a:solidFill>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Dong Wei (NXP)</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chemeClr val="tx1"/>
                          </a:solidFill>
                          <a:latin typeface="+mn-lt"/>
                          <a:ea typeface="+mn-ea"/>
                          <a:cs typeface="+mn-cs"/>
                        </a:rPr>
                        <a:t>Claudio da Silva (Meta)</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Sang Kim (LGE)</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Dongguk</a:t>
                      </a:r>
                      <a:r>
                        <a:rPr lang="en-US" altLang="zh-CN" sz="1200" kern="1200" dirty="0" smtClean="0">
                          <a:solidFill>
                            <a:schemeClr val="tx1"/>
                          </a:solidFill>
                          <a:latin typeface="+mn-lt"/>
                          <a:ea typeface="+mn-ea"/>
                          <a:cs typeface="+mn-cs"/>
                        </a:rPr>
                        <a:t> Lim (LGE)</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Leif Wilhelmsson (Ericsson)</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Ali Raissinia (Qualcomm)</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Paul Nikolich</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Chris Beg (Cognitive Systems)</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Debashis</a:t>
                      </a:r>
                      <a:r>
                        <a:rPr lang="en-US" altLang="zh-CN" sz="1200" kern="1200" dirty="0" smtClean="0">
                          <a:solidFill>
                            <a:schemeClr val="tx1"/>
                          </a:solidFill>
                          <a:latin typeface="+mn-lt"/>
                          <a:ea typeface="+mn-ea"/>
                          <a:cs typeface="+mn-cs"/>
                        </a:rPr>
                        <a:t> Dash (Apple)</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FF6600"/>
                          </a:solidFill>
                          <a:latin typeface="+mn-lt"/>
                          <a:ea typeface="+mn-ea"/>
                          <a:cs typeface="+mn-cs"/>
                        </a:rPr>
                        <a:t>Yan Xin (Huawei) -- TBD</a:t>
                      </a:r>
                      <a:endParaRPr lang="zh-CN" altLang="en-US" sz="1200" kern="1200" dirty="0" smtClean="0">
                        <a:solidFill>
                          <a:srgbClr val="FF660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FF6600"/>
                          </a:solidFill>
                          <a:latin typeface="+mn-lt"/>
                          <a:ea typeface="+mn-ea"/>
                          <a:cs typeface="+mn-cs"/>
                        </a:rPr>
                        <a:t>Junghoon Suh (Huawei) -- TBD</a:t>
                      </a:r>
                      <a:endParaRPr lang="zh-CN" altLang="en-US" sz="1200" kern="1200" dirty="0" smtClean="0">
                        <a:solidFill>
                          <a:srgbClr val="FF660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r>
            </a:tbl>
          </a:graphicData>
        </a:graphic>
      </p:graphicFrame>
    </p:spTree>
    <p:extLst>
      <p:ext uri="{BB962C8B-B14F-4D97-AF65-F5344CB8AC3E}">
        <p14:creationId xmlns:p14="http://schemas.microsoft.com/office/powerpoint/2010/main" val="7590147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914400" y="685800"/>
            <a:ext cx="10363200" cy="533400"/>
          </a:xfrm>
        </p:spPr>
        <p:txBody>
          <a:bodyPr/>
          <a:lstStyle/>
          <a:p>
            <a:r>
              <a:rPr lang="en-US" altLang="zh-CN" sz="3600" dirty="0" smtClean="0"/>
              <a:t>1st </a:t>
            </a:r>
            <a:r>
              <a:rPr lang="en-US" altLang="zh-CN" sz="3600" dirty="0"/>
              <a:t>Workshop on Wi-Fi Sensing (</a:t>
            </a:r>
            <a:r>
              <a:rPr lang="en-US" altLang="zh-CN" sz="3600" dirty="0" err="1"/>
              <a:t>WiSe</a:t>
            </a:r>
            <a:r>
              <a:rPr lang="en-US" altLang="zh-CN" sz="3600" dirty="0"/>
              <a:t> 1</a:t>
            </a:r>
            <a:r>
              <a:rPr lang="en-US" altLang="zh-CN" sz="3600" dirty="0" smtClean="0"/>
              <a:t>)</a:t>
            </a:r>
            <a:endParaRPr lang="en-GB" altLang="en-US" sz="3600" dirty="0" smtClean="0"/>
          </a:p>
        </p:txBody>
      </p:sp>
      <p:sp>
        <p:nvSpPr>
          <p:cNvPr id="35844" name="Footer Placeholder 1"/>
          <p:cNvSpPr>
            <a:spLocks noGrp="1"/>
          </p:cNvSpPr>
          <p:nvPr>
            <p:ph type="ftr" sz="quarter" idx="4294967295"/>
          </p:nvPr>
        </p:nvSpPr>
        <p:spPr>
          <a:xfrm>
            <a:off x="9224963" y="6475413"/>
            <a:ext cx="2166937" cy="1841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smtClean="0">
                <a:solidFill>
                  <a:srgbClr val="000000"/>
                </a:solidFill>
              </a:rPr>
              <a:t>Dorothy Stanley, HP Enterprise</a:t>
            </a:r>
          </a:p>
        </p:txBody>
      </p:sp>
      <p:sp>
        <p:nvSpPr>
          <p:cNvPr id="35845" name="Slide Number Placeholder 1"/>
          <p:cNvSpPr>
            <a:spLocks noGrp="1"/>
          </p:cNvSpPr>
          <p:nvPr>
            <p:ph type="sldNum" sz="quarter" idx="4294967295"/>
          </p:nvPr>
        </p:nvSpPr>
        <p:spPr>
          <a:xfrm>
            <a:off x="5878513" y="6475413"/>
            <a:ext cx="536575" cy="1841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smtClean="0">
                <a:solidFill>
                  <a:srgbClr val="000000"/>
                </a:solidFill>
              </a:rPr>
              <a:t>Slide </a:t>
            </a:r>
            <a:fld id="{2561AD3D-F978-4287-8BA5-75CAD05D0D32}" type="slidenum">
              <a:rPr lang="en-US" altLang="en-US" sz="1200" b="0" smtClean="0">
                <a:solidFill>
                  <a:srgbClr val="000000"/>
                </a:solidFill>
              </a:rPr>
              <a:pPr>
                <a:spcBef>
                  <a:spcPct val="0"/>
                </a:spcBef>
                <a:buFontTx/>
                <a:buNone/>
              </a:pPr>
              <a:t>31</a:t>
            </a:fld>
            <a:endParaRPr lang="en-US" altLang="en-US" sz="1200" b="0" smtClean="0">
              <a:solidFill>
                <a:srgbClr val="000000"/>
              </a:solidFill>
            </a:endParaRPr>
          </a:p>
        </p:txBody>
      </p:sp>
      <p:sp>
        <p:nvSpPr>
          <p:cNvPr id="8" name="Rectangle 2"/>
          <p:cNvSpPr>
            <a:spLocks noGrp="1" noChangeArrowheads="1"/>
          </p:cNvSpPr>
          <p:nvPr>
            <p:ph idx="1"/>
          </p:nvPr>
        </p:nvSpPr>
        <p:spPr>
          <a:xfrm>
            <a:off x="914400" y="2971800"/>
            <a:ext cx="6345976" cy="3429000"/>
          </a:xfrm>
          <a:ln/>
        </p:spPr>
        <p:txBody>
          <a:bodyPr/>
          <a:lstStyle/>
          <a:p>
            <a:pPr algn="just">
              <a:spcBef>
                <a:spcPts val="0"/>
              </a:spcBef>
              <a:spcAft>
                <a:spcPts val="600"/>
              </a:spcAft>
              <a:buFont typeface="Arial" panose="020B0604020202020204" pitchFamily="34" charset="0"/>
              <a:buChar char="•"/>
            </a:pPr>
            <a:r>
              <a:rPr lang="en-US" altLang="zh-CN" dirty="0" smtClean="0"/>
              <a:t>More information</a:t>
            </a:r>
            <a:r>
              <a:rPr lang="en-US" altLang="zh-CN" dirty="0"/>
              <a:t>:</a:t>
            </a:r>
            <a:endParaRPr lang="en-US" altLang="zh-CN" dirty="0" smtClean="0"/>
          </a:p>
          <a:p>
            <a:pPr marL="720725" lvl="1" indent="-342900" algn="just">
              <a:spcBef>
                <a:spcPts val="0"/>
              </a:spcBef>
              <a:spcAft>
                <a:spcPts val="600"/>
              </a:spcAft>
              <a:buFont typeface="Times New Roman" panose="02020603050405020304" pitchFamily="18" charset="0"/>
              <a:buChar char="−"/>
            </a:pPr>
            <a:r>
              <a:rPr lang="en-US" altLang="zh-CN" sz="1600" dirty="0" smtClean="0">
                <a:hlinkClick r:id="rId3"/>
              </a:rPr>
              <a:t>https</a:t>
            </a:r>
            <a:r>
              <a:rPr lang="en-US" altLang="zh-CN" sz="1600" dirty="0">
                <a:hlinkClick r:id="rId3"/>
              </a:rPr>
              <a:t>://isac.committees.comsoc.org/news</a:t>
            </a:r>
            <a:r>
              <a:rPr lang="en-US" altLang="zh-CN" sz="1600" dirty="0" smtClean="0">
                <a:hlinkClick r:id="rId3"/>
              </a:rPr>
              <a:t>/</a:t>
            </a:r>
          </a:p>
          <a:p>
            <a:pPr marL="720725" lvl="1" indent="-342900" algn="just">
              <a:spcBef>
                <a:spcPts val="0"/>
              </a:spcBef>
              <a:spcAft>
                <a:spcPts val="600"/>
              </a:spcAft>
              <a:buFont typeface="Times New Roman" panose="02020603050405020304" pitchFamily="18" charset="0"/>
              <a:buChar char="−"/>
            </a:pPr>
            <a:r>
              <a:rPr lang="en-US" altLang="zh-CN" sz="1600" dirty="0">
                <a:hlinkClick r:id="rId3"/>
              </a:rPr>
              <a:t>https://isac.committees.comsoc.org/2022/11/12/1st-workshop-on-wi-fi-sensing-wise-1-new-wi-fi-standard-new-sensing-future/</a:t>
            </a:r>
          </a:p>
          <a:p>
            <a:pPr marL="720725" lvl="1" indent="-342900" algn="just">
              <a:spcBef>
                <a:spcPts val="0"/>
              </a:spcBef>
              <a:spcAft>
                <a:spcPts val="600"/>
              </a:spcAft>
              <a:buFont typeface="Times New Roman" panose="02020603050405020304" pitchFamily="18" charset="0"/>
              <a:buChar char="−"/>
            </a:pPr>
            <a:r>
              <a:rPr lang="en-US" altLang="zh-CN" sz="1600" dirty="0" smtClean="0">
                <a:hlinkClick r:id="rId3"/>
              </a:rPr>
              <a:t>https://www.chaspark.net/#/hotspots/809559703647510528</a:t>
            </a:r>
            <a:endParaRPr lang="en-US" sz="1600" dirty="0" smtClean="0"/>
          </a:p>
          <a:p>
            <a:pPr algn="just">
              <a:spcBef>
                <a:spcPts val="0"/>
              </a:spcBef>
              <a:spcAft>
                <a:spcPts val="600"/>
              </a:spcAft>
              <a:buFont typeface="Arial" panose="020B0604020202020204" pitchFamily="34" charset="0"/>
              <a:buChar char="•"/>
            </a:pPr>
            <a:r>
              <a:rPr lang="en-US" altLang="zh-CN" dirty="0" smtClean="0"/>
              <a:t>Live streaming:</a:t>
            </a:r>
          </a:p>
          <a:p>
            <a:pPr marL="720725" lvl="1" indent="-342900" algn="just">
              <a:spcBef>
                <a:spcPts val="0"/>
              </a:spcBef>
              <a:spcAft>
                <a:spcPts val="600"/>
              </a:spcAft>
              <a:buFont typeface="Times New Roman" panose="02020603050405020304" pitchFamily="18" charset="0"/>
              <a:buChar char="−"/>
            </a:pPr>
            <a:r>
              <a:rPr lang="en-US" altLang="zh-CN" sz="1600" dirty="0" smtClean="0">
                <a:hlinkClick r:id="rId4"/>
              </a:rPr>
              <a:t>https</a:t>
            </a:r>
            <a:r>
              <a:rPr lang="en-US" altLang="zh-CN" sz="1600" dirty="0">
                <a:hlinkClick r:id="rId4"/>
              </a:rPr>
              <a:t>://www.chaspark.net/#/</a:t>
            </a:r>
            <a:r>
              <a:rPr lang="en-US" altLang="zh-CN" sz="1600" dirty="0" smtClean="0">
                <a:hlinkClick r:id="rId4"/>
              </a:rPr>
              <a:t>live/809500047632257024?lang=en</a:t>
            </a:r>
            <a:endParaRPr lang="en-US" dirty="0"/>
          </a:p>
        </p:txBody>
      </p:sp>
      <p:pic>
        <p:nvPicPr>
          <p:cNvPr id="1026" name="Picture 2" descr="C:\Users\h00316112\AppData\Roaming\eSpace_Desktop\UserData\h00316112\imagefiles\originalImgfiles\6E367637-AD6C-4376-A9BA-E7B3A5AC5F4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60376" y="2514600"/>
            <a:ext cx="4960306" cy="39608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bwMode="auto">
          <a:xfrm>
            <a:off x="914400" y="1295399"/>
            <a:ext cx="11201400"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defTabSz="914400">
              <a:spcBef>
                <a:spcPts val="0"/>
              </a:spcBef>
              <a:spcAft>
                <a:spcPts val="600"/>
              </a:spcAft>
              <a:buClrTx/>
              <a:buSzTx/>
              <a:buFont typeface="Arial" panose="020B0604020202020204" pitchFamily="34" charset="0"/>
              <a:buChar char="•"/>
            </a:pPr>
            <a:r>
              <a:rPr lang="en-US" altLang="zh-CN" kern="0" dirty="0"/>
              <a:t>To further promote academic research, standard implementation, industry development and innovation, and international exchanges and cooperation in the field of Wi-Fi sensing, we will hold the first workshop </a:t>
            </a:r>
            <a:r>
              <a:rPr lang="en-US" altLang="zh-CN" kern="0" dirty="0" smtClean="0"/>
              <a:t>on Wi-Fi Sensing in Shenzhen, China, </a:t>
            </a:r>
            <a:r>
              <a:rPr lang="en-US" altLang="zh-CN" kern="0" dirty="0"/>
              <a:t>on Dec 16, </a:t>
            </a:r>
            <a:r>
              <a:rPr lang="en-US" altLang="zh-CN" kern="0" dirty="0" smtClean="0"/>
              <a:t>2022.</a:t>
            </a:r>
            <a:endParaRPr lang="en-US" kern="0" dirty="0"/>
          </a:p>
        </p:txBody>
      </p:sp>
    </p:spTree>
    <p:extLst>
      <p:ext uri="{BB962C8B-B14F-4D97-AF65-F5344CB8AC3E}">
        <p14:creationId xmlns:p14="http://schemas.microsoft.com/office/powerpoint/2010/main" val="41451699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December	5</a:t>
            </a:r>
            <a:r>
              <a:rPr lang="en-US" altLang="zh-CN" sz="4000" dirty="0" smtClean="0">
                <a:solidFill>
                  <a:srgbClr val="0000FF"/>
                </a:solidFill>
              </a:rPr>
              <a:t>, or 6?</a:t>
            </a:r>
            <a:r>
              <a:rPr lang="en-US" altLang="zh-CN" sz="4000" dirty="0">
                <a:solidFill>
                  <a:srgbClr val="0000FF"/>
                </a:solidFill>
              </a:rPr>
              <a:t>	</a:t>
            </a:r>
            <a:endParaRPr lang="en-US" altLang="zh-CN" sz="4000" dirty="0" smtClean="0">
              <a:solidFill>
                <a:srgbClr val="0000FF"/>
              </a:solidFill>
            </a:endParaRPr>
          </a:p>
          <a:p>
            <a:pPr algn="ctr">
              <a:buFontTx/>
              <a:buNone/>
            </a:pPr>
            <a:r>
              <a:rPr lang="en-US" altLang="zh-CN" sz="4000" dirty="0">
                <a:solidFill>
                  <a:srgbClr val="0000FF"/>
                </a:solidFill>
              </a:rPr>
              <a:t>09</a:t>
            </a:r>
            <a:r>
              <a:rPr lang="zh-CN" altLang="en-US" sz="4000" dirty="0">
                <a:solidFill>
                  <a:srgbClr val="0000FF"/>
                </a:solidFill>
              </a:rPr>
              <a:t>：</a:t>
            </a:r>
            <a:r>
              <a:rPr lang="en-US" altLang="zh-CN" sz="4000" dirty="0">
                <a:solidFill>
                  <a:srgbClr val="0000FF"/>
                </a:solidFill>
              </a:rPr>
              <a:t>00 - 11:00 ET</a:t>
            </a:r>
          </a:p>
          <a:p>
            <a:pPr lvl="1"/>
            <a:endParaRPr lang="en-US" altLang="en-US" sz="3600" dirty="0"/>
          </a:p>
        </p:txBody>
      </p:sp>
    </p:spTree>
    <p:extLst>
      <p:ext uri="{BB962C8B-B14F-4D97-AF65-F5344CB8AC3E}">
        <p14:creationId xmlns:p14="http://schemas.microsoft.com/office/powerpoint/2010/main" val="20605344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a:t>
            </a:r>
            <a:r>
              <a:rPr lang="en-US" altLang="zh-CN" sz="1600" dirty="0"/>
              <a:t>: 538, 96, 494,539, 785, 888, 158, 289, 757, 347, 758, 497, 542, 579, 889, 122, 157, 759, 883, 882, 540, and </a:t>
            </a:r>
            <a:r>
              <a:rPr lang="en-US" altLang="zh-CN" sz="1600" dirty="0" smtClean="0"/>
              <a:t>908</a:t>
            </a:r>
            <a:endParaRPr lang="en-US" altLang="zh-CN" sz="1600" dirty="0"/>
          </a:p>
          <a:p>
            <a:pPr lvl="1" algn="just">
              <a:buFont typeface="Arial" panose="020B0604020202020204" pitchFamily="34" charset="0"/>
              <a:buChar char="–"/>
              <a:defRPr/>
            </a:pPr>
            <a:r>
              <a:rPr lang="en-US" altLang="zh-CN" sz="1600" dirty="0" smtClean="0"/>
              <a:t>as </a:t>
            </a:r>
            <a:r>
              <a:rPr lang="en-US" altLang="zh-CN" sz="1600" dirty="0"/>
              <a:t>specified in 22/1330r2 CC40 CR for clause 11.21.18.6</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22/1330r2 </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253962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603, 326, 845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22/1896r0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Zinan Lin 	</a:t>
            </a:r>
            <a:r>
              <a:rPr lang="en-US" altLang="zh-CN" sz="1800" b="1" dirty="0"/>
              <a:t>	</a:t>
            </a:r>
            <a:r>
              <a:rPr lang="en-US" altLang="zh-CN" sz="1800" b="1" kern="0" dirty="0"/>
              <a:t>Second: Ray Yang</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22/1896r0</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1398021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108,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11-22-1862r0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smtClean="0"/>
              <a:t>Related document </a:t>
            </a:r>
            <a:r>
              <a:rPr lang="en-US" altLang="zh-CN" dirty="0"/>
              <a:t>22/1862r0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1411233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748 and 749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22/1916r2</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Mengshi</a:t>
            </a:r>
            <a:r>
              <a:rPr lang="en-US" altLang="zh-CN" sz="1800" b="1" kern="0" dirty="0"/>
              <a:t> Hu	</a:t>
            </a:r>
            <a:r>
              <a:rPr lang="en-US" altLang="zh-CN" sz="1800" b="1" dirty="0" smtClean="0"/>
              <a:t>	</a:t>
            </a:r>
            <a:r>
              <a:rPr lang="en-US" altLang="zh-CN" sz="1800" b="1" kern="0" dirty="0" smtClean="0"/>
              <a:t>Second</a:t>
            </a:r>
            <a:r>
              <a:rPr lang="en-US" altLang="zh-CN" sz="1800" b="1" kern="0" dirty="0"/>
              <a:t>: Yan Xin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22/1916r2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7875991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55, 56, 57, 58, 59, 105, 113, 251, 252, 253, 457, 112, 114, 115, 116, 328, 390, 678, 823, 833</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22/1772r4</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Naren	</a:t>
            </a:r>
            <a:r>
              <a:rPr lang="en-US" altLang="zh-CN" sz="1800" b="1" dirty="0" smtClean="0"/>
              <a:t>	</a:t>
            </a:r>
            <a:r>
              <a:rPr lang="en-US" altLang="zh-CN" sz="1800" b="1" kern="0" dirty="0" smtClean="0"/>
              <a:t>Second</a:t>
            </a:r>
            <a:r>
              <a:rPr lang="en-US" altLang="zh-CN" sz="1800" b="1" kern="0" dirty="0"/>
              <a:t>: </a:t>
            </a:r>
            <a:r>
              <a:rPr lang="en-US" altLang="zh-CN" sz="1800" b="1" kern="0" dirty="0" err="1"/>
              <a:t>Rui</a:t>
            </a:r>
            <a:r>
              <a:rPr lang="en-US" altLang="zh-CN" sz="1800" b="1" kern="0" dirty="0"/>
              <a:t> Du</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22/1772r4</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5216673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834, </a:t>
            </a:r>
            <a:r>
              <a:rPr lang="en-US" altLang="zh-CN" sz="1600" dirty="0" smtClean="0"/>
              <a:t>896</a:t>
            </a:r>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22/1913r1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Naren	</a:t>
            </a:r>
            <a:r>
              <a:rPr lang="en-US" altLang="zh-CN" sz="1800" b="1" dirty="0" smtClean="0"/>
              <a:t>	</a:t>
            </a:r>
            <a:r>
              <a:rPr lang="en-US" altLang="zh-CN" sz="1800" b="1" kern="0" dirty="0" smtClean="0"/>
              <a:t>Second</a:t>
            </a:r>
            <a:r>
              <a:rPr lang="en-US" altLang="zh-CN" sz="1800" b="1" kern="0" dirty="0"/>
              <a:t>: </a:t>
            </a:r>
            <a:r>
              <a:rPr lang="en-US" altLang="zh-CN" sz="1800" b="1" kern="0" dirty="0" err="1"/>
              <a:t>Rui</a:t>
            </a:r>
            <a:r>
              <a:rPr lang="en-US" altLang="zh-CN" sz="1800" b="1" kern="0" dirty="0"/>
              <a:t> Du</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22/1913r1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2982670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256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22/1952r1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Junghoon Suh </a:t>
            </a:r>
            <a:r>
              <a:rPr lang="en-US" altLang="zh-CN" sz="1800" b="1" kern="0" dirty="0" smtClean="0"/>
              <a:t>	</a:t>
            </a:r>
            <a:r>
              <a:rPr lang="en-US" altLang="zh-CN" sz="1800" b="1" dirty="0" smtClean="0"/>
              <a:t>	</a:t>
            </a:r>
            <a:r>
              <a:rPr lang="en-US" altLang="zh-CN" sz="1800" b="1" kern="0" dirty="0" smtClean="0"/>
              <a:t>Second</a:t>
            </a:r>
            <a:r>
              <a:rPr lang="en-US" altLang="zh-CN" sz="1800" b="1" kern="0" dirty="0"/>
              <a:t>: Yan Xin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22/1952r1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1542092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4294967295"/>
          </p:nvPr>
        </p:nvSpPr>
        <p:spPr>
          <a:xfrm>
            <a:off x="457200" y="1524000"/>
            <a:ext cx="11277600" cy="4114800"/>
          </a:xfrm>
        </p:spPr>
        <p:txBody>
          <a:bodyPr/>
          <a:lstStyle/>
          <a:p>
            <a:r>
              <a:rPr lang="en-US" altLang="en-US" sz="2000" dirty="0"/>
              <a:t>Please announce your affiliation when you first address the group during a meeting slot</a:t>
            </a:r>
          </a:p>
          <a:p>
            <a:r>
              <a:rPr lang="en-US" altLang="en-US" sz="2000" dirty="0"/>
              <a:t>Cell Phones to be silent or Off</a:t>
            </a:r>
          </a:p>
          <a:p>
            <a:r>
              <a:rPr lang="en-US" altLang="en-US" sz="2000" dirty="0"/>
              <a:t>Attendance recording procedures</a:t>
            </a:r>
          </a:p>
          <a:p>
            <a:pPr lvl="1"/>
            <a:r>
              <a:rPr lang="en-US" altLang="zh-CN" sz="1800" u="sng" dirty="0">
                <a:hlinkClick r:id="rId3"/>
              </a:rPr>
              <a:t>https://imat.ieee.org/attendance</a:t>
            </a:r>
            <a:r>
              <a:rPr lang="en-US" altLang="zh-CN" sz="1800" dirty="0"/>
              <a:t> </a:t>
            </a:r>
            <a:endParaRPr lang="en-US" altLang="en-US" sz="1800" dirty="0"/>
          </a:p>
          <a:p>
            <a:r>
              <a:rPr lang="en-US" altLang="en-US" sz="2000" dirty="0"/>
              <a:t>Documentation</a:t>
            </a:r>
          </a:p>
          <a:p>
            <a:pPr lvl="1" algn="just"/>
            <a:r>
              <a:rPr lang="en-US" altLang="en-US" sz="1800" dirty="0">
                <a:hlinkClick r:id="rId4"/>
              </a:rPr>
              <a:t>http://mentor.ieee.org</a:t>
            </a:r>
            <a:endParaRPr lang="en-US" altLang="en-US" sz="1800" dirty="0"/>
          </a:p>
          <a:p>
            <a:pPr lvl="1" algn="just"/>
            <a:r>
              <a:rPr lang="en-US" altLang="en-US" sz="1800" dirty="0"/>
              <a:t>Use “</a:t>
            </a:r>
            <a:r>
              <a:rPr lang="en-US" altLang="ja-JP" sz="1800" dirty="0" err="1">
                <a:solidFill>
                  <a:srgbClr val="0000FF"/>
                </a:solidFill>
              </a:rPr>
              <a:t>TGbf</a:t>
            </a:r>
            <a:r>
              <a:rPr lang="en-US" altLang="en-US" sz="1800" dirty="0"/>
              <a:t>”</a:t>
            </a:r>
            <a:r>
              <a:rPr lang="en-US" altLang="ja-JP" sz="1800" dirty="0"/>
              <a:t> for submission</a:t>
            </a:r>
          </a:p>
          <a:p>
            <a:pPr lvl="1" algn="just"/>
            <a:r>
              <a:rPr lang="en-US" altLang="en-US" sz="1800" dirty="0"/>
              <a:t>If you plan to make a submission, be sure it does not contain company logos or advertising</a:t>
            </a:r>
          </a:p>
          <a:p>
            <a:pPr lvl="1" algn="just"/>
            <a:r>
              <a:rPr lang="en-US" altLang="en-US" sz="1800" b="1" dirty="0">
                <a:solidFill>
                  <a:srgbClr val="FF0000"/>
                </a:solidFill>
              </a:rPr>
              <a:t>Documents are prepared by individuals, not companies</a:t>
            </a:r>
          </a:p>
          <a:p>
            <a:r>
              <a:rPr lang="en-US" altLang="en-US" sz="2000" dirty="0"/>
              <a:t>Questions on Voting status, Ballot pool, Access to Reflector, Documentation,  Member</a:t>
            </a:r>
            <a:r>
              <a:rPr lang="en-US" altLang="ja-JP" sz="2000" dirty="0"/>
              <a:t>’s Area</a:t>
            </a:r>
          </a:p>
          <a:p>
            <a:pPr lvl="1"/>
            <a:r>
              <a:rPr lang="en-US" altLang="en-US" sz="1800" dirty="0"/>
              <a:t>Contact Jon Rosdahl –  </a:t>
            </a:r>
            <a:r>
              <a:rPr lang="en-US" altLang="en-US" sz="1800" dirty="0">
                <a:hlinkClick r:id="rId5"/>
              </a:rPr>
              <a:t>jrosdahl@ieee.org</a:t>
            </a:r>
            <a:endParaRPr lang="zh-CN" altLang="en-US" dirty="0"/>
          </a:p>
        </p:txBody>
      </p:sp>
      <p:sp>
        <p:nvSpPr>
          <p:cNvPr id="8196"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Meeting Protocol, Attendance, Voting &amp; Document Status</a:t>
            </a:r>
            <a:endParaRPr lang="en-US" altLang="en-US" sz="3200" dirty="0">
              <a:solidFill>
                <a:schemeClr val="tx2"/>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527, 572, 505, 506, 179, 292, 419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22/1953r0 </a:t>
            </a:r>
            <a:endParaRPr lang="en-US" altLang="zh-CN" sz="1600" dirty="0" smtClean="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kern="0" dirty="0" smtClean="0"/>
              <a:t>	</a:t>
            </a:r>
            <a:r>
              <a:rPr lang="en-US" altLang="zh-CN" sz="1800" b="1" dirty="0" smtClean="0"/>
              <a:t>	</a:t>
            </a:r>
            <a:r>
              <a:rPr lang="en-US" altLang="zh-CN" sz="1800" b="1" kern="0" dirty="0" smtClean="0"/>
              <a:t>Second</a:t>
            </a:r>
            <a:r>
              <a:rPr lang="en-US" altLang="zh-CN" sz="1800" b="1" kern="0" dirty="0"/>
              <a:t>: </a:t>
            </a:r>
            <a:r>
              <a:rPr lang="en-US" altLang="zh-CN" sz="1800" b="1" kern="0" dirty="0" err="1"/>
              <a:t>Dongguk</a:t>
            </a:r>
            <a:r>
              <a:rPr lang="en-US" altLang="zh-CN" sz="1800" b="1" kern="0" dirty="0"/>
              <a:t> Lim</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22/1953r0 </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7416275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53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22/1958r3</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Pei Zhou</a:t>
            </a:r>
            <a:r>
              <a:rPr lang="en-US" altLang="zh-CN" sz="1800" b="1" kern="0" dirty="0" smtClean="0"/>
              <a:t>	</a:t>
            </a:r>
            <a:r>
              <a:rPr lang="en-US" altLang="zh-CN" sz="1800" b="1" dirty="0" smtClean="0"/>
              <a:t>	</a:t>
            </a:r>
            <a:r>
              <a:rPr lang="en-US" altLang="zh-CN" sz="1800" b="1" kern="0" dirty="0" smtClean="0"/>
              <a:t>Second</a:t>
            </a:r>
            <a:r>
              <a:rPr lang="en-US" altLang="zh-CN" sz="1800" b="1" kern="0" dirty="0"/>
              <a:t>: Chaoming Luo</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smtClean="0"/>
              <a:t>22/1958r3</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7582628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243, 478, 557, 626, 627, 795, 796, 867, 909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22/1897r2</a:t>
            </a:r>
            <a:endParaRPr lang="en-US" altLang="zh-CN" sz="1600" b="1" kern="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t>
            </a:r>
            <a:r>
              <a:rPr lang="en-US" altLang="zh-CN" sz="1800" b="1" kern="0" dirty="0" err="1"/>
              <a:t>Mengshi</a:t>
            </a:r>
            <a:r>
              <a:rPr lang="en-US" altLang="zh-CN" sz="1800" b="1" kern="0" dirty="0"/>
              <a:t> Hu	</a:t>
            </a:r>
            <a:r>
              <a:rPr lang="en-US" altLang="zh-CN" sz="1800" b="1" dirty="0" smtClean="0"/>
              <a:t>	</a:t>
            </a:r>
            <a:r>
              <a:rPr lang="en-US" altLang="zh-CN" sz="1800" b="1" kern="0" dirty="0" smtClean="0"/>
              <a:t>Second</a:t>
            </a:r>
            <a:r>
              <a:rPr lang="en-US" altLang="zh-CN" sz="1800" b="1" kern="0" dirty="0"/>
              <a:t>: </a:t>
            </a:r>
            <a:r>
              <a:rPr lang="en-US" altLang="zh-CN" sz="1800" b="1" kern="0" dirty="0" err="1"/>
              <a:t>Rui</a:t>
            </a:r>
            <a:r>
              <a:rPr lang="en-US" altLang="zh-CN" sz="1800" b="1" kern="0" dirty="0"/>
              <a:t> Du</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22/1897r2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49348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smtClean="0"/>
              <a:t>CIDs</a:t>
            </a:r>
            <a:r>
              <a:rPr lang="pt-BR" altLang="zh-CN" sz="1600" dirty="0"/>
              <a:t>: 300 479 303 319 502 </a:t>
            </a:r>
            <a:r>
              <a:rPr lang="pt-BR" altLang="zh-CN" sz="1600" dirty="0" smtClean="0"/>
              <a:t>574</a:t>
            </a:r>
          </a:p>
          <a:p>
            <a:pPr lvl="1" algn="just">
              <a:buFont typeface="Arial" panose="020B0604020202020204" pitchFamily="34" charset="0"/>
              <a:buChar char="–"/>
              <a:defRPr/>
            </a:pPr>
            <a:r>
              <a:rPr lang="en-US" altLang="zh-CN" sz="1600" dirty="0" smtClean="0"/>
              <a:t>as </a:t>
            </a:r>
            <a:r>
              <a:rPr lang="en-US" altLang="zh-CN" sz="1600" dirty="0"/>
              <a:t>specified in 22/1956r1</a:t>
            </a:r>
            <a:endParaRPr lang="en-US" altLang="zh-CN" sz="1600" b="1" kern="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t>
            </a:r>
            <a:r>
              <a:rPr lang="en-US" altLang="zh-CN" sz="1800" b="1" kern="0" dirty="0" smtClean="0"/>
              <a:t>Cheng Chen</a:t>
            </a:r>
            <a:r>
              <a:rPr lang="en-US" altLang="zh-CN" sz="1800" b="1" kern="0" dirty="0"/>
              <a:t>	</a:t>
            </a:r>
            <a:r>
              <a:rPr lang="en-US" altLang="zh-CN" sz="1800" b="1" dirty="0" smtClean="0"/>
              <a:t>	</a:t>
            </a:r>
            <a:r>
              <a:rPr lang="en-US" altLang="zh-CN" sz="1800" b="1" kern="0" dirty="0" smtClean="0"/>
              <a:t>Second</a:t>
            </a:r>
            <a:r>
              <a:rPr lang="en-US" altLang="zh-CN" sz="1800" b="1" kern="0" dirty="0"/>
              <a:t>: </a:t>
            </a:r>
            <a:r>
              <a:rPr lang="en-US" altLang="zh-CN" sz="1800" b="1" kern="0" dirty="0" err="1"/>
              <a:t>Anirud</a:t>
            </a:r>
            <a:r>
              <a:rPr lang="en-US" altLang="zh-CN" sz="1800" b="1" kern="0" dirty="0"/>
              <a:t> </a:t>
            </a:r>
            <a:r>
              <a:rPr lang="en-US" altLang="zh-CN" sz="1800" b="1" kern="0" dirty="0" err="1"/>
              <a:t>Sahoo</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22/1956r1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6916441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December	</a:t>
            </a:r>
            <a:r>
              <a:rPr lang="en-US" altLang="zh-CN" sz="4000" dirty="0" smtClean="0">
                <a:solidFill>
                  <a:srgbClr val="0000FF"/>
                </a:solidFill>
              </a:rPr>
              <a:t>19</a:t>
            </a:r>
            <a:r>
              <a:rPr lang="en-US" altLang="zh-CN" sz="4000" dirty="0">
                <a:solidFill>
                  <a:srgbClr val="0000FF"/>
                </a:solidFill>
              </a:rPr>
              <a:t>	</a:t>
            </a:r>
            <a:endParaRPr lang="en-US" altLang="zh-CN" sz="4000" dirty="0" smtClean="0">
              <a:solidFill>
                <a:srgbClr val="0000FF"/>
              </a:solidFill>
            </a:endParaRPr>
          </a:p>
          <a:p>
            <a:pPr algn="ctr">
              <a:buFontTx/>
              <a:buNone/>
            </a:pPr>
            <a:r>
              <a:rPr lang="en-US" altLang="zh-CN" sz="4000" dirty="0">
                <a:solidFill>
                  <a:srgbClr val="0000FF"/>
                </a:solidFill>
              </a:rPr>
              <a:t>09</a:t>
            </a:r>
            <a:r>
              <a:rPr lang="zh-CN" altLang="en-US" sz="4000" dirty="0">
                <a:solidFill>
                  <a:srgbClr val="0000FF"/>
                </a:solidFill>
              </a:rPr>
              <a:t>：</a:t>
            </a:r>
            <a:r>
              <a:rPr lang="en-US" altLang="zh-CN" sz="4000" dirty="0">
                <a:solidFill>
                  <a:srgbClr val="0000FF"/>
                </a:solidFill>
              </a:rPr>
              <a:t>00 - 11:00 ET</a:t>
            </a:r>
          </a:p>
          <a:p>
            <a:pPr lvl="1"/>
            <a:endParaRPr lang="en-US" altLang="en-US" sz="3600" dirty="0"/>
          </a:p>
        </p:txBody>
      </p:sp>
    </p:spTree>
    <p:extLst>
      <p:ext uri="{BB962C8B-B14F-4D97-AF65-F5344CB8AC3E}">
        <p14:creationId xmlns:p14="http://schemas.microsoft.com/office/powerpoint/2010/main" val="7097490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19 and 296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22/1932r0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t>
            </a:r>
            <a:r>
              <a:rPr lang="en-US" altLang="zh-CN" sz="1800" b="1" kern="0" dirty="0"/>
              <a:t>Claudio Da Silva </a:t>
            </a:r>
            <a:r>
              <a:rPr lang="en-US" altLang="zh-CN" sz="1800" b="1" kern="0" dirty="0"/>
              <a:t>	</a:t>
            </a:r>
            <a:r>
              <a:rPr lang="en-US" altLang="zh-CN" sz="1800" b="1" dirty="0" smtClean="0"/>
              <a:t>	</a:t>
            </a:r>
            <a:r>
              <a:rPr lang="en-US" altLang="zh-CN" sz="1800" b="1" kern="0" dirty="0" smtClean="0"/>
              <a:t>Second</a:t>
            </a:r>
            <a:r>
              <a:rPr lang="en-US" altLang="zh-CN" sz="1800" b="1" kern="0" dirty="0"/>
              <a:t>: Assaf Kasher</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smtClean="0"/>
              <a:t>document </a:t>
            </a:r>
            <a:r>
              <a:rPr lang="en-US" altLang="zh-CN" dirty="0"/>
              <a:t>22/1932r0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8521152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367 and 452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11-22-2058-00-00bf CC40 Resolution of DMG CID 367 452 DMG </a:t>
            </a:r>
            <a:r>
              <a:rPr lang="en-US" altLang="zh-CN" sz="1600" dirty="0" smtClean="0"/>
              <a:t>burst</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Solomon Trainin 	</a:t>
            </a:r>
            <a:r>
              <a:rPr lang="en-US" altLang="zh-CN" sz="1800" b="1" dirty="0" smtClean="0"/>
              <a:t>	</a:t>
            </a:r>
            <a:r>
              <a:rPr lang="en-US" altLang="zh-CN" sz="1800" b="1" kern="0" dirty="0" smtClean="0"/>
              <a:t>Second</a:t>
            </a:r>
            <a:r>
              <a:rPr lang="en-US" altLang="zh-CN" sz="1800" b="1" kern="0" dirty="0"/>
              <a:t>: Assaf Kasher</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smtClean="0"/>
              <a:t>Related document </a:t>
            </a:r>
            <a:r>
              <a:rPr lang="en-US" altLang="zh-CN" dirty="0" smtClean="0"/>
              <a:t>22/2058r0</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3968692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428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11-22-1845r0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Assaf </a:t>
            </a:r>
            <a:r>
              <a:rPr lang="en-US" altLang="zh-CN" sz="1800" b="1" kern="0" dirty="0" smtClean="0"/>
              <a:t>Kasher	</a:t>
            </a:r>
            <a:r>
              <a:rPr lang="en-US" altLang="zh-CN" sz="1800" b="1" dirty="0" smtClean="0"/>
              <a:t>	</a:t>
            </a:r>
            <a:r>
              <a:rPr lang="en-US" altLang="zh-CN" sz="1800" b="1" kern="0" dirty="0" smtClean="0"/>
              <a:t>Second</a:t>
            </a:r>
            <a:r>
              <a:rPr lang="en-US" altLang="zh-CN" sz="1800" b="1" kern="0" dirty="0"/>
              <a:t>: Solomon Trainin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smtClean="0"/>
              <a:t>document </a:t>
            </a:r>
            <a:r>
              <a:rPr lang="en-US" altLang="zh-CN" dirty="0"/>
              <a:t>22/1845r0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489334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593 and 594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22/1957r1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t>
            </a:r>
            <a:r>
              <a:rPr lang="en-US" altLang="zh-CN" sz="1800" b="1" kern="0" dirty="0"/>
              <a:t>Claudio Da Silva 	</a:t>
            </a:r>
            <a:r>
              <a:rPr lang="en-US" altLang="zh-CN" sz="1800" b="1" kern="0" dirty="0"/>
              <a:t>	</a:t>
            </a:r>
            <a:r>
              <a:rPr lang="en-US" altLang="zh-CN" sz="1800" b="1" dirty="0" smtClean="0"/>
              <a:t>	</a:t>
            </a:r>
            <a:r>
              <a:rPr lang="en-US" altLang="zh-CN" sz="1800" b="1" kern="0" dirty="0" smtClean="0"/>
              <a:t>Second</a:t>
            </a:r>
            <a:r>
              <a:rPr lang="en-US" altLang="zh-CN" sz="1800" b="1" kern="0" dirty="0"/>
              <a:t>: Ali Raissinia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smtClean="0"/>
              <a:t>document </a:t>
            </a:r>
            <a:r>
              <a:rPr lang="en-US" altLang="zh-CN" dirty="0" smtClean="0"/>
              <a:t>22/1957r1</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9378586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155, 272, 346, and 755</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22/2000r0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Dongguk </a:t>
            </a:r>
            <a:r>
              <a:rPr lang="en-US" altLang="zh-CN" sz="1800" b="1" kern="0" dirty="0" smtClean="0"/>
              <a:t>Lim</a:t>
            </a:r>
            <a:r>
              <a:rPr lang="en-US" altLang="zh-CN" sz="1800" b="1" kern="0" dirty="0"/>
              <a:t>	</a:t>
            </a:r>
            <a:r>
              <a:rPr lang="en-US" altLang="zh-CN" sz="1800" b="1" dirty="0" smtClean="0"/>
              <a:t>	</a:t>
            </a:r>
            <a:r>
              <a:rPr lang="en-US" altLang="zh-CN" sz="1800" b="1" kern="0" dirty="0" smtClean="0"/>
              <a:t>Second</a:t>
            </a:r>
            <a:r>
              <a:rPr lang="en-US" altLang="zh-CN" sz="1800" b="1" kern="0" dirty="0"/>
              <a:t>: Sang Kim</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smtClean="0"/>
              <a:t>document </a:t>
            </a:r>
            <a:r>
              <a:rPr lang="en-US" altLang="zh-CN" dirty="0"/>
              <a:t>22/2000r0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1271089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txBox="1">
            <a:spLocks noChangeArrowheads="1"/>
          </p:cNvSpPr>
          <p:nvPr/>
        </p:nvSpPr>
        <p:spPr bwMode="auto">
          <a:xfrm>
            <a:off x="457200" y="1676400"/>
            <a:ext cx="1127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eaLnBrk="1" hangingPunct="1">
              <a:spcBef>
                <a:spcPts val="600"/>
              </a:spcBef>
              <a:buClr>
                <a:srgbClr val="000000"/>
              </a:buClr>
            </a:pPr>
            <a:r>
              <a:rPr lang="en-US" altLang="en-US" dirty="0">
                <a:solidFill>
                  <a:srgbClr val="000000"/>
                </a:solidFill>
                <a:ea typeface="MS Gothic" panose="020B0609070205080204" pitchFamily="49" charset="-128"/>
              </a:rPr>
              <a:t>  Following 9 slides</a:t>
            </a:r>
          </a:p>
          <a:p>
            <a:pPr algn="just" eaLnBrk="1" hangingPunct="1">
              <a:spcBef>
                <a:spcPts val="600"/>
              </a:spcBef>
              <a:buClr>
                <a:srgbClr val="000000"/>
              </a:buClr>
              <a:buNone/>
            </a:pPr>
            <a:endParaRPr lang="en-US" altLang="zh-CN" dirty="0">
              <a:solidFill>
                <a:srgbClr val="000000"/>
              </a:solidFill>
              <a:ea typeface="MS Gothic" panose="020B0609070205080204" pitchFamily="49" charset="-128"/>
            </a:endParaRPr>
          </a:p>
        </p:txBody>
      </p:sp>
      <p:sp>
        <p:nvSpPr>
          <p:cNvPr id="9220"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Patent Policy and logistics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169 and 803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22/1962r0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Chris </a:t>
            </a:r>
            <a:r>
              <a:rPr lang="en-US" altLang="zh-CN" sz="1800" b="1" kern="0" dirty="0" smtClean="0"/>
              <a:t>Beg </a:t>
            </a:r>
            <a:r>
              <a:rPr lang="en-US" altLang="zh-CN" sz="1800" b="1" kern="0" dirty="0"/>
              <a:t>	</a:t>
            </a:r>
            <a:r>
              <a:rPr lang="en-US" altLang="zh-CN" sz="1800" b="1" dirty="0" smtClean="0"/>
              <a:t>	</a:t>
            </a:r>
            <a:r>
              <a:rPr lang="en-US" altLang="zh-CN" sz="1800" b="1" kern="0" dirty="0" smtClean="0"/>
              <a:t>Second</a:t>
            </a:r>
            <a:r>
              <a:rPr lang="en-US" altLang="zh-CN" sz="1800" b="1" kern="0" dirty="0"/>
              <a:t>: </a:t>
            </a:r>
            <a:r>
              <a:rPr lang="en-US" altLang="zh-CN" sz="1800" b="1" kern="0" dirty="0" err="1"/>
              <a:t>Anirud</a:t>
            </a:r>
            <a:r>
              <a:rPr lang="en-US" altLang="zh-CN" sz="1800" b="1" kern="0" dirty="0"/>
              <a:t> </a:t>
            </a:r>
            <a:r>
              <a:rPr lang="en-US" altLang="zh-CN" sz="1800" b="1" kern="0" dirty="0" err="1"/>
              <a:t>Sahoo</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smtClean="0"/>
              <a:t>document </a:t>
            </a:r>
            <a:r>
              <a:rPr lang="en-US" altLang="zh-CN" dirty="0"/>
              <a:t>22/1962r0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351536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 CID 130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22/2047r0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t>
            </a:r>
            <a:r>
              <a:rPr lang="en-US" altLang="zh-CN" sz="1800" b="1" kern="0" dirty="0" smtClean="0"/>
              <a:t>Anirudha Sahoo</a:t>
            </a:r>
            <a:r>
              <a:rPr lang="en-US" altLang="zh-CN" sz="1800" b="1" kern="0" dirty="0"/>
              <a:t>	</a:t>
            </a:r>
            <a:r>
              <a:rPr lang="en-US" altLang="zh-CN" sz="1800" b="1" dirty="0" smtClean="0"/>
              <a:t>	</a:t>
            </a:r>
            <a:r>
              <a:rPr lang="en-US" altLang="zh-CN" sz="1800" b="1" kern="0" dirty="0" smtClean="0"/>
              <a:t>Second</a:t>
            </a:r>
            <a:r>
              <a:rPr lang="en-US" altLang="zh-CN" sz="1800" b="1" kern="0" dirty="0"/>
              <a:t>: Chris Beg</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smtClean="0"/>
              <a:t>document </a:t>
            </a:r>
            <a:r>
              <a:rPr lang="en-US" altLang="zh-CN" dirty="0"/>
              <a:t>22/2047r0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5655703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310, 311, 312, 313 and 314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22/1963r1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Junghoon Suh </a:t>
            </a:r>
            <a:r>
              <a:rPr lang="en-US" altLang="zh-CN" sz="1800" b="1" kern="0" dirty="0" smtClean="0"/>
              <a:t> </a:t>
            </a:r>
            <a:r>
              <a:rPr lang="en-US" altLang="zh-CN" sz="1800" b="1" kern="0" dirty="0"/>
              <a:t>	</a:t>
            </a:r>
            <a:r>
              <a:rPr lang="en-US" altLang="zh-CN" sz="1800" b="1" dirty="0" smtClean="0"/>
              <a:t>	</a:t>
            </a:r>
            <a:r>
              <a:rPr lang="en-US" altLang="zh-CN" sz="1800" b="1" kern="0" dirty="0" smtClean="0"/>
              <a:t>Second</a:t>
            </a:r>
            <a:r>
              <a:rPr lang="en-US" altLang="zh-CN" sz="1800" b="1" kern="0" dirty="0"/>
              <a:t>: </a:t>
            </a:r>
            <a:r>
              <a:rPr lang="en-US" altLang="zh-CN" sz="1800" b="1" kern="0" dirty="0" err="1"/>
              <a:t>Anirud</a:t>
            </a:r>
            <a:r>
              <a:rPr lang="en-US" altLang="zh-CN" sz="1800" b="1" kern="0" dirty="0"/>
              <a:t> </a:t>
            </a:r>
            <a:r>
              <a:rPr lang="en-US" altLang="zh-CN" sz="1800" b="1" kern="0" dirty="0" err="1"/>
              <a:t>Sahoo</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smtClean="0"/>
              <a:t>document </a:t>
            </a:r>
            <a:r>
              <a:rPr lang="en-US" altLang="zh-CN" dirty="0"/>
              <a:t>22/1963r1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3324905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293, 485, and 503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22/2055r1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Junghoon Suh </a:t>
            </a:r>
            <a:r>
              <a:rPr lang="en-US" altLang="zh-CN" sz="1800" b="1" kern="0" dirty="0" smtClean="0"/>
              <a:t> </a:t>
            </a:r>
            <a:r>
              <a:rPr lang="en-US" altLang="zh-CN" sz="1800" b="1" kern="0" dirty="0"/>
              <a:t>	</a:t>
            </a:r>
            <a:r>
              <a:rPr lang="en-US" altLang="zh-CN" sz="1800" b="1" dirty="0" smtClean="0"/>
              <a:t>	</a:t>
            </a:r>
            <a:r>
              <a:rPr lang="en-US" altLang="zh-CN" sz="1800" b="1" kern="0" dirty="0" smtClean="0"/>
              <a:t>Second</a:t>
            </a:r>
            <a:r>
              <a:rPr lang="en-US" altLang="zh-CN" sz="1800" b="1" kern="0" dirty="0"/>
              <a:t>: </a:t>
            </a:r>
            <a:r>
              <a:rPr lang="en-US" altLang="zh-CN" sz="1800" b="1" kern="0" dirty="0" err="1"/>
              <a:t>Anirud</a:t>
            </a:r>
            <a:r>
              <a:rPr lang="en-US" altLang="zh-CN" sz="1800" b="1" kern="0" dirty="0"/>
              <a:t> </a:t>
            </a:r>
            <a:r>
              <a:rPr lang="en-US" altLang="zh-CN" sz="1800" b="1" kern="0" dirty="0" err="1"/>
              <a:t>Sahoo</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smtClean="0"/>
              <a:t>document </a:t>
            </a:r>
            <a:r>
              <a:rPr lang="en-US" altLang="zh-CN" dirty="0"/>
              <a:t>22/2055r1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59538860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349 436 500 565 537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22/2051r2</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t>
            </a:r>
            <a:r>
              <a:rPr lang="en-US" altLang="zh-CN" sz="1800" b="1" kern="0" dirty="0"/>
              <a:t>Claudio Da Silva </a:t>
            </a:r>
            <a:r>
              <a:rPr lang="en-US" altLang="zh-CN" sz="1800" b="1" kern="0" dirty="0"/>
              <a:t>	</a:t>
            </a:r>
            <a:r>
              <a:rPr lang="en-US" altLang="zh-CN" sz="1800" b="1" dirty="0" smtClean="0"/>
              <a:t>	</a:t>
            </a:r>
            <a:r>
              <a:rPr lang="en-US" altLang="zh-CN" sz="1800" b="1" kern="0" dirty="0" smtClean="0"/>
              <a:t>Second</a:t>
            </a:r>
            <a:r>
              <a:rPr lang="en-US" altLang="zh-CN" sz="1800" b="1" kern="0" dirty="0"/>
              <a:t>: Assaf Kasher</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smtClean="0"/>
              <a:t>document </a:t>
            </a:r>
            <a:r>
              <a:rPr lang="en-US" altLang="zh-CN" dirty="0" smtClean="0"/>
              <a:t>22/2051r2</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24042052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302, </a:t>
            </a:r>
            <a:r>
              <a:rPr lang="en-SG" altLang="zh-CN" sz="1600" dirty="0"/>
              <a:t>320, 301, 304, 321</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smtClean="0"/>
              <a:t>	</a:t>
            </a:r>
            <a:r>
              <a:rPr lang="en-US" altLang="zh-CN" sz="1800" b="1" kern="0" dirty="0" smtClean="0"/>
              <a:t>Second</a:t>
            </a:r>
            <a:r>
              <a:rPr lang="en-US" altLang="zh-CN" sz="1800" b="1" kern="0" dirty="0"/>
              <a:t>: </a:t>
            </a:r>
            <a:r>
              <a:rPr lang="en-US" altLang="zh-CN" sz="1800" b="1" kern="0" dirty="0" err="1"/>
              <a:t>Anirud</a:t>
            </a:r>
            <a:r>
              <a:rPr lang="en-US" altLang="zh-CN" sz="1800" b="1" kern="0" dirty="0"/>
              <a:t> </a:t>
            </a:r>
            <a:r>
              <a:rPr lang="en-US" altLang="zh-CN" sz="1800" b="1" kern="0" dirty="0" err="1"/>
              <a:t>Sahoo</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83538173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a:t>
            </a:r>
            <a:r>
              <a:rPr lang="en-US" altLang="zh-CN" sz="1600" dirty="0"/>
              <a:t>: 156, 380, 467, 495, and </a:t>
            </a:r>
            <a:r>
              <a:rPr lang="en-US" altLang="zh-CN" sz="1600" dirty="0" smtClean="0"/>
              <a:t>787</a:t>
            </a:r>
          </a:p>
          <a:p>
            <a:pPr lvl="1" algn="just">
              <a:buFont typeface="Arial" panose="020B0604020202020204" pitchFamily="34" charset="0"/>
              <a:buChar char="–"/>
              <a:defRPr/>
            </a:pPr>
            <a:r>
              <a:rPr lang="en-US" altLang="zh-CN" sz="1600" dirty="0" smtClean="0"/>
              <a:t>as </a:t>
            </a:r>
            <a:r>
              <a:rPr lang="en-US" altLang="zh-CN" sz="1600" dirty="0"/>
              <a:t>specified in 22/1917r3</a:t>
            </a:r>
            <a:endParaRPr lang="en-US" altLang="zh-CN" sz="160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t>
            </a:r>
            <a:r>
              <a:rPr lang="en-US" altLang="zh-CN" sz="1800" b="1" kern="0" dirty="0" smtClean="0"/>
              <a:t>Dong Wei</a:t>
            </a:r>
            <a:r>
              <a:rPr lang="en-US" altLang="zh-CN" sz="1800" b="1" kern="0" dirty="0"/>
              <a:t>	</a:t>
            </a:r>
            <a:r>
              <a:rPr lang="en-US" altLang="zh-CN" sz="1800" b="1" dirty="0" smtClean="0"/>
              <a:t>	</a:t>
            </a:r>
            <a:r>
              <a:rPr lang="en-US" altLang="zh-CN" sz="1800" b="1" kern="0" dirty="0" smtClean="0"/>
              <a:t>Second</a:t>
            </a:r>
            <a:r>
              <a:rPr lang="en-US" altLang="zh-CN" sz="1800" b="1" kern="0" dirty="0"/>
              <a:t>: Sang Kim</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smtClean="0"/>
              <a:t>document </a:t>
            </a:r>
            <a:r>
              <a:rPr lang="en-US" altLang="zh-CN" dirty="0"/>
              <a:t>22/1917r3</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50101989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49 and 50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22/2086r0</a:t>
            </a: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Pei Zhou</a:t>
            </a:r>
            <a:r>
              <a:rPr lang="en-US" altLang="zh-CN" sz="1800" b="1" kern="0" dirty="0" smtClean="0"/>
              <a:t>	</a:t>
            </a:r>
            <a:r>
              <a:rPr lang="en-US" altLang="zh-CN" sz="1800" b="1" dirty="0" smtClean="0"/>
              <a:t>	</a:t>
            </a:r>
            <a:r>
              <a:rPr lang="en-US" altLang="zh-CN" sz="1800" b="1" kern="0" dirty="0" smtClean="0"/>
              <a:t>Second</a:t>
            </a:r>
            <a:r>
              <a:rPr lang="en-US" altLang="zh-CN" sz="1800" b="1" kern="0" dirty="0"/>
              <a:t>: </a:t>
            </a:r>
            <a:r>
              <a:rPr lang="en-US" altLang="zh-CN" sz="1800" b="1" kern="0" dirty="0" err="1"/>
              <a:t>Ning</a:t>
            </a:r>
            <a:r>
              <a:rPr lang="en-US" altLang="zh-CN" sz="1800" b="1" kern="0" dirty="0"/>
              <a:t> Gao</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smtClean="0"/>
              <a:t>document </a:t>
            </a:r>
            <a:r>
              <a:rPr lang="en-US" altLang="zh-CN" dirty="0"/>
              <a:t>22/2086r0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43003194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100, 102 and 734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22/2077r1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Rui Du</a:t>
            </a:r>
            <a:r>
              <a:rPr lang="en-US" altLang="zh-CN" sz="1800" b="1" kern="0" dirty="0" smtClean="0"/>
              <a:t>	</a:t>
            </a:r>
            <a:r>
              <a:rPr lang="en-US" altLang="zh-CN" sz="1800" b="1" dirty="0" smtClean="0"/>
              <a:t>	</a:t>
            </a:r>
            <a:r>
              <a:rPr lang="en-US" altLang="zh-CN" sz="1800" b="1" kern="0" dirty="0" smtClean="0"/>
              <a:t>Second</a:t>
            </a:r>
            <a:r>
              <a:rPr lang="en-US" altLang="zh-CN" sz="1800" b="1" kern="0" dirty="0"/>
              <a:t>: </a:t>
            </a:r>
            <a:r>
              <a:rPr lang="en-US" altLang="zh-CN" sz="1800" b="1" kern="0" dirty="0" err="1"/>
              <a:t>Naren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smtClean="0"/>
              <a:t>document </a:t>
            </a:r>
            <a:r>
              <a:rPr lang="en-US" altLang="zh-CN" dirty="0"/>
              <a:t>22/2077r1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70304072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a:t>
            </a:r>
            <a:r>
              <a:rPr lang="en-SG" altLang="zh-CN" sz="1600" dirty="0"/>
              <a:t>20 </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smtClean="0"/>
              <a:t>	</a:t>
            </a:r>
            <a:r>
              <a:rPr lang="en-US" altLang="zh-CN" sz="1800" b="1" kern="0" dirty="0" smtClean="0"/>
              <a:t>Second</a:t>
            </a:r>
            <a:r>
              <a:rPr lang="en-US" altLang="zh-CN" sz="1800" b="1" kern="0" dirty="0"/>
              <a:t>: Assaf </a:t>
            </a:r>
            <a:r>
              <a:rPr lang="en-US" altLang="zh-CN" sz="1800" b="1" kern="0" dirty="0" smtClean="0"/>
              <a:t>Kasher</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3177943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US" altLang="en-US" sz="2000" u="sng">
              <a:solidFill>
                <a:schemeClr val="tx2"/>
              </a:solidFill>
              <a:latin typeface="Helvetica" panose="020B0604020202020204" pitchFamily="34" charset="0"/>
            </a:endParaRPr>
          </a:p>
        </p:txBody>
      </p:sp>
      <p:sp>
        <p:nvSpPr>
          <p:cNvPr id="21509" name="Rectangle 4"/>
          <p:cNvSpPr>
            <a:spLocks noChangeArrowheads="1"/>
          </p:cNvSpPr>
          <p:nvPr/>
        </p:nvSpPr>
        <p:spPr bwMode="auto">
          <a:xfrm>
            <a:off x="457200" y="1501776"/>
            <a:ext cx="112776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087438" indent="-28575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defRPr/>
            </a:pPr>
            <a:endParaRPr lang="en-US" altLang="en-US" sz="400" u="sng" dirty="0">
              <a:solidFill>
                <a:srgbClr val="FF0000"/>
              </a:solidFill>
            </a:endParaRPr>
          </a:p>
          <a:p>
            <a:pPr algn="just">
              <a:defRPr/>
            </a:pPr>
            <a:r>
              <a:rPr lang="en-US" altLang="en-US" dirty="0"/>
              <a:t>Participants 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algn="just">
              <a:defRPr/>
            </a:pPr>
            <a:endParaRPr lang="en-US" altLang="en-US" dirty="0"/>
          </a:p>
          <a:p>
            <a:pPr algn="just">
              <a:defRPr/>
            </a:pPr>
            <a:r>
              <a:rPr lang="en-US" altLang="en-US" dirty="0"/>
              <a:t>Participants should inform the IEEE (or cause the IEEE to be informed) of the identity of any other holders of potential Essential Patent Claims</a:t>
            </a:r>
          </a:p>
          <a:p>
            <a:pPr marL="0" indent="0" algn="just">
              <a:buNone/>
              <a:defRPr/>
            </a:pPr>
            <a:endParaRPr lang="en-US" altLang="en-US" sz="1600" dirty="0"/>
          </a:p>
          <a:p>
            <a:pPr marL="0" indent="0" algn="ctr">
              <a:buNone/>
              <a:defRPr/>
            </a:pPr>
            <a:r>
              <a:rPr lang="en-US" altLang="en-US" sz="3200" dirty="0">
                <a:latin typeface="+mj-lt"/>
                <a:cs typeface="Calibri" panose="020F0502020204030204" pitchFamily="34" charset="0"/>
              </a:rPr>
              <a:t>Early identification of holders of potential Essential Patent Claims is encouraged</a:t>
            </a:r>
          </a:p>
          <a:p>
            <a:pPr algn="just">
              <a:defRPr/>
            </a:pPr>
            <a:endParaRPr lang="en-US" altLang="en-US" sz="1600" dirty="0"/>
          </a:p>
        </p:txBody>
      </p:sp>
      <p:sp>
        <p:nvSpPr>
          <p:cNvPr id="10245" name="Rectangle 2"/>
          <p:cNvSpPr txBox="1">
            <a:spLocks noChangeArrowheads="1"/>
          </p:cNvSpPr>
          <p:nvPr/>
        </p:nvSpPr>
        <p:spPr bwMode="auto">
          <a:xfrm>
            <a:off x="2133600" y="533400"/>
            <a:ext cx="7924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Participants have a duty to inform the IEEE</a:t>
            </a:r>
          </a:p>
        </p:txBody>
      </p:sp>
      <p:sp>
        <p:nvSpPr>
          <p:cNvPr id="10247" name="Text Box 5"/>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#1</a:t>
            </a:r>
            <a:endParaRPr lang="en-US" altLang="en-US" b="0" dirty="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smtClean="0"/>
              <a:t>11-22-1915-05-00bf-proposed-draft-text-for-the-coordinated-monostatic-dmg-sensing-instance</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a:t>
            </a:r>
            <a:r>
              <a:rPr lang="en-US" altLang="zh-CN" sz="1800" b="1" kern="0" dirty="0"/>
              <a:t>: Chaoming Luo</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22/1915r5</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a:t>Unanimous </a:t>
            </a:r>
            <a:r>
              <a:rPr lang="en-US" altLang="zh-CN" kern="0" dirty="0" smtClean="0"/>
              <a:t>consent</a:t>
            </a:r>
            <a:endParaRPr lang="en-US" altLang="zh-CN" kern="0" dirty="0"/>
          </a:p>
        </p:txBody>
      </p:sp>
    </p:spTree>
    <p:extLst>
      <p:ext uri="{BB962C8B-B14F-4D97-AF65-F5344CB8AC3E}">
        <p14:creationId xmlns:p14="http://schemas.microsoft.com/office/powerpoint/2010/main" val="48855244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a:t>
            </a:r>
            <a:r>
              <a:rPr lang="en-US" altLang="zh-CN" sz="4000" dirty="0" smtClean="0">
                <a:solidFill>
                  <a:srgbClr val="0000FF"/>
                </a:solidFill>
              </a:rPr>
              <a:t>January 3, 5?</a:t>
            </a:r>
            <a:r>
              <a:rPr lang="en-US" altLang="zh-CN" sz="4000" dirty="0">
                <a:solidFill>
                  <a:srgbClr val="0000FF"/>
                </a:solidFill>
              </a:rPr>
              <a:t>	</a:t>
            </a:r>
            <a:endParaRPr lang="en-US" altLang="zh-CN" sz="4000" dirty="0" smtClean="0">
              <a:solidFill>
                <a:srgbClr val="0000FF"/>
              </a:solidFill>
            </a:endParaRPr>
          </a:p>
          <a:p>
            <a:pPr lvl="1"/>
            <a:endParaRPr lang="en-US" altLang="en-US" sz="3600" dirty="0"/>
          </a:p>
        </p:txBody>
      </p:sp>
    </p:spTree>
    <p:extLst>
      <p:ext uri="{BB962C8B-B14F-4D97-AF65-F5344CB8AC3E}">
        <p14:creationId xmlns:p14="http://schemas.microsoft.com/office/powerpoint/2010/main" val="109732923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48 83 278 280 531 640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22/1954r3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Cheng Chen</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22/1954r3</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54186409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369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11-22-2079-03-00bf cc40 Resolution of DMG CID 369 DMG </a:t>
            </a:r>
            <a:r>
              <a:rPr lang="en-US" altLang="zh-CN" sz="1600" dirty="0" smtClean="0"/>
              <a:t>SBP</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Solomon Trainin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smtClean="0"/>
              <a:t>22/2079r3</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3955810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153, 154, 789, 127</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11-22/1914r4</a:t>
            </a:r>
            <a:endParaRPr lang="en-US" altLang="zh-CN" sz="160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Narengerile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smtClean="0"/>
              <a:t>22/1914r4</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93820495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95, 756, 496, 541, 791</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11-22/1918r3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Narengerile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22/1918r3</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90412842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620 178 323 325 456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22/2111r1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Cheng Chen</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22/2111r1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38684222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smtClean="0"/>
              <a:t>Motion </a:t>
            </a:r>
            <a:r>
              <a:rPr lang="en-US" altLang="zh-CN" sz="4000" dirty="0"/>
              <a:t>227</a:t>
            </a:r>
            <a:endParaRPr lang="en-US" altLang="en-US" sz="3600" dirty="0"/>
          </a:p>
          <a:p>
            <a:pPr algn="ctr">
              <a:buFontTx/>
              <a:buNone/>
            </a:pP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22/2115r0  (CW encoding TBD)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22/2115r0 </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04950080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a:t>
            </a:r>
            <a:r>
              <a:rPr lang="en-US" altLang="zh-CN" sz="1600" dirty="0"/>
              <a:t>: 245, 246, 247, 248, 249, 250, 270 and </a:t>
            </a:r>
            <a:r>
              <a:rPr lang="en-US" altLang="zh-CN" sz="1600" dirty="0" smtClean="0"/>
              <a:t>271</a:t>
            </a:r>
          </a:p>
          <a:p>
            <a:pPr lvl="1" algn="just">
              <a:buFont typeface="Arial" panose="020B0604020202020204" pitchFamily="34" charset="0"/>
              <a:buChar char="–"/>
              <a:defRPr/>
            </a:pPr>
            <a:r>
              <a:rPr lang="en-US" altLang="zh-CN" sz="1600" dirty="0" smtClean="0"/>
              <a:t>as </a:t>
            </a:r>
            <a:r>
              <a:rPr lang="en-US" altLang="zh-CN" sz="1600" dirty="0"/>
              <a:t>specified in 22/2067r2</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Rajat </a:t>
            </a:r>
            <a:r>
              <a:rPr lang="en-US" altLang="zh-CN" sz="1800" b="1" kern="0" dirty="0" err="1"/>
              <a:t>Pushkarna</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22/2067r2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6505469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a:t>
            </a:r>
            <a:r>
              <a:rPr lang="en-US" altLang="zh-CN" sz="1600" dirty="0"/>
              <a:t>: 12</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22/2085r0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Rajat </a:t>
            </a:r>
            <a:r>
              <a:rPr lang="en-US" altLang="zh-CN" sz="1800" b="1" kern="0" dirty="0" err="1"/>
              <a:t>Pushkarna</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22/2085r0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138460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US" altLang="en-US" sz="2000" u="sng">
              <a:solidFill>
                <a:schemeClr val="tx2"/>
              </a:solidFill>
              <a:latin typeface="Helvetica" panose="020B0604020202020204" pitchFamily="34" charset="0"/>
            </a:endParaRPr>
          </a:p>
        </p:txBody>
      </p:sp>
      <p:sp>
        <p:nvSpPr>
          <p:cNvPr id="21509" name="Rectangle 4"/>
          <p:cNvSpPr>
            <a:spLocks noChangeArrowheads="1"/>
          </p:cNvSpPr>
          <p:nvPr/>
        </p:nvSpPr>
        <p:spPr bwMode="auto">
          <a:xfrm>
            <a:off x="457200" y="1501777"/>
            <a:ext cx="11277600" cy="4213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087438" indent="-28575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lnSpc>
                <a:spcPct val="80000"/>
              </a:lnSpc>
              <a:defRPr/>
            </a:pPr>
            <a:endParaRPr lang="en-US" altLang="en-US" sz="500" u="sng" dirty="0">
              <a:solidFill>
                <a:srgbClr val="FF0000"/>
              </a:solidFill>
            </a:endParaRPr>
          </a:p>
          <a:p>
            <a:pPr algn="just">
              <a:defRPr/>
            </a:pPr>
            <a:r>
              <a:rPr lang="en-US" altLang="en-US" sz="2000" dirty="0"/>
              <a:t>Cause an LOA to be submitted to the IEEE-SA (</a:t>
            </a:r>
            <a:r>
              <a:rPr lang="en-US" altLang="en-US" sz="2000" dirty="0">
                <a:hlinkClick r:id="rId3"/>
              </a:rPr>
              <a:t>patcom@ieee.org</a:t>
            </a:r>
            <a:r>
              <a:rPr lang="en-US" altLang="en-US" sz="2000" dirty="0"/>
              <a:t>); or</a:t>
            </a:r>
          </a:p>
          <a:p>
            <a:pPr algn="just">
              <a:defRPr/>
            </a:pPr>
            <a:endParaRPr lang="en-US" altLang="en-US" sz="2000" dirty="0"/>
          </a:p>
          <a:p>
            <a:pPr algn="just">
              <a:defRPr/>
            </a:pPr>
            <a:r>
              <a:rPr lang="en-US" altLang="en-US" sz="2000" dirty="0"/>
              <a:t>Provide the chair of this group with the identity of the holder(s) of any and all such claims as soon as possible; or</a:t>
            </a:r>
          </a:p>
          <a:p>
            <a:pPr algn="just">
              <a:defRPr/>
            </a:pPr>
            <a:endParaRPr lang="en-US" altLang="en-US" sz="2000" dirty="0"/>
          </a:p>
          <a:p>
            <a:pPr algn="just">
              <a:defRPr/>
            </a:pPr>
            <a:r>
              <a:rPr lang="en-US" altLang="en-US" sz="2000" dirty="0"/>
              <a:t>Speak up now and respond to this Call for Potentially Essential Patents</a:t>
            </a:r>
          </a:p>
          <a:p>
            <a:pPr algn="just">
              <a:defRPr/>
            </a:pPr>
            <a:endParaRPr lang="en-US" altLang="en-US" sz="2000" dirty="0"/>
          </a:p>
          <a:p>
            <a:pPr algn="just">
              <a:defRPr/>
            </a:pPr>
            <a:r>
              <a:rPr lang="en-US" altLang="en-US" sz="2000" dirty="0"/>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p>
          <a:p>
            <a:pPr marL="0" indent="0" algn="just">
              <a:buNone/>
              <a:defRPr/>
            </a:pPr>
            <a:r>
              <a:rPr lang="en-US" altLang="en-US" sz="2000" dirty="0"/>
              <a:t/>
            </a:r>
            <a:br>
              <a:rPr lang="en-US" altLang="en-US" sz="2000" dirty="0"/>
            </a:br>
            <a:endParaRPr lang="en-US" altLang="en-US" sz="2000" dirty="0"/>
          </a:p>
        </p:txBody>
      </p:sp>
      <p:sp>
        <p:nvSpPr>
          <p:cNvPr id="11269" name="Rectangle 2"/>
          <p:cNvSpPr txBox="1">
            <a:spLocks noChangeArrowheads="1"/>
          </p:cNvSpPr>
          <p:nvPr/>
        </p:nvSpPr>
        <p:spPr bwMode="auto">
          <a:xfrm>
            <a:off x="2057400" y="533400"/>
            <a:ext cx="7924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Ways to inform IEEE</a:t>
            </a:r>
          </a:p>
        </p:txBody>
      </p:sp>
      <p:sp>
        <p:nvSpPr>
          <p:cNvPr id="11271" name="Text Box 5"/>
          <p:cNvSpPr txBox="1">
            <a:spLocks noChangeArrowheads="1"/>
          </p:cNvSpPr>
          <p:nvPr/>
        </p:nvSpPr>
        <p:spPr bwMode="auto">
          <a:xfrm>
            <a:off x="457200" y="6172200"/>
            <a:ext cx="960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#2</a:t>
            </a:r>
            <a:endParaRPr lang="en-US" altLang="en-US" b="0" dirty="0"/>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smtClean="0"/>
              <a:t>Motion 230</a:t>
            </a:r>
            <a:endParaRPr lang="en-US" altLang="en-US" sz="3600" dirty="0"/>
          </a:p>
          <a:p>
            <a:pPr algn="ctr">
              <a:buFontTx/>
              <a:buNone/>
            </a:pP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11-22-2142-01-00bf-resolution-of-dmg-sensing-procedure-tbds</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a:t>
            </a:r>
            <a:r>
              <a:rPr lang="en-US" altLang="zh-CN" sz="1800" b="1" kern="0" dirty="0" smtClean="0"/>
              <a:t>Trainin</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smtClean="0"/>
              <a:t>22/2142r1 </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07431988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smtClean="0"/>
              <a:t>Motion 231</a:t>
            </a:r>
            <a:endParaRPr lang="en-US" altLang="en-US" sz="3600" dirty="0"/>
          </a:p>
          <a:p>
            <a:pPr algn="ctr">
              <a:buFontTx/>
              <a:buNone/>
            </a:pP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smtClean="0"/>
              <a:t>22/2146r1 </a:t>
            </a:r>
            <a:r>
              <a:rPr lang="en-US" altLang="zh-CN" sz="1600" dirty="0"/>
              <a:t>Updated PDT Sensing NDPA Frame Format</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22/2146r1 </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4837911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4000" dirty="0"/>
              <a:t>Motion </a:t>
            </a:r>
            <a:r>
              <a:rPr lang="en-US" altLang="zh-CN" sz="4000" dirty="0" smtClean="0"/>
              <a:t>232</a:t>
            </a:r>
            <a:endParaRPr lang="en-US" altLang="en-US" sz="4000" dirty="0">
              <a:solidFill>
                <a:schemeClr val="tx2"/>
              </a:solidFill>
            </a:endParaRPr>
          </a:p>
        </p:txBody>
      </p:sp>
      <p:sp>
        <p:nvSpPr>
          <p:cNvPr id="18" name="Rectangle 3"/>
          <p:cNvSpPr txBox="1">
            <a:spLocks noChangeArrowheads="1"/>
          </p:cNvSpPr>
          <p:nvPr/>
        </p:nvSpPr>
        <p:spPr bwMode="auto">
          <a:xfrm>
            <a:off x="838200" y="1600200"/>
            <a:ext cx="10439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dirty="0"/>
              <a:t>Move to modify the official channel model document IEEE 802.11 (21/0782r3) as IEEE 802.11 (21/0782r5) by adding the section 4.3 – Living Room Channel Model – Mono/</a:t>
            </a:r>
            <a:r>
              <a:rPr lang="en-US" altLang="zh-CN" sz="1800" dirty="0" err="1"/>
              <a:t>Bistatic</a:t>
            </a:r>
            <a:r>
              <a:rPr lang="en-US" altLang="zh-CN" sz="1800" dirty="0"/>
              <a:t>/Multi-static, section 7.3 Channel Data for Bi-Static-Directional Sub-Scenario and section 7.4 Channel Data for Isotropic </a:t>
            </a:r>
            <a:r>
              <a:rPr lang="en-US" altLang="zh-CN" sz="1800" dirty="0" smtClean="0"/>
              <a:t>Sub-Scenario.</a:t>
            </a: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Steve </a:t>
            </a:r>
            <a:r>
              <a:rPr lang="en-US" altLang="zh-CN" sz="1800" b="1" kern="0" dirty="0" smtClean="0"/>
              <a:t>Blandino</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21/0782r5</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380858660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4000" dirty="0"/>
              <a:t>Motion </a:t>
            </a:r>
            <a:r>
              <a:rPr lang="en-US" altLang="zh-CN" sz="4000" dirty="0" smtClean="0"/>
              <a:t>233</a:t>
            </a:r>
            <a:endParaRPr lang="en-US" altLang="en-US" sz="4000" dirty="0">
              <a:solidFill>
                <a:schemeClr val="tx2"/>
              </a:solidFill>
            </a:endParaRPr>
          </a:p>
        </p:txBody>
      </p:sp>
      <p:sp>
        <p:nvSpPr>
          <p:cNvPr id="18" name="Rectangle 3"/>
          <p:cNvSpPr txBox="1">
            <a:spLocks noChangeArrowheads="1"/>
          </p:cNvSpPr>
          <p:nvPr/>
        </p:nvSpPr>
        <p:spPr bwMode="auto">
          <a:xfrm>
            <a:off x="914400" y="1752600"/>
            <a:ext cx="10363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dirty="0"/>
              <a:t>Move to modify the official evaluation methodology document IEEE 802.11 (21/0876r3) as IEEE 802.11 (21/0876r5) by adding the option to evaluate scenarios using phased antenna arrays and by adding Section 2.4 Scenario 3: </a:t>
            </a:r>
            <a:r>
              <a:rPr lang="en-US" altLang="zh-CN" sz="1800" dirty="0" err="1"/>
              <a:t>Bistatic</a:t>
            </a:r>
            <a:r>
              <a:rPr lang="en-US" altLang="zh-CN" sz="1800" dirty="0"/>
              <a:t> indoor living room.</a:t>
            </a: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Steve </a:t>
            </a:r>
            <a:r>
              <a:rPr lang="en-US" altLang="zh-CN" sz="1800" b="1" kern="0" dirty="0" smtClean="0"/>
              <a:t>Blandino</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21/0876r5</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44237594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Tree>
    <p:extLst>
      <p:ext uri="{BB962C8B-B14F-4D97-AF65-F5344CB8AC3E}">
        <p14:creationId xmlns:p14="http://schemas.microsoft.com/office/powerpoint/2010/main" val="373362085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SP1-1: January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smtClean="0"/>
              <a:t>If we have an 2 days ad-hoc </a:t>
            </a:r>
            <a:r>
              <a:rPr lang="en-US" altLang="zh-CN" sz="1800" b="1" kern="0" dirty="0"/>
              <a:t>meeting on </a:t>
            </a:r>
            <a:r>
              <a:rPr lang="en-US" altLang="zh-CN" sz="1800" b="1" kern="0" dirty="0" smtClean="0"/>
              <a:t>during </a:t>
            </a:r>
            <a:r>
              <a:rPr lang="en-US" altLang="zh-CN" sz="1800" b="1" kern="0" dirty="0" smtClean="0">
                <a:solidFill>
                  <a:srgbClr val="0000FF"/>
                </a:solidFill>
              </a:rPr>
              <a:t>January 12-15</a:t>
            </a:r>
            <a:r>
              <a:rPr lang="en-US" altLang="zh-CN" sz="1800" b="1" kern="0" dirty="0" smtClean="0"/>
              <a:t>, 2023, </a:t>
            </a:r>
            <a:r>
              <a:rPr lang="en-US" altLang="zh-CN" sz="1800" b="1" kern="0" dirty="0">
                <a:solidFill>
                  <a:srgbClr val="0000FF"/>
                </a:solidFill>
              </a:rPr>
              <a:t>in Baltimore</a:t>
            </a:r>
            <a:r>
              <a:rPr lang="en-US" altLang="zh-CN" sz="1800" b="1" kern="0" dirty="0" smtClean="0">
                <a:solidFill>
                  <a:srgbClr val="0000FF"/>
                </a:solidFill>
              </a:rPr>
              <a:t>, Maryland (or </a:t>
            </a:r>
            <a:r>
              <a:rPr lang="en-US" altLang="zh-CN" sz="1800" b="1" kern="0" dirty="0">
                <a:solidFill>
                  <a:srgbClr val="0000FF"/>
                </a:solidFill>
              </a:rPr>
              <a:t>the bay </a:t>
            </a:r>
            <a:r>
              <a:rPr lang="en-US" altLang="zh-CN" sz="1800" b="1" kern="0" dirty="0" smtClean="0">
                <a:solidFill>
                  <a:srgbClr val="0000FF"/>
                </a:solidFill>
              </a:rPr>
              <a:t>area, to be confirmed) area </a:t>
            </a:r>
            <a:r>
              <a:rPr lang="en-US" altLang="zh-CN" sz="1800" b="1" kern="0" dirty="0">
                <a:solidFill>
                  <a:srgbClr val="0000FF"/>
                </a:solidFill>
              </a:rPr>
              <a:t>location </a:t>
            </a:r>
            <a:r>
              <a:rPr lang="en-US" altLang="zh-CN" sz="1800" b="1" kern="0" dirty="0"/>
              <a:t>for the purpose of </a:t>
            </a:r>
            <a:r>
              <a:rPr lang="en-US" altLang="zh-CN" sz="1800" b="1" kern="0" dirty="0" err="1" smtClean="0"/>
              <a:t>TGbf</a:t>
            </a:r>
            <a:r>
              <a:rPr lang="en-US" altLang="zh-CN" sz="1800" b="1" kern="0" dirty="0" smtClean="0"/>
              <a:t> </a:t>
            </a:r>
            <a:r>
              <a:rPr lang="en-US" altLang="zh-CN" sz="1800" b="1" kern="0" dirty="0"/>
              <a:t>comment resolution and consideration of document </a:t>
            </a:r>
            <a:r>
              <a:rPr lang="en-US" altLang="zh-CN" sz="1800" b="1" kern="0" dirty="0" smtClean="0"/>
              <a:t>submissions, please choose:</a:t>
            </a:r>
          </a:p>
          <a:p>
            <a:pPr lvl="1" algn="just">
              <a:buFont typeface="Arial" panose="020B0604020202020204" pitchFamily="34" charset="0"/>
              <a:buChar char="–"/>
              <a:defRPr/>
            </a:pPr>
            <a:r>
              <a:rPr lang="en-US" altLang="zh-CN" dirty="0">
                <a:latin typeface="Times New Roman" panose="02020603050405020304" pitchFamily="18" charset="0"/>
                <a:cs typeface="+mn-cs"/>
              </a:rPr>
              <a:t>Attend in </a:t>
            </a:r>
            <a:r>
              <a:rPr lang="en-US" altLang="zh-CN" dirty="0" smtClean="0">
                <a:latin typeface="Times New Roman" panose="02020603050405020304" pitchFamily="18" charset="0"/>
                <a:cs typeface="+mn-cs"/>
              </a:rPr>
              <a:t>person  -- 13</a:t>
            </a:r>
            <a:endParaRPr lang="en-US" altLang="zh-CN" dirty="0">
              <a:latin typeface="Times New Roman" panose="02020603050405020304" pitchFamily="18" charset="0"/>
              <a:cs typeface="+mn-cs"/>
            </a:endParaRPr>
          </a:p>
          <a:p>
            <a:pPr lvl="1" algn="just">
              <a:buFont typeface="Arial" panose="020B0604020202020204" pitchFamily="34" charset="0"/>
              <a:buChar char="–"/>
              <a:defRPr/>
            </a:pPr>
            <a:r>
              <a:rPr lang="en-US" altLang="zh-CN" dirty="0">
                <a:latin typeface="Times New Roman" panose="02020603050405020304" pitchFamily="18" charset="0"/>
                <a:cs typeface="+mn-cs"/>
              </a:rPr>
              <a:t>Attend </a:t>
            </a:r>
            <a:r>
              <a:rPr lang="en-US" altLang="zh-CN" dirty="0" smtClean="0">
                <a:latin typeface="Times New Roman" panose="02020603050405020304" pitchFamily="18" charset="0"/>
                <a:cs typeface="+mn-cs"/>
              </a:rPr>
              <a:t>online -- 29</a:t>
            </a:r>
            <a:endParaRPr lang="en-US" altLang="zh-CN" dirty="0">
              <a:latin typeface="Times New Roman" panose="02020603050405020304" pitchFamily="18" charset="0"/>
              <a:cs typeface="+mn-cs"/>
            </a:endParaRPr>
          </a:p>
          <a:p>
            <a:pPr lvl="1" algn="just">
              <a:buFont typeface="Arial" panose="020B0604020202020204" pitchFamily="34" charset="0"/>
              <a:buChar char="–"/>
              <a:defRPr/>
            </a:pPr>
            <a:r>
              <a:rPr lang="en-US" altLang="zh-CN" dirty="0">
                <a:latin typeface="Times New Roman" panose="02020603050405020304" pitchFamily="18" charset="0"/>
                <a:cs typeface="+mn-cs"/>
              </a:rPr>
              <a:t>Do not support Ad-hoc </a:t>
            </a:r>
            <a:r>
              <a:rPr lang="en-US" altLang="zh-CN" dirty="0" smtClean="0">
                <a:latin typeface="Times New Roman" panose="02020603050405020304" pitchFamily="18" charset="0"/>
                <a:cs typeface="+mn-cs"/>
              </a:rPr>
              <a:t>meeting -- 2</a:t>
            </a:r>
            <a:endParaRPr lang="en-US" altLang="zh-CN" dirty="0">
              <a:latin typeface="Times New Roman" panose="02020603050405020304" pitchFamily="18" charset="0"/>
              <a:cs typeface="+mn-cs"/>
            </a:endParaRPr>
          </a:p>
          <a:p>
            <a:pPr lvl="1" algn="just">
              <a:buFont typeface="Arial" panose="020B0604020202020204" pitchFamily="34" charset="0"/>
              <a:buChar char="–"/>
              <a:defRPr/>
            </a:pPr>
            <a:r>
              <a:rPr lang="en-US" altLang="zh-CN" dirty="0" smtClean="0">
                <a:latin typeface="Times New Roman" panose="02020603050405020304" pitchFamily="18" charset="0"/>
                <a:cs typeface="+mn-cs"/>
              </a:rPr>
              <a:t>Abstain -- 15</a:t>
            </a:r>
            <a:endParaRPr lang="en-US" altLang="zh-CN" dirty="0">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smtClean="0"/>
          </a:p>
          <a:p>
            <a:pPr marL="400050" lvl="2" indent="0">
              <a:buNone/>
              <a:defRPr/>
            </a:pPr>
            <a:endParaRPr lang="en-US" altLang="zh-CN" sz="1050" b="1" kern="0" dirty="0"/>
          </a:p>
        </p:txBody>
      </p:sp>
    </p:spTree>
    <p:extLst>
      <p:ext uri="{BB962C8B-B14F-4D97-AF65-F5344CB8AC3E}">
        <p14:creationId xmlns:p14="http://schemas.microsoft.com/office/powerpoint/2010/main" val="22005704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SP1-2: January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smtClean="0"/>
              <a:t>If we have an 2 days ad-hoc </a:t>
            </a:r>
            <a:r>
              <a:rPr lang="en-US" altLang="zh-CN" sz="1800" b="1" kern="0" dirty="0"/>
              <a:t>meeting on </a:t>
            </a:r>
            <a:r>
              <a:rPr lang="en-US" altLang="zh-CN" sz="1800" b="1" kern="0" dirty="0" smtClean="0"/>
              <a:t>during </a:t>
            </a:r>
            <a:r>
              <a:rPr lang="en-US" altLang="zh-CN" sz="1800" b="1" kern="0" dirty="0" smtClean="0">
                <a:solidFill>
                  <a:srgbClr val="0000FF"/>
                </a:solidFill>
              </a:rPr>
              <a:t>January 13-14</a:t>
            </a:r>
            <a:r>
              <a:rPr lang="en-US" altLang="zh-CN" sz="1800" b="1" kern="0" dirty="0" smtClean="0"/>
              <a:t>, 2023, </a:t>
            </a:r>
            <a:r>
              <a:rPr lang="en-US" altLang="zh-CN" sz="1800" b="1" kern="0" dirty="0" smtClean="0">
                <a:solidFill>
                  <a:srgbClr val="0000FF"/>
                </a:solidFill>
              </a:rPr>
              <a:t>in the Baltimore Hilton</a:t>
            </a:r>
            <a:r>
              <a:rPr lang="en-US" altLang="zh-CN" sz="1800" b="1" kern="0" dirty="0">
                <a:solidFill>
                  <a:srgbClr val="0000FF"/>
                </a:solidFill>
              </a:rPr>
              <a:t>, </a:t>
            </a:r>
            <a:r>
              <a:rPr lang="en-US" altLang="zh-CN" sz="1800" b="1" kern="0" dirty="0" smtClean="0">
                <a:solidFill>
                  <a:srgbClr val="0000FF"/>
                </a:solidFill>
              </a:rPr>
              <a:t>Baltimore, Maryland </a:t>
            </a:r>
            <a:r>
              <a:rPr lang="en-US" altLang="zh-CN" sz="1800" b="1" kern="0" dirty="0" smtClean="0"/>
              <a:t>for </a:t>
            </a:r>
            <a:r>
              <a:rPr lang="en-US" altLang="zh-CN" sz="1800" b="1" kern="0" dirty="0"/>
              <a:t>the purpose of </a:t>
            </a:r>
            <a:r>
              <a:rPr lang="en-US" altLang="zh-CN" sz="1800" b="1" kern="0" dirty="0" err="1" smtClean="0"/>
              <a:t>TGbf</a:t>
            </a:r>
            <a:r>
              <a:rPr lang="en-US" altLang="zh-CN" sz="1800" b="1" kern="0" dirty="0" smtClean="0"/>
              <a:t> </a:t>
            </a:r>
            <a:r>
              <a:rPr lang="en-US" altLang="zh-CN" sz="1800" b="1" kern="0" dirty="0"/>
              <a:t>comment resolution and consideration of document </a:t>
            </a:r>
            <a:r>
              <a:rPr lang="en-US" altLang="zh-CN" sz="1800" b="1" kern="0" dirty="0" smtClean="0"/>
              <a:t>submissions, please choose:</a:t>
            </a:r>
          </a:p>
          <a:p>
            <a:pPr lvl="1" algn="just">
              <a:buFont typeface="Arial" panose="020B0604020202020204" pitchFamily="34" charset="0"/>
              <a:buChar char="–"/>
              <a:defRPr/>
            </a:pPr>
            <a:r>
              <a:rPr lang="en-US" altLang="zh-CN" dirty="0">
                <a:latin typeface="Times New Roman" panose="02020603050405020304" pitchFamily="18" charset="0"/>
                <a:cs typeface="+mn-cs"/>
              </a:rPr>
              <a:t>Attend in </a:t>
            </a:r>
            <a:r>
              <a:rPr lang="en-US" altLang="zh-CN" dirty="0" smtClean="0">
                <a:latin typeface="Times New Roman" panose="02020603050405020304" pitchFamily="18" charset="0"/>
                <a:cs typeface="+mn-cs"/>
              </a:rPr>
              <a:t>person  --12</a:t>
            </a:r>
          </a:p>
          <a:p>
            <a:pPr lvl="1" algn="just">
              <a:buFont typeface="Arial" panose="020B0604020202020204" pitchFamily="34" charset="0"/>
              <a:buChar char="–"/>
              <a:defRPr/>
            </a:pPr>
            <a:r>
              <a:rPr lang="en-US" altLang="zh-CN" dirty="0" smtClean="0">
                <a:latin typeface="Times New Roman" panose="02020603050405020304" pitchFamily="18" charset="0"/>
                <a:cs typeface="+mn-cs"/>
              </a:rPr>
              <a:t>Attend online  --14</a:t>
            </a:r>
          </a:p>
          <a:p>
            <a:pPr lvl="1" algn="just">
              <a:buFont typeface="Arial" panose="020B0604020202020204" pitchFamily="34" charset="0"/>
              <a:buChar char="–"/>
              <a:defRPr/>
            </a:pPr>
            <a:r>
              <a:rPr lang="en-US" altLang="zh-CN" dirty="0" smtClean="0">
                <a:latin typeface="Times New Roman" panose="02020603050405020304" pitchFamily="18" charset="0"/>
                <a:cs typeface="+mn-cs"/>
              </a:rPr>
              <a:t>Do </a:t>
            </a:r>
            <a:r>
              <a:rPr lang="en-US" altLang="zh-CN" dirty="0">
                <a:latin typeface="Times New Roman" panose="02020603050405020304" pitchFamily="18" charset="0"/>
                <a:cs typeface="+mn-cs"/>
              </a:rPr>
              <a:t>not support Ad-hoc </a:t>
            </a:r>
            <a:r>
              <a:rPr lang="en-US" altLang="zh-CN" dirty="0" smtClean="0">
                <a:latin typeface="Times New Roman" panose="02020603050405020304" pitchFamily="18" charset="0"/>
                <a:cs typeface="+mn-cs"/>
              </a:rPr>
              <a:t>meeting  -- 0</a:t>
            </a:r>
            <a:endParaRPr lang="en-US" altLang="zh-CN" dirty="0">
              <a:latin typeface="Times New Roman" panose="02020603050405020304" pitchFamily="18" charset="0"/>
              <a:cs typeface="+mn-cs"/>
            </a:endParaRPr>
          </a:p>
          <a:p>
            <a:pPr lvl="1" algn="just">
              <a:buFont typeface="Arial" panose="020B0604020202020204" pitchFamily="34" charset="0"/>
              <a:buChar char="–"/>
              <a:defRPr/>
            </a:pPr>
            <a:r>
              <a:rPr lang="en-US" altLang="zh-CN" dirty="0" smtClean="0">
                <a:latin typeface="Times New Roman" panose="02020603050405020304" pitchFamily="18" charset="0"/>
                <a:cs typeface="+mn-cs"/>
              </a:rPr>
              <a:t>Abstain  -- 4</a:t>
            </a:r>
            <a:endParaRPr lang="en-US" altLang="zh-CN" sz="1050" b="1" kern="0" dirty="0"/>
          </a:p>
        </p:txBody>
      </p:sp>
    </p:spTree>
    <p:extLst>
      <p:ext uri="{BB962C8B-B14F-4D97-AF65-F5344CB8AC3E}">
        <p14:creationId xmlns:p14="http://schemas.microsoft.com/office/powerpoint/2010/main" val="254895010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Motion: January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a </a:t>
            </a:r>
            <a:r>
              <a:rPr lang="en-US" altLang="zh-CN" sz="1800" b="1" kern="0" dirty="0" err="1" smtClean="0"/>
              <a:t>TGbf</a:t>
            </a:r>
            <a:r>
              <a:rPr lang="en-US" altLang="zh-CN" sz="1800" b="1" kern="0" dirty="0" smtClean="0"/>
              <a:t> </a:t>
            </a:r>
            <a:r>
              <a:rPr lang="en-US" altLang="zh-CN" sz="1800" b="1" kern="0" dirty="0"/>
              <a:t>ad-hoc meeting on </a:t>
            </a:r>
            <a:r>
              <a:rPr lang="en-US" altLang="zh-CN" sz="1800" b="1" kern="0" dirty="0" smtClean="0">
                <a:solidFill>
                  <a:srgbClr val="0000FF"/>
                </a:solidFill>
              </a:rPr>
              <a:t>January 13-14</a:t>
            </a:r>
            <a:r>
              <a:rPr lang="en-US" altLang="zh-CN" sz="1800" b="1" kern="0" dirty="0" smtClean="0"/>
              <a:t>, 2023, </a:t>
            </a:r>
            <a:r>
              <a:rPr lang="en-US" altLang="zh-CN" sz="1800" b="1" kern="0" dirty="0">
                <a:solidFill>
                  <a:srgbClr val="0000FF"/>
                </a:solidFill>
              </a:rPr>
              <a:t>in the Baltimore Hilton, Baltimore, Maryland </a:t>
            </a:r>
            <a:r>
              <a:rPr lang="en-US" altLang="zh-CN" sz="1800" b="1" kern="0" dirty="0" smtClean="0"/>
              <a:t>for </a:t>
            </a:r>
            <a:r>
              <a:rPr lang="en-US" altLang="zh-CN" sz="1800" b="1" kern="0" dirty="0"/>
              <a:t>the purpose of </a:t>
            </a:r>
            <a:r>
              <a:rPr lang="en-US" altLang="zh-CN" sz="1800" b="1" kern="0" dirty="0" err="1" smtClean="0"/>
              <a:t>TGbf</a:t>
            </a:r>
            <a:r>
              <a:rPr lang="en-US" altLang="zh-CN" sz="1800" b="1" kern="0" dirty="0" smtClean="0"/>
              <a:t> </a:t>
            </a:r>
            <a:r>
              <a:rPr lang="en-US" altLang="zh-CN" sz="1800" b="1" kern="0" dirty="0"/>
              <a:t>comment resolution and consideration of document submissions.</a:t>
            </a:r>
          </a:p>
          <a:p>
            <a:pPr marL="342900" lvl="1" indent="-342900"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a:t>
            </a:r>
            <a:r>
              <a:rPr lang="en-US" altLang="zh-CN" sz="1800" b="1" kern="0" dirty="0"/>
              <a:t>Yan Xin </a:t>
            </a:r>
            <a:r>
              <a:rPr lang="en-US" altLang="zh-CN" sz="1800" b="1" kern="0" dirty="0" smtClean="0"/>
              <a:t>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dirty="0" smtClean="0"/>
              <a:t>Mix-mode </a:t>
            </a:r>
            <a:r>
              <a:rPr lang="en-US" altLang="zh-CN" dirty="0"/>
              <a:t>meeting</a:t>
            </a:r>
          </a:p>
          <a:p>
            <a:pPr marL="628650" lvl="2">
              <a:buFont typeface="微软雅黑" panose="020B0503020204020204" pitchFamily="34" charset="-122"/>
              <a:buChar char="–"/>
              <a:defRPr/>
            </a:pP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0761548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smtClean="0"/>
              <a:t>SP Motion </a:t>
            </a:r>
            <a:r>
              <a:rPr lang="en-US" altLang="zh-CN" sz="4000" dirty="0"/>
              <a:t>xx</a:t>
            </a:r>
          </a:p>
        </p:txBody>
      </p:sp>
      <p:sp>
        <p:nvSpPr>
          <p:cNvPr id="3" name="Rectangle 3"/>
          <p:cNvSpPr txBox="1">
            <a:spLocks noChangeArrowheads="1"/>
          </p:cNvSpPr>
          <p:nvPr/>
        </p:nvSpPr>
        <p:spPr bwMode="auto">
          <a:xfrm>
            <a:off x="304800" y="1676400"/>
            <a:ext cx="11506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1" indent="0" algn="just">
              <a:buNone/>
              <a:defRPr/>
            </a:pPr>
            <a:r>
              <a:rPr lang="en-US" altLang="zh-CN" sz="1400" b="1" kern="0" dirty="0" smtClean="0"/>
              <a:t>SP (PDT):</a:t>
            </a:r>
            <a:endParaRPr lang="en-US" altLang="zh-CN" sz="1400" b="1" kern="0" dirty="0"/>
          </a:p>
          <a:p>
            <a:pPr marL="0" lvl="1" indent="0" algn="just">
              <a:buNone/>
              <a:defRPr/>
            </a:pPr>
            <a:r>
              <a:rPr lang="en-US" altLang="zh-CN" sz="1400" b="1" kern="0" dirty="0" smtClean="0"/>
              <a:t>Do </a:t>
            </a:r>
            <a:r>
              <a:rPr lang="en-US" altLang="zh-CN" sz="1400" b="1" kern="0" dirty="0"/>
              <a:t>you support including the text proposed in the following document into the IEEE 802.11bf draft amendment?</a:t>
            </a:r>
          </a:p>
          <a:p>
            <a:pPr lvl="1" algn="just">
              <a:buFont typeface="Arial" panose="020B0604020202020204" pitchFamily="34" charset="0"/>
              <a:buChar char="–"/>
              <a:defRPr/>
            </a:pPr>
            <a:r>
              <a:rPr lang="en-US" altLang="zh-CN" sz="1400" dirty="0" smtClean="0"/>
              <a:t>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smtClean="0"/>
              <a:t>Motion (PDT):</a:t>
            </a:r>
            <a:endParaRPr lang="en-US" altLang="zh-CN" sz="1400" b="1" kern="0" dirty="0"/>
          </a:p>
          <a:p>
            <a:pPr marL="0" lvl="1" indent="0" algn="just">
              <a:buNone/>
              <a:defRPr/>
            </a:pPr>
            <a:r>
              <a:rPr lang="en-US" altLang="zh-CN" sz="1400" b="1" kern="0" dirty="0"/>
              <a:t>Move to include the text proposed in the following document into the IEEE 802.11bf draft amendment:</a:t>
            </a:r>
          </a:p>
          <a:p>
            <a:pPr lvl="1" algn="just">
              <a:buFont typeface="Arial" panose="020B0604020202020204" pitchFamily="34" charset="0"/>
              <a:buChar char="–"/>
              <a:defRPr/>
            </a:pPr>
            <a:r>
              <a:rPr lang="en-US" altLang="zh-CN" sz="1400" dirty="0" smtClean="0"/>
              <a:t>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a:t>SP </a:t>
            </a:r>
            <a:r>
              <a:rPr lang="en-US" altLang="zh-CN" sz="1400" b="1" kern="0" dirty="0" smtClean="0"/>
              <a:t>(CR):</a:t>
            </a:r>
          </a:p>
          <a:p>
            <a:pPr marL="0" lvl="1" indent="0" algn="just">
              <a:buNone/>
              <a:defRPr/>
            </a:pPr>
            <a:r>
              <a:rPr lang="en-US" altLang="zh-CN" sz="1400" b="1" kern="0" dirty="0"/>
              <a:t>Do you agree to resolve the following CIDs listed in the following document </a:t>
            </a:r>
            <a:r>
              <a:rPr lang="en-US" altLang="zh-CN" sz="1400" b="1" kern="0" dirty="0" smtClean="0"/>
              <a:t>and </a:t>
            </a:r>
            <a:r>
              <a:rPr lang="en-US" altLang="zh-CN" sz="1400" b="1" kern="0" dirty="0"/>
              <a:t>incorporate the text changes into the latest </a:t>
            </a:r>
            <a:r>
              <a:rPr lang="en-US" altLang="zh-CN" sz="1400" b="1" kern="0" dirty="0" err="1" smtClean="0"/>
              <a:t>TGbf</a:t>
            </a:r>
            <a:r>
              <a:rPr lang="en-US" altLang="zh-CN" sz="1400" b="1" kern="0" dirty="0" smtClean="0"/>
              <a:t> </a:t>
            </a:r>
            <a:r>
              <a:rPr lang="en-US" altLang="zh-CN" sz="1400" b="1" kern="0" dirty="0"/>
              <a:t>draft</a:t>
            </a:r>
            <a:r>
              <a:rPr lang="en-US" altLang="zh-CN" sz="1400" b="1" kern="0" dirty="0" smtClean="0"/>
              <a:t>?</a:t>
            </a:r>
          </a:p>
          <a:p>
            <a:pPr lvl="1" algn="just">
              <a:buFont typeface="Arial" panose="020B0604020202020204" pitchFamily="34" charset="0"/>
              <a:buChar char="–"/>
              <a:defRPr/>
            </a:pPr>
            <a:r>
              <a:rPr lang="en-US" altLang="zh-CN" sz="1400" dirty="0" smtClean="0"/>
              <a:t>CID, in 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smtClean="0"/>
              <a:t>Motion (CR):</a:t>
            </a:r>
          </a:p>
          <a:p>
            <a:pPr marL="0" lvl="1" indent="0" algn="just">
              <a:buNone/>
              <a:defRPr/>
            </a:pPr>
            <a:r>
              <a:rPr lang="en-US" altLang="zh-CN" sz="1400" b="1" kern="0" dirty="0"/>
              <a:t>Move to approve resolutions to the following CIDs listed in the following document </a:t>
            </a:r>
            <a:r>
              <a:rPr lang="en-US" altLang="zh-CN" sz="1400" b="1" kern="0" dirty="0" smtClean="0"/>
              <a:t>and </a:t>
            </a:r>
            <a:r>
              <a:rPr lang="en-US" altLang="zh-CN" sz="1400" b="1" kern="0" dirty="0"/>
              <a:t>incorporate the text changes into the latest </a:t>
            </a:r>
            <a:r>
              <a:rPr lang="en-US" altLang="zh-CN" sz="1400" b="1" kern="0" dirty="0" err="1" smtClean="0"/>
              <a:t>TGbf</a:t>
            </a:r>
            <a:r>
              <a:rPr lang="en-US" altLang="zh-CN" sz="1400" b="1" kern="0" dirty="0" smtClean="0"/>
              <a:t> draft:</a:t>
            </a:r>
          </a:p>
          <a:p>
            <a:pPr lvl="1" algn="just">
              <a:buFont typeface="Arial" panose="020B0604020202020204" pitchFamily="34" charset="0"/>
              <a:buChar char="–"/>
              <a:defRPr/>
            </a:pPr>
            <a:r>
              <a:rPr lang="en-US" altLang="zh-CN" sz="1400" dirty="0" smtClean="0"/>
              <a:t>CID, in DCN </a:t>
            </a:r>
            <a:r>
              <a:rPr lang="en-US" altLang="zh-CN" sz="1400" dirty="0"/>
              <a:t>+ title</a:t>
            </a:r>
          </a:p>
          <a:p>
            <a:pPr marL="0" lvl="1" indent="0" algn="just">
              <a:buNone/>
              <a:defRPr/>
            </a:pPr>
            <a:endParaRPr lang="en-US" altLang="zh-CN" sz="1400" b="1" kern="0" dirty="0"/>
          </a:p>
        </p:txBody>
      </p:sp>
    </p:spTree>
    <p:extLst>
      <p:ext uri="{BB962C8B-B14F-4D97-AF65-F5344CB8AC3E}">
        <p14:creationId xmlns:p14="http://schemas.microsoft.com/office/powerpoint/2010/main" val="15550952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2057400" y="609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GB" altLang="en-US" sz="1200" u="sng">
              <a:solidFill>
                <a:srgbClr val="000099"/>
              </a:solidFill>
              <a:latin typeface="Helvetica" panose="020B0604020202020204" pitchFamily="34" charset="0"/>
            </a:endParaRPr>
          </a:p>
        </p:txBody>
      </p:sp>
      <p:sp>
        <p:nvSpPr>
          <p:cNvPr id="12291" name="Rectangle 4"/>
          <p:cNvSpPr>
            <a:spLocks noChangeArrowheads="1"/>
          </p:cNvSpPr>
          <p:nvPr/>
        </p:nvSpPr>
        <p:spPr bwMode="auto">
          <a:xfrm>
            <a:off x="457200" y="1447800"/>
            <a:ext cx="11277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buClr>
                <a:srgbClr val="CC3300"/>
              </a:buClr>
              <a:buSzPct val="50000"/>
              <a:buFont typeface="Monotype Sorts" charset="2"/>
              <a:buChar char="l"/>
            </a:pPr>
            <a:endParaRPr lang="en-US" altLang="en-US" sz="800" b="0" u="sng" dirty="0">
              <a:solidFill>
                <a:srgbClr val="FF0000"/>
              </a:solidFill>
              <a:latin typeface="Arial" panose="020B0604020202020204" pitchFamily="34" charset="0"/>
            </a:endParaRPr>
          </a:p>
          <a:p>
            <a:pPr algn="just">
              <a:lnSpc>
                <a:spcPct val="80000"/>
              </a:lnSpc>
              <a:spcAft>
                <a:spcPct val="40000"/>
              </a:spcAft>
              <a:buSzPct val="50000"/>
              <a:buFont typeface="Monotype Sorts" charset="2"/>
              <a:buChar char="l"/>
            </a:pPr>
            <a:r>
              <a:rPr lang="en-US" altLang="en-US" sz="2000" dirty="0">
                <a:cs typeface="Times New Roman" panose="02020603050405020304" pitchFamily="18" charset="0"/>
              </a:rPr>
              <a:t>All IEEE-SA standards meetings shall be conducted in compliance with all applicable laws, including antitrust and competition laws.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the interpretation, validity, or essentiality of patents/patent claims.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specific license rates, terms, or conditions.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Relative costs of different technical approaches that include relative costs of patent licensing terms may be discussed in standards development meetings.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Technical considerations remain the primary focus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or engage in the fixing of product prices, allocation of customers, or division of sales markets.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the status or substance of ongoing or threatened litigation.</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be silent if inappropriate topics are discussed … do formally object.</a:t>
            </a:r>
          </a:p>
          <a:p>
            <a:pPr algn="ctr">
              <a:lnSpc>
                <a:spcPct val="80000"/>
              </a:lnSpc>
              <a:buClr>
                <a:srgbClr val="CC3300"/>
              </a:buClr>
              <a:buSzPct val="50000"/>
              <a:buFont typeface="Monotype Sorts" charset="2"/>
              <a:buNone/>
            </a:pPr>
            <a:r>
              <a:rPr lang="en-US" altLang="en-US" sz="1050" dirty="0">
                <a:cs typeface="Times New Roman" panose="02020603050405020304" pitchFamily="18" charset="0"/>
              </a:rPr>
              <a:t>---------------------------------------------------------------   </a:t>
            </a:r>
          </a:p>
          <a:p>
            <a:pPr algn="ctr">
              <a:lnSpc>
                <a:spcPct val="80000"/>
              </a:lnSpc>
              <a:buClr>
                <a:srgbClr val="CC3300"/>
              </a:buClr>
              <a:buSzPct val="50000"/>
              <a:buFont typeface="Monotype Sorts" charset="2"/>
              <a:buNone/>
            </a:pPr>
            <a:r>
              <a:rPr lang="en-US" altLang="en-US" sz="1400" dirty="0">
                <a:cs typeface="Times New Roman" panose="02020603050405020304" pitchFamily="18" charset="0"/>
              </a:rPr>
              <a:t>For more details, see IEEE-SA Standards Board Operations Manual, clause 5.3.10 and </a:t>
            </a:r>
            <a:br>
              <a:rPr lang="en-US" altLang="en-US" sz="1400" dirty="0">
                <a:cs typeface="Times New Roman" panose="02020603050405020304" pitchFamily="18" charset="0"/>
              </a:rPr>
            </a:br>
            <a:r>
              <a:rPr lang="en-US" altLang="en-US" sz="1400" dirty="0">
                <a:cs typeface="Times New Roman" panose="02020603050405020304" pitchFamily="18" charset="0"/>
              </a:rPr>
              <a:t>Antitrust and Competition Policy: What You Need to Know at http://standards.ieee.org/develop/policies/antitrust.pdf</a:t>
            </a:r>
          </a:p>
        </p:txBody>
      </p:sp>
      <p:sp>
        <p:nvSpPr>
          <p:cNvPr id="12292"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Other Guideline for IEEE WG meetings</a:t>
            </a:r>
          </a:p>
        </p:txBody>
      </p:sp>
      <p:sp>
        <p:nvSpPr>
          <p:cNvPr id="12295" name="Text Box 4"/>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#3</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2057400" y="609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GB" altLang="en-US" sz="1200" u="sng">
              <a:solidFill>
                <a:srgbClr val="000099"/>
              </a:solidFill>
              <a:latin typeface="Helvetica" panose="020B0604020202020204" pitchFamily="34" charset="0"/>
            </a:endParaRPr>
          </a:p>
        </p:txBody>
      </p:sp>
      <p:sp>
        <p:nvSpPr>
          <p:cNvPr id="13315" name="Rectangle 4"/>
          <p:cNvSpPr>
            <a:spLocks noChangeArrowheads="1"/>
          </p:cNvSpPr>
          <p:nvPr/>
        </p:nvSpPr>
        <p:spPr bwMode="auto">
          <a:xfrm>
            <a:off x="457200" y="1295400"/>
            <a:ext cx="11277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30188" indent="-230188">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687388" indent="-230188">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144588" indent="-230188">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buClr>
                <a:srgbClr val="CC3300"/>
              </a:buClr>
              <a:buSzPct val="50000"/>
              <a:buFont typeface="Monotype Sorts" charset="2"/>
              <a:buChar char="l"/>
            </a:pPr>
            <a:endParaRPr lang="en-US" altLang="en-US" b="0" u="sng" dirty="0">
              <a:solidFill>
                <a:srgbClr val="FF0000"/>
              </a:solidFill>
              <a:latin typeface="Arial" panose="020B0604020202020204" pitchFamily="34" charset="0"/>
            </a:endParaRPr>
          </a:p>
          <a:p>
            <a:pPr algn="just">
              <a:spcAft>
                <a:spcPts val="550"/>
              </a:spcAft>
              <a:buClr>
                <a:srgbClr val="CC3300"/>
              </a:buClr>
              <a:buSzPct val="50000"/>
              <a:buNone/>
            </a:pPr>
            <a:r>
              <a:rPr lang="en-US" altLang="en-US" sz="2000" dirty="0"/>
              <a:t>The patent policy and the procedures used to execute that policy are documented in the:</a:t>
            </a:r>
          </a:p>
          <a:p>
            <a:pPr>
              <a:spcAft>
                <a:spcPts val="550"/>
              </a:spcAft>
              <a:buSzPct val="50000"/>
              <a:buFont typeface="Monotype Sorts" charset="2"/>
              <a:buChar char="l"/>
            </a:pPr>
            <a:r>
              <a:rPr lang="en-US" altLang="en-US" sz="2000" dirty="0"/>
              <a:t>IEEE-SA Standards Board Bylaws (</a:t>
            </a:r>
            <a:r>
              <a:rPr lang="en-US" altLang="en-US" sz="2000" dirty="0">
                <a:hlinkClick r:id="rId3"/>
              </a:rPr>
              <a:t>http://standards.ieee.org/develop/policies/bylaws/sect6-7.html#6</a:t>
            </a:r>
            <a:r>
              <a:rPr lang="en-US" altLang="en-US" sz="2000" dirty="0"/>
              <a:t>)  </a:t>
            </a:r>
          </a:p>
          <a:p>
            <a:pPr>
              <a:spcAft>
                <a:spcPts val="550"/>
              </a:spcAft>
              <a:buSzPct val="50000"/>
              <a:buFont typeface="Monotype Sorts" charset="2"/>
              <a:buChar char="l"/>
            </a:pPr>
            <a:r>
              <a:rPr lang="en-US" altLang="en-US" sz="2000" dirty="0"/>
              <a:t>IEEE-SA Standards Board Operations Manual (</a:t>
            </a:r>
            <a:r>
              <a:rPr lang="en-US" altLang="en-US" sz="2000" dirty="0">
                <a:hlinkClick r:id="rId4"/>
              </a:rPr>
              <a:t>http://standards.ieee.org/develop/policies/opman/sect6.html#6.3</a:t>
            </a:r>
            <a:r>
              <a:rPr lang="en-US" altLang="en-US" sz="2000" dirty="0"/>
              <a:t>)</a:t>
            </a:r>
          </a:p>
          <a:p>
            <a:pPr>
              <a:spcBef>
                <a:spcPts val="1800"/>
              </a:spcBef>
              <a:spcAft>
                <a:spcPts val="550"/>
              </a:spcAft>
              <a:buClr>
                <a:srgbClr val="CC3300"/>
              </a:buClr>
              <a:buSzPct val="50000"/>
              <a:buNone/>
            </a:pPr>
            <a:r>
              <a:rPr lang="en-US" altLang="en-US" sz="2000" dirty="0"/>
              <a:t>Material about the patent policy is available at </a:t>
            </a:r>
            <a:r>
              <a:rPr lang="en-US" altLang="en-US" sz="2000" dirty="0">
                <a:hlinkClick r:id="rId5"/>
              </a:rPr>
              <a:t>http://standards.ieee.org/about/sasb/patcom/materials.html</a:t>
            </a:r>
            <a:endParaRPr lang="en-US" altLang="en-US" sz="2000" dirty="0"/>
          </a:p>
          <a:p>
            <a:pPr algn="just">
              <a:spcBef>
                <a:spcPts val="1800"/>
              </a:spcBef>
              <a:spcAft>
                <a:spcPts val="550"/>
              </a:spcAft>
              <a:buClr>
                <a:srgbClr val="CC3300"/>
              </a:buClr>
              <a:buSzPct val="50000"/>
              <a:buNone/>
            </a:pPr>
            <a:r>
              <a:rPr lang="en-US" altLang="en-US" sz="2000" dirty="0">
                <a:cs typeface="Calibri" panose="020F0502020204030204" pitchFamily="34" charset="0"/>
              </a:rPr>
              <a:t>If you have questions, contact the IEEE-SA Standards Board Patent Committee Administrator at </a:t>
            </a:r>
            <a:r>
              <a:rPr lang="en-US" altLang="en-US" sz="2000" dirty="0">
                <a:cs typeface="Calibri" panose="020F0502020204030204" pitchFamily="34" charset="0"/>
                <a:hlinkClick r:id="rId6"/>
              </a:rPr>
              <a:t>patcom@ieee.org</a:t>
            </a:r>
            <a:endParaRPr lang="en-US" altLang="en-US" sz="2000" dirty="0">
              <a:cs typeface="Calibri" panose="020F0502020204030204" pitchFamily="34" charset="0"/>
            </a:endParaRPr>
          </a:p>
          <a:p>
            <a:pPr algn="just">
              <a:spcBef>
                <a:spcPts val="1800"/>
              </a:spcBef>
              <a:spcAft>
                <a:spcPts val="550"/>
              </a:spcAft>
              <a:buClr>
                <a:srgbClr val="CC3300"/>
              </a:buClr>
              <a:buSzPct val="50000"/>
              <a:buNone/>
            </a:pPr>
            <a:endParaRPr lang="en-US" altLang="en-US" sz="2000" dirty="0">
              <a:cs typeface="Calibri" panose="020F0502020204030204" pitchFamily="34" charset="0"/>
            </a:endParaRPr>
          </a:p>
          <a:p>
            <a:pPr algn="just">
              <a:spcAft>
                <a:spcPts val="550"/>
              </a:spcAft>
              <a:buClr>
                <a:srgbClr val="CC3300"/>
              </a:buClr>
              <a:buSzPct val="50000"/>
              <a:buNone/>
            </a:pPr>
            <a:endParaRPr lang="en-US" altLang="en-US" sz="2000" dirty="0">
              <a:cs typeface="Calibri" panose="020F0502020204030204" pitchFamily="34" charset="0"/>
            </a:endParaRPr>
          </a:p>
          <a:p>
            <a:pPr algn="just">
              <a:spcAft>
                <a:spcPts val="550"/>
              </a:spcAft>
              <a:buClr>
                <a:srgbClr val="CC3300"/>
              </a:buClr>
              <a:buSzPct val="50000"/>
              <a:buFont typeface="Monotype Sorts" charset="2"/>
              <a:buChar char="l"/>
            </a:pPr>
            <a:endParaRPr lang="en-US" altLang="en-US" sz="2800" dirty="0">
              <a:cs typeface="Calibri" panose="020F0502020204030204" pitchFamily="34" charset="0"/>
            </a:endParaRPr>
          </a:p>
          <a:p>
            <a:pPr>
              <a:lnSpc>
                <a:spcPct val="80000"/>
              </a:lnSpc>
              <a:spcAft>
                <a:spcPct val="40000"/>
              </a:spcAft>
              <a:buClr>
                <a:srgbClr val="CC3300"/>
              </a:buClr>
              <a:buSzPct val="50000"/>
              <a:buFont typeface="Monotype Sorts" charset="2"/>
              <a:buChar char="l"/>
            </a:pPr>
            <a:endParaRPr lang="en-US" altLang="en-US" sz="1400" dirty="0">
              <a:cs typeface="Times New Roman" panose="02020603050405020304" pitchFamily="18" charset="0"/>
            </a:endParaRPr>
          </a:p>
        </p:txBody>
      </p:sp>
      <p:sp>
        <p:nvSpPr>
          <p:cNvPr id="13316"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Patent related information</a:t>
            </a:r>
          </a:p>
        </p:txBody>
      </p:sp>
      <p:sp>
        <p:nvSpPr>
          <p:cNvPr id="13319" name="Text Box 5"/>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#4</a:t>
            </a:r>
            <a:endParaRPr lang="en-US" altLang="en-US" b="0"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171502</TotalTime>
  <Words>5361</Words>
  <Application>Microsoft Office PowerPoint</Application>
  <PresentationFormat>宽屏</PresentationFormat>
  <Paragraphs>1505</Paragraphs>
  <Slides>78</Slides>
  <Notes>78</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78</vt:i4>
      </vt:variant>
    </vt:vector>
  </HeadingPairs>
  <TitlesOfParts>
    <vt:vector size="90" baseType="lpstr">
      <vt:lpstr>Monotype Sorts</vt:lpstr>
      <vt:lpstr>MS Gothic</vt:lpstr>
      <vt:lpstr>MS PGothic</vt:lpstr>
      <vt:lpstr>等线</vt:lpstr>
      <vt:lpstr>宋体</vt:lpstr>
      <vt:lpstr>微软雅黑</vt:lpstr>
      <vt:lpstr>Arial</vt:lpstr>
      <vt:lpstr>Calibri</vt:lpstr>
      <vt:lpstr>Helvetica</vt:lpstr>
      <vt:lpstr>Times New Roman</vt:lpstr>
      <vt:lpstr>Wingdings</vt:lpstr>
      <vt:lpstr>802-11-Submission</vt:lpstr>
      <vt:lpstr>Task Group bf Meeting agenda, December teleconference 2022</vt:lpstr>
      <vt:lpstr>IEEE 802.11 Task Group bf WLAN Sensing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TGbf Timeline (Updated)</vt:lpstr>
      <vt:lpstr>PowerPoint 演示文稿</vt:lpstr>
      <vt:lpstr>PowerPoint 演示文稿</vt:lpstr>
      <vt:lpstr>D0.1 CR Status (Until September Interim)</vt:lpstr>
      <vt:lpstr>PowerPoint 演示文稿</vt:lpstr>
      <vt:lpstr>RSVP Requested</vt:lpstr>
      <vt:lpstr>1st Workshop on Wi-Fi Sensing (WiSe 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Task Group bf Meeting agenda, July teleconference 2022</dc:title>
  <dc:description/>
  <cp:lastModifiedBy>Hanxiao (Tony, WT Lab)</cp:lastModifiedBy>
  <cp:revision>751</cp:revision>
  <cp:lastPrinted>2014-11-04T15:04:57Z</cp:lastPrinted>
  <dcterms:created xsi:type="dcterms:W3CDTF">2007-04-17T18:10:23Z</dcterms:created>
  <dcterms:modified xsi:type="dcterms:W3CDTF">2022-12-19T16:01:01Z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(12)O48q+nWDiKNAVXoAwq58w7ATF5BZpxUzus1FEuepahc6BRLUWdfXeHQFTCUY0LJynFgfmRNUPZlAVy+j0r6pbTTT4EXTIDQn++fDAJzW+wNWbLiJe8Z4f4WxdeblmkwEZYVIjqjQH/zBS5y6b9GoioXTXjFlVZ7xPu5xRU0WiDXzU0e3oG78RYbPZ2aHX/hl9SFYOtYdUMQjNw+W6g45GYePd7oGmr8CiOcEr8o5DLsyXdeT</vt:lpwstr>
  </property>
  <property fmtid="{D5CDD505-2E9C-101B-9397-08002B2CF9AE}" pid="3" name="_ms_pID_7253431">
    <vt:lpwstr>hBtTL66MZvP2f/KaV3adKT94KHNJID0xypYHmm25hGzk/ETif8Sj8xBGFsYnZVfYQOQ/wAyM9jGI1mxvLrml8FSLl4bDbfLtpebXgH+6bsglE2sjb5/6PLqZ6vrPMuq4xHCeAFploXk9GR4pqeBSsTI3ryAIkLOeZIHu3OlyhiIUHAYFFjusCknP+OLaVPfpnqpJjopJQHwudTzey6vtimu1b8SZqaoMzXoWNM8jqNR1+tnd</vt:lpwstr>
  </property>
  <property fmtid="{D5CDD505-2E9C-101B-9397-08002B2CF9AE}" pid="4" name="_ms_pID_7253432">
    <vt:lpwstr>x8ME0DQ2PpRh3avrRbfrZv56P6DdLEWGgiSMf+uDB4pq8mzhbhG6zPVPz3X1HS7rV0q5VF4keEsOSPp/KUMahD6kIQ6nI8qma02y7yusddScuZyMKuYK7AFTacu2BRKKxw82Xzx/b9m828jjjbhdYp08I8L82pMlPMiTjrFCpVp1AC8y6wfo3GM3bJVjc7D4DG5rJI1R0MXpzIiQOzKrXn0tHb6SOvbzeZuVqelsG00qCwte</vt:lpwstr>
  </property>
  <property fmtid="{D5CDD505-2E9C-101B-9397-08002B2CF9AE}" pid="5" name="_ms_pID_7253433">
    <vt:lpwstr>DeUnBJ7jXkhDFSfx2mbaZLiRTmabchORs5UcQM7t6iy9W9V5x0aJrpdekEha9ev1v7ztBtDiSNiz0nb5TnbmoOjSO9dSTPtxKJtkBk0VOT8v8uSIsc13cQc0DfmbMnZDCw/73NT8fGNvpvuxnOABvrA90Ua7RN1L2t9H8pOjEZKxCOmcGK2xRY5PojaZXHShwppauFNrvLHwrK2A1xMWv2Hy/8UBtsBI7RPOw+pkMh3CoR5h</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ms_pID_7253433_00">
    <vt:lpwstr>_ms_pID_7253433</vt:lpwstr>
  </property>
  <property fmtid="{D5CDD505-2E9C-101B-9397-08002B2CF9AE}" pid="10" name="_ms_pID_7253434">
    <vt:lpwstr>9t84MRtTx6Thnshgwp5BWq4UiuH84Eiujfe39Icajo8bMu+OO+aJRKLepkNrNUE99MU7YuJd+fFCg3aweaBTnq2fGfvMW7Ut/bQu8RC1FTVvRRLGOQlyb7hYMxC9aIRdVBZ6p18/5pQrL2cu4rhCKSpebJkgn8YLAtFbLQvYKXu93YKEYLjKpDwJeP+CyI8vT062JGalwlQ3Yvee3IDqJW1yqOBg24U7zWL0L3MKhhrvO8f0</vt:lpwstr>
  </property>
  <property fmtid="{D5CDD505-2E9C-101B-9397-08002B2CF9AE}" pid="11" name="_ms_pID_7253434_00">
    <vt:lpwstr>_ms_pID_7253434</vt:lpwstr>
  </property>
  <property fmtid="{D5CDD505-2E9C-101B-9397-08002B2CF9AE}" pid="12" name="_ms_pID_7253435">
    <vt:lpwstr>6GWTJDqz29S7smRvZQ2d6O2tevCrNSUYcO/TE5kl465CI3u3agCbKz/IqAI6BCDNXFzeHpTc0L65mbokTOrPcULOX23R2vtnlJnGDo1mTjdsWF4b4qPHz0R58sXuSVXhknyPvskulsySMkLGliq6rC8WkcO5aBCH/kRw9eAT1jvX2qCdNVwm1UhsJZec74rp824gmFvr6KutP18IGVz5uhur7VnixQSUGNWBIVj552MkbME6</vt:lpwstr>
  </property>
  <property fmtid="{D5CDD505-2E9C-101B-9397-08002B2CF9AE}" pid="13" name="_ms_pID_7253435_00">
    <vt:lpwstr>_ms_pID_7253435</vt:lpwstr>
  </property>
  <property fmtid="{D5CDD505-2E9C-101B-9397-08002B2CF9AE}" pid="14" name="_ms_pID_7253436">
    <vt:lpwstr>sTeVGnCQ0WCLcu3MQHuO0TFinWdHluh2Vf6zXtBjuRebL8xr6suQUaNHGWcf621zJRFmh33DmaFN7MhZOreGlD6ucG2hrcCFhIUw1L/vg/10yQu6cia0ltRDyoV9ZARFiNAqXnGHWnwNjirxWaWwRuMcte7s5PAnIc7KUTz33edbdJXdaI39osewTu48zvXD5Ap8Q0zJ809EcnCIXc+WtGKSzpnNNWwFyVUPx3CFyuEpL4Pj</vt:lpwstr>
  </property>
  <property fmtid="{D5CDD505-2E9C-101B-9397-08002B2CF9AE}" pid="15" name="_ms_pID_7253436_00">
    <vt:lpwstr>_ms_pID_7253436</vt:lpwstr>
  </property>
  <property fmtid="{D5CDD505-2E9C-101B-9397-08002B2CF9AE}" pid="16" name="_ms_pID_7253437">
    <vt:lpwstr>Dm3MIKDygnrlJgGYaKT7hvJiY3AsvZDFcRpNIqaF2iH+3iYHuJDWGNqjQFQTnPnIW4L7Ph3g4wZJ6lvGXdrp7GMSeF0/HbFbONKSiB6fo3sjR58WECrD3iyflR3pBaDoQwN398Hqp9MUjYgpTKwoV9UJBG1HMAxflrQaAv6/QXkRlJDGoKn90YQTAs+RxuWobh62wp6uacyFPhO3dxEgde63/NbE/BFnXQtf45PCGNa3KvlH</vt:lpwstr>
  </property>
  <property fmtid="{D5CDD505-2E9C-101B-9397-08002B2CF9AE}" pid="17" name="_ms_pID_7253437_00">
    <vt:lpwstr>_ms_pID_7253437</vt:lpwstr>
  </property>
  <property fmtid="{D5CDD505-2E9C-101B-9397-08002B2CF9AE}" pid="18" name="_ms_pID_7253438">
    <vt:lpwstr>2TW/xbkhJGEaCFDDLT5IDAVYF7wCtVb86KgY7RouYgbTiiRUOUZdvQgYasRYQjRRQHq3j7PEJ5m9aiErVUdxB14eSEqi39a6X/0IWvo/Tl6lOouA5yKfuJr+AnxG9iCUEzuOlA5YtCxXAL38I3f/xKvhMKnXvJsA3IDAAIj0TdpHkqeEjGqdZaLJun9BFA8ui4iGfsGtGbd83Tu9xvBJhy61UCXLzIC1/3e8A7uQIj70Y9vE</vt:lpwstr>
  </property>
  <property fmtid="{D5CDD505-2E9C-101B-9397-08002B2CF9AE}" pid="19" name="_ms_pID_7253438_00">
    <vt:lpwstr>_ms_pID_7253438</vt:lpwstr>
  </property>
  <property fmtid="{D5CDD505-2E9C-101B-9397-08002B2CF9AE}" pid="20" name="_ms_pID_7253439">
    <vt:lpwstr>y6kFNTjsH2mE8f1UM95zogrbUuwzLzv11JqPEndS5UH5Lo8hJp1y9mBWg137eLLAXkxWIT1wLg0+p/ZEkq2ar/3u10yNvrddGtCMOn+Mik/A6YEfsGhiacDa6gq2VTnIhFya5g2Un2Qd5eq5mxnZth6Wic1AwgAKLTlzgAodJEMyHfuT91df79HCc/2kG/biuHnoxtPvJnwn+VOSQPxc/3X08hy+h9J1u9JNx0xL2/GBk3Jq</vt:lpwstr>
  </property>
  <property fmtid="{D5CDD505-2E9C-101B-9397-08002B2CF9AE}" pid="21" name="_ms_pID_7253439_00">
    <vt:lpwstr>_ms_pID_7253439</vt:lpwstr>
  </property>
  <property fmtid="{D5CDD505-2E9C-101B-9397-08002B2CF9AE}" pid="22" name="_ms_pID_72534310">
    <vt:lpwstr>kiAeZ3SViGiZnriBbU58KYt1RpZ8eBinUdFbRfYxQXRkzDWwNQewHtw75pcA6cREPLuI2SAbxHVYSR3ZUQ5zzjYwte9tx/Sz0XORHKyOcmsIT5gncnPVLYLsDnTA2iOGX/DUw8XNZoQ9LYZzW9Y+ux8R1UZoLQv4XUK12L129g9SBWNmAOm2sZnFbfrpXSC/kozVB/gOTHDLzacdjMJ1j+FvpemlYvFkaW2xdXn6gHIjaUtI</vt:lpwstr>
  </property>
  <property fmtid="{D5CDD505-2E9C-101B-9397-08002B2CF9AE}" pid="23" name="_ms_pID_72534310_00">
    <vt:lpwstr>_ms_pID_72534310</vt:lpwstr>
  </property>
  <property fmtid="{D5CDD505-2E9C-101B-9397-08002B2CF9AE}" pid="24" name="_ms_pID_72534311">
    <vt:lpwstr>w8PjNg==</vt:lpwstr>
  </property>
  <property fmtid="{D5CDD505-2E9C-101B-9397-08002B2CF9AE}" pid="25" name="_ms_pID_72534311_00">
    <vt:lpwstr>_ms_pID_72534311</vt:lpwstr>
  </property>
  <property fmtid="{D5CDD505-2E9C-101B-9397-08002B2CF9AE}" pid="26" name="_2015_ms_pID_725343">
    <vt:lpwstr>(3)azVUqkZDizgLOnsk/wlxY9jVjdEz2THiq/ou+j1f8EnOc4G6pLoARtckF7WiEv78bNrVPnlq
rUUEsOLE7YRydBe+QEo06sFJgi9Wulteh45aq2E9Ct29Mf76kV3hKUeBy1uhiThtJU/WnUmP
T88rcl+0DRTbREnIqemF75lScXJmq0g2V6AvQ/gr26EGnxBkjkGeG/bGdNb9Ac7qBWITjmo0
0TsTnKmaFfZS1NaVX3</vt:lpwstr>
  </property>
  <property fmtid="{D5CDD505-2E9C-101B-9397-08002B2CF9AE}" pid="27" name="_2015_ms_pID_7253431">
    <vt:lpwstr>cSScFEy0RFy1S+EOAFFBmh1YtWwgYZE5e/PhicvnwbSo+/jNfPzc6R
tlcrU6k5iAmPVRMrKVTx02AckM0GjorY2VwIiYYoC+xpOG61Nde0KEV1NpZEMiJnIY+g4idB
KVJnm/6JWGaExsJBZmp8yobr//KOWAqqfYfy38CRBFav4hxGNT8kZTNdbrAXcuBeBS8PwmuU
jQxadaeq5pCscYmV6QzPqCaQBng+MYbyemab</vt:lpwstr>
  </property>
  <property fmtid="{D5CDD505-2E9C-101B-9397-08002B2CF9AE}" pid="28" name="_2015_ms_pID_7253432">
    <vt:lpwstr>Cuw+JCOoAu+QZ/2+S/QcvOA=</vt:lpwstr>
  </property>
  <property fmtid="{D5CDD505-2E9C-101B-9397-08002B2CF9AE}" pid="29" name="_readonly">
    <vt:lpwstr/>
  </property>
  <property fmtid="{D5CDD505-2E9C-101B-9397-08002B2CF9AE}" pid="30" name="_change">
    <vt:lpwstr/>
  </property>
  <property fmtid="{D5CDD505-2E9C-101B-9397-08002B2CF9AE}" pid="31" name="_full-control">
    <vt:lpwstr/>
  </property>
  <property fmtid="{D5CDD505-2E9C-101B-9397-08002B2CF9AE}" pid="32" name="sflag">
    <vt:lpwstr>1636984423</vt:lpwstr>
  </property>
</Properties>
</file>