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3"/>
  </p:notesMasterIdLst>
  <p:handoutMasterIdLst>
    <p:handoutMasterId r:id="rId74"/>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09" r:id="rId17"/>
    <p:sldId id="1010" r:id="rId18"/>
    <p:sldId id="1015" r:id="rId19"/>
    <p:sldId id="1016" r:id="rId20"/>
    <p:sldId id="1036" r:id="rId21"/>
    <p:sldId id="1067" r:id="rId22"/>
    <p:sldId id="1068" r:id="rId23"/>
    <p:sldId id="983" r:id="rId24"/>
    <p:sldId id="988" r:id="rId25"/>
    <p:sldId id="906" r:id="rId26"/>
    <p:sldId id="995" r:id="rId27"/>
    <p:sldId id="942" r:id="rId28"/>
    <p:sldId id="1017" r:id="rId29"/>
    <p:sldId id="1011" r:id="rId30"/>
    <p:sldId id="1014" r:id="rId31"/>
    <p:sldId id="1043" r:id="rId32"/>
    <p:sldId id="991" r:id="rId33"/>
    <p:sldId id="996" r:id="rId34"/>
    <p:sldId id="997" r:id="rId35"/>
    <p:sldId id="998" r:id="rId36"/>
    <p:sldId id="999" r:id="rId37"/>
    <p:sldId id="1000" r:id="rId38"/>
    <p:sldId id="1001" r:id="rId39"/>
    <p:sldId id="1002" r:id="rId40"/>
    <p:sldId id="1003" r:id="rId41"/>
    <p:sldId id="1004" r:id="rId42"/>
    <p:sldId id="1005" r:id="rId43"/>
    <p:sldId id="1006" r:id="rId44"/>
    <p:sldId id="1018" r:id="rId45"/>
    <p:sldId id="1045" r:id="rId46"/>
    <p:sldId id="1046" r:id="rId47"/>
    <p:sldId id="1047" r:id="rId48"/>
    <p:sldId id="1048" r:id="rId49"/>
    <p:sldId id="1049" r:id="rId50"/>
    <p:sldId id="1050" r:id="rId51"/>
    <p:sldId id="1051" r:id="rId52"/>
    <p:sldId id="1052" r:id="rId53"/>
    <p:sldId id="1053" r:id="rId54"/>
    <p:sldId id="1054" r:id="rId55"/>
    <p:sldId id="1055" r:id="rId56"/>
    <p:sldId id="1056" r:id="rId57"/>
    <p:sldId id="1057" r:id="rId58"/>
    <p:sldId id="1058" r:id="rId59"/>
    <p:sldId id="1059" r:id="rId60"/>
    <p:sldId id="1060" r:id="rId61"/>
    <p:sldId id="1061" r:id="rId62"/>
    <p:sldId id="1062" r:id="rId63"/>
    <p:sldId id="1063" r:id="rId64"/>
    <p:sldId id="1064" r:id="rId65"/>
    <p:sldId id="1065" r:id="rId66"/>
    <p:sldId id="1066" r:id="rId67"/>
    <p:sldId id="842" r:id="rId68"/>
    <p:sldId id="1012" r:id="rId69"/>
    <p:sldId id="1013" r:id="rId70"/>
    <p:sldId id="990" r:id="rId71"/>
    <p:sldId id="888" r:id="rId72"/>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872" autoAdjust="0"/>
  </p:normalViewPr>
  <p:slideViewPr>
    <p:cSldViewPr>
      <p:cViewPr varScale="1">
        <p:scale>
          <a:sx n="73" d="100"/>
          <a:sy n="73" d="100"/>
        </p:scale>
        <p:origin x="400" y="5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383399392"/>
        <c:axId val="1383411360"/>
      </c:barChart>
      <c:catAx>
        <c:axId val="13833993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383411360"/>
        <c:crosses val="autoZero"/>
        <c:auto val="1"/>
        <c:lblAlgn val="ctr"/>
        <c:lblOffset val="100"/>
        <c:noMultiLvlLbl val="0"/>
      </c:catAx>
      <c:valAx>
        <c:axId val="1383411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3833993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7209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284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873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6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2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31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894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278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5324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31</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078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627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3636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47134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23125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1280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358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5528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0155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2120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84164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44648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05677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575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1164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98656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5030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459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3025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3538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898860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95037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24522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23397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4749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2885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34088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2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69112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95465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2859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3374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3706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45495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802.11-22/2087r7</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515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December </a:t>
            </a:r>
            <a:r>
              <a:rPr lang="en-US" altLang="en-US" sz="1800" b="1" dirty="0" smtClean="0"/>
              <a:t>2022</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chaspark.net/#/hotspots/809559703647510528"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chaspark.net/#/live/809500047632257024?lang=en"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December teleconference </a:t>
            </a:r>
            <a:r>
              <a:rPr lang="en-US" altLang="en-US" sz="3600" dirty="0" smtClean="0"/>
              <a:t>2022</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2022-12-08</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endParaRPr lang="en-US" altLang="en-US" sz="1600" dirty="0" smtClean="0"/>
          </a:p>
          <a:p>
            <a:pPr algn="just"/>
            <a:endParaRPr lang="en-US" altLang="en-US" sz="1600" dirty="0"/>
          </a:p>
          <a:p>
            <a:pPr algn="just"/>
            <a:endParaRPr lang="en-US" altLang="en-US" sz="1600" dirty="0"/>
          </a:p>
          <a:p>
            <a:pPr lvl="1" algn="just"/>
            <a:endParaRPr lang="en-US" altLang="en-US" sz="12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51683188"/>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rgbClr val="00B050"/>
                          </a:solidFill>
                          <a:latin typeface="+mn-lt"/>
                          <a:ea typeface="+mn-ea"/>
                          <a:cs typeface="+mn-cs"/>
                        </a:rPr>
                        <a:t>Proposed Draft Text for Sensing-Responder-to-Sensing-Responder Sounding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321938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CIDs 100, 102 and 734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Pei Zhou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CID 49 and 50 - follow 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8527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zh-CN" sz="1600" dirty="0" smtClean="0"/>
              <a:t>Motion (</a:t>
            </a:r>
            <a:r>
              <a:rPr lang="en-US" altLang="zh-CN" sz="1600" dirty="0" smtClean="0">
                <a:solidFill>
                  <a:srgbClr val="0000FF"/>
                </a:solidFill>
              </a:rPr>
              <a:t>195-205</a:t>
            </a:r>
            <a:r>
              <a:rPr lang="en-US" altLang="zh-CN" sz="1600" dirty="0" smtClean="0"/>
              <a:t>)</a:t>
            </a:r>
          </a:p>
          <a:p>
            <a:pPr algn="just"/>
            <a:r>
              <a:rPr lang="en-US" altLang="en-US" sz="1600" dirty="0">
                <a:solidFill>
                  <a:srgbClr val="0000FF"/>
                </a:solidFill>
              </a:rPr>
              <a:t>RSVP 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43883187"/>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22/2092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D0.5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22/1915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Draft Text for the Coordinated Monostatic DMG Sensing Instance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262096440"/>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4877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6</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713959616"/>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Draft Text for the Coordinated Monostatic DMG Sensing Instance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Timestamp Discussion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22/2079</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Resolution of DMG CID 369 DMG SBP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492145"/>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Rajat </a:t>
                      </a:r>
                      <a:r>
                        <a:rPr lang="en-US" altLang="zh-CN" sz="1200" kern="1200" dirty="0" err="1" smtClean="0">
                          <a:solidFill>
                            <a:schemeClr val="tx1"/>
                          </a:solidFill>
                          <a:latin typeface="+mn-lt"/>
                          <a:ea typeface="+mn-ea"/>
                          <a:cs typeface="+mn-cs"/>
                        </a:rPr>
                        <a:t>Pushkarna</a:t>
                      </a:r>
                      <a:r>
                        <a:rPr lang="en-US" altLang="zh-CN" sz="1200" kern="1200" dirty="0" smtClean="0">
                          <a:solidFill>
                            <a:schemeClr val="tx1"/>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document for CIDs related to MLD</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67828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8</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725490502"/>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Resolution of DMG CID 369 DMG SBP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a:t>
                      </a:r>
                      <a:r>
                        <a:rPr lang="en-US" altLang="zh-CN" sz="1200" kern="1200" baseline="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22/1954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SBP Comments in CC40 - Part 2 – SBP termination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028977278"/>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22/2067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Rajat </a:t>
                      </a:r>
                      <a:r>
                        <a:rPr lang="en-US" altLang="zh-CN" sz="1200" kern="1200" dirty="0" err="1" smtClean="0">
                          <a:solidFill>
                            <a:srgbClr val="0000FF"/>
                          </a:solidFill>
                          <a:latin typeface="+mn-lt"/>
                          <a:ea typeface="+mn-ea"/>
                          <a:cs typeface="+mn-cs"/>
                        </a:rPr>
                        <a:t>Pushkarna</a:t>
                      </a:r>
                      <a:r>
                        <a:rPr lang="en-US" altLang="zh-CN" sz="1200" kern="1200" dirty="0" smtClean="0">
                          <a:solidFill>
                            <a:srgbClr val="0000FF"/>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CR document for CIDs related to MLD</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22/2111</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5 CIDs in CC40</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416341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585953036"/>
              </p:ext>
            </p:extLst>
          </p:nvPr>
        </p:nvGraphicFramePr>
        <p:xfrm>
          <a:off x="3429000" y="1686554"/>
          <a:ext cx="8305801" cy="133870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CW Encoding TBD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969183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document for CIDs related to MLD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SBP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97456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13</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020016067"/>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 of DMG sensing procedure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22/2194</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Comment Resolution on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PDT Sensing NDPA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326971311"/>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137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a:t>
            </a:r>
            <a:r>
              <a:rPr lang="en-US" altLang="zh-CN" sz="3200" dirty="0" smtClean="0">
                <a:solidFill>
                  <a:srgbClr val="0000FF"/>
                </a:solidFill>
                <a:cs typeface="Times New Roman" panose="02020603050405020304" pitchFamily="18" charset="0"/>
              </a:rPr>
              <a:t>19</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1102643787"/>
              </p:ext>
            </p:extLst>
          </p:nvPr>
        </p:nvGraphicFramePr>
        <p:xfrm>
          <a:off x="3429000" y="1686554"/>
          <a:ext cx="8305801" cy="108422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22/2194</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Comment Resolution on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5381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a:t>
            </a:r>
            <a:r>
              <a:rPr lang="en-US" altLang="zh-CN" sz="1400" kern="0" dirty="0"/>
              <a:t>LB (</a:t>
            </a:r>
            <a:r>
              <a:rPr lang="en-US" altLang="zh-CN" sz="1400" kern="0" dirty="0" smtClean="0"/>
              <a:t>D2.0)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2023</a:t>
            </a:r>
            <a:r>
              <a:rPr lang="en-US" altLang="zh-CN" sz="1400" i="1" strike="sngStrike" kern="0" dirty="0">
                <a:solidFill>
                  <a:schemeClr val="bg1">
                    <a:lumMod val="50000"/>
                  </a:schemeClr>
                </a:solidFill>
                <a:sym typeface="Wingdings" panose="05000000000000000000" pitchFamily="2" charset="2"/>
              </a:rPr>
              <a:t> </a:t>
            </a:r>
            <a:r>
              <a:rPr lang="en-US" altLang="zh-CN" sz="1400" i="1" kern="0" dirty="0" smtClean="0">
                <a:solidFill>
                  <a:srgbClr val="FF0000"/>
                </a:solidFill>
                <a:sym typeface="Wingdings" panose="05000000000000000000" pitchFamily="2" charset="2"/>
              </a:rPr>
              <a:t> </a:t>
            </a:r>
            <a:r>
              <a:rPr lang="en-US" altLang="zh-CN" sz="1400" i="1" kern="0" dirty="0">
                <a:solidFill>
                  <a:srgbClr val="FF0000"/>
                </a:solidFill>
                <a:sym typeface="Wingdings" panose="05000000000000000000" pitchFamily="2" charset="2"/>
              </a:rPr>
              <a:t>March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kern="0" dirty="0" smtClean="0"/>
              <a:t>	</a:t>
            </a:r>
            <a:r>
              <a:rPr lang="en-US" altLang="zh-CN" sz="1400" i="1" kern="0" dirty="0" smtClean="0"/>
              <a:t>May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kern="0" dirty="0" smtClean="0"/>
              <a:t>	</a:t>
            </a:r>
            <a:r>
              <a:rPr lang="en-US" altLang="zh-CN" sz="1400" i="1" kern="0" dirty="0" smtClean="0"/>
              <a:t>July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kern="0" dirty="0" smtClean="0"/>
              <a:t>	Sep </a:t>
            </a:r>
            <a:r>
              <a:rPr lang="en-US" altLang="zh-CN" sz="1400" kern="0" dirty="0"/>
              <a:t>2023</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kern="0" dirty="0" smtClean="0"/>
              <a:t>Sep </a:t>
            </a:r>
            <a:r>
              <a:rPr lang="en-US" altLang="zh-CN" sz="1400" kern="0" dirty="0"/>
              <a:t>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12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 --- </a:t>
            </a:r>
            <a:r>
              <a:rPr lang="en-US" altLang="zh-CN" sz="1100" dirty="0" smtClean="0">
                <a:solidFill>
                  <a:srgbClr val="FF3300"/>
                </a:solidFill>
                <a:cs typeface="Times New Roman" panose="02020603050405020304" pitchFamily="18" charset="0"/>
              </a:rPr>
              <a:t>Cancel? Travel</a:t>
            </a:r>
            <a:endParaRPr lang="en-US" altLang="zh-CN" sz="1100" dirty="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06883319"/>
              </p:ext>
            </p:extLst>
          </p:nvPr>
        </p:nvGraphicFramePr>
        <p:xfrm>
          <a:off x="8915400" y="1781350"/>
          <a:ext cx="3088836" cy="4239939"/>
        </p:xfrm>
        <a:graphic>
          <a:graphicData uri="http://schemas.openxmlformats.org/drawingml/2006/table">
            <a:tbl>
              <a:tblPr/>
              <a:tblGrid>
                <a:gridCol w="602913"/>
                <a:gridCol w="596359"/>
                <a:gridCol w="900000"/>
                <a:gridCol w="517719"/>
                <a:gridCol w="471845"/>
              </a:tblGrid>
              <a:tr h="124691">
                <a:tc>
                  <a:txBody>
                    <a:bodyPr/>
                    <a:lstStyle/>
                    <a:p>
                      <a:pPr algn="l"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757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799</a:t>
                      </a:r>
                    </a:p>
                  </a:txBody>
                  <a:tcPr marL="6563" marR="6563" marT="6563" marB="0" anchor="b">
                    <a:lnL>
                      <a:noFill/>
                    </a:lnL>
                    <a:lnR>
                      <a:noFill/>
                    </a:lnR>
                    <a:lnT>
                      <a:noFill/>
                    </a:lnT>
                    <a:lnB>
                      <a:noFill/>
                    </a:lnB>
                  </a:tcPr>
                </a:tc>
              </a:tr>
              <a:tr h="124691">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0.046052632</a:t>
                      </a:r>
                    </a:p>
                  </a:txBody>
                  <a:tcPr marL="6563" marR="6563" marT="6563"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0.8300439</a:t>
                      </a: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0.876096</a:t>
                      </a:r>
                    </a:p>
                  </a:txBody>
                  <a:tcPr marL="6563" marR="6563" marT="6563"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8889477" y="42100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8889477" y="47434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8888020" y="5380538"/>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274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dirty="0">
                <a:solidFill>
                  <a:srgbClr val="0000FF"/>
                </a:solidFill>
              </a:rPr>
              <a:t>RSVP</a:t>
            </a:r>
            <a:r>
              <a:rPr lang="en-US" dirty="0"/>
              <a:t> (</a:t>
            </a:r>
            <a:r>
              <a:rPr lang="en-US" dirty="0" err="1"/>
              <a:t>Repondez</a:t>
            </a:r>
            <a:r>
              <a:rPr lang="en-US" dirty="0"/>
              <a:t>, </a:t>
            </a:r>
            <a:r>
              <a:rPr lang="en-US" dirty="0" err="1"/>
              <a:t>s'il</a:t>
            </a:r>
            <a:r>
              <a:rPr lang="en-US" dirty="0"/>
              <a:t> </a:t>
            </a:r>
            <a:r>
              <a:rPr lang="en-US" dirty="0" err="1"/>
              <a:t>vous</a:t>
            </a:r>
            <a:r>
              <a:rPr lang="en-US" dirty="0"/>
              <a:t> </a:t>
            </a:r>
            <a:r>
              <a:rPr lang="en-US" dirty="0" err="1"/>
              <a:t>plaît</a:t>
            </a:r>
            <a:r>
              <a:rPr lang="en-US" dirty="0"/>
              <a:t>) is Requested to </a:t>
            </a:r>
            <a:r>
              <a:rPr lang="en-US" dirty="0" smtClean="0"/>
              <a:t>prepare </a:t>
            </a:r>
            <a:r>
              <a:rPr lang="en-US" dirty="0"/>
              <a:t>appropriately.</a:t>
            </a:r>
          </a:p>
          <a:p>
            <a:pPr algn="just">
              <a:spcBef>
                <a:spcPts val="0"/>
              </a:spcBef>
              <a:spcAft>
                <a:spcPts val="600"/>
              </a:spcAft>
              <a:buFont typeface="Arial" panose="020B0604020202020204" pitchFamily="34" charset="0"/>
              <a:buChar char="•"/>
            </a:pPr>
            <a:r>
              <a:rPr lang="en-US" dirty="0"/>
              <a:t>If you would, please register for the 802 Wireless Interim Session, </a:t>
            </a:r>
            <a:r>
              <a:rPr lang="en-US" dirty="0" smtClean="0"/>
              <a:t>and </a:t>
            </a:r>
            <a:r>
              <a:rPr lang="en-US" dirty="0"/>
              <a:t>make your Hotel Reservation prior to a Deadline of </a:t>
            </a:r>
            <a:r>
              <a:rPr lang="en-US" dirty="0">
                <a:solidFill>
                  <a:srgbClr val="0000FF"/>
                </a:solidFill>
              </a:rPr>
              <a:t>Dec 16, 2022 </a:t>
            </a:r>
          </a:p>
          <a:p>
            <a:pPr lvl="1" algn="just">
              <a:buFont typeface="Arial" panose="020B0604020202020204" pitchFamily="34" charset="0"/>
              <a:buChar char="–"/>
              <a:defRPr/>
            </a:pPr>
            <a:r>
              <a:rPr lang="en-US" sz="1800" kern="1200" dirty="0"/>
              <a:t>802W Interim Session Registration Website: </a:t>
            </a:r>
            <a:r>
              <a:rPr lang="en-US" sz="1800" kern="1200" dirty="0">
                <a:hlinkClick r:id="rId3"/>
              </a:rPr>
              <a:t>https://cvent.me/nX5xrY</a:t>
            </a:r>
            <a:endParaRPr lang="en-US" sz="1800" kern="1200" dirty="0"/>
          </a:p>
          <a:p>
            <a:pPr lvl="1" algn="just">
              <a:buFont typeface="Arial" panose="020B0604020202020204" pitchFamily="34" charset="0"/>
              <a:buChar char="–"/>
              <a:defRPr/>
            </a:pPr>
            <a:r>
              <a:rPr lang="en-US" sz="1800" kern="1200" dirty="0"/>
              <a:t>Hotel LINK FOR RESERVATIONS: </a:t>
            </a:r>
            <a:r>
              <a:rPr lang="en-US" sz="1800" kern="1200" dirty="0">
                <a:hlinkClick r:id="rId4"/>
              </a:rPr>
              <a:t>https://book.passkey.com/e/50451808</a:t>
            </a:r>
            <a:endParaRPr lang="en-US" sz="1800" kern="1200" dirty="0"/>
          </a:p>
          <a:p>
            <a:pPr algn="just">
              <a:spcBef>
                <a:spcPts val="0"/>
              </a:spcBef>
              <a:spcAft>
                <a:spcPts val="600"/>
              </a:spcAft>
              <a:buFont typeface="Arial" panose="020B0604020202020204" pitchFamily="34" charset="0"/>
              <a:buChar char="•"/>
            </a:pPr>
            <a:endParaRPr lang="en-US" dirty="0"/>
          </a:p>
          <a:p>
            <a:pPr algn="just">
              <a:spcBef>
                <a:spcPts val="0"/>
              </a:spcBef>
              <a:spcAft>
                <a:spcPts val="600"/>
              </a:spcAft>
              <a:buFont typeface="Arial" panose="020B0604020202020204" pitchFamily="34" charset="0"/>
              <a:buChar char="•"/>
            </a:pPr>
            <a:r>
              <a:rPr lang="en-US" dirty="0"/>
              <a:t>To RSVP, Please send an email to Tony Xiao Han and cc Jon Rosdahl and Face to Face events:</a:t>
            </a:r>
          </a:p>
          <a:p>
            <a:pPr lvl="1" algn="just">
              <a:buFont typeface="Arial" panose="020B0604020202020204" pitchFamily="34" charset="0"/>
              <a:buChar char="–"/>
              <a:defRPr/>
            </a:pPr>
            <a:r>
              <a:rPr lang="en-US" sz="1800" kern="1200" dirty="0"/>
              <a:t>To: tony.hanxiao@huawei.com </a:t>
            </a:r>
          </a:p>
          <a:p>
            <a:pPr lvl="1" algn="just">
              <a:buFont typeface="Arial" panose="020B0604020202020204" pitchFamily="34" charset="0"/>
              <a:buChar char="–"/>
              <a:defRPr/>
            </a:pPr>
            <a:r>
              <a:rPr lang="en-US" sz="1800" kern="1200" dirty="0"/>
              <a:t>cc: jrosdahl@ieee.org, 802info@facetoface-events.com </a:t>
            </a:r>
          </a:p>
          <a:p>
            <a:pPr algn="just">
              <a:spcBef>
                <a:spcPts val="0"/>
              </a:spcBef>
              <a:spcAft>
                <a:spcPts val="600"/>
              </a:spcAft>
              <a:buFont typeface="Arial" panose="020B0604020202020204" pitchFamily="34" charset="0"/>
              <a:buChar char="•"/>
            </a:pPr>
            <a:endParaRPr lang="en-US"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708778831"/>
              </p:ext>
            </p:extLst>
          </p:nvPr>
        </p:nvGraphicFramePr>
        <p:xfrm>
          <a:off x="9525000" y="1277120"/>
          <a:ext cx="2009945" cy="2213434"/>
        </p:xfrm>
        <a:graphic>
          <a:graphicData uri="http://schemas.openxmlformats.org/drawingml/2006/table">
            <a:tbl>
              <a:tblPr firstRow="1" bandRow="1">
                <a:tableStyleId>{C4B1156A-380E-4F78-BDF5-A606A8083BF9}</a:tableStyleId>
              </a:tblPr>
              <a:tblGrid>
                <a:gridCol w="2009945"/>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a:t>
                      </a:r>
                      <a:r>
                        <a:rPr lang="en-US" altLang="zh-CN" sz="1200" kern="1200" dirty="0" err="1" smtClean="0">
                          <a:solidFill>
                            <a:schemeClr val="tx1"/>
                          </a:solidFill>
                          <a:latin typeface="+mn-lt"/>
                          <a:ea typeface="+mn-ea"/>
                          <a:cs typeface="+mn-cs"/>
                        </a:rPr>
                        <a:t>Nikolich</a:t>
                      </a:r>
                      <a:r>
                        <a:rPr lang="en-US" altLang="zh-CN" sz="1200" kern="1200" dirty="0" smtClean="0">
                          <a:solidFill>
                            <a:schemeClr val="tx1"/>
                          </a:solidFill>
                          <a:latin typeface="+mn-lt"/>
                          <a:ea typeface="+mn-ea"/>
                          <a:cs typeface="+mn-cs"/>
                        </a:rPr>
                        <a:t> ()</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1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5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6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8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12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r>
              <a:rPr lang="en-US" altLang="zh-CN" sz="1100" dirty="0">
                <a:solidFill>
                  <a:schemeClr val="bg1">
                    <a:lumMod val="50000"/>
                  </a:schemeClr>
                </a:solidFill>
                <a:cs typeface="Times New Roman" panose="02020603050405020304" pitchFamily="18" charset="0"/>
              </a:rPr>
              <a:t> - 1st 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20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22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endParaRPr lang="en-US" altLang="zh-CN" sz="1100" dirty="0">
              <a:solidFill>
                <a:srgbClr val="FF330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For our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a:t>
            </a:r>
            <a:endParaRPr lang="en-US" altLang="zh-CN" sz="1050" b="1" kern="0" dirty="0"/>
          </a:p>
        </p:txBody>
      </p:sp>
    </p:spTree>
    <p:extLst>
      <p:ext uri="{BB962C8B-B14F-4D97-AF65-F5344CB8AC3E}">
        <p14:creationId xmlns:p14="http://schemas.microsoft.com/office/powerpoint/2010/main" val="2082135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35844" name="Footer Placeholder 1"/>
          <p:cNvSpPr>
            <a:spLocks noGrp="1"/>
          </p:cNvSpPr>
          <p:nvPr>
            <p:ph type="ftr" sz="quarter" idx="4294967295"/>
          </p:nvPr>
        </p:nvSpPr>
        <p:spPr>
          <a:xfrm>
            <a:off x="9224963" y="6475413"/>
            <a:ext cx="2166937"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Dorothy Stanley, HP Enterprise</a:t>
            </a:r>
          </a:p>
        </p:txBody>
      </p:sp>
      <p:sp>
        <p:nvSpPr>
          <p:cNvPr id="35845" name="Slide Number Placeholder 1"/>
          <p:cNvSpPr>
            <a:spLocks noGrp="1"/>
          </p:cNvSpPr>
          <p:nvPr>
            <p:ph type="sldNum" sz="quarter" idx="4294967295"/>
          </p:nvPr>
        </p:nvSpPr>
        <p:spPr>
          <a:xfrm>
            <a:off x="58785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Slide </a:t>
            </a:r>
            <a:fld id="{2561AD3D-F978-4287-8BA5-75CAD05D0D32}" type="slidenum">
              <a:rPr lang="en-US" altLang="en-US" sz="1200" b="0" smtClean="0">
                <a:solidFill>
                  <a:srgbClr val="000000"/>
                </a:solidFill>
              </a:rPr>
              <a:pPr>
                <a:spcBef>
                  <a:spcPct val="0"/>
                </a:spcBef>
                <a:buFontTx/>
                <a:buNone/>
              </a:pPr>
              <a:t>31</a:t>
            </a:fld>
            <a:endParaRPr lang="en-US" altLang="en-US" sz="1200" b="0" smtClean="0">
              <a:solidFill>
                <a:srgbClr val="000000"/>
              </a:solidFill>
            </a:endParaRPr>
          </a:p>
        </p:txBody>
      </p:sp>
      <p:sp>
        <p:nvSpPr>
          <p:cNvPr id="8" name="Rectangle 2"/>
          <p:cNvSpPr>
            <a:spLocks noGrp="1" noChangeArrowheads="1"/>
          </p:cNvSpPr>
          <p:nvPr>
            <p:ph idx="1"/>
          </p:nvPr>
        </p:nvSpPr>
        <p:spPr>
          <a:xfrm>
            <a:off x="914400" y="2971800"/>
            <a:ext cx="6345976" cy="3429000"/>
          </a:xfrm>
          <a:ln/>
        </p:spPr>
        <p:txBody>
          <a:bodyPr/>
          <a:lstStyle/>
          <a:p>
            <a:pPr algn="just">
              <a:spcBef>
                <a:spcPts val="0"/>
              </a:spcBef>
              <a:spcAft>
                <a:spcPts val="600"/>
              </a:spcAft>
              <a:buFont typeface="Arial" panose="020B0604020202020204" pitchFamily="34" charset="0"/>
              <a:buChar char="•"/>
            </a:pPr>
            <a:r>
              <a:rPr lang="en-US" altLang="zh-CN" dirty="0" smtClean="0"/>
              <a:t>More information</a:t>
            </a:r>
            <a:r>
              <a:rPr lang="en-US" altLang="zh-CN" dirty="0"/>
              <a:t>:</a:t>
            </a:r>
            <a:endParaRPr lang="en-US" altLang="zh-CN" dirty="0" smtClean="0"/>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a:t>
            </a:r>
            <a:r>
              <a:rPr lang="en-US" altLang="zh-CN" sz="1600" dirty="0">
                <a:hlinkClick r:id="rId3"/>
              </a:rPr>
              <a:t>://isac.committees.comsoc.org/news</a:t>
            </a:r>
            <a:r>
              <a:rPr lang="en-US" altLang="zh-CN" sz="1600" dirty="0" smtClean="0">
                <a:hlinkClick r:id="rId3"/>
              </a:rPr>
              <a:t>/</a:t>
            </a: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https://isac.committees.comsoc.org/2022/11/12/1st-workshop-on-wi-fi-sensing-wise-1-new-wi-fi-standard-new-sensing-future/</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https://www.chaspark.net/#/hotspots/809559703647510528</a:t>
            </a:r>
            <a:endParaRPr lang="en-US" sz="1600" dirty="0" smtClean="0"/>
          </a:p>
          <a:p>
            <a:pPr algn="just">
              <a:spcBef>
                <a:spcPts val="0"/>
              </a:spcBef>
              <a:spcAft>
                <a:spcPts val="600"/>
              </a:spcAft>
              <a:buFont typeface="Arial" panose="020B0604020202020204" pitchFamily="34" charset="0"/>
              <a:buChar char="•"/>
            </a:pPr>
            <a:r>
              <a:rPr lang="en-US" altLang="zh-CN" dirty="0" smtClean="0"/>
              <a:t>Live streaming:</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4"/>
              </a:rPr>
              <a:t>https</a:t>
            </a:r>
            <a:r>
              <a:rPr lang="en-US" altLang="zh-CN" sz="1600" dirty="0">
                <a:hlinkClick r:id="rId4"/>
              </a:rPr>
              <a:t>://www.chaspark.net/#/</a:t>
            </a:r>
            <a:r>
              <a:rPr lang="en-US" altLang="zh-CN" sz="1600" dirty="0" smtClean="0">
                <a:hlinkClick r:id="rId4"/>
              </a:rPr>
              <a:t>live/809500047632257024?lang=en</a:t>
            </a:r>
            <a:endParaRPr lang="en-US" dirty="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defTabSz="914400">
              <a:spcBef>
                <a:spcPts val="0"/>
              </a:spcBef>
              <a:spcAft>
                <a:spcPts val="600"/>
              </a:spcAft>
              <a:buClrTx/>
              <a:buSzTx/>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we will hold the first workshop </a:t>
            </a:r>
            <a:r>
              <a:rPr lang="en-US" altLang="zh-CN" kern="0" dirty="0" smtClean="0"/>
              <a:t>on Wi-Fi Sensing in Shenzhen, China, </a:t>
            </a:r>
            <a:r>
              <a:rPr lang="en-US" altLang="zh-CN" kern="0" dirty="0"/>
              <a:t>on Dec 16, </a:t>
            </a:r>
            <a:r>
              <a:rPr lang="en-US" altLang="zh-CN" kern="0" dirty="0" smtClean="0"/>
              <a:t>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5</a:t>
            </a:r>
            <a:r>
              <a:rPr lang="en-US" altLang="zh-CN" sz="4000" dirty="0" smtClean="0">
                <a:solidFill>
                  <a:srgbClr val="0000FF"/>
                </a:solidFill>
              </a:rPr>
              <a:t>, or 6?</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060534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5396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9802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41123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7599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21667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98267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54209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627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58262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934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916441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 or 20?</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709749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521152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968692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933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7858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710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5153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65570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24905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95388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04205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35381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010198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00319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Mengshi</a:t>
            </a:r>
            <a:r>
              <a:rPr lang="en-US" altLang="zh-CN" sz="1800" b="1" kern="0" dirty="0" smtClean="0"/>
              <a:t> Hu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030407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1779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885524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3,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5456028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540907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369556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384887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598938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168216</TotalTime>
  <Words>4920</Words>
  <Application>Microsoft Office PowerPoint</Application>
  <PresentationFormat>宽屏</PresentationFormat>
  <Paragraphs>1373</Paragraphs>
  <Slides>71</Slides>
  <Notes>71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71</vt:i4>
      </vt:variant>
    </vt:vector>
  </HeadingPairs>
  <TitlesOfParts>
    <vt:vector size="83"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December teleconference 2022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D0.1 CR Status (Until September Interim)</vt:lpstr>
      <vt:lpstr>PowerPoint 演示文稿</vt:lpstr>
      <vt:lpstr>RSVP Requested</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696</cp:revision>
  <cp:lastPrinted>2014-11-04T15:04:57Z</cp:lastPrinted>
  <dcterms:created xsi:type="dcterms:W3CDTF">2007-04-17T18:10:23Z</dcterms:created>
  <dcterms:modified xsi:type="dcterms:W3CDTF">2022-12-13T16:03:53Z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(3)awQGzYELB+Q+g+kYCpvZKxHKsaKsoSup+hlmTJwS3f3C98UAymrgLnUc2z52BbAX048bz+Wp
AUhyGtkDFvsiQFD/LXzXUyfEc7jHDktMT/MkDqMWeYrKIhIHV6Zn7lFuAupcLRn6n6vziYWN
K49BpP4UphmUeHHJh9fVzfrzDGte6skRdnyfIklj35UUVz2kKsmW2nnZ1N3ZwYnDDIItEHMk
F9cUk/N/mAKuzAx/d1</vt:lpwstr>
  </property>
  <property fmtid="{D5CDD505-2E9C-101B-9397-08002B2CF9AE}" pid="27" name="_2015_ms_pID_7253431">
    <vt:lpwstr>JY89+lU+DIJLd5wbiAi4POOyuG6FsFrD/1YbBH9OyLfW4LV2V7p81F
9h8Zqqrt09jnXlT6RYezL82ZL8lL1tAQbrY4PCPMcUf7yZuZNopo8fTOqrJOrJTbsxjaW5vM
ASSS7IfMFtpBfz46KwUrIQp/k0TVOOrOX7UEzELGdiWIvnKeRc4ZxyWsc6EAtb/gxDAcyjCe
YPSec810UC+8TUZTLeA4Jgim7tEUJBn2SzRK</vt:lpwstr>
  </property>
  <property fmtid="{D5CDD505-2E9C-101B-9397-08002B2CF9AE}" pid="28" name="_2015_ms_pID_7253432">
    <vt:lpwstr>PdXW9IFVR07r/RuTBuJgDK0=</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