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09" r:id="rId17"/>
    <p:sldId id="1010" r:id="rId18"/>
    <p:sldId id="1015" r:id="rId19"/>
    <p:sldId id="1016" r:id="rId20"/>
    <p:sldId id="983" r:id="rId21"/>
    <p:sldId id="988" r:id="rId22"/>
    <p:sldId id="906" r:id="rId23"/>
    <p:sldId id="995" r:id="rId24"/>
    <p:sldId id="942" r:id="rId25"/>
    <p:sldId id="989" r:id="rId26"/>
    <p:sldId id="1017" r:id="rId27"/>
    <p:sldId id="1011" r:id="rId28"/>
    <p:sldId id="1014" r:id="rId29"/>
    <p:sldId id="991" r:id="rId30"/>
    <p:sldId id="996" r:id="rId31"/>
    <p:sldId id="997" r:id="rId32"/>
    <p:sldId id="998" r:id="rId33"/>
    <p:sldId id="999" r:id="rId34"/>
    <p:sldId id="1000" r:id="rId35"/>
    <p:sldId id="1001" r:id="rId36"/>
    <p:sldId id="1002" r:id="rId37"/>
    <p:sldId id="1003" r:id="rId38"/>
    <p:sldId id="1004" r:id="rId39"/>
    <p:sldId id="1005" r:id="rId40"/>
    <p:sldId id="1006" r:id="rId41"/>
    <p:sldId id="1018" r:id="rId42"/>
    <p:sldId id="1019" r:id="rId43"/>
    <p:sldId id="1020" r:id="rId44"/>
    <p:sldId id="1021" r:id="rId45"/>
    <p:sldId id="1022" r:id="rId46"/>
    <p:sldId id="1023" r:id="rId47"/>
    <p:sldId id="1024" r:id="rId48"/>
    <p:sldId id="1025" r:id="rId49"/>
    <p:sldId id="1026" r:id="rId50"/>
    <p:sldId id="1027" r:id="rId51"/>
    <p:sldId id="1028" r:id="rId52"/>
    <p:sldId id="1029" r:id="rId53"/>
    <p:sldId id="1030" r:id="rId54"/>
    <p:sldId id="1031" r:id="rId55"/>
    <p:sldId id="1032" r:id="rId56"/>
    <p:sldId id="1033" r:id="rId57"/>
    <p:sldId id="1034" r:id="rId58"/>
    <p:sldId id="1035" r:id="rId59"/>
    <p:sldId id="842" r:id="rId60"/>
    <p:sldId id="1012" r:id="rId61"/>
    <p:sldId id="1013" r:id="rId62"/>
    <p:sldId id="990" r:id="rId63"/>
    <p:sldId id="888" r:id="rId6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8" autoAdjust="0"/>
    <p:restoredTop sz="94872" autoAdjust="0"/>
  </p:normalViewPr>
  <p:slideViewPr>
    <p:cSldViewPr>
      <p:cViewPr varScale="1">
        <p:scale>
          <a:sx n="106" d="100"/>
          <a:sy n="106" d="100"/>
        </p:scale>
        <p:origin x="774"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417</c:v>
                </c:pt>
                <c:pt idx="1">
                  <c:v>33</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951936880"/>
        <c:axId val="-1951935792"/>
      </c:barChart>
      <c:catAx>
        <c:axId val="-19519368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51935792"/>
        <c:crosses val="autoZero"/>
        <c:auto val="1"/>
        <c:lblAlgn val="ctr"/>
        <c:lblOffset val="100"/>
        <c:noMultiLvlLbl val="0"/>
      </c:catAx>
      <c:valAx>
        <c:axId val="-195193579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5193688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20948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28460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87318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618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99775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81803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57998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92784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6708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53241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078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6271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6362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71342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31257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12809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3588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528438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0155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21209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164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46481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56777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60580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911932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62910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6550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43073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58819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272744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2583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95342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615732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6424177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57801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8022955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050298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300275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123475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656933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807853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266791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751671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802.11-22/2087r4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December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cvent.me/nX5xrY"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book.passkey.com/e/50451808"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December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2022-12-08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1</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683188"/>
              </p:ext>
            </p:extLst>
          </p:nvPr>
        </p:nvGraphicFramePr>
        <p:xfrm>
          <a:off x="3429000" y="1686554"/>
          <a:ext cx="8305801" cy="130290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22/1918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Instance CIDs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Proposed Draft Text for Sensing-Responder-to-Sensing-Responder Sounding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2832193884"/>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22/1914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Instance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100, 102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49 and 50 - follow 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85279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5</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195-205</a:t>
            </a:r>
            <a:r>
              <a:rPr lang="en-US" altLang="zh-CN" sz="1600" dirty="0" smtClean="0"/>
              <a:t>)</a:t>
            </a:r>
          </a:p>
          <a:p>
            <a:pPr algn="just"/>
            <a:r>
              <a:rPr lang="en-US" altLang="en-US" sz="1600" dirty="0">
                <a:solidFill>
                  <a:srgbClr val="0000FF"/>
                </a:solidFill>
              </a:rPr>
              <a:t>RSVP Requested</a:t>
            </a:r>
            <a:endParaRPr lang="en-US" altLang="en-US" sz="1600" dirty="0" smtClean="0">
              <a:solidFill>
                <a:srgbClr val="0000FF"/>
              </a:solidFill>
            </a:endParaRP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3883187"/>
              </p:ext>
            </p:extLst>
          </p:nvPr>
        </p:nvGraphicFramePr>
        <p:xfrm>
          <a:off x="3429000" y="1686554"/>
          <a:ext cx="8305801" cy="130290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22/2092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D0.5 TBDs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1262096440"/>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7448777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6</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RSVP </a:t>
            </a:r>
            <a:r>
              <a:rPr lang="en-US" altLang="en-US" sz="1600" dirty="0">
                <a:solidFill>
                  <a:srgbClr val="0000FF"/>
                </a:solidFill>
              </a:rPr>
              <a:t>Requested</a:t>
            </a:r>
            <a:endParaRPr lang="en-US" altLang="en-US" sz="1600" dirty="0" smtClean="0">
              <a:solidFill>
                <a:srgbClr val="0000FF"/>
              </a:solidFill>
            </a:endParaRP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713959616"/>
              </p:ext>
            </p:extLst>
          </p:nvPr>
        </p:nvGraphicFramePr>
        <p:xfrm>
          <a:off x="3429000" y="168655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the Coordinated Monostatic DMG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Timestamp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Resolution of DMG CID 369 DMG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28492145"/>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MLD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6782852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8</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RSVP </a:t>
            </a:r>
            <a:r>
              <a:rPr lang="en-US" altLang="en-US" sz="1600" dirty="0">
                <a:solidFill>
                  <a:srgbClr val="0000FF"/>
                </a:solidFill>
              </a:rPr>
              <a:t>Requested</a:t>
            </a:r>
            <a:endParaRPr lang="en-US" altLang="en-US" sz="1600" dirty="0" smtClean="0">
              <a:solidFill>
                <a:srgbClr val="0000FF"/>
              </a:solidFill>
            </a:endParaRP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889332727"/>
              </p:ext>
            </p:extLst>
          </p:nvPr>
        </p:nvGraphicFramePr>
        <p:xfrm>
          <a:off x="3429000" y="168655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Resolution of DMG CID 369 DMG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Instance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3649745685"/>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MLD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Instance CIDs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22/2111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5 CIDs in CC40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4163414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864599563"/>
              </p:ext>
            </p:extLst>
          </p:nvPr>
        </p:nvGraphicFramePr>
        <p:xfrm>
          <a:off x="3429000" y="4419600"/>
          <a:ext cx="8305801" cy="192314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22/2101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Kevin </a:t>
                      </a:r>
                      <a:r>
                        <a:rPr lang="en-US" altLang="zh-CN" sz="1200" kern="1200" dirty="0" err="1" smtClean="0">
                          <a:solidFill>
                            <a:schemeClr val="tx1"/>
                          </a:solidFill>
                          <a:latin typeface="+mn-lt"/>
                          <a:ea typeface="+mn-ea"/>
                          <a:cs typeface="+mn-cs"/>
                        </a:rPr>
                        <a:t>Tsunghan</a:t>
                      </a:r>
                      <a:r>
                        <a:rPr lang="en-US" altLang="zh-CN" sz="1200" kern="1200" dirty="0" smtClean="0">
                          <a:solidFill>
                            <a:schemeClr val="tx1"/>
                          </a:solidFill>
                          <a:latin typeface="+mn-lt"/>
                          <a:ea typeface="+mn-ea"/>
                          <a:cs typeface="+mn-cs"/>
                        </a:rPr>
                        <a:t> Tsai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mmWave</a:t>
                      </a:r>
                      <a:r>
                        <a:rPr lang="en-US" altLang="zh-CN" sz="1200" kern="1200" dirty="0" smtClean="0">
                          <a:solidFill>
                            <a:schemeClr val="tx1"/>
                          </a:solidFill>
                          <a:latin typeface="+mn-lt"/>
                          <a:ea typeface="+mn-ea"/>
                          <a:cs typeface="+mn-cs"/>
                        </a:rPr>
                        <a:t> Phase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1910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0993494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November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r>
              <a:rPr lang="en-US" altLang="zh-CN" sz="1100" dirty="0" smtClean="0">
                <a:solidFill>
                  <a:srgbClr val="00B050"/>
                </a:solidFill>
                <a:cs typeface="Times New Roman" panose="02020603050405020304" pitchFamily="18" charset="0"/>
              </a:rPr>
              <a:t>Motion</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 </a:t>
            </a:r>
            <a:r>
              <a:rPr lang="en-US" altLang="zh-CN" sz="1100" dirty="0" smtClean="0">
                <a:solidFill>
                  <a:srgbClr val="FF0000"/>
                </a:solidFill>
                <a:cs typeface="Times New Roman" panose="02020603050405020304" pitchFamily="18" charset="0"/>
              </a:rPr>
              <a:t>CAC</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Motion</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 --- </a:t>
            </a:r>
            <a:r>
              <a:rPr lang="en-US" altLang="zh-CN" sz="1100" dirty="0" smtClean="0">
                <a:solidFill>
                  <a:srgbClr val="FF3300"/>
                </a:solidFill>
                <a:cs typeface="Times New Roman" panose="02020603050405020304" pitchFamily="18" charset="0"/>
              </a:rPr>
              <a:t>Cancel? Travel</a:t>
            </a:r>
            <a:endParaRPr lang="en-US" altLang="zh-CN" sz="1100" dirty="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err="1"/>
              <a:t>TGbf</a:t>
            </a:r>
            <a:r>
              <a:rPr lang="en-US" altLang="zh-CN" sz="1600" b="1" dirty="0"/>
              <a:t> ad-hoc meeting </a:t>
            </a:r>
            <a:endParaRPr lang="en-US" altLang="zh-CN" sz="16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a:t>
            </a:r>
            <a:r>
              <a:rPr lang="en-US" altLang="zh-CN" dirty="0" smtClean="0">
                <a:solidFill>
                  <a:srgbClr val="00B050"/>
                </a:solidFill>
                <a:cs typeface="Times New Roman" panose="02020603050405020304" pitchFamily="18" charset="0"/>
              </a:rPr>
              <a:t>13-14	Baltimore Hilton, Baltimore</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16    (Monday EV 1),		19:30-21:30 Baltimore </a:t>
            </a:r>
            <a:r>
              <a:rPr lang="en-US" altLang="zh-CN" dirty="0" smtClean="0">
                <a:solidFill>
                  <a:srgbClr val="0070C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17    (Tuesday EV 1),		19:30-21:30 Baltimore </a:t>
            </a:r>
            <a:r>
              <a:rPr lang="en-US" altLang="zh-CN" dirty="0" smtClean="0">
                <a:solidFill>
                  <a:srgbClr val="0070C0"/>
                </a:solidFill>
                <a:cs typeface="Times New Roman" panose="02020603050405020304" pitchFamily="18" charset="0"/>
              </a:rPr>
              <a:t>time </a:t>
            </a:r>
            <a:endParaRPr lang="en-US" altLang="zh-CN"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a:t>
            </a:r>
            <a:r>
              <a:rPr lang="en-US" altLang="zh-CN" dirty="0">
                <a:solidFill>
                  <a:srgbClr val="00B050"/>
                </a:solidFill>
                <a:cs typeface="Times New Roman" panose="02020603050405020304" pitchFamily="18" charset="0"/>
              </a:rPr>
              <a:t>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a:t>
            </a:r>
            <a:r>
              <a:rPr lang="en-US" altLang="zh-CN" dirty="0" smtClean="0">
                <a:solidFill>
                  <a:srgbClr val="00B0F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a:t>
            </a:r>
            <a:r>
              <a:rPr lang="en-US" altLang="zh-CN" sz="900" dirty="0" smtClean="0">
                <a:cs typeface="Times New Roman" panose="02020603050405020304" pitchFamily="18" charset="0"/>
              </a:rPr>
              <a:t>may be </a:t>
            </a:r>
            <a:r>
              <a:rPr lang="en-US" altLang="zh-CN" sz="900" dirty="0">
                <a:cs typeface="Times New Roman" panose="02020603050405020304" pitchFamily="18" charset="0"/>
              </a:rPr>
              <a:t>changed </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(Nov </a:t>
            </a:r>
            <a:r>
              <a:rPr lang="en-US" altLang="zh-CN" sz="900" dirty="0" smtClean="0">
                <a:cs typeface="Times New Roman" panose="02020603050405020304" pitchFamily="18" charset="0"/>
              </a:rPr>
              <a:t>2022 - Jan2023 </a:t>
            </a:r>
            <a:r>
              <a:rPr lang="en-US" altLang="zh-CN" sz="900" dirty="0">
                <a:cs typeface="Times New Roman" panose="02020603050405020304" pitchFamily="18" charset="0"/>
              </a:rPr>
              <a:t>CAC calls: </a:t>
            </a:r>
            <a:r>
              <a:rPr lang="en-US" altLang="zh-CN" sz="900" dirty="0" smtClean="0">
                <a:solidFill>
                  <a:srgbClr val="FF0000"/>
                </a:solidFill>
                <a:cs typeface="Times New Roman" panose="02020603050405020304" pitchFamily="18" charset="0"/>
              </a:rPr>
              <a:t>December 12, Jan 9, </a:t>
            </a:r>
            <a:r>
              <a:rPr lang="en-US" altLang="zh-CN" sz="900" dirty="0">
                <a:solidFill>
                  <a:srgbClr val="FF0000"/>
                </a:solidFill>
                <a:cs typeface="Times New Roman" panose="02020603050405020304" pitchFamily="18" charset="0"/>
              </a:rPr>
              <a:t>09:00 </a:t>
            </a:r>
            <a:r>
              <a:rPr lang="en-US" altLang="zh-CN" sz="900" dirty="0" smtClean="0">
                <a:solidFill>
                  <a:srgbClr val="FF0000"/>
                </a:solidFill>
                <a:cs typeface="Times New Roman" panose="02020603050405020304" pitchFamily="18" charset="0"/>
              </a:rPr>
              <a:t>ET; Jan 15 </a:t>
            </a:r>
            <a:r>
              <a:rPr lang="en-US" altLang="zh-CN" sz="900" dirty="0">
                <a:solidFill>
                  <a:srgbClr val="FF0000"/>
                </a:solidFill>
                <a:cs typeface="Times New Roman" panose="02020603050405020304" pitchFamily="18" charset="0"/>
              </a:rPr>
              <a:t>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691185416"/>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4258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a:t>
            </a:r>
            <a:r>
              <a:rPr lang="en-US" altLang="zh-CN" sz="1800" dirty="0">
                <a:solidFill>
                  <a:srgbClr val="FF0000"/>
                </a:solidFill>
              </a:rPr>
              <a:t>77.9% </a:t>
            </a:r>
            <a:r>
              <a:rPr lang="en-US" altLang="zh-CN" sz="1800" dirty="0"/>
              <a:t>of all CC40 comments are now resolved or marked as “ready for motion”  (</a:t>
            </a:r>
            <a:r>
              <a:rPr lang="en-US" altLang="zh-CN" sz="1800" dirty="0">
                <a:solidFill>
                  <a:srgbClr val="FF0000"/>
                </a:solidFill>
              </a:rPr>
              <a:t>711/912,</a:t>
            </a:r>
            <a:r>
              <a:rPr lang="en-US" altLang="zh-CN" sz="1800" dirty="0"/>
              <a:t> 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91005683"/>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2022.11.17</a:t>
            </a:r>
            <a:endParaRPr lang="en-US" altLang="zh-CN" sz="1200" b="0" dirty="0"/>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810000" cy="2000548"/>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spcAft>
                <a:spcPts val="0"/>
              </a:spcAft>
              <a:buFont typeface="+mj-lt"/>
              <a:buAutoNum type="arabicPeriod"/>
            </a:pPr>
            <a:r>
              <a:rPr lang="en-US" altLang="zh-CN" sz="1100" dirty="0">
                <a:ea typeface="Times New Roman" panose="02020603050405020304" pitchFamily="18" charset="0"/>
              </a:rPr>
              <a:t>TBDs and bug fixes</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NPDA (Clause 11 text for NDPA and Trigger)</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PHY behavior (antenna selection, power control, timestamp)</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SR2SR (setup parameters and negotiation)</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DMG (reporting, monostatic)</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DMG SBP</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Annex B, G</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SBP (termination)</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PASN setting</a:t>
            </a:r>
            <a:endParaRPr lang="zh-CN" altLang="zh-CN" sz="1100" dirty="0">
              <a:effectLst/>
            </a:endParaRPr>
          </a:p>
        </p:txBody>
      </p:sp>
      <p:graphicFrame>
        <p:nvGraphicFramePr>
          <p:cNvPr id="16" name="表格 15"/>
          <p:cNvGraphicFramePr>
            <a:graphicFrameLocks noGrp="1"/>
          </p:cNvGraphicFramePr>
          <p:nvPr>
            <p:extLst/>
          </p:nvPr>
        </p:nvGraphicFramePr>
        <p:xfrm>
          <a:off x="8915400" y="1606867"/>
          <a:ext cx="3124199" cy="4663440"/>
        </p:xfrm>
        <a:graphic>
          <a:graphicData uri="http://schemas.openxmlformats.org/drawingml/2006/table">
            <a:tbl>
              <a:tblPr firstRow="1" firstCol="1" bandRow="1"/>
              <a:tblGrid>
                <a:gridCol w="612976"/>
                <a:gridCol w="603089"/>
                <a:gridCol w="909577"/>
                <a:gridCol w="523995"/>
                <a:gridCol w="474562"/>
              </a:tblGrid>
              <a:tr h="224073">
                <a:tc>
                  <a:txBody>
                    <a:bodyPr/>
                    <a:lstStyle/>
                    <a:p>
                      <a:endParaRPr lang="zh-CN" sz="900" dirty="0">
                        <a:effectLst/>
                        <a:latin typeface="Times New Roman" panose="02020603050405020304" pitchFamily="18" charset="0"/>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Assigned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Ready for Motion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Approved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RfM+A</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err="1">
                          <a:solidFill>
                            <a:srgbClr val="000000"/>
                          </a:solidFill>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dirty="0" err="1">
                          <a:effectLst/>
                          <a:latin typeface="Calibri" panose="020F0502020204030204" pitchFamily="34" charset="0"/>
                          <a:ea typeface="宋体" panose="02010600030101010101" pitchFamily="2" charset="-122"/>
                        </a:rPr>
                        <a:t>Anirud</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Assaf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Cheng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Insun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Jiayi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Leif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a:effectLst/>
                          <a:latin typeface="Calibri" panose="020F0502020204030204" pitchFamily="34" charset="0"/>
                          <a:ea typeface="宋体" panose="02010600030101010101" pitchFamily="2" charset="-122"/>
                        </a:rPr>
                        <a:t>Mike </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Osama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Rajat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Rui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Solomon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224073">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Stephen M.</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Steve 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683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711</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bl>
          </a:graphicData>
        </a:graphic>
      </p:graphicFrame>
      <p:sp>
        <p:nvSpPr>
          <p:cNvPr id="21" name="矩形 20"/>
          <p:cNvSpPr/>
          <p:nvPr/>
        </p:nvSpPr>
        <p:spPr bwMode="auto">
          <a:xfrm>
            <a:off x="8889477" y="2438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8889477" y="2990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矩形 22"/>
          <p:cNvSpPr/>
          <p:nvPr/>
        </p:nvSpPr>
        <p:spPr bwMode="auto">
          <a:xfrm>
            <a:off x="8888024" y="3381121"/>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8888024" y="4073125"/>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8889477" y="4343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8889477" y="4895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矩形 26"/>
          <p:cNvSpPr/>
          <p:nvPr/>
        </p:nvSpPr>
        <p:spPr bwMode="auto">
          <a:xfrm>
            <a:off x="8888023" y="3249044"/>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8888025" y="46482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8888022" y="5315303"/>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8888021" y="5736846"/>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0485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2206883319"/>
              </p:ext>
            </p:extLst>
          </p:nvPr>
        </p:nvGraphicFramePr>
        <p:xfrm>
          <a:off x="8915400" y="1781350"/>
          <a:ext cx="3088836" cy="4239939"/>
        </p:xfrm>
        <a:graphic>
          <a:graphicData uri="http://schemas.openxmlformats.org/drawingml/2006/table">
            <a:tbl>
              <a:tblPr/>
              <a:tblGrid>
                <a:gridCol w="602913"/>
                <a:gridCol w="596359"/>
                <a:gridCol w="900000"/>
                <a:gridCol w="517719"/>
                <a:gridCol w="471845"/>
              </a:tblGrid>
              <a:tr h="124691">
                <a:tc>
                  <a:txBody>
                    <a:bodyPr/>
                    <a:lstStyle/>
                    <a:p>
                      <a:pPr algn="l" fontAlgn="b"/>
                      <a:endParaRPr lang="zh-CN" altLang="en-US" sz="800" b="0" i="0" u="none" strike="noStrike" dirty="0">
                        <a:solidFill>
                          <a:srgbClr val="000000"/>
                        </a:solidFill>
                        <a:effectLst/>
                        <a:latin typeface="等线" panose="02010600030101010101" pitchFamily="2" charset="-122"/>
                        <a:ea typeface="等线" panose="02010600030101010101" pitchFamily="2" charset="-122"/>
                      </a:endParaRPr>
                    </a:p>
                  </a:txBody>
                  <a:tcPr marL="6563" marR="6563" marT="6563" marB="0" anchor="b">
                    <a:lnL>
                      <a:noFill/>
                    </a:lnL>
                    <a:lnR>
                      <a:noFill/>
                    </a:lnR>
                    <a:lnT>
                      <a:noFill/>
                    </a:lnT>
                    <a:lnB>
                      <a:noFill/>
                    </a:lnB>
                  </a:tcPr>
                </a:tc>
                <a:tc>
                  <a:txBody>
                    <a:bodyPr/>
                    <a:lstStyle/>
                    <a:p>
                      <a:pPr algn="ctr" fontAlgn="b"/>
                      <a:r>
                        <a:rPr lang="en-US" sz="800" b="1" i="0" u="none" strike="noStrike">
                          <a:solidFill>
                            <a:srgbClr val="000000"/>
                          </a:solidFill>
                          <a:effectLst/>
                          <a:latin typeface="等线" panose="02010600030101010101" pitchFamily="2" charset="-122"/>
                          <a:ea typeface="等线" panose="02010600030101010101" pitchFamily="2" charset="-122"/>
                        </a:rPr>
                        <a:t>Assigned</a:t>
                      </a:r>
                    </a:p>
                  </a:txBody>
                  <a:tcPr marL="6563" marR="6563" marT="6563" marB="0" anchor="b">
                    <a:lnL>
                      <a:noFill/>
                    </a:lnL>
                    <a:lnR>
                      <a:noFill/>
                    </a:lnR>
                    <a:lnT>
                      <a:noFill/>
                    </a:lnT>
                    <a:lnB>
                      <a:noFill/>
                    </a:lnB>
                  </a:tcPr>
                </a:tc>
                <a:tc>
                  <a:txBody>
                    <a:bodyPr/>
                    <a:lstStyle/>
                    <a:p>
                      <a:pPr algn="ctr" fontAlgn="b"/>
                      <a:r>
                        <a:rPr lang="en-US" sz="800" b="1" i="0" u="none" strike="noStrike">
                          <a:solidFill>
                            <a:srgbClr val="000000"/>
                          </a:solidFill>
                          <a:effectLst/>
                          <a:latin typeface="等线" panose="02010600030101010101" pitchFamily="2" charset="-122"/>
                          <a:ea typeface="等线" panose="02010600030101010101" pitchFamily="2" charset="-122"/>
                        </a:rPr>
                        <a:t>Ready for Motion</a:t>
                      </a:r>
                    </a:p>
                  </a:txBody>
                  <a:tcPr marL="6563" marR="6563" marT="6563" marB="0" anchor="b">
                    <a:lnL>
                      <a:noFill/>
                    </a:lnL>
                    <a:lnR>
                      <a:noFill/>
                    </a:lnR>
                    <a:lnT>
                      <a:noFill/>
                    </a:lnT>
                    <a:lnB>
                      <a:noFill/>
                    </a:lnB>
                  </a:tcPr>
                </a:tc>
                <a:tc>
                  <a:txBody>
                    <a:bodyPr/>
                    <a:lstStyle/>
                    <a:p>
                      <a:pPr algn="ctr" fontAlgn="b"/>
                      <a:r>
                        <a:rPr lang="en-US" sz="800" b="1" i="0" u="none" strike="noStrike">
                          <a:solidFill>
                            <a:srgbClr val="000000"/>
                          </a:solidFill>
                          <a:effectLst/>
                          <a:latin typeface="等线" panose="02010600030101010101" pitchFamily="2" charset="-122"/>
                          <a:ea typeface="等线" panose="02010600030101010101" pitchFamily="2" charset="-122"/>
                        </a:rPr>
                        <a:t>Approved</a:t>
                      </a:r>
                    </a:p>
                  </a:txBody>
                  <a:tcPr marL="6563" marR="6563" marT="6563" marB="0" anchor="b">
                    <a:lnL>
                      <a:noFill/>
                    </a:lnL>
                    <a:lnR>
                      <a:noFill/>
                    </a:lnR>
                    <a:lnT>
                      <a:noFill/>
                    </a:lnT>
                    <a:lnB>
                      <a:noFill/>
                    </a:lnB>
                  </a:tcPr>
                </a:tc>
                <a:tc>
                  <a:txBody>
                    <a:bodyPr/>
                    <a:lstStyle/>
                    <a:p>
                      <a:pPr algn="ctr" fontAlgn="b"/>
                      <a:r>
                        <a:rPr lang="en-US" sz="800" b="1" i="0" u="none" strike="noStrike">
                          <a:solidFill>
                            <a:srgbClr val="000000"/>
                          </a:solidFill>
                          <a:effectLst/>
                          <a:latin typeface="等线" panose="02010600030101010101" pitchFamily="2" charset="-122"/>
                          <a:ea typeface="等线" panose="02010600030101010101" pitchFamily="2" charset="-122"/>
                        </a:rPr>
                        <a:t>RfM+A</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Alecs</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14</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dirty="0">
                          <a:solidFill>
                            <a:srgbClr val="000000"/>
                          </a:solidFill>
                          <a:effectLst/>
                          <a:latin typeface="等线" panose="02010600030101010101" pitchFamily="2" charset="-122"/>
                          <a:ea typeface="等线" panose="02010600030101010101" pitchFamily="2" charset="-122"/>
                        </a:rPr>
                        <a:t>14</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14</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Anirud</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18</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dirty="0">
                          <a:solidFill>
                            <a:srgbClr val="000000"/>
                          </a:solidFill>
                          <a:effectLst/>
                          <a:latin typeface="等线" panose="02010600030101010101" pitchFamily="2" charset="-122"/>
                          <a:ea typeface="等线" panose="02010600030101010101" pitchFamily="2" charset="-122"/>
                        </a:rPr>
                        <a:t>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17</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18</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Assaf</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51</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Chaoming</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32</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32</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32</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Cheng</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58</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7</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45</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52</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Chris</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22</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22</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Claudio (E)</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221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221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221</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Claudio (T)</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25</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25</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25</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Dibakar</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37</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9</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9</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Dongguk</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45</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44</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Dong </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7</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Insun</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36</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23</a:t>
                      </a:r>
                    </a:p>
                  </a:txBody>
                  <a:tcPr marL="6563" marR="6563" marT="6563" marB="0" anchor="b">
                    <a:lnL>
                      <a:noFill/>
                    </a:lnL>
                    <a:lnR>
                      <a:noFill/>
                    </a:lnR>
                    <a:lnT>
                      <a:noFill/>
                    </a:lnT>
                    <a:lnB>
                      <a:noFill/>
                    </a:lnB>
                  </a:tcPr>
                </a:tc>
                <a:tc>
                  <a:txBody>
                    <a:bodyPr/>
                    <a:lstStyle/>
                    <a:p>
                      <a:pPr algn="r" fontAlgn="b"/>
                      <a:r>
                        <a:rPr lang="en-US" altLang="zh-CN" sz="800" b="0" i="0" u="none" strike="noStrike" dirty="0">
                          <a:solidFill>
                            <a:srgbClr val="000000"/>
                          </a:solidFill>
                          <a:effectLst/>
                          <a:latin typeface="等线" panose="02010600030101010101" pitchFamily="2" charset="-122"/>
                          <a:ea typeface="等线" panose="02010600030101010101" pitchFamily="2" charset="-122"/>
                        </a:rPr>
                        <a:t>23</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Jiayi</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14</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9</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9</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Junghoon</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16</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8</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8</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16</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Leif</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11</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Mahmoud</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18</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18</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18</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Mengshi</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53</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48</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51</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Mike </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Naren</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56</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46</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46</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Ning </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Osama </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Pei </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32</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32</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Rajat</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22</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12</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Rojan</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6</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11</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Rui</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7</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7</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7</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Solomon</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48</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37</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39</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Stephen M.</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Steve S.</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23</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Yan</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Zinan</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18</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18</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18</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1" i="0" u="none" strike="noStrike">
                          <a:solidFill>
                            <a:srgbClr val="000000"/>
                          </a:solidFill>
                          <a:effectLst/>
                          <a:latin typeface="等线" panose="02010600030101010101" pitchFamily="2" charset="-122"/>
                          <a:ea typeface="等线" panose="02010600030101010101" pitchFamily="2" charset="-122"/>
                        </a:rPr>
                        <a:t>All</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912</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42</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757</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799</a:t>
                      </a:r>
                    </a:p>
                  </a:txBody>
                  <a:tcPr marL="6563" marR="6563" marT="6563" marB="0" anchor="b">
                    <a:lnL>
                      <a:noFill/>
                    </a:lnL>
                    <a:lnR>
                      <a:noFill/>
                    </a:lnR>
                    <a:lnT>
                      <a:noFill/>
                    </a:lnT>
                    <a:lnB>
                      <a:noFill/>
                    </a:lnB>
                  </a:tcPr>
                </a:tc>
              </a:tr>
              <a:tr h="124691">
                <a:tc>
                  <a:txBody>
                    <a:bodyPr/>
                    <a:lstStyle/>
                    <a:p>
                      <a:pPr algn="l" fontAlgn="b"/>
                      <a:endParaRPr lang="zh-CN" altLang="en-US" sz="800" b="0" i="0" u="none" strike="noStrike">
                        <a:solidFill>
                          <a:srgbClr val="000000"/>
                        </a:solidFill>
                        <a:effectLst/>
                        <a:latin typeface="等线" panose="02010600030101010101" pitchFamily="2" charset="-122"/>
                        <a:ea typeface="等线" panose="02010600030101010101" pitchFamily="2" charset="-122"/>
                      </a:endParaRPr>
                    </a:p>
                  </a:txBody>
                  <a:tcPr marL="6563" marR="6563" marT="6563" marB="0" anchor="b">
                    <a:lnL>
                      <a:noFill/>
                    </a:lnL>
                    <a:lnR>
                      <a:noFill/>
                    </a:lnR>
                    <a:lnT>
                      <a:noFill/>
                    </a:lnT>
                    <a:lnB>
                      <a:noFill/>
                    </a:lnB>
                  </a:tcPr>
                </a:tc>
                <a:tc>
                  <a:txBody>
                    <a:bodyPr/>
                    <a:lstStyle/>
                    <a:p>
                      <a:pPr algn="l" fontAlgn="b"/>
                      <a:endParaRPr lang="zh-CN" altLang="en-US" sz="800" b="0" i="0" u="none" strike="noStrike">
                        <a:solidFill>
                          <a:srgbClr val="000000"/>
                        </a:solidFill>
                        <a:effectLst/>
                        <a:latin typeface="等线" panose="02010600030101010101" pitchFamily="2" charset="-122"/>
                        <a:ea typeface="等线" panose="02010600030101010101" pitchFamily="2" charset="-122"/>
                      </a:endParaRPr>
                    </a:p>
                  </a:txBody>
                  <a:tcPr marL="6563" marR="6563" marT="6563" marB="0" anchor="b">
                    <a:lnL>
                      <a:noFill/>
                    </a:lnL>
                    <a:lnR>
                      <a:noFill/>
                    </a:lnR>
                    <a:lnT>
                      <a:noFill/>
                    </a:lnT>
                    <a:lnB>
                      <a:noFill/>
                    </a:lnB>
                  </a:tcPr>
                </a:tc>
                <a:tc>
                  <a:txBody>
                    <a:bodyPr/>
                    <a:lstStyle/>
                    <a:p>
                      <a:pPr algn="r" fontAlgn="b"/>
                      <a:r>
                        <a:rPr lang="en-US" altLang="zh-CN" sz="800" b="1" i="0" u="none" strike="noStrike" dirty="0">
                          <a:solidFill>
                            <a:srgbClr val="FF0000"/>
                          </a:solidFill>
                          <a:effectLst/>
                          <a:latin typeface="等线" panose="02010600030101010101" pitchFamily="2" charset="-122"/>
                          <a:ea typeface="等线" panose="02010600030101010101" pitchFamily="2" charset="-122"/>
                        </a:rPr>
                        <a:t>0.046052632</a:t>
                      </a:r>
                    </a:p>
                  </a:txBody>
                  <a:tcPr marL="6563" marR="6563" marT="6563" marB="0" anchor="b">
                    <a:lnL>
                      <a:noFill/>
                    </a:lnL>
                    <a:lnR>
                      <a:noFill/>
                    </a:lnR>
                    <a:lnT>
                      <a:noFill/>
                    </a:lnT>
                    <a:lnB>
                      <a:noFill/>
                    </a:lnB>
                  </a:tcPr>
                </a:tc>
                <a:tc>
                  <a:txBody>
                    <a:bodyPr/>
                    <a:lstStyle/>
                    <a:p>
                      <a:pPr algn="r" fontAlgn="b"/>
                      <a:r>
                        <a:rPr lang="en-US" altLang="zh-CN" sz="800" b="1" i="0" u="none" strike="noStrike">
                          <a:solidFill>
                            <a:srgbClr val="FF0000"/>
                          </a:solidFill>
                          <a:effectLst/>
                          <a:latin typeface="等线" panose="02010600030101010101" pitchFamily="2" charset="-122"/>
                          <a:ea typeface="等线" panose="02010600030101010101" pitchFamily="2" charset="-122"/>
                        </a:rPr>
                        <a:t>0.8300439</a:t>
                      </a:r>
                    </a:p>
                  </a:txBody>
                  <a:tcPr marL="6563" marR="6563" marT="6563" marB="0" anchor="b">
                    <a:lnL>
                      <a:noFill/>
                    </a:lnL>
                    <a:lnR>
                      <a:noFill/>
                    </a:lnR>
                    <a:lnT>
                      <a:noFill/>
                    </a:lnT>
                    <a:lnB>
                      <a:noFill/>
                    </a:lnB>
                  </a:tcPr>
                </a:tc>
                <a:tc>
                  <a:txBody>
                    <a:bodyPr/>
                    <a:lstStyle/>
                    <a:p>
                      <a:pPr algn="r" fontAlgn="b"/>
                      <a:r>
                        <a:rPr lang="en-US" altLang="zh-CN" sz="800" b="1" i="0" u="none" strike="noStrike" dirty="0">
                          <a:solidFill>
                            <a:srgbClr val="FF0000"/>
                          </a:solidFill>
                          <a:effectLst/>
                          <a:latin typeface="等线" panose="02010600030101010101" pitchFamily="2" charset="-122"/>
                          <a:ea typeface="等线" panose="02010600030101010101" pitchFamily="2" charset="-122"/>
                        </a:rPr>
                        <a:t>0.876096</a:t>
                      </a:r>
                    </a:p>
                  </a:txBody>
                  <a:tcPr marL="6563" marR="6563" marT="6563" marB="0" anchor="b">
                    <a:lnL>
                      <a:noFill/>
                    </a:lnL>
                    <a:lnR>
                      <a:noFill/>
                    </a:lnR>
                    <a:lnT>
                      <a:noFill/>
                    </a:lnT>
                    <a:lnB>
                      <a:noFill/>
                    </a:lnB>
                  </a:tcPr>
                </a:tc>
              </a:tr>
            </a:tbl>
          </a:graphicData>
        </a:graphic>
      </p:graphicFrame>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2022.11.17</a:t>
            </a:r>
            <a:endParaRPr lang="en-US" altLang="zh-CN" sz="1200" b="0" dirty="0"/>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810000" cy="2000548"/>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spcAft>
                <a:spcPts val="0"/>
              </a:spcAft>
              <a:buFont typeface="+mj-lt"/>
              <a:buAutoNum type="arabicPeriod"/>
            </a:pPr>
            <a:r>
              <a:rPr lang="en-US" altLang="zh-CN" sz="1100" dirty="0">
                <a:ea typeface="Times New Roman" panose="02020603050405020304" pitchFamily="18" charset="0"/>
              </a:rPr>
              <a:t>TBDs and bug fixes</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NPDA (Clause 11 text for NDPA and Trigger)</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PHY behavior (antenna selection, power control, timestamp)</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SR2SR (setup parameters and negotiation)</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DMG (reporting, monostatic)</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DMG SBP</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Annex B, G</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SBP (termination)</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PASN setting</a:t>
            </a:r>
            <a:endParaRPr lang="zh-CN" altLang="zh-CN" sz="1100" dirty="0">
              <a:effectLst/>
            </a:endParaRPr>
          </a:p>
        </p:txBody>
      </p:sp>
      <p:sp>
        <p:nvSpPr>
          <p:cNvPr id="22" name="矩形 21"/>
          <p:cNvSpPr/>
          <p:nvPr/>
        </p:nvSpPr>
        <p:spPr bwMode="auto">
          <a:xfrm>
            <a:off x="8888020" y="2954313"/>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矩形 22"/>
          <p:cNvSpPr/>
          <p:nvPr/>
        </p:nvSpPr>
        <p:spPr bwMode="auto">
          <a:xfrm>
            <a:off x="8888020" y="3321352"/>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8889477" y="42100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8889477" y="47434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8888025" y="44958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8888020" y="5380538"/>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472741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RSVP Requested</a:t>
            </a:r>
            <a:endParaRPr lang="en-GB" dirty="0"/>
          </a:p>
        </p:txBody>
      </p:sp>
      <p:sp>
        <p:nvSpPr>
          <p:cNvPr id="9218" name="Rectangle 2"/>
          <p:cNvSpPr>
            <a:spLocks noGrp="1" noChangeArrowheads="1"/>
          </p:cNvSpPr>
          <p:nvPr>
            <p:ph idx="1"/>
          </p:nvPr>
        </p:nvSpPr>
        <p:spPr>
          <a:xfrm>
            <a:off x="533401" y="1752600"/>
            <a:ext cx="8077200" cy="4419600"/>
          </a:xfrm>
          <a:ln/>
        </p:spPr>
        <p:txBody>
          <a:bodyPr/>
          <a:lstStyle/>
          <a:p>
            <a:pPr algn="just">
              <a:spcBef>
                <a:spcPts val="0"/>
              </a:spcBef>
              <a:spcAft>
                <a:spcPts val="600"/>
              </a:spcAft>
              <a:buFont typeface="Arial" panose="020B0604020202020204" pitchFamily="34" charset="0"/>
              <a:buChar char="•"/>
            </a:pPr>
            <a:r>
              <a:rPr lang="en-US" dirty="0">
                <a:solidFill>
                  <a:srgbClr val="0000FF"/>
                </a:solidFill>
              </a:rPr>
              <a:t>RSVP</a:t>
            </a:r>
            <a:r>
              <a:rPr lang="en-US" dirty="0"/>
              <a:t> (</a:t>
            </a:r>
            <a:r>
              <a:rPr lang="en-US" dirty="0" err="1"/>
              <a:t>Repondez</a:t>
            </a:r>
            <a:r>
              <a:rPr lang="en-US" dirty="0"/>
              <a:t>, </a:t>
            </a:r>
            <a:r>
              <a:rPr lang="en-US" dirty="0" err="1"/>
              <a:t>s'il</a:t>
            </a:r>
            <a:r>
              <a:rPr lang="en-US" dirty="0"/>
              <a:t> </a:t>
            </a:r>
            <a:r>
              <a:rPr lang="en-US" dirty="0" err="1"/>
              <a:t>vous</a:t>
            </a:r>
            <a:r>
              <a:rPr lang="en-US" dirty="0"/>
              <a:t> </a:t>
            </a:r>
            <a:r>
              <a:rPr lang="en-US" dirty="0" err="1"/>
              <a:t>plaît</a:t>
            </a:r>
            <a:r>
              <a:rPr lang="en-US" dirty="0"/>
              <a:t>) is Requested to </a:t>
            </a:r>
            <a:r>
              <a:rPr lang="en-US" dirty="0" smtClean="0"/>
              <a:t>prepare </a:t>
            </a:r>
            <a:r>
              <a:rPr lang="en-US" dirty="0"/>
              <a:t>appropriately.</a:t>
            </a:r>
          </a:p>
          <a:p>
            <a:pPr algn="just">
              <a:spcBef>
                <a:spcPts val="0"/>
              </a:spcBef>
              <a:spcAft>
                <a:spcPts val="600"/>
              </a:spcAft>
              <a:buFont typeface="Arial" panose="020B0604020202020204" pitchFamily="34" charset="0"/>
              <a:buChar char="•"/>
            </a:pPr>
            <a:r>
              <a:rPr lang="en-US" dirty="0"/>
              <a:t>If you would, please register for the 802 Wireless Interim Session, </a:t>
            </a:r>
            <a:r>
              <a:rPr lang="en-US" dirty="0" smtClean="0"/>
              <a:t>and </a:t>
            </a:r>
            <a:r>
              <a:rPr lang="en-US" dirty="0"/>
              <a:t>make your Hotel Reservation prior to a Deadline of </a:t>
            </a:r>
            <a:r>
              <a:rPr lang="en-US" dirty="0">
                <a:solidFill>
                  <a:srgbClr val="0000FF"/>
                </a:solidFill>
              </a:rPr>
              <a:t>Dec 16, 2022 </a:t>
            </a:r>
          </a:p>
          <a:p>
            <a:pPr lvl="1" algn="just">
              <a:buFont typeface="Arial" panose="020B0604020202020204" pitchFamily="34" charset="0"/>
              <a:buChar char="–"/>
              <a:defRPr/>
            </a:pPr>
            <a:r>
              <a:rPr lang="en-US" sz="1800" kern="1200" dirty="0"/>
              <a:t>802W Interim Session Registration Website: </a:t>
            </a:r>
            <a:r>
              <a:rPr lang="en-US" sz="1800" kern="1200" dirty="0">
                <a:hlinkClick r:id="rId3"/>
              </a:rPr>
              <a:t>https://cvent.me/nX5xrY</a:t>
            </a:r>
            <a:endParaRPr lang="en-US" sz="1800" kern="1200" dirty="0"/>
          </a:p>
          <a:p>
            <a:pPr lvl="1" algn="just">
              <a:buFont typeface="Arial" panose="020B0604020202020204" pitchFamily="34" charset="0"/>
              <a:buChar char="–"/>
              <a:defRPr/>
            </a:pPr>
            <a:r>
              <a:rPr lang="en-US" sz="1800" kern="1200" dirty="0"/>
              <a:t>Hotel LINK FOR RESERVATIONS: </a:t>
            </a:r>
            <a:r>
              <a:rPr lang="en-US" sz="1800" kern="1200" dirty="0">
                <a:hlinkClick r:id="rId4"/>
              </a:rPr>
              <a:t>https://book.passkey.com/e/50451808</a:t>
            </a:r>
            <a:endParaRPr lang="en-US" sz="1800" kern="1200" dirty="0"/>
          </a:p>
          <a:p>
            <a:pPr algn="just">
              <a:spcBef>
                <a:spcPts val="0"/>
              </a:spcBef>
              <a:spcAft>
                <a:spcPts val="600"/>
              </a:spcAft>
              <a:buFont typeface="Arial" panose="020B0604020202020204" pitchFamily="34" charset="0"/>
              <a:buChar char="•"/>
            </a:pPr>
            <a:endParaRPr lang="en-US" dirty="0"/>
          </a:p>
          <a:p>
            <a:pPr algn="just">
              <a:spcBef>
                <a:spcPts val="0"/>
              </a:spcBef>
              <a:spcAft>
                <a:spcPts val="600"/>
              </a:spcAft>
              <a:buFont typeface="Arial" panose="020B0604020202020204" pitchFamily="34" charset="0"/>
              <a:buChar char="•"/>
            </a:pPr>
            <a:r>
              <a:rPr lang="en-US" dirty="0"/>
              <a:t>To RSVP, Please send an email to Tony Xiao Han and cc Jon Rosdahl and Face to Face events:</a:t>
            </a:r>
          </a:p>
          <a:p>
            <a:pPr lvl="1" algn="just">
              <a:buFont typeface="Arial" panose="020B0604020202020204" pitchFamily="34" charset="0"/>
              <a:buChar char="–"/>
              <a:defRPr/>
            </a:pPr>
            <a:r>
              <a:rPr lang="en-US" sz="1800" kern="1200" dirty="0"/>
              <a:t>To: tony.hanxiao@huawei.com </a:t>
            </a:r>
          </a:p>
          <a:p>
            <a:pPr lvl="1" algn="just">
              <a:buFont typeface="Arial" panose="020B0604020202020204" pitchFamily="34" charset="0"/>
              <a:buChar char="–"/>
              <a:defRPr/>
            </a:pPr>
            <a:r>
              <a:rPr lang="en-US" sz="1800" kern="1200" dirty="0"/>
              <a:t>cc: jrosdahl@ieee.org, 802info@facetoface-events.com </a:t>
            </a:r>
          </a:p>
          <a:p>
            <a:pPr algn="just">
              <a:spcBef>
                <a:spcPts val="0"/>
              </a:spcBef>
              <a:spcAft>
                <a:spcPts val="600"/>
              </a:spcAft>
              <a:buFont typeface="Arial" panose="020B0604020202020204" pitchFamily="34" charset="0"/>
              <a:buChar char="•"/>
            </a:pPr>
            <a:endParaRPr lang="en-US" dirty="0"/>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表格 10"/>
          <p:cNvGraphicFramePr>
            <a:graphicFrameLocks noGrp="1"/>
          </p:cNvGraphicFramePr>
          <p:nvPr>
            <p:extLst>
              <p:ext uri="{D42A27DB-BD31-4B8C-83A1-F6EECF244321}">
                <p14:modId xmlns:p14="http://schemas.microsoft.com/office/powerpoint/2010/main" val="647991664"/>
              </p:ext>
            </p:extLst>
          </p:nvPr>
        </p:nvGraphicFramePr>
        <p:xfrm>
          <a:off x="9525000" y="1277120"/>
          <a:ext cx="2009945" cy="2213434"/>
        </p:xfrm>
        <a:graphic>
          <a:graphicData uri="http://schemas.openxmlformats.org/drawingml/2006/table">
            <a:tbl>
              <a:tblPr firstRow="1" bandRow="1">
                <a:tableStyleId>{C4B1156A-380E-4F78-BDF5-A606A8083BF9}</a:tableStyleId>
              </a:tblPr>
              <a:tblGrid>
                <a:gridCol w="2009945"/>
              </a:tblGrid>
              <a:tr h="245296">
                <a:tc>
                  <a:txBody>
                    <a:bodyPr/>
                    <a:lstStyle/>
                    <a:p>
                      <a:pPr algn="ctr"/>
                      <a:r>
                        <a:rPr lang="en-US" altLang="zh-CN" sz="1200" dirty="0" smtClean="0">
                          <a:solidFill>
                            <a:srgbClr val="0000FF"/>
                          </a:solidFill>
                        </a:rPr>
                        <a:t>Confirmed attendance</a:t>
                      </a:r>
                      <a:endParaRPr lang="zh-CN" altLang="en-US" sz="1200" dirty="0">
                        <a:solidFill>
                          <a:srgbClr val="0000FF"/>
                        </a:solidFill>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Sang Kim (LGE)</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7590147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For our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13-14</a:t>
            </a:r>
            <a:r>
              <a:rPr lang="en-US" altLang="zh-CN" sz="1800" b="1" kern="0" dirty="0" smtClean="0"/>
              <a:t>, 2023, </a:t>
            </a:r>
            <a:r>
              <a:rPr lang="en-US" altLang="zh-CN" sz="1800" b="1" kern="0" dirty="0" smtClean="0">
                <a:solidFill>
                  <a:srgbClr val="0000FF"/>
                </a:solidFill>
              </a:rPr>
              <a:t>in the Baltimore Hilton</a:t>
            </a:r>
            <a:r>
              <a:rPr lang="en-US" altLang="zh-CN" sz="1800" b="1" kern="0" dirty="0">
                <a:solidFill>
                  <a:srgbClr val="0000FF"/>
                </a:solidFill>
              </a:rPr>
              <a:t>, </a:t>
            </a:r>
            <a:r>
              <a:rPr lang="en-US" altLang="zh-CN" sz="1800" b="1" kern="0" dirty="0" smtClean="0">
                <a:solidFill>
                  <a:srgbClr val="0000FF"/>
                </a:solidFill>
              </a:rPr>
              <a:t>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a:t>
            </a:r>
            <a:endParaRPr lang="en-US" altLang="zh-CN" sz="1050" b="1" kern="0" dirty="0"/>
          </a:p>
        </p:txBody>
      </p:sp>
    </p:spTree>
    <p:extLst>
      <p:ext uri="{BB962C8B-B14F-4D97-AF65-F5344CB8AC3E}">
        <p14:creationId xmlns:p14="http://schemas.microsoft.com/office/powerpoint/2010/main" val="20821351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5</a:t>
            </a:r>
            <a:r>
              <a:rPr lang="en-US" altLang="zh-CN" sz="4000" dirty="0" smtClean="0">
                <a:solidFill>
                  <a:srgbClr val="0000FF"/>
                </a:solidFill>
              </a:rPr>
              <a:t>, or 6?</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2060534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1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5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6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8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12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13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r>
              <a:rPr lang="en-US" altLang="zh-CN" sz="1100" dirty="0">
                <a:solidFill>
                  <a:schemeClr val="bg1">
                    <a:lumMod val="50000"/>
                  </a:schemeClr>
                </a:solidFill>
                <a:cs typeface="Times New Roman" panose="02020603050405020304" pitchFamily="18" charset="0"/>
              </a:rPr>
              <a:t> - 1st 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19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20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22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endParaRPr lang="en-US" altLang="zh-CN" sz="1100" dirty="0">
              <a:solidFill>
                <a:srgbClr val="FF3300"/>
              </a:solidFill>
              <a:cs typeface="Times New Roman" panose="02020603050405020304" pitchFamily="18" charset="0"/>
            </a:endParaRPr>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538, 96, 494,539, 785, 888, 158, 289, 757, 347, 758, 497, 542, 579, 889, 122, 157, 759, 883, 882, 540, and </a:t>
            </a:r>
            <a:r>
              <a:rPr lang="en-US" altLang="zh-CN" sz="1600" dirty="0" smtClean="0"/>
              <a:t>908</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22/1330r2 CC40 CR for clause 11.21.18.6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22/1330r2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253962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603, 326, 845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Lin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22/1896r0</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98021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11-22-1862r0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dirty="0"/>
              <a:t>22/1862r0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411233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748 and 749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22/1916r2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22/1916r2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875991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 56, 57, 58, 59, 105, 113, 251, 252, 253, 457, 112, 114, 115, 116, 328, 390, 678, 823, 833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22/1772r4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22/1772r4</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216673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834, </a:t>
            </a:r>
            <a:r>
              <a:rPr lang="en-US" altLang="zh-CN" sz="1600" dirty="0" smtClean="0"/>
              <a:t>896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22/1913r1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22/1913r1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982670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22/1952r1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Junghoon Suh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22/1952r1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542092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527, 572, 505, 506, 179, 292, 419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22/1953r0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Dongguk</a:t>
            </a:r>
            <a:r>
              <a:rPr lang="en-US" altLang="zh-CN" sz="1800" b="1" kern="0" dirty="0"/>
              <a:t>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22/1953r0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416275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53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22/1958r3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Pei Zhou</a:t>
            </a:r>
            <a:r>
              <a:rPr lang="en-US" altLang="zh-CN" sz="1800" b="1" kern="0" dirty="0" smtClean="0"/>
              <a:t>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22/1958r3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82628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243, 478, 557, 626, 627, 795, 796, 867, 909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22/1897r2</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22/1897r2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934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smtClean="0"/>
              <a:t>CIDs</a:t>
            </a:r>
            <a:r>
              <a:rPr lang="pt-BR" altLang="zh-CN" sz="1600" dirty="0"/>
              <a:t>: 300 479 303 319 502 </a:t>
            </a:r>
            <a:r>
              <a:rPr lang="pt-BR" altLang="zh-CN" sz="1600" dirty="0" smtClean="0"/>
              <a:t>574</a:t>
            </a:r>
          </a:p>
          <a:p>
            <a:pPr lvl="1" algn="just">
              <a:buFont typeface="Arial" panose="020B0604020202020204" pitchFamily="34" charset="0"/>
              <a:buChar char="–"/>
              <a:defRPr/>
            </a:pPr>
            <a:r>
              <a:rPr lang="en-US" altLang="zh-CN" sz="1600" dirty="0" smtClean="0"/>
              <a:t>as </a:t>
            </a:r>
            <a:r>
              <a:rPr lang="en-US" altLang="zh-CN" sz="1600" dirty="0"/>
              <a:t>specified in 22/1956r1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r>
              <a:rPr lang="en-US" altLang="zh-CN" sz="1800" b="1" kern="0" dirty="0"/>
              <a:t>: </a:t>
            </a:r>
            <a:r>
              <a:rPr lang="en-US" altLang="zh-CN" sz="1800" b="1" kern="0" dirty="0" err="1"/>
              <a:t>Anirud</a:t>
            </a:r>
            <a:r>
              <a:rPr lang="en-US" altLang="zh-CN" sz="1800" b="1" kern="0" dirty="0"/>
              <a:t> </a:t>
            </a:r>
            <a:r>
              <a:rPr lang="en-US" altLang="zh-CN" sz="1800" b="1" kern="0" dirty="0" err="1"/>
              <a:t>Sahoo</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22/1956r1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16441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a:t>
            </a:r>
            <a:r>
              <a:rPr lang="en-US" altLang="zh-CN" sz="4000" dirty="0" smtClean="0">
                <a:solidFill>
                  <a:srgbClr val="0000FF"/>
                </a:solidFill>
              </a:rPr>
              <a:t>19, or 20?</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7097490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 and 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22/1932r0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22/1932r0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225414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367 and 452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11-22-2058-00-00bf CC40 Resolution of DMG CID 367 452 DMG </a:t>
            </a:r>
            <a:r>
              <a:rPr lang="en-US" altLang="zh-CN" sz="1600" dirty="0" smtClean="0"/>
              <a:t>burst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Solomon Trainin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smtClean="0"/>
              <a:t>22/2058r0</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1602687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428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11-22-1845r0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22/1845r0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52742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428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11-22-1845r0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22/1845r0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386238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593 and 594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smtClean="0"/>
              <a:t>22/1957r1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258766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155, 272, 346, and 755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22/2000r0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Dongguk </a:t>
            </a:r>
            <a:r>
              <a:rPr lang="en-US" altLang="zh-CN" sz="1800" b="1" kern="0" dirty="0" smtClean="0"/>
              <a:t>Lim</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22/2000r0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49265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169 and 803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22/1962r0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Chris </a:t>
            </a:r>
            <a:r>
              <a:rPr lang="en-US" altLang="zh-CN" sz="1800" b="1" kern="0" dirty="0" smtClean="0"/>
              <a:t>Beg </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991014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22/2047r0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22/2047r0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580814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310, 311, 312, 313 and 314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22/1963r1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Junghoon Suh </a:t>
            </a:r>
            <a:r>
              <a:rPr lang="en-US" altLang="zh-CN" sz="1800" b="1" kern="0" dirty="0" smtClean="0"/>
              <a:t> </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22/1963r1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170876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293, 485, and 503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22/2055r1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Junghoon Suh </a:t>
            </a:r>
            <a:r>
              <a:rPr lang="en-US" altLang="zh-CN" sz="1800" b="1" kern="0" dirty="0" smtClean="0"/>
              <a:t> </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22/2055r1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6815693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349 436 500 565 537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22/2051r2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smtClean="0"/>
              <a:t>22/2051r2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5084819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302, </a:t>
            </a:r>
            <a:r>
              <a:rPr lang="en-SG" altLang="zh-CN" sz="1600" dirty="0"/>
              <a:t>320, 301, 304, 321</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504817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156, 380, 467, 495, and </a:t>
            </a:r>
            <a:r>
              <a:rPr lang="en-US" altLang="zh-CN" sz="1600" dirty="0" smtClean="0"/>
              <a:t>787</a:t>
            </a:r>
          </a:p>
          <a:p>
            <a:pPr lvl="1" algn="just">
              <a:buFont typeface="Arial" panose="020B0604020202020204" pitchFamily="34" charset="0"/>
              <a:buChar char="–"/>
              <a:defRPr/>
            </a:pPr>
            <a:r>
              <a:rPr lang="en-US" altLang="zh-CN" sz="1600" dirty="0" smtClean="0"/>
              <a:t>as </a:t>
            </a:r>
            <a:r>
              <a:rPr lang="en-US" altLang="zh-CN" sz="1600" dirty="0"/>
              <a:t>specified in 22/1917r3</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22/1917r3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317178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49 and 50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22/2086r0</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Pei Zhou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22/2086r0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8754927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 102 and 734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22/2077r1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22/2077r1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8275259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SG" altLang="zh-CN" sz="1600" dirty="0"/>
              <a:t>20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2564094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smtClean="0"/>
              <a:t>11-22-1915-05-00bf-proposed-draft-text-for-the-coordinated-monostatic-dmg-sensing-instance</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Ning Gao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22/1915r5</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798160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SP1-1: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12-15</a:t>
            </a:r>
            <a:r>
              <a:rPr lang="en-US" altLang="zh-CN" sz="1800" b="1" kern="0" dirty="0" smtClean="0"/>
              <a:t>, 2023, </a:t>
            </a:r>
            <a:r>
              <a:rPr lang="en-US" altLang="zh-CN" sz="1800" b="1" kern="0" dirty="0">
                <a:solidFill>
                  <a:srgbClr val="0000FF"/>
                </a:solidFill>
              </a:rPr>
              <a:t>in Baltimore</a:t>
            </a:r>
            <a:r>
              <a:rPr lang="en-US" altLang="zh-CN" sz="1800" b="1" kern="0" dirty="0" smtClean="0">
                <a:solidFill>
                  <a:srgbClr val="0000FF"/>
                </a:solidFill>
              </a:rPr>
              <a:t>, Maryland (or </a:t>
            </a:r>
            <a:r>
              <a:rPr lang="en-US" altLang="zh-CN" sz="1800" b="1" kern="0" dirty="0">
                <a:solidFill>
                  <a:srgbClr val="0000FF"/>
                </a:solidFill>
              </a:rPr>
              <a:t>the bay </a:t>
            </a:r>
            <a:r>
              <a:rPr lang="en-US" altLang="zh-CN" sz="1800" b="1" kern="0" dirty="0" smtClean="0">
                <a:solidFill>
                  <a:srgbClr val="0000FF"/>
                </a:solidFill>
              </a:rPr>
              <a:t>area, to be confirmed)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-- 13</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Attend </a:t>
            </a:r>
            <a:r>
              <a:rPr lang="en-US" altLang="zh-CN" dirty="0" smtClean="0">
                <a:latin typeface="Times New Roman" panose="02020603050405020304" pitchFamily="18" charset="0"/>
                <a:cs typeface="+mn-cs"/>
              </a:rPr>
              <a:t>online -- 29</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Do 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-- 15</a:t>
            </a:r>
            <a:endParaRPr lang="en-US" altLang="zh-CN" dirty="0">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400050" lvl="2" indent="0">
              <a:buNone/>
              <a:defRPr/>
            </a:pPr>
            <a:endParaRPr lang="en-US" altLang="zh-CN" sz="1050" b="1" kern="0" dirty="0"/>
          </a:p>
        </p:txBody>
      </p:sp>
    </p:spTree>
    <p:extLst>
      <p:ext uri="{BB962C8B-B14F-4D97-AF65-F5344CB8AC3E}">
        <p14:creationId xmlns:p14="http://schemas.microsoft.com/office/powerpoint/2010/main" val="22005704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SP1-2: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13-14</a:t>
            </a:r>
            <a:r>
              <a:rPr lang="en-US" altLang="zh-CN" sz="1800" b="1" kern="0" dirty="0" smtClean="0"/>
              <a:t>, 2023, </a:t>
            </a:r>
            <a:r>
              <a:rPr lang="en-US" altLang="zh-CN" sz="1800" b="1" kern="0" dirty="0" smtClean="0">
                <a:solidFill>
                  <a:srgbClr val="0000FF"/>
                </a:solidFill>
              </a:rPr>
              <a:t>in the Baltimore Hilton</a:t>
            </a:r>
            <a:r>
              <a:rPr lang="en-US" altLang="zh-CN" sz="1800" b="1" kern="0" dirty="0">
                <a:solidFill>
                  <a:srgbClr val="0000FF"/>
                </a:solidFill>
              </a:rPr>
              <a:t>, </a:t>
            </a:r>
            <a:r>
              <a:rPr lang="en-US" altLang="zh-CN" sz="1800" b="1" kern="0" dirty="0" smtClean="0">
                <a:solidFill>
                  <a:srgbClr val="0000FF"/>
                </a:solidFill>
              </a:rPr>
              <a:t>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--12</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--14</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-- 0</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endParaRPr lang="en-US" altLang="zh-CN" sz="1050" b="1" kern="0" dirty="0"/>
          </a:p>
        </p:txBody>
      </p:sp>
    </p:spTree>
    <p:extLst>
      <p:ext uri="{BB962C8B-B14F-4D97-AF65-F5344CB8AC3E}">
        <p14:creationId xmlns:p14="http://schemas.microsoft.com/office/powerpoint/2010/main" val="254895010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0761548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166978</TotalTime>
  <Words>4717</Words>
  <Application>Microsoft Office PowerPoint</Application>
  <PresentationFormat>宽屏</PresentationFormat>
  <Paragraphs>1388</Paragraphs>
  <Slides>63</Slides>
  <Notes>63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63</vt:i4>
      </vt:variant>
    </vt:vector>
  </HeadingPairs>
  <TitlesOfParts>
    <vt:vector size="75"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December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 (Until September Interim)</vt:lpstr>
      <vt:lpstr>PowerPoint 演示文稿</vt:lpstr>
      <vt:lpstr>PowerPoint 演示文稿</vt:lpstr>
      <vt:lpstr>RSVP Requested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675</cp:revision>
  <cp:lastPrinted>2014-11-04T15:04:57Z</cp:lastPrinted>
  <dcterms:created xsi:type="dcterms:W3CDTF">2007-04-17T18:10:23Z</dcterms:created>
  <dcterms:modified xsi:type="dcterms:W3CDTF">2022-12-09T01:38:06Z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(3)awQGzYELB+Q+g+kYCpvZKxHKsaKsoSup+hlmTJwS3f3C98UAymrgLnUc2z52BbAX048bz+Wp
AUhyGtkDFvsiQFD/LXzXUyfEc7jHDktMT/MkDqMWeYrKIhIHV6Zn7lFuAupcLRn6n6vziYWN
K49BpP4UphmUeHHJh9fVzfrzDGte6skRdnyfIklj35UUVz2kKsmW2nnZ1N3ZwYnDDIItEHMk
F9cUk/N/mAKuzAx/d1</vt:lpwstr>
  </property>
  <property fmtid="{D5CDD505-2E9C-101B-9397-08002B2CF9AE}" pid="27" name="_2015_ms_pID_7253431">
    <vt:lpwstr>JY89+lU+DIJLd5wbiAi4POOyuG6FsFrD/1YbBH9OyLfW4LV2V7p81F
9h8Zqqrt09jnXlT6RYezL82ZL8lL1tAQbrY4PCPMcUf7yZuZNopo8fTOqrJOrJTbsxjaW5vM
ASSS7IfMFtpBfz46KwUrIQp/k0TVOOrOX7UEzELGdiWIvnKeRc4ZxyWsc6EAtb/gxDAcyjCe
YPSec810UC+8TUZTLeA4Jgim7tEUJBn2SzRK</vt:lpwstr>
  </property>
  <property fmtid="{D5CDD505-2E9C-101B-9397-08002B2CF9AE}" pid="28" name="_2015_ms_pID_7253432">
    <vt:lpwstr>PdXW9IFVR07r/RuTBuJgDK0=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