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09" r:id="rId17"/>
    <p:sldId id="1010" r:id="rId18"/>
    <p:sldId id="1015" r:id="rId19"/>
    <p:sldId id="1016" r:id="rId20"/>
    <p:sldId id="983" r:id="rId21"/>
    <p:sldId id="988" r:id="rId22"/>
    <p:sldId id="906" r:id="rId23"/>
    <p:sldId id="995" r:id="rId24"/>
    <p:sldId id="942" r:id="rId25"/>
    <p:sldId id="989" r:id="rId26"/>
    <p:sldId id="1011" r:id="rId27"/>
    <p:sldId id="1014" r:id="rId28"/>
    <p:sldId id="991" r:id="rId29"/>
    <p:sldId id="996" r:id="rId30"/>
    <p:sldId id="997" r:id="rId31"/>
    <p:sldId id="998" r:id="rId32"/>
    <p:sldId id="999" r:id="rId33"/>
    <p:sldId id="1000" r:id="rId34"/>
    <p:sldId id="1001" r:id="rId35"/>
    <p:sldId id="1002" r:id="rId36"/>
    <p:sldId id="1003" r:id="rId37"/>
    <p:sldId id="1004" r:id="rId38"/>
    <p:sldId id="1005" r:id="rId39"/>
    <p:sldId id="1006" r:id="rId40"/>
    <p:sldId id="842" r:id="rId41"/>
    <p:sldId id="1012" r:id="rId42"/>
    <p:sldId id="1013" r:id="rId43"/>
    <p:sldId id="990" r:id="rId44"/>
    <p:sldId id="888"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8" autoAdjust="0"/>
    <p:restoredTop sz="94872" autoAdjust="0"/>
  </p:normalViewPr>
  <p:slideViewPr>
    <p:cSldViewPr>
      <p:cViewPr varScale="1">
        <p:scale>
          <a:sx n="73" d="100"/>
          <a:sy n="73" d="100"/>
        </p:scale>
        <p:origin x="37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57851216"/>
        <c:axId val="657855024"/>
      </c:barChart>
      <c:catAx>
        <c:axId val="6578512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57855024"/>
        <c:crosses val="autoZero"/>
        <c:auto val="1"/>
        <c:lblAlgn val="ctr"/>
        <c:lblOffset val="100"/>
        <c:noMultiLvlLbl val="0"/>
      </c:catAx>
      <c:valAx>
        <c:axId val="6578550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578512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284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87318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618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6708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3241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80785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26679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802.11-22/2087r3</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hyperlink" Target="https://book.passkey.com/e/50451808"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December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2022-12-02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68318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22/1918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32193884"/>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22/1914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Instance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100, 102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and 50 - follow 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5</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195-205</a:t>
            </a:r>
            <a:r>
              <a:rPr lang="en-US" altLang="zh-CN" sz="1600" dirty="0" smtClean="0"/>
              <a:t>)</a:t>
            </a:r>
          </a:p>
          <a:p>
            <a:pPr algn="just"/>
            <a:r>
              <a:rPr lang="en-US" altLang="en-US" sz="1600" dirty="0">
                <a:solidFill>
                  <a:srgbClr val="0000FF"/>
                </a:solidFill>
              </a:rPr>
              <a:t>RSVP 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3883187"/>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22/2092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D0.5 TBDs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262096440"/>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44877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6</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713959616"/>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Timestamp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28492145"/>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78285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a:t>
            </a:r>
            <a:r>
              <a:rPr lang="en-US" altLang="zh-CN" sz="3200" dirty="0" smtClean="0">
                <a:solidFill>
                  <a:srgbClr val="0000FF"/>
                </a:solidFill>
                <a:cs typeface="Times New Roman" panose="02020603050405020304" pitchFamily="18" charset="0"/>
              </a:rPr>
              <a:t>8</a:t>
            </a:r>
            <a:endParaRPr lang="en-US" altLang="zh-CN" sz="3200" dirty="0" smtClean="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RSVP </a:t>
            </a:r>
            <a:r>
              <a:rPr lang="en-US" altLang="en-US" sz="1600" dirty="0">
                <a:solidFill>
                  <a:srgbClr val="0000FF"/>
                </a:solidFill>
              </a:rPr>
              <a:t>Requested</a:t>
            </a:r>
            <a:endParaRPr lang="en-US" altLang="en-US" sz="1600" dirty="0" smtClean="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26625834"/>
              </p:ext>
            </p:extLst>
          </p:nvPr>
        </p:nvGraphicFramePr>
        <p:xfrm>
          <a:off x="3429000" y="1686554"/>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Resolution of DMG CID 369 DMG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4163414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r>
              <a:rPr lang="en-US" altLang="zh-CN" sz="1100" dirty="0" smtClean="0">
                <a:solidFill>
                  <a:srgbClr val="00B050"/>
                </a:solidFill>
                <a:cs typeface="Times New Roman" panose="02020603050405020304" pitchFamily="18" charset="0"/>
              </a:rPr>
              <a:t>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Motion</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dirty="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err="1">
                          <a:solidFill>
                            <a:srgbClr val="000000"/>
                          </a:solidFill>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dirty="0" err="1">
                          <a:effectLst/>
                          <a:latin typeface="Calibri" panose="020F0502020204030204" pitchFamily="34" charset="0"/>
                          <a:ea typeface="宋体" panose="02010600030101010101" pitchFamily="2" charset="-122"/>
                        </a:rPr>
                        <a:t>Anirud</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RSVP Requested</a:t>
            </a:r>
            <a:endParaRPr lang="en-GB" dirty="0"/>
          </a:p>
        </p:txBody>
      </p:sp>
      <p:sp>
        <p:nvSpPr>
          <p:cNvPr id="9218" name="Rectangle 2"/>
          <p:cNvSpPr>
            <a:spLocks noGrp="1" noChangeArrowheads="1"/>
          </p:cNvSpPr>
          <p:nvPr>
            <p:ph idx="1"/>
          </p:nvPr>
        </p:nvSpPr>
        <p:spPr>
          <a:xfrm>
            <a:off x="533401" y="1752600"/>
            <a:ext cx="8077200" cy="4419600"/>
          </a:xfrm>
          <a:ln/>
        </p:spPr>
        <p:txBody>
          <a:bodyPr/>
          <a:lstStyle/>
          <a:p>
            <a:pPr algn="just">
              <a:spcBef>
                <a:spcPts val="0"/>
              </a:spcBef>
              <a:spcAft>
                <a:spcPts val="600"/>
              </a:spcAft>
              <a:buFont typeface="Arial" panose="020B0604020202020204" pitchFamily="34" charset="0"/>
              <a:buChar char="•"/>
            </a:pPr>
            <a:r>
              <a:rPr lang="en-US" dirty="0">
                <a:solidFill>
                  <a:srgbClr val="0000FF"/>
                </a:solidFill>
              </a:rPr>
              <a:t>RSVP</a:t>
            </a:r>
            <a:r>
              <a:rPr lang="en-US" dirty="0"/>
              <a:t> (</a:t>
            </a:r>
            <a:r>
              <a:rPr lang="en-US" dirty="0" err="1"/>
              <a:t>Repondez</a:t>
            </a:r>
            <a:r>
              <a:rPr lang="en-US" dirty="0"/>
              <a:t>, </a:t>
            </a:r>
            <a:r>
              <a:rPr lang="en-US" dirty="0" err="1"/>
              <a:t>s'il</a:t>
            </a:r>
            <a:r>
              <a:rPr lang="en-US" dirty="0"/>
              <a:t> </a:t>
            </a:r>
            <a:r>
              <a:rPr lang="en-US" dirty="0" err="1"/>
              <a:t>vous</a:t>
            </a:r>
            <a:r>
              <a:rPr lang="en-US" dirty="0"/>
              <a:t> </a:t>
            </a:r>
            <a:r>
              <a:rPr lang="en-US" dirty="0" err="1"/>
              <a:t>plaît</a:t>
            </a:r>
            <a:r>
              <a:rPr lang="en-US" dirty="0"/>
              <a:t>) is Requested to </a:t>
            </a:r>
            <a:r>
              <a:rPr lang="en-US" dirty="0" smtClean="0"/>
              <a:t>prepare </a:t>
            </a:r>
            <a:r>
              <a:rPr lang="en-US" dirty="0"/>
              <a:t>appropriately.</a:t>
            </a:r>
          </a:p>
          <a:p>
            <a:pPr algn="just">
              <a:spcBef>
                <a:spcPts val="0"/>
              </a:spcBef>
              <a:spcAft>
                <a:spcPts val="600"/>
              </a:spcAft>
              <a:buFont typeface="Arial" panose="020B0604020202020204" pitchFamily="34" charset="0"/>
              <a:buChar char="•"/>
            </a:pPr>
            <a:r>
              <a:rPr lang="en-US" dirty="0"/>
              <a:t>If you would, please register for the 802 Wireless Interim Session, </a:t>
            </a:r>
            <a:r>
              <a:rPr lang="en-US" dirty="0" smtClean="0"/>
              <a:t>and </a:t>
            </a:r>
            <a:r>
              <a:rPr lang="en-US" dirty="0"/>
              <a:t>make your Hotel Reservation prior to a Deadline of </a:t>
            </a:r>
            <a:r>
              <a:rPr lang="en-US" dirty="0">
                <a:solidFill>
                  <a:srgbClr val="0000FF"/>
                </a:solidFill>
              </a:rPr>
              <a:t>Dec 16, 2022 </a:t>
            </a:r>
          </a:p>
          <a:p>
            <a:pPr lvl="1" algn="just">
              <a:buFont typeface="Arial" panose="020B0604020202020204" pitchFamily="34" charset="0"/>
              <a:buChar char="–"/>
              <a:defRPr/>
            </a:pPr>
            <a:r>
              <a:rPr lang="en-US" sz="1800" kern="1200" dirty="0"/>
              <a:t>802W Interim Session Registration Website: </a:t>
            </a:r>
            <a:r>
              <a:rPr lang="en-US" sz="1800" kern="1200" dirty="0">
                <a:hlinkClick r:id="rId3"/>
              </a:rPr>
              <a:t>https://cvent.me/nX5xrY</a:t>
            </a:r>
            <a:endParaRPr lang="en-US" sz="1800" kern="1200" dirty="0"/>
          </a:p>
          <a:p>
            <a:pPr lvl="1" algn="just">
              <a:buFont typeface="Arial" panose="020B0604020202020204" pitchFamily="34" charset="0"/>
              <a:buChar char="–"/>
              <a:defRPr/>
            </a:pPr>
            <a:r>
              <a:rPr lang="en-US" sz="1800" kern="1200" dirty="0"/>
              <a:t>Hotel LINK FOR RESERVATIONS: </a:t>
            </a:r>
            <a:r>
              <a:rPr lang="en-US" sz="1800" kern="1200" dirty="0">
                <a:hlinkClick r:id="rId4"/>
              </a:rPr>
              <a:t>https://book.passkey.com/e/50451808</a:t>
            </a:r>
            <a:endParaRPr lang="en-US" sz="1800" kern="1200" dirty="0"/>
          </a:p>
          <a:p>
            <a:pPr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To RSVP, Please send an email to Tony Xiao Han and cc Jon Rosdahl and Face to Face events:</a:t>
            </a:r>
          </a:p>
          <a:p>
            <a:pPr lvl="1" algn="just">
              <a:buFont typeface="Arial" panose="020B0604020202020204" pitchFamily="34" charset="0"/>
              <a:buChar char="–"/>
              <a:defRPr/>
            </a:pPr>
            <a:r>
              <a:rPr lang="en-US" sz="1800" kern="1200" dirty="0"/>
              <a:t>To: tony.hanxiao@huawei.com </a:t>
            </a:r>
          </a:p>
          <a:p>
            <a:pPr lvl="1" algn="just">
              <a:buFont typeface="Arial" panose="020B0604020202020204" pitchFamily="34" charset="0"/>
              <a:buChar char="–"/>
              <a:defRPr/>
            </a:pPr>
            <a:r>
              <a:rPr lang="en-US" sz="1800" kern="1200" dirty="0"/>
              <a:t>cc: jrosdahl@ieee.org, 802info@facetoface-events.com </a:t>
            </a:r>
          </a:p>
          <a:p>
            <a:pPr algn="just">
              <a:spcBef>
                <a:spcPts val="0"/>
              </a:spcBef>
              <a:spcAft>
                <a:spcPts val="600"/>
              </a:spcAft>
              <a:buFont typeface="Arial" panose="020B0604020202020204" pitchFamily="34" charset="0"/>
              <a:buChar char="•"/>
            </a:pPr>
            <a:endParaRPr lang="en-US"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表格 10"/>
          <p:cNvGraphicFramePr>
            <a:graphicFrameLocks noGrp="1"/>
          </p:cNvGraphicFramePr>
          <p:nvPr>
            <p:extLst>
              <p:ext uri="{D42A27DB-BD31-4B8C-83A1-F6EECF244321}">
                <p14:modId xmlns:p14="http://schemas.microsoft.com/office/powerpoint/2010/main" val="647991664"/>
              </p:ext>
            </p:extLst>
          </p:nvPr>
        </p:nvGraphicFramePr>
        <p:xfrm>
          <a:off x="9525000" y="1277120"/>
          <a:ext cx="2009945" cy="2213434"/>
        </p:xfrm>
        <a:graphic>
          <a:graphicData uri="http://schemas.openxmlformats.org/drawingml/2006/table">
            <a:tbl>
              <a:tblPr firstRow="1" bandRow="1">
                <a:tableStyleId>{C4B1156A-380E-4F78-BDF5-A606A8083BF9}</a:tableStyleId>
              </a:tblPr>
              <a:tblGrid>
                <a:gridCol w="2009945"/>
              </a:tblGrid>
              <a:tr h="245296">
                <a:tc>
                  <a:txBody>
                    <a:bodyPr/>
                    <a:lstStyle/>
                    <a:p>
                      <a:pPr algn="ctr"/>
                      <a:r>
                        <a:rPr lang="en-US" altLang="zh-CN" sz="1200" dirty="0" smtClean="0">
                          <a:solidFill>
                            <a:srgbClr val="0000FF"/>
                          </a:solidFill>
                        </a:rPr>
                        <a:t>Confirmed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Sang Kim (LGE)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59014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For our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sz="1050" b="1" kern="0" dirty="0"/>
          </a:p>
        </p:txBody>
      </p:sp>
    </p:spTree>
    <p:extLst>
      <p:ext uri="{BB962C8B-B14F-4D97-AF65-F5344CB8AC3E}">
        <p14:creationId xmlns:p14="http://schemas.microsoft.com/office/powerpoint/2010/main" val="20821351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1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5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6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8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12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13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r>
              <a:rPr lang="en-US" altLang="zh-CN" sz="1100" dirty="0">
                <a:solidFill>
                  <a:schemeClr val="bg1">
                    <a:lumMod val="50000"/>
                  </a:schemeClr>
                </a:solidFill>
                <a:cs typeface="Times New Roman" panose="02020603050405020304" pitchFamily="18" charset="0"/>
              </a:rPr>
              <a:t> - 1st 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19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20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22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endParaRPr lang="en-US" altLang="zh-CN" sz="1100" dirty="0">
              <a:solidFill>
                <a:srgbClr val="FF3300"/>
              </a:solidFill>
              <a:cs typeface="Times New Roman" panose="02020603050405020304" pitchFamily="18" charset="0"/>
            </a:endParaRPr>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22/1958r3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r>
              <a:rPr lang="en-US" altLang="zh-CN" sz="1800" b="1" kern="0" dirty="0"/>
              <a:t>: </a:t>
            </a:r>
            <a:r>
              <a:rPr lang="en-US" altLang="zh-CN" sz="1800" b="1" kern="0" dirty="0" err="1"/>
              <a:t>Anirud</a:t>
            </a:r>
            <a:r>
              <a:rPr lang="en-US" altLang="zh-CN" sz="1800" b="1" kern="0" dirty="0"/>
              <a:t> </a:t>
            </a:r>
            <a:r>
              <a:rPr lang="en-US" altLang="zh-CN" sz="1800" b="1" kern="0" dirty="0" err="1"/>
              <a:t>Sahoo</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SP1-1: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-- 13</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Attend </a:t>
            </a:r>
            <a:r>
              <a:rPr lang="en-US" altLang="zh-CN" dirty="0" smtClean="0">
                <a:latin typeface="Times New Roman" panose="02020603050405020304" pitchFamily="18" charset="0"/>
                <a:cs typeface="+mn-cs"/>
              </a:rPr>
              <a:t>online -- 29</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-- 15</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2200570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SP1-2: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13-14</a:t>
            </a:r>
            <a:r>
              <a:rPr lang="en-US" altLang="zh-CN" sz="1800" b="1" kern="0" dirty="0" smtClean="0"/>
              <a:t>, 2023, </a:t>
            </a:r>
            <a:r>
              <a:rPr lang="en-US" altLang="zh-CN" sz="1800" b="1" kern="0" dirty="0" smtClean="0">
                <a:solidFill>
                  <a:srgbClr val="0000FF"/>
                </a:solidFill>
              </a:rPr>
              <a:t>in the Baltimore Hilton</a:t>
            </a:r>
            <a:r>
              <a:rPr lang="en-US" altLang="zh-CN" sz="1800" b="1" kern="0" dirty="0">
                <a:solidFill>
                  <a:srgbClr val="0000FF"/>
                </a:solidFill>
              </a:rPr>
              <a:t>, </a:t>
            </a:r>
            <a:r>
              <a:rPr lang="en-US" altLang="zh-CN" sz="1800" b="1" kern="0" dirty="0" smtClean="0">
                <a:solidFill>
                  <a:srgbClr val="0000FF"/>
                </a:solidFill>
              </a:rPr>
              <a:t>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--12</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--14</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-- 0</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endParaRPr lang="en-US" altLang="zh-CN" sz="1050" b="1" kern="0" dirty="0"/>
          </a:p>
        </p:txBody>
      </p:sp>
    </p:spTree>
    <p:extLst>
      <p:ext uri="{BB962C8B-B14F-4D97-AF65-F5344CB8AC3E}">
        <p14:creationId xmlns:p14="http://schemas.microsoft.com/office/powerpoint/2010/main" val="25489501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165508</TotalTime>
  <Words>3595</Words>
  <Application>Microsoft Office PowerPoint</Application>
  <PresentationFormat>宽屏</PresentationFormat>
  <Paragraphs>935</Paragraphs>
  <Slides>44</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44</vt:i4>
      </vt:variant>
    </vt:vector>
  </HeadingPairs>
  <TitlesOfParts>
    <vt:vector size="5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December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RSVP Requested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665</cp:revision>
  <cp:lastPrinted>2014-11-04T15:04:57Z</cp:lastPrinted>
  <dcterms:created xsi:type="dcterms:W3CDTF">2007-04-17T18:10:23Z</dcterms:created>
  <dcterms:modified xsi:type="dcterms:W3CDTF">2022-12-06T16:03:48Z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(3)awQGzYELB+Q+g+kYCpvZKxHKsaKsoSup+hlmTJwS3f3C98UAymrgLnUc2z52BbAX048bz+Wp
AUhyGtkDFvsiQFD/LXzXUyfEc7jHDktMT/MkDqMWeYrKIhIHV6Zn7lFuAupcLRn6n6vziYWN
K49BpP4UphmUeHHJh9fVzfrzDGte6skRdnyfIklj35UUVz2kKsmW2nnZ1N3ZwYnDDIItEHMk
F9cUk/N/mAKuzAx/d1</vt:lpwstr>
  </property>
  <property fmtid="{D5CDD505-2E9C-101B-9397-08002B2CF9AE}" pid="27" name="_2015_ms_pID_7253431">
    <vt:lpwstr>JY89+lU+DIJLd5wbiAi4POOyuG6FsFrD/1YbBH9OyLfW4LV2V7p81F
9h8Zqqrt09jnXlT6RYezL82ZL8lL1tAQbrY4PCPMcUf7yZuZNopo8fTOqrJOrJTbsxjaW5vM
ASSS7IfMFtpBfz46KwUrIQp/k0TVOOrOX7UEzELGdiWIvnKeRc4ZxyWsc6EAtb/gxDAcyjCe
YPSec810UC+8TUZTLeA4Jgim7tEUJBn2SzRK</vt:lpwstr>
  </property>
  <property fmtid="{D5CDD505-2E9C-101B-9397-08002B2CF9AE}" pid="28" name="_2015_ms_pID_7253432">
    <vt:lpwstr>PdXW9IFVR07r/RuTBuJgDK0=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