
<file path=[Content_Types].xml><?xml version="1.0" encoding="utf-8"?>
<Types xmlns="http://schemas.openxmlformats.org/package/2006/content-types">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6"/>
  </p:notesMasterIdLst>
  <p:handoutMasterIdLst>
    <p:handoutMasterId r:id="rId47"/>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1009" r:id="rId17"/>
    <p:sldId id="1010" r:id="rId18"/>
    <p:sldId id="1015" r:id="rId19"/>
    <p:sldId id="1016" r:id="rId20"/>
    <p:sldId id="983" r:id="rId21"/>
    <p:sldId id="988" r:id="rId22"/>
    <p:sldId id="906" r:id="rId23"/>
    <p:sldId id="995" r:id="rId24"/>
    <p:sldId id="942" r:id="rId25"/>
    <p:sldId id="989" r:id="rId26"/>
    <p:sldId id="1011" r:id="rId27"/>
    <p:sldId id="1014" r:id="rId28"/>
    <p:sldId id="991" r:id="rId29"/>
    <p:sldId id="996" r:id="rId30"/>
    <p:sldId id="997" r:id="rId31"/>
    <p:sldId id="998" r:id="rId32"/>
    <p:sldId id="999" r:id="rId33"/>
    <p:sldId id="1000" r:id="rId34"/>
    <p:sldId id="1001" r:id="rId35"/>
    <p:sldId id="1002" r:id="rId36"/>
    <p:sldId id="1003" r:id="rId37"/>
    <p:sldId id="1004" r:id="rId38"/>
    <p:sldId id="1005" r:id="rId39"/>
    <p:sldId id="1006" r:id="rId40"/>
    <p:sldId id="842" r:id="rId41"/>
    <p:sldId id="1012" r:id="rId42"/>
    <p:sldId id="1013" r:id="rId43"/>
    <p:sldId id="990" r:id="rId44"/>
    <p:sldId id="888" r:id="rId4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anxiao (Tony, WT Lab)" initials="H(WL" lastIdx="4" clrIdx="0">
    <p:extLst>
      <p:ext uri="{19B8F6BF-5375-455C-9EA6-DF929625EA0E}">
        <p15:presenceInfo xmlns:p15="http://schemas.microsoft.com/office/powerpoint/2012/main" userId="S-1-5-21-147214757-305610072-1517763936-297657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a:srgbClr val="C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98" autoAdjust="0"/>
    <p:restoredTop sz="94872" autoAdjust="0"/>
  </p:normalViewPr>
  <p:slideViewPr>
    <p:cSldViewPr>
      <p:cViewPr varScale="1">
        <p:scale>
          <a:sx n="73" d="100"/>
          <a:sy n="73" d="100"/>
        </p:scale>
        <p:origin x="376" y="56"/>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handoutMaster" Target="handoutMasters/handoutMaster1.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1.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en-US" dirty="0"/>
              <a:t>P802.11bf D0.1 CR Status</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zh-CN"/>
        </a:p>
      </c:txPr>
    </c:title>
    <c:autoTitleDeleted val="0"/>
    <c:plotArea>
      <c:layout>
        <c:manualLayout>
          <c:layoutTarget val="inner"/>
          <c:xMode val="edge"/>
          <c:yMode val="edge"/>
          <c:x val="0.11294623498792468"/>
          <c:y val="0.16645970674947"/>
          <c:w val="0.86251844759057739"/>
          <c:h val="0.64167057773928859"/>
        </c:manualLayout>
      </c:layout>
      <c:barChart>
        <c:barDir val="col"/>
        <c:grouping val="clustered"/>
        <c:varyColors val="0"/>
        <c:ser>
          <c:idx val="0"/>
          <c:order val="0"/>
          <c:tx>
            <c:strRef>
              <c:f>Sheet1!$B$1</c:f>
              <c:strCache>
                <c:ptCount val="1"/>
                <c:pt idx="0">
                  <c:v>Received</c:v>
                </c:pt>
              </c:strCache>
            </c:strRef>
          </c:tx>
          <c:spPr>
            <a:solidFill>
              <a:srgbClr val="C0000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Sheet1!$B$2:$B$4</c:f>
              <c:numCache>
                <c:formatCode>General</c:formatCode>
                <c:ptCount val="3"/>
                <c:pt idx="0">
                  <c:v>591</c:v>
                </c:pt>
                <c:pt idx="1">
                  <c:v>55</c:v>
                </c:pt>
                <c:pt idx="2">
                  <c:v>266</c:v>
                </c:pt>
              </c:numCache>
            </c:numRef>
          </c:val>
          <c:extLst xmlns:c16r2="http://schemas.microsoft.com/office/drawing/2015/06/chart">
            <c:ext xmlns:c16="http://schemas.microsoft.com/office/drawing/2014/chart" uri="{C3380CC4-5D6E-409C-BE32-E72D297353CC}">
              <c16:uniqueId val="{00000000-7DDA-4C11-A3E1-0B160159F838}"/>
            </c:ext>
          </c:extLst>
        </c:ser>
        <c:ser>
          <c:idx val="1"/>
          <c:order val="1"/>
          <c:tx>
            <c:strRef>
              <c:f>Sheet1!$C$1</c:f>
              <c:strCache>
                <c:ptCount val="1"/>
                <c:pt idx="0">
                  <c:v>Resolved</c:v>
                </c:pt>
              </c:strCache>
            </c:strRef>
          </c:tx>
          <c:spPr>
            <a:solidFill>
              <a:srgbClr val="00B050">
                <a:alpha val="85000"/>
              </a:srgb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1" i="0" u="none" strike="noStrike" kern="1200" baseline="0">
                    <a:solidFill>
                      <a:schemeClr val="lt1"/>
                    </a:solidFill>
                    <a:latin typeface="+mn-lt"/>
                    <a:ea typeface="+mn-ea"/>
                    <a:cs typeface="+mn-cs"/>
                  </a:defRPr>
                </a:pPr>
                <a:endParaRPr lang="zh-CN"/>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Technical</c:v>
                </c:pt>
                <c:pt idx="1">
                  <c:v>General</c:v>
                </c:pt>
                <c:pt idx="2">
                  <c:v>Editorial</c:v>
                </c:pt>
              </c:strCache>
            </c:strRef>
          </c:cat>
          <c:val>
            <c:numRef>
              <c:f>Sheet1!$C$2:$C$4</c:f>
              <c:numCache>
                <c:formatCode>General</c:formatCode>
                <c:ptCount val="3"/>
                <c:pt idx="0">
                  <c:v>417</c:v>
                </c:pt>
                <c:pt idx="1">
                  <c:v>33</c:v>
                </c:pt>
                <c:pt idx="2">
                  <c:v>261</c:v>
                </c:pt>
              </c:numCache>
            </c:numRef>
          </c:val>
          <c:extLst xmlns:c16r2="http://schemas.microsoft.com/office/drawing/2015/06/chart">
            <c:ext xmlns:c16="http://schemas.microsoft.com/office/drawing/2014/chart" uri="{C3380CC4-5D6E-409C-BE32-E72D297353CC}">
              <c16:uniqueId val="{00000001-7DDA-4C11-A3E1-0B160159F838}"/>
            </c:ext>
          </c:extLst>
        </c:ser>
        <c:dLbls>
          <c:dLblPos val="inEnd"/>
          <c:showLegendKey val="0"/>
          <c:showVal val="1"/>
          <c:showCatName val="0"/>
          <c:showSerName val="0"/>
          <c:showPercent val="0"/>
          <c:showBubbleSize val="0"/>
        </c:dLbls>
        <c:gapWidth val="65"/>
        <c:axId val="657851216"/>
        <c:axId val="657855024"/>
      </c:barChart>
      <c:catAx>
        <c:axId val="65785121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197" b="0" i="0" u="none" strike="noStrike" kern="1200" cap="all" baseline="0">
                <a:solidFill>
                  <a:schemeClr val="dk1">
                    <a:lumMod val="75000"/>
                    <a:lumOff val="25000"/>
                  </a:schemeClr>
                </a:solidFill>
                <a:latin typeface="+mn-lt"/>
                <a:ea typeface="+mn-ea"/>
                <a:cs typeface="+mn-cs"/>
              </a:defRPr>
            </a:pPr>
            <a:endParaRPr lang="zh-CN"/>
          </a:p>
        </c:txPr>
        <c:crossAx val="657855024"/>
        <c:crosses val="autoZero"/>
        <c:auto val="1"/>
        <c:lblAlgn val="ctr"/>
        <c:lblOffset val="100"/>
        <c:noMultiLvlLbl val="0"/>
      </c:catAx>
      <c:valAx>
        <c:axId val="657855024"/>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65785121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1197" b="0" i="0" u="none" strike="noStrike" kern="1200" baseline="0">
              <a:solidFill>
                <a:schemeClr val="dk1">
                  <a:lumMod val="75000"/>
                  <a:lumOff val="25000"/>
                </a:schemeClr>
              </a:solidFill>
              <a:latin typeface="+mn-lt"/>
              <a:ea typeface="+mn-ea"/>
              <a:cs typeface="+mn-cs"/>
            </a:defRPr>
          </a:pPr>
          <a:endParaRPr lang="zh-CN"/>
        </a:p>
      </c:txPr>
    </c:legend>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zh-CN"/>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defRPr sz="1197"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197"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720948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70284603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78731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4086180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555704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997758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371213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688180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34925699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457998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26</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9767086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5532418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60780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41856271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67363622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6471342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231257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3128092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40735880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2552843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257015547"/>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75212093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8416477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44648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dirty="0" smtClean="0">
                <a:highlight>
                  <a:srgbClr val="00FF00"/>
                </a:highlight>
              </a:rPr>
              <a:t>Approved by unanimous consent</a:t>
            </a:r>
            <a:endParaRPr lang="en-US" altLang="zh-CN" kern="0" dirty="0" smtClean="0"/>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b="1" dirty="0" smtClean="0">
                <a:highlight>
                  <a:srgbClr val="00FF00"/>
                </a:highlight>
              </a:rPr>
              <a:t>Motion Passes (Y, N, A)</a:t>
            </a:r>
            <a:endParaRPr lang="en-US" altLang="zh-CN" sz="1200" dirty="0" smtClean="0">
              <a:highlight>
                <a:srgbClr val="00FF00"/>
              </a:highlight>
            </a:endParaRPr>
          </a:p>
          <a:p>
            <a:pPr marL="0" marR="0" lvl="0" indent="0" algn="l" defTabSz="933450" rtl="0" eaLnBrk="0" fontAlgn="base" latinLnBrk="0" hangingPunct="0">
              <a:lnSpc>
                <a:spcPct val="100000"/>
              </a:lnSpc>
              <a:spcBef>
                <a:spcPct val="30000"/>
              </a:spcBef>
              <a:spcAft>
                <a:spcPct val="0"/>
              </a:spcAft>
              <a:buClrTx/>
              <a:buSzTx/>
              <a:buFontTx/>
              <a:buNone/>
              <a:tabLst/>
              <a:defRPr/>
            </a:pPr>
            <a:r>
              <a:rPr lang="en-US" altLang="zh-CN" sz="1200" dirty="0" smtClean="0">
                <a:highlight>
                  <a:srgbClr val="FF0000"/>
                </a:highlight>
              </a:rPr>
              <a:t>Motion Fails (Y, N, A)</a:t>
            </a:r>
          </a:p>
          <a:p>
            <a:endParaRPr lang="zh-CN" altLang="en-US" dirty="0"/>
          </a:p>
        </p:txBody>
      </p:sp>
    </p:spTree>
    <p:extLst>
      <p:ext uri="{BB962C8B-B14F-4D97-AF65-F5344CB8AC3E}">
        <p14:creationId xmlns:p14="http://schemas.microsoft.com/office/powerpoint/2010/main" val="421929017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908078536"/>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152667911"/>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77516712"/>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pPr lvl="0"/>
            <a:r>
              <a:rPr lang="en-US" altLang="zh-CN" sz="1200" kern="1200" dirty="0" smtClean="0">
                <a:solidFill>
                  <a:schemeClr val="tx1"/>
                </a:solidFill>
                <a:effectLst/>
                <a:latin typeface="Times New Roman" pitchFamily="18" charset="0"/>
                <a:ea typeface="MS PGothic" pitchFamily="34" charset="-128"/>
                <a:cs typeface="MS PGothic" charset="0"/>
              </a:rPr>
              <a:t>Do you agree to replace the Sensing Measurement Report element with a field?</a:t>
            </a:r>
            <a:endParaRPr lang="zh-CN" altLang="zh-CN" sz="1200" kern="1200" dirty="0" smtClean="0">
              <a:solidFill>
                <a:schemeClr val="tx1"/>
              </a:solidFill>
              <a:effectLst/>
              <a:latin typeface="Times New Roman" pitchFamily="18" charset="0"/>
              <a:ea typeface="MS PGothic" pitchFamily="34" charset="-128"/>
              <a:cs typeface="MS PGothic" charset="0"/>
            </a:endParaRPr>
          </a:p>
          <a:p>
            <a:r>
              <a:rPr lang="en-US" altLang="zh-CN" sz="1200" kern="1200" dirty="0" smtClean="0">
                <a:solidFill>
                  <a:schemeClr val="tx1"/>
                </a:solidFill>
                <a:effectLst/>
                <a:latin typeface="Times New Roman" pitchFamily="18" charset="0"/>
                <a:ea typeface="MS PGothic" pitchFamily="34" charset="-128"/>
                <a:cs typeface="MS PGothic" charset="0"/>
              </a:rPr>
              <a:t>Note: The content of the field is based on the content of the Sensing Measurement Report element. </a:t>
            </a:r>
            <a:endParaRPr lang="zh-CN" altLang="zh-CN" sz="1200" kern="1200" dirty="0" smtClean="0">
              <a:solidFill>
                <a:schemeClr val="tx1"/>
              </a:solidFill>
              <a:effectLst/>
              <a:latin typeface="Times New Roman" pitchFamily="18" charset="0"/>
              <a:ea typeface="MS PGothic" pitchFamily="34" charset="-128"/>
              <a:cs typeface="MS PGothic" charset="0"/>
            </a:endParaRPr>
          </a:p>
          <a:p>
            <a:endParaRPr lang="zh-CN" altLang="en-US" dirty="0"/>
          </a:p>
        </p:txBody>
      </p:sp>
    </p:spTree>
    <p:extLst>
      <p:ext uri="{BB962C8B-B14F-4D97-AF65-F5344CB8AC3E}">
        <p14:creationId xmlns:p14="http://schemas.microsoft.com/office/powerpoint/2010/main" val="1813204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dirty="0"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1" name="Rectangle 7"/>
          <p:cNvSpPr>
            <a:spLocks noChangeArrowheads="1"/>
          </p:cNvSpPr>
          <p:nvPr/>
        </p:nvSpPr>
        <p:spPr bwMode="auto">
          <a:xfrm>
            <a:off x="8336369" y="304027"/>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802.11-22/2087r3</a:t>
            </a:r>
          </a:p>
        </p:txBody>
      </p:sp>
      <p:sp>
        <p:nvSpPr>
          <p:cNvPr id="2" name="Line 8"/>
          <p:cNvSpPr>
            <a:spLocks noChangeShapeType="1"/>
          </p:cNvSpPr>
          <p:nvPr/>
        </p:nvSpPr>
        <p:spPr bwMode="auto">
          <a:xfrm>
            <a:off x="457200" y="609600"/>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033" name="Rectangle 9"/>
          <p:cNvSpPr>
            <a:spLocks noChangeArrowheads="1"/>
          </p:cNvSpPr>
          <p:nvPr/>
        </p:nvSpPr>
        <p:spPr bwMode="auto">
          <a:xfrm>
            <a:off x="457200" y="6475413"/>
            <a:ext cx="1023870"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dirty="0" smtClean="0"/>
              <a:t>Meeting Agenda</a:t>
            </a:r>
          </a:p>
        </p:txBody>
      </p:sp>
      <p:sp>
        <p:nvSpPr>
          <p:cNvPr id="11" name="Rectangle 7"/>
          <p:cNvSpPr>
            <a:spLocks noChangeArrowheads="1"/>
          </p:cNvSpPr>
          <p:nvPr userDrawn="1"/>
        </p:nvSpPr>
        <p:spPr bwMode="auto">
          <a:xfrm>
            <a:off x="457200" y="318315"/>
            <a:ext cx="151547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December </a:t>
            </a:r>
            <a:r>
              <a:rPr lang="en-US" altLang="en-US" sz="1800" b="1" dirty="0" smtClean="0"/>
              <a:t>2022</a:t>
            </a:r>
          </a:p>
        </p:txBody>
      </p:sp>
      <p:sp>
        <p:nvSpPr>
          <p:cNvPr id="12" name="Line 8"/>
          <p:cNvSpPr>
            <a:spLocks noChangeShapeType="1"/>
          </p:cNvSpPr>
          <p:nvPr userDrawn="1"/>
        </p:nvSpPr>
        <p:spPr bwMode="auto">
          <a:xfrm>
            <a:off x="457200" y="6475413"/>
            <a:ext cx="11277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sz="1200"/>
          </a:p>
        </p:txBody>
      </p:sp>
      <p:sp>
        <p:nvSpPr>
          <p:cNvPr id="13" name="Rectangle 5"/>
          <p:cNvSpPr txBox="1">
            <a:spLocks noChangeArrowheads="1"/>
          </p:cNvSpPr>
          <p:nvPr userDrawn="1"/>
        </p:nvSpPr>
        <p:spPr bwMode="auto">
          <a:xfrm>
            <a:off x="8064500"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dirty="0" smtClean="0"/>
              <a:t>Tony Xiao Han (Huawei)</a:t>
            </a:r>
            <a:endParaRPr lang="en-US" dirty="0"/>
          </a:p>
        </p:txBody>
      </p:sp>
      <p:sp>
        <p:nvSpPr>
          <p:cNvPr id="14" name="Rectangle 6"/>
          <p:cNvSpPr txBox="1">
            <a:spLocks noChangeArrowheads="1"/>
          </p:cNvSpPr>
          <p:nvPr userDrawn="1"/>
        </p:nvSpPr>
        <p:spPr bwMode="auto">
          <a:xfrm>
            <a:off x="5828299" y="6474897"/>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a:lstStyle>
          <a:p>
            <a:pPr>
              <a:defRPr/>
            </a:pPr>
            <a:r>
              <a:rPr lang="en-US" altLang="en-US" smtClean="0"/>
              <a:t>Slide </a:t>
            </a:r>
            <a:fld id="{5DFA9695-C1BB-41B2-BF85-AF49C303836D}" type="slidenum">
              <a:rPr lang="en-US" altLang="en-US" smtClean="0"/>
              <a:pP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hyperlink" Target="https://cvent.me/nX5xrY"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 Id="rId4" Type="http://schemas.openxmlformats.org/officeDocument/2006/relationships/hyperlink" Target="https://book.passkey.com/e/50451808" TargetMode="Externa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Rectangle 2"/>
          <p:cNvSpPr>
            <a:spLocks noGrp="1" noChangeArrowheads="1"/>
          </p:cNvSpPr>
          <p:nvPr>
            <p:ph type="title"/>
          </p:nvPr>
        </p:nvSpPr>
        <p:spPr>
          <a:xfrm>
            <a:off x="457200" y="914400"/>
            <a:ext cx="11277600" cy="1066800"/>
          </a:xfrm>
        </p:spPr>
        <p:txBody>
          <a:bodyPr/>
          <a:lstStyle/>
          <a:p>
            <a:r>
              <a:rPr lang="en-US" altLang="en-US" sz="3600" dirty="0"/>
              <a:t>Task Group </a:t>
            </a:r>
            <a:r>
              <a:rPr lang="en-US" altLang="zh-CN" sz="3600" dirty="0"/>
              <a:t>bf</a:t>
            </a:r>
            <a:r>
              <a:rPr lang="en-US" altLang="en-US" sz="3600" dirty="0"/>
              <a:t/>
            </a:r>
            <a:br>
              <a:rPr lang="en-US" altLang="en-US" sz="3600" dirty="0"/>
            </a:br>
            <a:r>
              <a:rPr lang="en-US" altLang="en-US" sz="3600" dirty="0"/>
              <a:t>Meeting agenda, </a:t>
            </a:r>
            <a:r>
              <a:rPr lang="en-US" altLang="zh-CN" sz="3600" dirty="0" smtClean="0">
                <a:solidFill>
                  <a:srgbClr val="0000FF"/>
                </a:solidFill>
              </a:rPr>
              <a:t>December teleconference </a:t>
            </a:r>
            <a:r>
              <a:rPr lang="en-US" altLang="en-US" sz="3600" dirty="0" smtClean="0"/>
              <a:t>2022</a:t>
            </a:r>
          </a:p>
        </p:txBody>
      </p:sp>
      <p:sp>
        <p:nvSpPr>
          <p:cNvPr id="4101" name="Rectangle 6"/>
          <p:cNvSpPr>
            <a:spLocks noGrp="1" noChangeArrowheads="1"/>
          </p:cNvSpPr>
          <p:nvPr>
            <p:ph type="body" idx="1"/>
          </p:nvPr>
        </p:nvSpPr>
        <p:spPr>
          <a:xfrm>
            <a:off x="2209800" y="2514600"/>
            <a:ext cx="7772400" cy="381000"/>
          </a:xfrm>
        </p:spPr>
        <p:txBody>
          <a:bodyPr/>
          <a:lstStyle/>
          <a:p>
            <a:pPr algn="ctr">
              <a:buFontTx/>
              <a:buNone/>
            </a:pPr>
            <a:r>
              <a:rPr lang="en-US" altLang="en-US" sz="2000" dirty="0"/>
              <a:t>Date:</a:t>
            </a:r>
            <a:r>
              <a:rPr lang="en-US" altLang="en-US" sz="2000" b="0" dirty="0"/>
              <a:t> </a:t>
            </a:r>
            <a:r>
              <a:rPr lang="en-US" altLang="en-US" sz="2000" b="0" dirty="0" smtClean="0"/>
              <a:t>2022-12-02</a:t>
            </a:r>
            <a:endParaRPr lang="en-US" altLang="en-US" sz="2000" b="0" dirty="0"/>
          </a:p>
        </p:txBody>
      </p:sp>
      <p:sp>
        <p:nvSpPr>
          <p:cNvPr id="4102" name="Rectangle 12"/>
          <p:cNvSpPr>
            <a:spLocks noChangeArrowheads="1"/>
          </p:cNvSpPr>
          <p:nvPr/>
        </p:nvSpPr>
        <p:spPr bwMode="auto">
          <a:xfrm>
            <a:off x="2209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extLst>
              <p:ext uri="{D42A27DB-BD31-4B8C-83A1-F6EECF244321}">
                <p14:modId xmlns:p14="http://schemas.microsoft.com/office/powerpoint/2010/main" val="1478343348"/>
              </p:ext>
            </p:extLst>
          </p:nvPr>
        </p:nvGraphicFramePr>
        <p:xfrm>
          <a:off x="2362200" y="3671889"/>
          <a:ext cx="7620000" cy="91535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200" dirty="0" smtClean="0">
                          <a:solidFill>
                            <a:schemeClr val="tx1"/>
                          </a:solidFill>
                        </a:rPr>
                        <a:t>Name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Affiliation</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Address</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Phone</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200" dirty="0" smtClean="0">
                          <a:solidFill>
                            <a:schemeClr val="tx1"/>
                          </a:solidFill>
                        </a:rPr>
                        <a:t>Email</a:t>
                      </a:r>
                      <a:endParaRPr lang="en-US" sz="12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solidFill>
                            <a:srgbClr val="000000"/>
                          </a:solidFill>
                          <a:latin typeface="+mn-lt"/>
                          <a:ea typeface="Times New Roman"/>
                          <a:cs typeface="Arial"/>
                        </a:rPr>
                        <a:t>Tony Xiao Han</a:t>
                      </a:r>
                      <a:endParaRPr lang="en-US" sz="14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Huawei Technologies Co., Ltd.</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400" b="0" dirty="0" smtClean="0">
                          <a:solidFill>
                            <a:srgbClr val="000000"/>
                          </a:solidFill>
                          <a:latin typeface="+mn-lt"/>
                          <a:ea typeface="Times New Roman"/>
                          <a:cs typeface="Arial"/>
                        </a:rPr>
                        <a:t>F3, Huawei Base, Shenzhen, China</a:t>
                      </a: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4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buFont typeface="Arial" panose="020B0604020202020204" pitchFamily="34" charset="0"/>
              <a:buChar char="•"/>
            </a:pPr>
            <a:r>
              <a:rPr lang="en-US" altLang="en-US"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3200"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20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#5</a:t>
            </a:r>
            <a:endParaRPr lang="en-US" altLang="en-US" b="0" dirty="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524000"/>
            <a:ext cx="11277600" cy="4648200"/>
          </a:xfrm>
        </p:spPr>
        <p:txBody>
          <a:bodyPr/>
          <a:lstStyle/>
          <a:p>
            <a:pPr marL="355600" lvl="2" indent="-285750">
              <a:buSzPct val="150000"/>
              <a:buFont typeface="Arial" panose="020B0604020202020204" pitchFamily="34" charset="0"/>
              <a:buChar char="•"/>
            </a:pPr>
            <a:r>
              <a:rPr lang="en-US" altLang="zh-CN"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sz="1800" dirty="0"/>
              <a:t>IEEE SA Copyright Policy, see </a:t>
            </a:r>
            <a:br>
              <a:rPr lang="en-US" altLang="zh-CN" sz="1800" dirty="0"/>
            </a:br>
            <a:r>
              <a:rPr lang="en-US" altLang="zh-CN" sz="1800" dirty="0"/>
              <a:t>	Clause 7 of the IEEE SA Standards Board Bylaws</a:t>
            </a:r>
            <a:br>
              <a:rPr lang="en-US" altLang="zh-CN" sz="1800" dirty="0"/>
            </a:br>
            <a:r>
              <a:rPr lang="en-US" altLang="zh-CN" sz="1800" dirty="0"/>
              <a:t> 	</a:t>
            </a:r>
            <a:r>
              <a:rPr lang="en-US" altLang="zh-CN" dirty="0">
                <a:hlinkClick r:id="rId3"/>
              </a:rPr>
              <a:t>https://standards.ieee.org/about/policies/bylaws/sect6-7.html#7</a:t>
            </a:r>
            <a:r>
              <a:rPr lang="en-US" altLang="zh-CN" dirty="0"/>
              <a:t/>
            </a:r>
            <a:br>
              <a:rPr lang="en-US" altLang="zh-CN" dirty="0"/>
            </a:br>
            <a:r>
              <a:rPr lang="en-US" altLang="zh-CN" sz="1800" dirty="0"/>
              <a:t>	Clause 6.1 of the IEEE SA Standards Board Operations Manual</a:t>
            </a:r>
            <a:br>
              <a:rPr lang="en-US" altLang="zh-CN" sz="1800" dirty="0"/>
            </a:br>
            <a:r>
              <a:rPr lang="en-US" altLang="zh-CN" sz="1800" dirty="0"/>
              <a:t>	</a:t>
            </a: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r>
              <a:rPr lang="en-US" altLang="zh-CN" dirty="0"/>
              <a:t>IEEE SA Copyright Permission</a:t>
            </a:r>
          </a:p>
          <a:p>
            <a:pPr marL="355600" lvl="3" indent="-285750">
              <a:buSzPct val="150000"/>
              <a:buFont typeface="Arial" panose="020B0604020202020204" pitchFamily="34" charset="0"/>
              <a:buChar char="•"/>
            </a:pPr>
            <a:r>
              <a:rPr lang="en-US" altLang="zh-CN" dirty="0">
                <a:hlinkClick r:id="rId5"/>
              </a:rPr>
              <a:t>https://standards.ieee.org/content/dam/ieee-standards/standards/web/documents/other/permissionltrs.zip</a:t>
            </a:r>
            <a:endParaRPr lang="en-US" altLang="zh-CN" dirty="0"/>
          </a:p>
          <a:p>
            <a:pPr marL="355600" lvl="2" indent="-285750">
              <a:buSzPct val="150000"/>
              <a:buFont typeface="Arial" panose="020B0604020202020204" pitchFamily="34" charset="0"/>
              <a:buChar char="•"/>
            </a:pPr>
            <a:r>
              <a:rPr lang="en-US" altLang="zh-CN" dirty="0"/>
              <a:t>IEEE SA Copyright FAQs</a:t>
            </a:r>
          </a:p>
          <a:p>
            <a:pPr marL="355600" lvl="3" indent="-285750">
              <a:buSzPct val="150000"/>
              <a:buFont typeface="Arial" panose="020B0604020202020204" pitchFamily="34" charset="0"/>
              <a:buChar char="•"/>
            </a:pPr>
            <a:r>
              <a:rPr lang="en-US" altLang="zh-CN" dirty="0">
                <a:hlinkClick r:id="rId6"/>
              </a:rPr>
              <a:t>http://standards.ieee.org/faqs/copyrights.html/</a:t>
            </a:r>
            <a:endParaRPr lang="en-US" altLang="zh-CN" dirty="0"/>
          </a:p>
          <a:p>
            <a:pPr marL="355600" lvl="2" indent="-285750">
              <a:buSzPct val="150000"/>
              <a:buFont typeface="Arial" panose="020B0604020202020204" pitchFamily="34" charset="0"/>
              <a:buChar char="•"/>
            </a:pPr>
            <a:r>
              <a:rPr lang="en-US" altLang="zh-CN" dirty="0"/>
              <a:t>IEEE SA Best Practices for IEEE Standards Development </a:t>
            </a:r>
          </a:p>
          <a:p>
            <a:pPr marL="355600" lvl="3" indent="-285750">
              <a:buSzPct val="150000"/>
              <a:buFont typeface="Arial" panose="020B0604020202020204" pitchFamily="34" charset="0"/>
              <a:buChar char="•"/>
            </a:pPr>
            <a:r>
              <a:rPr lang="en-US" altLang="zh-CN" dirty="0">
                <a:hlinkClick r:id="rId7"/>
              </a:rPr>
              <a:t>http://standards.ieee.org/develop/policies/best_practices_for_ieee_standards_development_051215.pdf</a:t>
            </a:r>
            <a:endParaRPr lang="en-US" altLang="zh-CN" dirty="0"/>
          </a:p>
          <a:p>
            <a:pPr marL="355600" lvl="2" indent="-285750">
              <a:buSzPct val="150000"/>
              <a:buFont typeface="Arial" panose="020B0604020202020204" pitchFamily="34" charset="0"/>
              <a:buChar char="•"/>
            </a:pPr>
            <a:r>
              <a:rPr lang="en-US" altLang="zh-CN" dirty="0"/>
              <a:t>Distribution of Draft Standards (see 6.1.3 of the SASB Operations Manual)</a:t>
            </a:r>
          </a:p>
          <a:p>
            <a:pPr marL="355600" lvl="3" indent="-285750">
              <a:buSzPct val="150000"/>
              <a:buFont typeface="Arial" panose="020B0604020202020204" pitchFamily="34" charset="0"/>
              <a:buChar char="•"/>
            </a:pPr>
            <a:r>
              <a:rPr lang="en-US" altLang="zh-CN" dirty="0">
                <a:hlinkClick r:id="rId4"/>
              </a:rPr>
              <a:t>https://standards.ieee.org/about/policies/opman/sect6.html</a:t>
            </a:r>
            <a:endParaRPr lang="en-US" altLang="zh-CN" dirty="0"/>
          </a:p>
          <a:p>
            <a:pPr marL="355600" lvl="2" indent="-285750">
              <a:buSzPct val="150000"/>
              <a:buFont typeface="Arial" panose="020B0604020202020204" pitchFamily="34" charset="0"/>
              <a:buChar char="•"/>
            </a:pPr>
            <a:endParaRPr lang="en-US" altLang="en-US" sz="1600" dirty="0"/>
          </a:p>
        </p:txBody>
      </p:sp>
      <p:sp>
        <p:nvSpPr>
          <p:cNvPr id="1434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 SA Copyright Policy</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p:cNvSpPr>
            <a:spLocks noGrp="1" noChangeArrowheads="1"/>
          </p:cNvSpPr>
          <p:nvPr>
            <p:ph type="body" idx="1"/>
          </p:nvPr>
        </p:nvSpPr>
        <p:spPr>
          <a:xfrm>
            <a:off x="457200" y="1676400"/>
            <a:ext cx="11277600" cy="4648200"/>
          </a:xfrm>
        </p:spPr>
        <p:txBody>
          <a:bodyPr/>
          <a:lstStyle/>
          <a:p>
            <a:pPr algn="just">
              <a:spcAft>
                <a:spcPts val="600"/>
              </a:spcAft>
            </a:pPr>
            <a:r>
              <a:rPr lang="en-US" altLang="en-US" b="0" dirty="0"/>
              <a:t>All participants in IEEE-SA activities are expected to adhere to the core principles underlying the:</a:t>
            </a:r>
          </a:p>
          <a:p>
            <a:pPr lvl="1">
              <a:buFont typeface="Times New Roman" panose="02020603050405020304" pitchFamily="18" charset="0"/>
              <a:buChar char="−"/>
            </a:pPr>
            <a:r>
              <a:rPr lang="en-US" altLang="en-US" sz="1800" dirty="0">
                <a:hlinkClick r:id="rId3"/>
              </a:rPr>
              <a:t>IEEE Code of Ethics</a:t>
            </a:r>
            <a:endParaRPr lang="en-US" altLang="en-US" sz="1800" dirty="0"/>
          </a:p>
          <a:p>
            <a:pPr lvl="1">
              <a:buFont typeface="Times New Roman" panose="02020603050405020304" pitchFamily="18" charset="0"/>
              <a:buChar char="−"/>
            </a:pPr>
            <a:r>
              <a:rPr lang="en-US" altLang="en-US" sz="1800" dirty="0">
                <a:hlinkClick r:id="rId4"/>
              </a:rPr>
              <a:t>IEEE Code of Conduct</a:t>
            </a:r>
            <a:endParaRPr lang="en-US" altLang="en-US" sz="1800" dirty="0"/>
          </a:p>
          <a:p>
            <a:pPr algn="just">
              <a:spcAft>
                <a:spcPts val="600"/>
              </a:spcAft>
            </a:pPr>
            <a:r>
              <a:rPr lang="en-US" altLang="en-US" b="0" dirty="0"/>
              <a:t>The core principles of the IEEE Codes of Ethics &amp; Conduct are to:</a:t>
            </a:r>
          </a:p>
          <a:p>
            <a:pPr lvl="1" algn="just">
              <a:spcAft>
                <a:spcPts val="600"/>
              </a:spcAft>
            </a:pPr>
            <a:r>
              <a:rPr lang="en-US" altLang="en-US" sz="1800" dirty="0"/>
              <a:t>Uphold the highest standards of integrity, responsible behavior, and ethical and professional conduct</a:t>
            </a:r>
          </a:p>
          <a:p>
            <a:pPr lvl="1" algn="just">
              <a:spcAft>
                <a:spcPts val="600"/>
              </a:spcAft>
            </a:pPr>
            <a:r>
              <a:rPr lang="en-US" altLang="en-US" sz="1800" dirty="0"/>
              <a:t>Treat people fairly and with respect, to not engage in harassment, discrimination, or retaliation, and to protect people's privacy.</a:t>
            </a:r>
          </a:p>
          <a:p>
            <a:pPr lvl="1" algn="just">
              <a:spcAft>
                <a:spcPts val="600"/>
              </a:spcAft>
            </a:pPr>
            <a:r>
              <a:rPr lang="en-US" altLang="en-US" sz="1800" dirty="0"/>
              <a:t>Avoid injuring others, their property, reputation, or employment by false or malicious action</a:t>
            </a:r>
          </a:p>
          <a:p>
            <a:pPr algn="just">
              <a:spcAft>
                <a:spcPts val="600"/>
              </a:spcAft>
            </a:pPr>
            <a:r>
              <a:rPr lang="en-US" altLang="en-US" b="0" dirty="0"/>
              <a:t>The most recent versions of these Codes are available at</a:t>
            </a:r>
          </a:p>
          <a:p>
            <a:pPr lvl="1" algn="just">
              <a:spcAft>
                <a:spcPts val="600"/>
              </a:spcAft>
            </a:pPr>
            <a:r>
              <a:rPr lang="en-US" altLang="en-US" sz="1800" dirty="0">
                <a:hlinkClick r:id="rId5"/>
              </a:rPr>
              <a:t>http://www.ieee.org/about/corporate/governance</a:t>
            </a:r>
            <a:endParaRPr lang="en-US" altLang="en-US" sz="1800" dirty="0"/>
          </a:p>
          <a:p>
            <a:pPr>
              <a:spcAft>
                <a:spcPts val="600"/>
              </a:spcAft>
            </a:pPr>
            <a:endParaRPr lang="en-US" altLang="en-US" sz="3600" dirty="0"/>
          </a:p>
        </p:txBody>
      </p:sp>
      <p:sp>
        <p:nvSpPr>
          <p:cNvPr id="14341"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 behavior in IEEE-SA activities is guided by the IEEE Codes of Ethics &amp; Conduct</a:t>
            </a: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require that “participants in the IEEE standards development individual process shall act based on their qualifications and experience”</a:t>
            </a:r>
          </a:p>
          <a:p>
            <a:pPr algn="just"/>
            <a:r>
              <a:rPr lang="en-US" altLang="en-US" sz="2000" dirty="0"/>
              <a:t>This means participants:</a:t>
            </a:r>
          </a:p>
          <a:p>
            <a:pPr lvl="1" algn="just">
              <a:buFont typeface="Times New Roman" panose="02020603050405020304" pitchFamily="18" charset="0"/>
              <a:buChar char="−"/>
            </a:pPr>
            <a:r>
              <a:rPr lang="en-US" altLang="en-US" sz="1800" b="1" dirty="0">
                <a:solidFill>
                  <a:srgbClr val="00B050"/>
                </a:solidFill>
              </a:rPr>
              <a:t>Shall act &amp; vote </a:t>
            </a:r>
            <a:r>
              <a:rPr lang="en-US" altLang="en-US" sz="1800" dirty="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dirty="0">
                <a:solidFill>
                  <a:srgbClr val="FF0000"/>
                </a:solidFill>
              </a:rPr>
              <a:t>Shall not act or vote </a:t>
            </a:r>
            <a:r>
              <a:rPr lang="en-US" altLang="en-US" sz="1800" dirty="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dirty="0">
                <a:solidFill>
                  <a:srgbClr val="FF0000"/>
                </a:solidFill>
              </a:rPr>
              <a:t>Shall not direct </a:t>
            </a:r>
            <a:r>
              <a:rPr lang="en-US" altLang="en-US" sz="1800" dirty="0"/>
              <a:t>the actions or votes of other participants or retaliate against other participants for fulfilling their responsibility to act &amp; vote based on their personal &amp; independently developed opinions</a:t>
            </a:r>
          </a:p>
          <a:p>
            <a:pPr algn="just"/>
            <a:r>
              <a:rPr lang="en-US" altLang="en-US" sz="2000" dirty="0"/>
              <a:t>By participating in standards activities using the “</a:t>
            </a:r>
            <a:r>
              <a:rPr lang="en-US" altLang="en-US" sz="2000" i="1" dirty="0"/>
              <a:t>individual process</a:t>
            </a:r>
            <a:r>
              <a:rPr lang="en-US" altLang="en-US" sz="2000" dirty="0"/>
              <a:t>”, you are deemed to accept these requirements; if you are unable to satisfy these requirements then you shall immediately cease any participation</a:t>
            </a:r>
          </a:p>
        </p:txBody>
      </p:sp>
      <p:sp>
        <p:nvSpPr>
          <p:cNvPr id="15365"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Participants in the IEEE-SA “individual process” shall act independently of others, including employers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2"/>
          <p:cNvSpPr>
            <a:spLocks noGrp="1" noChangeArrowheads="1"/>
          </p:cNvSpPr>
          <p:nvPr>
            <p:ph type="body" idx="1"/>
          </p:nvPr>
        </p:nvSpPr>
        <p:spPr>
          <a:xfrm>
            <a:off x="457200" y="1676400"/>
            <a:ext cx="11277600" cy="4648200"/>
          </a:xfrm>
        </p:spPr>
        <p:txBody>
          <a:bodyPr/>
          <a:lstStyle/>
          <a:p>
            <a:pPr algn="just"/>
            <a:r>
              <a:rPr lang="en-US" altLang="en-US" sz="2000" dirty="0"/>
              <a:t>The </a:t>
            </a:r>
            <a:r>
              <a:rPr lang="en-US" altLang="en-US" sz="2000" dirty="0">
                <a:hlinkClick r:id="rId3"/>
              </a:rPr>
              <a:t>IEEE-SA Standards Board Bylaws </a:t>
            </a:r>
            <a:r>
              <a:rPr lang="en-US" altLang="en-US" sz="2000" dirty="0"/>
              <a:t>(clause 5.2.1.3) specifies that “</a:t>
            </a:r>
            <a:r>
              <a:rPr lang="en-US" altLang="en-US" sz="2000" i="1" dirty="0"/>
              <a:t>the standards development process shall not be dominated by any single interest category, individual, or organization</a:t>
            </a:r>
            <a:r>
              <a:rPr lang="en-US" altLang="en-US" sz="2000" dirty="0"/>
              <a:t>”</a:t>
            </a:r>
          </a:p>
          <a:p>
            <a:pPr lvl="1" algn="just">
              <a:buFont typeface="Times New Roman" panose="02020603050405020304" pitchFamily="18" charset="0"/>
              <a:buChar char="−"/>
            </a:pPr>
            <a:r>
              <a:rPr lang="en-US" altLang="en-US" dirty="0"/>
              <a:t>This means no participant may exercise “</a:t>
            </a:r>
            <a:r>
              <a:rPr lang="en-US" altLang="en-US" i="1" dirty="0"/>
              <a:t>authority, leadership, or influence by reason of superior leverage, strength, or representation to the exclusion of fair and equitable consideration of other viewpoints</a:t>
            </a:r>
            <a:r>
              <a:rPr lang="en-US" altLang="en-US" dirty="0"/>
              <a:t>” or “</a:t>
            </a:r>
            <a:r>
              <a:rPr lang="en-US" altLang="en-US" i="1" dirty="0"/>
              <a:t>to hinder the progress of the standards development activity</a:t>
            </a:r>
            <a:r>
              <a:rPr lang="en-US" altLang="en-US" dirty="0"/>
              <a:t>”</a:t>
            </a:r>
          </a:p>
          <a:p>
            <a:pPr algn="just">
              <a:spcBef>
                <a:spcPts val="1200"/>
              </a:spcBef>
            </a:pPr>
            <a:r>
              <a:rPr lang="en-US" altLang="en-US" sz="2000" dirty="0"/>
              <a:t>This rule applies equally to those participating in a standards development project and to that project’s leadership group</a:t>
            </a:r>
          </a:p>
          <a:p>
            <a:pPr algn="just">
              <a:spcBef>
                <a:spcPts val="1200"/>
              </a:spcBef>
            </a:pPr>
            <a:r>
              <a:rPr lang="en-US" altLang="en-US" sz="2000" dirty="0"/>
              <a:t>Any person who reasonably suspects that dominance is occurring in a standards development project is encouraged to bring the issue to the attention of the Standards Committee or the project’s IEEE-SA Program Manager</a:t>
            </a:r>
            <a:endParaRPr lang="en-US" altLang="en-US" sz="2800" dirty="0" smtClean="0"/>
          </a:p>
        </p:txBody>
      </p:sp>
      <p:sp>
        <p:nvSpPr>
          <p:cNvPr id="16389"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IEEE-SA standards activities shall allow the fair &amp;</a:t>
            </a:r>
            <a:br>
              <a:rPr lang="en-US" altLang="en-US" sz="3200" dirty="0"/>
            </a:br>
            <a:r>
              <a:rPr lang="en-US" altLang="en-US" sz="3200" dirty="0"/>
              <a:t>equitable consideration of all viewpoints</a:t>
            </a:r>
            <a:endParaRPr lang="en-US" altLang="en-US" sz="3200" dirty="0">
              <a:solidFill>
                <a:schemeClr val="tx2"/>
              </a:solidFill>
            </a:endParaRPr>
          </a:p>
        </p:txBody>
      </p:sp>
      <p:sp>
        <p:nvSpPr>
          <p:cNvPr id="6" name="Text Box 5"/>
          <p:cNvSpPr txBox="1">
            <a:spLocks noChangeArrowheads="1"/>
          </p:cNvSpPr>
          <p:nvPr/>
        </p:nvSpPr>
        <p:spPr bwMode="auto">
          <a:xfrm>
            <a:off x="45720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Required notices</a:t>
            </a:r>
          </a:p>
        </p:txBody>
      </p:sp>
      <p:sp>
        <p:nvSpPr>
          <p:cNvPr id="17412"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None/>
            </a:pPr>
            <a:r>
              <a:rPr lang="en-US" altLang="en-US" dirty="0"/>
              <a:t>Patent FAQ </a:t>
            </a:r>
          </a:p>
          <a:p>
            <a:pPr>
              <a:spcBef>
                <a:spcPct val="0"/>
              </a:spcBef>
              <a:spcAft>
                <a:spcPts val="900"/>
              </a:spcAft>
              <a:buNone/>
            </a:pPr>
            <a:r>
              <a:rPr lang="en-US" altLang="en-US" sz="1800" dirty="0">
                <a:hlinkClick r:id="rId3"/>
              </a:rPr>
              <a:t>http://standards.ieee.org/board/pat/faq.pdf</a:t>
            </a:r>
            <a:r>
              <a:rPr lang="en-US" altLang="en-US" sz="1800" dirty="0"/>
              <a:t> </a:t>
            </a:r>
          </a:p>
          <a:p>
            <a:pPr algn="just">
              <a:spcBef>
                <a:spcPts val="300"/>
              </a:spcBef>
              <a:buNone/>
            </a:pPr>
            <a:r>
              <a:rPr lang="en-US" altLang="en-US" dirty="0"/>
              <a:t>Disclosure of Affiliation</a:t>
            </a:r>
          </a:p>
          <a:p>
            <a:pPr algn="just">
              <a:spcBef>
                <a:spcPts val="300"/>
              </a:spcBef>
              <a:buNone/>
            </a:pPr>
            <a:r>
              <a:rPr lang="en-US" altLang="en-US" sz="1800" dirty="0">
                <a:hlinkClick r:id="rId4"/>
              </a:rPr>
              <a:t>http://standards.ieee.org/faqs/affiliationFAQ.html</a:t>
            </a:r>
            <a:endParaRPr lang="en-US" altLang="en-US" dirty="0"/>
          </a:p>
          <a:p>
            <a:pPr algn="just">
              <a:spcBef>
                <a:spcPts val="1200"/>
              </a:spcBef>
              <a:buNone/>
            </a:pPr>
            <a:r>
              <a:rPr lang="en-US" altLang="en-US" dirty="0"/>
              <a:t>Anti-Trust Guidelines </a:t>
            </a:r>
          </a:p>
          <a:p>
            <a:pPr algn="just">
              <a:spcBef>
                <a:spcPct val="0"/>
              </a:spcBef>
              <a:spcAft>
                <a:spcPts val="900"/>
              </a:spcAft>
              <a:buNone/>
            </a:pPr>
            <a:r>
              <a:rPr lang="en-US" altLang="en-US" sz="1800" dirty="0">
                <a:hlinkClick r:id="rId5"/>
              </a:rPr>
              <a:t>http://standards.ieee.org/resources/antitrust-guidelines.pdf</a:t>
            </a:r>
            <a:endParaRPr lang="en-US" altLang="en-US" dirty="0"/>
          </a:p>
          <a:p>
            <a:pPr algn="just">
              <a:spcBef>
                <a:spcPts val="300"/>
              </a:spcBef>
              <a:buNone/>
            </a:pPr>
            <a:r>
              <a:rPr lang="en-US" altLang="en-US" dirty="0"/>
              <a:t>Code of Ethics</a:t>
            </a:r>
          </a:p>
          <a:p>
            <a:pPr>
              <a:spcBef>
                <a:spcPct val="0"/>
              </a:spcBef>
              <a:spcAft>
                <a:spcPts val="900"/>
              </a:spcAft>
              <a:buNone/>
            </a:pPr>
            <a:r>
              <a:rPr lang="en-US" altLang="en-US" sz="1800" dirty="0">
                <a:hlinkClick r:id="rId6"/>
              </a:rPr>
              <a:t>http://www.ieee.org/web/membership/ethics/code_ethics.html</a:t>
            </a:r>
            <a:r>
              <a:rPr lang="en-US" altLang="en-US" sz="1800" dirty="0"/>
              <a:t>  </a:t>
            </a:r>
            <a:endParaRPr lang="en-US" altLang="en-US" dirty="0"/>
          </a:p>
          <a:p>
            <a:pPr algn="just">
              <a:spcBef>
                <a:spcPts val="300"/>
              </a:spcBef>
              <a:buNone/>
            </a:pPr>
            <a:r>
              <a:rPr lang="en-US" altLang="en-US" dirty="0"/>
              <a:t>IEEE 802.11 Working Group Operations Manual </a:t>
            </a:r>
          </a:p>
          <a:p>
            <a:pPr algn="just">
              <a:spcBef>
                <a:spcPts val="300"/>
              </a:spcBef>
              <a:spcAft>
                <a:spcPts val="300"/>
              </a:spcAft>
              <a:buNone/>
            </a:pPr>
            <a:r>
              <a:rPr lang="nl-NL" altLang="en-US" sz="1800" dirty="0">
                <a:hlinkClick r:id="rId7"/>
              </a:rPr>
              <a:t>https://mentor.ieee.org/802.11/dcn/14/11-14-0629-22-0000-802-11-operations-manual.docx</a:t>
            </a:r>
            <a:r>
              <a:rPr lang="nl-NL" altLang="en-US" sz="1800" dirty="0"/>
              <a: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1</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endParaRPr lang="en-US" altLang="en-US" sz="1600" dirty="0" smtClean="0"/>
          </a:p>
          <a:p>
            <a:pPr algn="just"/>
            <a:endParaRPr lang="en-US" altLang="en-US" sz="1600" dirty="0"/>
          </a:p>
          <a:p>
            <a:pPr algn="just"/>
            <a:endParaRPr lang="en-US" altLang="en-US" sz="1600" dirty="0"/>
          </a:p>
          <a:p>
            <a:pPr lvl="1" algn="just"/>
            <a:endParaRPr lang="en-US" altLang="en-US" sz="12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51683188"/>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22/1918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2</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Dong Wei (NXP)</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smtClean="0">
                          <a:solidFill>
                            <a:srgbClr val="00B050"/>
                          </a:solidFill>
                          <a:latin typeface="+mn-lt"/>
                          <a:ea typeface="+mn-ea"/>
                          <a:cs typeface="+mn-cs"/>
                        </a:rPr>
                        <a:t>Proposed Draft Text for Sensing-Responder-to-Sensing-Responder Sounding</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00FF"/>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00FF"/>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32193884"/>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22/1914 </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Instance CIDs - Part 1</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22/2077</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rgbClr val="00B050"/>
                          </a:solidFill>
                          <a:latin typeface="+mn-lt"/>
                          <a:ea typeface="+mn-ea"/>
                          <a:cs typeface="+mn-cs"/>
                        </a:rPr>
                        <a:t>Mengshi</a:t>
                      </a:r>
                      <a:r>
                        <a:rPr lang="en-US" altLang="zh-CN" sz="1200" kern="1200" dirty="0" smtClean="0">
                          <a:solidFill>
                            <a:srgbClr val="00B050"/>
                          </a:solidFill>
                          <a:latin typeface="+mn-lt"/>
                          <a:ea typeface="+mn-ea"/>
                          <a:cs typeface="+mn-cs"/>
                        </a:rPr>
                        <a:t> Hu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CC40 CR for CIDs 100, 102 and 734</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22/2086</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Pei Zhou (OPPO)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Resolutions for CID 49 and 50 - follow up</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15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2852794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5</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zh-CN" sz="1600" dirty="0" smtClean="0"/>
              <a:t>Motion (</a:t>
            </a:r>
            <a:r>
              <a:rPr lang="en-US" altLang="zh-CN" sz="1600" dirty="0" smtClean="0">
                <a:solidFill>
                  <a:srgbClr val="0000FF"/>
                </a:solidFill>
              </a:rPr>
              <a:t>195-205</a:t>
            </a:r>
            <a:r>
              <a:rPr lang="en-US" altLang="zh-CN" sz="1600" dirty="0" smtClean="0"/>
              <a:t>)</a:t>
            </a:r>
          </a:p>
          <a:p>
            <a:pPr algn="just"/>
            <a:r>
              <a:rPr lang="en-US" altLang="en-US" sz="1600" dirty="0">
                <a:solidFill>
                  <a:srgbClr val="0000FF"/>
                </a:solidFill>
              </a:rPr>
              <a:t>RSVP 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43883187"/>
              </p:ext>
            </p:extLst>
          </p:nvPr>
        </p:nvGraphicFramePr>
        <p:xfrm>
          <a:off x="3429000" y="1686554"/>
          <a:ext cx="8305801" cy="1302904"/>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22/2092</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rgbClr val="00B050"/>
                          </a:solidFill>
                          <a:latin typeface="+mn-lt"/>
                          <a:ea typeface="+mn-ea"/>
                          <a:cs typeface="+mn-cs"/>
                        </a:rPr>
                        <a:t>Claudio da Silva (Meta)</a:t>
                      </a: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D0.5 TBDs</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22/1915</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Proposed Draft Text for the Coordinated Monostatic DMG Sensing Instance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1262096440"/>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7448777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6</a:t>
            </a: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RSVP </a:t>
            </a:r>
            <a:r>
              <a:rPr lang="en-US" altLang="en-US" sz="1600" dirty="0">
                <a:solidFill>
                  <a:srgbClr val="0000FF"/>
                </a:solidFill>
              </a:rPr>
              <a:t>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3713959616"/>
              </p:ext>
            </p:extLst>
          </p:nvPr>
        </p:nvGraphicFramePr>
        <p:xfrm>
          <a:off x="3429000" y="1686554"/>
          <a:ext cx="8305801" cy="1521586"/>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22/1915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Ning Gao(OPPO)</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Proposed Draft Text for the Coordinated Monostatic DMG Sensing Instance</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22/2065</a:t>
                      </a:r>
                      <a:endParaRPr lang="zh-CN" altLang="en-US" sz="1200" kern="1200" dirty="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Chris Beg (Cognitive Systems)</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Timestamp Discussion</a:t>
                      </a: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rgbClr val="00B050"/>
                          </a:solidFill>
                          <a:latin typeface="+mn-lt"/>
                          <a:ea typeface="+mn-ea"/>
                          <a:cs typeface="+mn-cs"/>
                        </a:rPr>
                        <a:t>30 </a:t>
                      </a:r>
                      <a:r>
                        <a:rPr lang="en-US" altLang="zh-CN" sz="1200" kern="1200" dirty="0" err="1" smtClean="0">
                          <a:solidFill>
                            <a:srgbClr val="00B050"/>
                          </a:solidFill>
                          <a:latin typeface="+mn-lt"/>
                          <a:ea typeface="+mn-ea"/>
                          <a:cs typeface="+mn-cs"/>
                        </a:rPr>
                        <a:t>mins</a:t>
                      </a: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Resolution of DMG CID 369 DMG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ext uri="{D42A27DB-BD31-4B8C-83A1-F6EECF244321}">
                <p14:modId xmlns:p14="http://schemas.microsoft.com/office/powerpoint/2010/main" val="28492145"/>
              </p:ext>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267828523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zh-CN" sz="3200" dirty="0" smtClean="0">
                <a:solidFill>
                  <a:srgbClr val="0000FF"/>
                </a:solidFill>
                <a:cs typeface="Times New Roman" panose="02020603050405020304" pitchFamily="18" charset="0"/>
              </a:rPr>
              <a:t>December </a:t>
            </a:r>
            <a:r>
              <a:rPr lang="en-US" altLang="zh-CN" sz="3200" dirty="0" smtClean="0">
                <a:solidFill>
                  <a:srgbClr val="0000FF"/>
                </a:solidFill>
                <a:cs typeface="Times New Roman" panose="02020603050405020304" pitchFamily="18" charset="0"/>
              </a:rPr>
              <a:t>8</a:t>
            </a:r>
            <a:endParaRPr lang="en-US" altLang="zh-CN" sz="3200" dirty="0" smtClean="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457200" y="1295400"/>
            <a:ext cx="112776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r>
              <a:rPr lang="en-US" altLang="en-US" sz="1600" dirty="0"/>
              <a:t>Call the meeting to order</a:t>
            </a:r>
          </a:p>
          <a:p>
            <a:pPr algn="just"/>
            <a:r>
              <a:rPr lang="en-US" altLang="en-US" sz="1600" dirty="0"/>
              <a:t>Patent policy and logistics</a:t>
            </a:r>
          </a:p>
          <a:p>
            <a:r>
              <a:rPr lang="en-US" altLang="zh-CN" sz="1600" dirty="0" err="1"/>
              <a:t>TGbf</a:t>
            </a:r>
            <a:r>
              <a:rPr lang="en-US" altLang="zh-CN" sz="1600" dirty="0"/>
              <a:t> Timeline</a:t>
            </a:r>
          </a:p>
          <a:p>
            <a:pPr algn="just"/>
            <a:r>
              <a:rPr lang="en-US" altLang="en-US" sz="1600" dirty="0"/>
              <a:t>Call for contribution</a:t>
            </a:r>
          </a:p>
          <a:p>
            <a:pPr algn="just"/>
            <a:r>
              <a:rPr lang="en-US" altLang="en-US" sz="1600" dirty="0"/>
              <a:t>Teleconference </a:t>
            </a:r>
            <a:r>
              <a:rPr lang="en-US" altLang="en-US" sz="1600" dirty="0" smtClean="0"/>
              <a:t>Times</a:t>
            </a:r>
          </a:p>
          <a:p>
            <a:pPr algn="just"/>
            <a:r>
              <a:rPr lang="en-US" altLang="en-US" sz="1600" dirty="0"/>
              <a:t>D0.1 CR Status </a:t>
            </a:r>
            <a:endParaRPr lang="en-US" altLang="en-US" sz="1600" dirty="0" smtClean="0"/>
          </a:p>
          <a:p>
            <a:pPr algn="just"/>
            <a:r>
              <a:rPr lang="en-US" altLang="en-US" sz="1600" dirty="0" smtClean="0"/>
              <a:t>Presentation </a:t>
            </a:r>
            <a:r>
              <a:rPr lang="en-US" altLang="en-US" sz="1600" dirty="0"/>
              <a:t>of </a:t>
            </a:r>
            <a:r>
              <a:rPr lang="en-US" altLang="en-US" sz="1600" dirty="0" smtClean="0"/>
              <a:t>submissions</a:t>
            </a:r>
          </a:p>
          <a:p>
            <a:pPr algn="just"/>
            <a:r>
              <a:rPr lang="en-US" altLang="en-US" sz="1600" dirty="0" smtClean="0">
                <a:solidFill>
                  <a:srgbClr val="0000FF"/>
                </a:solidFill>
              </a:rPr>
              <a:t>RSVP </a:t>
            </a:r>
            <a:r>
              <a:rPr lang="en-US" altLang="en-US" sz="1600" dirty="0">
                <a:solidFill>
                  <a:srgbClr val="0000FF"/>
                </a:solidFill>
              </a:rPr>
              <a:t>Requested</a:t>
            </a:r>
            <a:endParaRPr lang="en-US" altLang="en-US" sz="1600" dirty="0" smtClean="0">
              <a:solidFill>
                <a:srgbClr val="0000FF"/>
              </a:solidFill>
            </a:endParaRPr>
          </a:p>
          <a:p>
            <a:pPr algn="just"/>
            <a:endParaRPr lang="en-US" altLang="en-US" sz="1600" dirty="0"/>
          </a:p>
          <a:p>
            <a:pPr algn="just"/>
            <a:endParaRPr lang="en-US" altLang="en-US" sz="1600" dirty="0" smtClean="0"/>
          </a:p>
          <a:p>
            <a:pPr algn="just"/>
            <a:endParaRPr lang="en-US" altLang="en-US" sz="1600" dirty="0"/>
          </a:p>
          <a:p>
            <a:pPr algn="just"/>
            <a:endParaRPr lang="en-US" altLang="en-US" sz="1600" dirty="0" smtClean="0"/>
          </a:p>
          <a:p>
            <a:pPr algn="just"/>
            <a:endParaRPr lang="en-US" altLang="en-US" sz="1600" dirty="0"/>
          </a:p>
          <a:p>
            <a:pPr algn="just"/>
            <a:endParaRPr lang="en-US" altLang="en-US" sz="200" dirty="0"/>
          </a:p>
          <a:p>
            <a:pPr algn="just"/>
            <a:r>
              <a:rPr lang="en-US" altLang="en-US" sz="1600" dirty="0"/>
              <a:t>Any other business</a:t>
            </a:r>
            <a:endParaRPr lang="en-US" altLang="en-US" sz="1100" dirty="0"/>
          </a:p>
          <a:p>
            <a:pPr lvl="1" algn="just"/>
            <a:r>
              <a:rPr lang="en-US" altLang="en-US" sz="1200" dirty="0"/>
              <a:t>?</a:t>
            </a:r>
          </a:p>
          <a:p>
            <a:pPr marL="342900" lvl="1" indent="-342900" algn="just">
              <a:buChar char="•"/>
            </a:pPr>
            <a:r>
              <a:rPr lang="en-US" altLang="en-US" sz="1600" b="1" dirty="0">
                <a:solidFill>
                  <a:srgbClr val="0000FF"/>
                </a:solidFill>
              </a:rPr>
              <a:t>Adjourn</a:t>
            </a: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7" name="表格 10"/>
          <p:cNvGraphicFramePr>
            <a:graphicFrameLocks noGrp="1"/>
          </p:cNvGraphicFramePr>
          <p:nvPr>
            <p:extLst>
              <p:ext uri="{D42A27DB-BD31-4B8C-83A1-F6EECF244321}">
                <p14:modId xmlns:p14="http://schemas.microsoft.com/office/powerpoint/2010/main" val="2726625834"/>
              </p:ext>
            </p:extLst>
          </p:nvPr>
        </p:nvGraphicFramePr>
        <p:xfrm>
          <a:off x="3429000" y="1686554"/>
          <a:ext cx="8305801" cy="901342"/>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Key topic</a:t>
                      </a:r>
                      <a:r>
                        <a:rPr lang="en-US" altLang="zh-CN" sz="1200" dirty="0" smtClean="0"/>
                        <a:t>)</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22/2079</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Solomon Trainin (Qualcomm)</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cc40 Resolution of DMG CID 369 DMG SBP</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1" name="Rectangle 2"/>
          <p:cNvSpPr txBox="1">
            <a:spLocks noChangeArrowheads="1"/>
          </p:cNvSpPr>
          <p:nvPr/>
        </p:nvSpPr>
        <p:spPr bwMode="auto">
          <a:xfrm>
            <a:off x="3429000" y="137160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1</a:t>
            </a:r>
            <a:endParaRPr lang="en-US" altLang="en-US" sz="1400" dirty="0">
              <a:solidFill>
                <a:srgbClr val="0000FF"/>
              </a:solidFill>
              <a:cs typeface="Times New Roman" panose="02020603050405020304" pitchFamily="18" charset="0"/>
            </a:endParaRPr>
          </a:p>
        </p:txBody>
      </p:sp>
      <p:graphicFrame>
        <p:nvGraphicFramePr>
          <p:cNvPr id="9" name="表格 8"/>
          <p:cNvGraphicFramePr>
            <a:graphicFrameLocks noGrp="1"/>
          </p:cNvGraphicFramePr>
          <p:nvPr>
            <p:extLst/>
          </p:nvPr>
        </p:nvGraphicFramePr>
        <p:xfrm>
          <a:off x="3429000" y="3577040"/>
          <a:ext cx="8305800" cy="1776070"/>
        </p:xfrm>
        <a:graphic>
          <a:graphicData uri="http://schemas.openxmlformats.org/drawingml/2006/table">
            <a:tbl>
              <a:tblPr firstRow="1" bandRow="1">
                <a:tableStyleId>{C4B1156A-380E-4F78-BDF5-A606A8083BF9}</a:tableStyleId>
              </a:tblPr>
              <a:tblGrid>
                <a:gridCol w="762000"/>
                <a:gridCol w="1981200"/>
                <a:gridCol w="4114800"/>
                <a:gridCol w="1447800"/>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 (</a:t>
                      </a:r>
                      <a:r>
                        <a:rPr lang="en-US" altLang="zh-CN" sz="1200" dirty="0" smtClean="0">
                          <a:solidFill>
                            <a:srgbClr val="FF0000"/>
                          </a:solidFill>
                        </a:rPr>
                        <a:t>CR,</a:t>
                      </a:r>
                      <a:r>
                        <a:rPr lang="en-US" altLang="zh-CN" sz="1200" baseline="0" dirty="0" smtClean="0">
                          <a:solidFill>
                            <a:srgbClr val="FF0000"/>
                          </a:solidFill>
                        </a:rPr>
                        <a:t> </a:t>
                      </a:r>
                      <a:r>
                        <a:rPr lang="en-US" altLang="zh-CN" sz="1200" dirty="0" smtClean="0">
                          <a:solidFill>
                            <a:srgbClr val="FF0000"/>
                          </a:solidFill>
                        </a:rPr>
                        <a:t>PDT</a:t>
                      </a:r>
                      <a:r>
                        <a:rPr lang="en-US" altLang="zh-CN" sz="1200" dirty="0" smtClean="0"/>
                        <a:t>)</a:t>
                      </a:r>
                      <a:endParaRPr lang="zh-CN" altLang="en-US" sz="1200" dirty="0"/>
                    </a:p>
                  </a:txBody>
                  <a:tcPr marL="36000" marR="36000" marT="17925" marB="17925"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altLang="zh-CN" sz="1200" kern="1200" dirty="0" smtClean="0"/>
                        <a:t>Time duration</a:t>
                      </a:r>
                      <a:endParaRPr lang="zh-CN" altLang="en-US" sz="1200" b="1" kern="1200" dirty="0" smtClean="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22/2067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Rajat </a:t>
                      </a:r>
                      <a:r>
                        <a:rPr lang="en-US" altLang="zh-CN" sz="1200" kern="1200" dirty="0" err="1" smtClean="0">
                          <a:solidFill>
                            <a:schemeClr val="tx1"/>
                          </a:solidFill>
                          <a:latin typeface="+mn-lt"/>
                          <a:ea typeface="+mn-ea"/>
                          <a:cs typeface="+mn-cs"/>
                        </a:rPr>
                        <a:t>Pushkarna</a:t>
                      </a:r>
                      <a:r>
                        <a:rPr lang="en-US" altLang="zh-CN" sz="1200" kern="1200" dirty="0" smtClean="0">
                          <a:solidFill>
                            <a:schemeClr val="tx1"/>
                          </a:solidFill>
                          <a:latin typeface="+mn-lt"/>
                          <a:ea typeface="+mn-ea"/>
                          <a:cs typeface="+mn-cs"/>
                        </a:rPr>
                        <a:t> (Panasonic)</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CR document for CIDs related to MLD</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10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rgbClr val="00B050"/>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rgbClr val="00B050"/>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10" name="Rectangle 2"/>
          <p:cNvSpPr txBox="1">
            <a:spLocks noChangeArrowheads="1"/>
          </p:cNvSpPr>
          <p:nvPr/>
        </p:nvSpPr>
        <p:spPr bwMode="auto">
          <a:xfrm>
            <a:off x="3429000" y="3348440"/>
            <a:ext cx="914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rgbClr val="0000FF"/>
                </a:solidFill>
              </a:rPr>
              <a:t>Table 2</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41634142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457200" y="1295400"/>
            <a:ext cx="11277600" cy="1066800"/>
          </a:xfrm>
        </p:spPr>
        <p:txBody>
          <a:bodyPr/>
          <a:lstStyle/>
          <a:p>
            <a:r>
              <a:rPr lang="en-US" altLang="en-US" sz="3600" dirty="0">
                <a:solidFill>
                  <a:srgbClr val="0000FF"/>
                </a:solidFill>
                <a:cs typeface="Times New Roman" panose="02020603050405020304" pitchFamily="18" charset="0"/>
              </a:rPr>
              <a:t>IEEE 802.11 Task Group bf</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WLAN Sensing</a:t>
            </a:r>
            <a:br>
              <a:rPr lang="en-US" altLang="en-US" sz="3600" dirty="0">
                <a:solidFill>
                  <a:srgbClr val="0000FF"/>
                </a:solidFill>
                <a:cs typeface="Times New Roman" panose="02020603050405020304" pitchFamily="18" charset="0"/>
              </a:rPr>
            </a:br>
            <a:endParaRPr lang="en-CA" altLang="en-US" sz="2000" dirty="0">
              <a:cs typeface="Times New Roman" panose="02020603050405020304" pitchFamily="18" charset="0"/>
            </a:endParaRPr>
          </a:p>
        </p:txBody>
      </p:sp>
      <p:sp>
        <p:nvSpPr>
          <p:cNvPr id="5123" name="Content Placeholder 2"/>
          <p:cNvSpPr>
            <a:spLocks noGrp="1"/>
          </p:cNvSpPr>
          <p:nvPr>
            <p:ph idx="1"/>
          </p:nvPr>
        </p:nvSpPr>
        <p:spPr>
          <a:xfrm>
            <a:off x="1295400" y="2667000"/>
            <a:ext cx="9982200" cy="3352800"/>
          </a:xfrm>
        </p:spPr>
        <p:txBody>
          <a:bodyPr/>
          <a:lstStyle/>
          <a:p>
            <a:pPr algn="ctr">
              <a:lnSpc>
                <a:spcPct val="90000"/>
              </a:lnSpc>
              <a:buFontTx/>
              <a:buNone/>
            </a:pPr>
            <a:endParaRPr lang="en-US" altLang="en-US" dirty="0" smtClean="0">
              <a:cs typeface="Times New Roman" panose="02020603050405020304" pitchFamily="18" charset="0"/>
            </a:endParaRPr>
          </a:p>
          <a:p>
            <a:pPr algn="just">
              <a:lnSpc>
                <a:spcPct val="90000"/>
              </a:lnSpc>
              <a:buFontTx/>
              <a:buNone/>
            </a:pPr>
            <a:r>
              <a:rPr lang="en-US" altLang="en-US" dirty="0">
                <a:latin typeface="Arial" panose="020B0604020202020204" pitchFamily="34" charset="0"/>
                <a:cs typeface="MS PGothic" panose="020B0600070205080204" pitchFamily="34" charset="-128"/>
              </a:rPr>
              <a:t>		   	        Chair:	</a:t>
            </a:r>
            <a:r>
              <a:rPr lang="en-US" altLang="en-US" dirty="0">
                <a:cs typeface="Times New Roman" panose="02020603050405020304" pitchFamily="18" charset="0"/>
              </a:rPr>
              <a:t>Tony Xiao Han </a:t>
            </a:r>
            <a:r>
              <a:rPr lang="en-US" altLang="en-US" dirty="0" smtClean="0">
                <a:cs typeface="Times New Roman" panose="02020603050405020304" pitchFamily="18" charset="0"/>
              </a:rPr>
              <a:t>	(</a:t>
            </a:r>
            <a:r>
              <a:rPr lang="en-US" altLang="en-US" dirty="0">
                <a:cs typeface="Times New Roman" panose="02020603050405020304" pitchFamily="18" charset="0"/>
              </a:rPr>
              <a:t>Huawei)</a:t>
            </a:r>
          </a:p>
          <a:p>
            <a:pPr algn="just">
              <a:lnSpc>
                <a:spcPct val="90000"/>
              </a:lnSpc>
              <a:buNone/>
            </a:pPr>
            <a:r>
              <a:rPr lang="en-US" altLang="en-US" dirty="0">
                <a:latin typeface="Arial" panose="020B0604020202020204" pitchFamily="34" charset="0"/>
                <a:cs typeface="MS PGothic" panose="020B0600070205080204" pitchFamily="34" charset="-128"/>
              </a:rPr>
              <a:t>			Vice Chair: 	</a:t>
            </a:r>
            <a:r>
              <a:rPr lang="en-US" altLang="en-US" dirty="0">
                <a:cs typeface="Times New Roman" panose="02020603050405020304" pitchFamily="18" charset="0"/>
              </a:rPr>
              <a:t>Sang Kim </a:t>
            </a:r>
            <a:r>
              <a:rPr lang="en-US" altLang="en-US" dirty="0" smtClean="0">
                <a:cs typeface="Times New Roman" panose="02020603050405020304" pitchFamily="18" charset="0"/>
              </a:rPr>
              <a:t>		(</a:t>
            </a:r>
            <a:r>
              <a:rPr lang="en-US" altLang="en-US" dirty="0">
                <a:cs typeface="Times New Roman" panose="02020603050405020304" pitchFamily="18" charset="0"/>
              </a:rPr>
              <a:t>LG Electronics)</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zh-CN" dirty="0"/>
              <a:t>Assaf Kasher </a:t>
            </a:r>
            <a:r>
              <a:rPr lang="en-US" altLang="zh-CN" dirty="0" smtClean="0"/>
              <a:t>		(</a:t>
            </a:r>
            <a:r>
              <a:rPr lang="en-US" altLang="zh-CN" dirty="0"/>
              <a:t>Qualcomm)</a:t>
            </a:r>
            <a:endParaRPr lang="en-US" altLang="en-US" dirty="0">
              <a:cs typeface="Times New Roman" panose="02020603050405020304" pitchFamily="18" charset="0"/>
            </a:endParaRPr>
          </a:p>
          <a:p>
            <a:pPr algn="just">
              <a:lnSpc>
                <a:spcPct val="90000"/>
              </a:lnSpc>
              <a:buNone/>
            </a:pPr>
            <a:r>
              <a:rPr lang="en-US" altLang="en-US" dirty="0">
                <a:latin typeface="Arial" panose="020B0604020202020204" pitchFamily="34" charset="0"/>
                <a:cs typeface="MS PGothic" panose="020B0600070205080204" pitchFamily="34" charset="-128"/>
              </a:rPr>
              <a:t>			 Secretary: 	</a:t>
            </a:r>
            <a:r>
              <a:rPr lang="en-US" altLang="zh-CN" dirty="0"/>
              <a:t>Leif Wilhelmsson </a:t>
            </a:r>
            <a:r>
              <a:rPr lang="en-US" altLang="zh-CN" dirty="0" smtClean="0"/>
              <a:t>	</a:t>
            </a:r>
            <a:r>
              <a:rPr lang="en-US" altLang="en-US" dirty="0" smtClean="0"/>
              <a:t>(</a:t>
            </a:r>
            <a:r>
              <a:rPr lang="en-US" altLang="zh-CN" dirty="0"/>
              <a:t>Ericsson</a:t>
            </a:r>
            <a:r>
              <a:rPr lang="en-US" altLang="en-US" dirty="0"/>
              <a:t>)</a:t>
            </a:r>
          </a:p>
          <a:p>
            <a:pPr algn="just">
              <a:lnSpc>
                <a:spcPct val="90000"/>
              </a:lnSpc>
              <a:buNone/>
            </a:pPr>
            <a:r>
              <a:rPr lang="en-US" altLang="en-US" dirty="0">
                <a:latin typeface="Arial" panose="020B0604020202020204" pitchFamily="34" charset="0"/>
                <a:cs typeface="MS PGothic" panose="020B0600070205080204" pitchFamily="34" charset="-128"/>
              </a:rPr>
              <a:t>		</a:t>
            </a:r>
            <a:r>
              <a:rPr lang="en-US" altLang="en-US" dirty="0" smtClean="0">
                <a:latin typeface="Arial" panose="020B0604020202020204" pitchFamily="34" charset="0"/>
                <a:cs typeface="MS PGothic" panose="020B0600070205080204" pitchFamily="34" charset="-128"/>
              </a:rPr>
              <a:t>Tech</a:t>
            </a:r>
            <a:r>
              <a:rPr lang="en-US" altLang="zh-CN" dirty="0" smtClean="0">
                <a:latin typeface="Arial" panose="020B0604020202020204" pitchFamily="34" charset="0"/>
                <a:cs typeface="MS PGothic" panose="020B0600070205080204" pitchFamily="34" charset="-128"/>
              </a:rPr>
              <a:t>nical </a:t>
            </a:r>
            <a:r>
              <a:rPr lang="en-US" altLang="en-US" dirty="0">
                <a:latin typeface="Arial" panose="020B0604020202020204" pitchFamily="34" charset="0"/>
                <a:cs typeface="MS PGothic" panose="020B0600070205080204" pitchFamily="34" charset="-128"/>
              </a:rPr>
              <a:t>Editor:	</a:t>
            </a:r>
            <a:r>
              <a:rPr lang="en-US" altLang="zh-CN" dirty="0"/>
              <a:t>Claudio Da Silva </a:t>
            </a:r>
            <a:r>
              <a:rPr lang="en-US" altLang="zh-CN" dirty="0" smtClean="0"/>
              <a:t>	</a:t>
            </a:r>
            <a:r>
              <a:rPr lang="en-US" altLang="en-US" dirty="0" smtClean="0">
                <a:cs typeface="Times New Roman" panose="02020603050405020304" pitchFamily="18" charset="0"/>
              </a:rPr>
              <a:t>(</a:t>
            </a:r>
            <a:r>
              <a:rPr lang="en-US" altLang="zh-CN" dirty="0">
                <a:cs typeface="Times New Roman" panose="02020603050405020304" pitchFamily="18" charset="0"/>
              </a:rPr>
              <a:t>Meta Platforms</a:t>
            </a:r>
            <a:r>
              <a:rPr lang="en-US" altLang="en-US" dirty="0">
                <a:cs typeface="Times New Roman" panose="02020603050405020304" pitchFamily="18" charset="0"/>
              </a:rPr>
              <a:t>)</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smtClean="0">
                <a:solidFill>
                  <a:schemeClr val="tx2"/>
                </a:solidFill>
              </a:rPr>
              <a:t>Table 3 (</a:t>
            </a:r>
            <a:r>
              <a:rPr lang="en-US" altLang="zh-CN" sz="3200" dirty="0" smtClean="0"/>
              <a:t>Stop discussion</a:t>
            </a:r>
            <a:r>
              <a:rPr lang="en-US" altLang="en-US" sz="3200" dirty="0" smtClean="0">
                <a:solidFill>
                  <a:schemeClr val="tx2"/>
                </a:solidFill>
              </a:rPr>
              <a:t>) </a:t>
            </a:r>
            <a:endParaRPr lang="en-US" altLang="en-US" sz="3200" dirty="0">
              <a:solidFill>
                <a:srgbClr val="0000FF"/>
              </a:solidFill>
              <a:cs typeface="Times New Roman" panose="02020603050405020304" pitchFamily="18" charset="0"/>
            </a:endParaRPr>
          </a:p>
        </p:txBody>
      </p:sp>
      <p:sp>
        <p:nvSpPr>
          <p:cNvPr id="8" name="TextBox 7"/>
          <p:cNvSpPr txBox="1"/>
          <p:nvPr/>
        </p:nvSpPr>
        <p:spPr>
          <a:xfrm>
            <a:off x="10102913" y="637921"/>
            <a:ext cx="2089087" cy="857758"/>
          </a:xfrm>
          <a:prstGeom prst="rect">
            <a:avLst/>
          </a:prstGeom>
          <a:noFill/>
        </p:spPr>
        <p:txBody>
          <a:bodyPr>
            <a:noAutofit/>
          </a:bodyPr>
          <a:lstStyle/>
          <a:p>
            <a:pPr algn="just">
              <a:defRPr/>
            </a:pPr>
            <a:r>
              <a:rPr lang="en-US" sz="1000" b="1" dirty="0"/>
              <a:t>Notes:  </a:t>
            </a:r>
          </a:p>
          <a:p>
            <a:pPr marL="90488" lvl="1" indent="-90488" algn="just">
              <a:buFont typeface="Arial" panose="020B0604020202020204" pitchFamily="34" charset="0"/>
              <a:buChar char="•"/>
              <a:defRPr/>
            </a:pPr>
            <a:r>
              <a:rPr lang="en-US" sz="800" dirty="0">
                <a:solidFill>
                  <a:srgbClr val="00B050"/>
                </a:solidFill>
              </a:rPr>
              <a:t>Docs in green have been presented.</a:t>
            </a:r>
          </a:p>
          <a:p>
            <a:pPr marL="90488" lvl="1" indent="-90488" algn="just">
              <a:buFont typeface="Arial" panose="020B0604020202020204" pitchFamily="34" charset="0"/>
              <a:buChar char="•"/>
              <a:defRPr/>
            </a:pPr>
            <a:r>
              <a:rPr lang="en-US" sz="800" dirty="0">
                <a:solidFill>
                  <a:srgbClr val="FF0000"/>
                </a:solidFill>
              </a:rPr>
              <a:t>Docs in red have been withdrawn.</a:t>
            </a:r>
          </a:p>
          <a:p>
            <a:pPr marL="90488" lvl="1" indent="-90488" algn="just">
              <a:buFont typeface="Arial" panose="020B0604020202020204" pitchFamily="34" charset="0"/>
              <a:buChar char="•"/>
              <a:defRPr/>
            </a:pPr>
            <a:r>
              <a:rPr lang="en-US" sz="800" dirty="0"/>
              <a:t>Docs in black have NOT been presented.</a:t>
            </a:r>
          </a:p>
          <a:p>
            <a:pPr marL="90488" lvl="1" indent="-90488" algn="just">
              <a:buFont typeface="Arial" panose="020B0604020202020204" pitchFamily="34" charset="0"/>
              <a:buChar char="•"/>
              <a:defRPr/>
            </a:pPr>
            <a:r>
              <a:rPr lang="en-US" altLang="zh-CN" sz="800" dirty="0">
                <a:solidFill>
                  <a:srgbClr val="0000FF"/>
                </a:solidFill>
              </a:rPr>
              <a:t>Docs in blue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518974276"/>
              </p:ext>
            </p:extLst>
          </p:nvPr>
        </p:nvGraphicFramePr>
        <p:xfrm>
          <a:off x="3429000" y="4572000"/>
          <a:ext cx="8305801" cy="1740268"/>
        </p:xfrm>
        <a:graphic>
          <a:graphicData uri="http://schemas.openxmlformats.org/drawingml/2006/table">
            <a:tbl>
              <a:tblPr firstRow="1" bandRow="1">
                <a:tableStyleId>{C4B1156A-380E-4F78-BDF5-A606A8083BF9}</a:tableStyleId>
              </a:tblPr>
              <a:tblGrid>
                <a:gridCol w="738738"/>
                <a:gridCol w="2009945"/>
                <a:gridCol w="4123023"/>
                <a:gridCol w="1434095"/>
              </a:tblGrid>
              <a:tr h="245296">
                <a:tc>
                  <a:txBody>
                    <a:bodyPr/>
                    <a:lstStyle/>
                    <a:p>
                      <a:pPr algn="ctr"/>
                      <a:r>
                        <a:rPr lang="en-US" altLang="zh-CN" sz="1200" dirty="0" smtClean="0"/>
                        <a:t>DCN</a:t>
                      </a:r>
                      <a:endParaRPr lang="zh-CN" altLang="en-US" sz="1200" dirty="0"/>
                    </a:p>
                  </a:txBody>
                  <a:tcPr marL="36000" marR="36000" marT="17925" marB="17925" anchor="ctr"/>
                </a:tc>
                <a:tc>
                  <a:txBody>
                    <a:bodyPr/>
                    <a:lstStyle/>
                    <a:p>
                      <a:pPr algn="ctr"/>
                      <a:r>
                        <a:rPr lang="en-US" altLang="zh-CN" sz="1200" dirty="0" smtClean="0"/>
                        <a:t>Author</a:t>
                      </a:r>
                      <a:endParaRPr lang="zh-CN" altLang="en-US" sz="1200" dirty="0"/>
                    </a:p>
                  </a:txBody>
                  <a:tcPr marL="36000" marR="36000" marT="17925" marB="17925" anchor="ctr"/>
                </a:tc>
                <a:tc>
                  <a:txBody>
                    <a:bodyPr/>
                    <a:lstStyle/>
                    <a:p>
                      <a:pPr algn="ctr"/>
                      <a:r>
                        <a:rPr lang="en-US" altLang="zh-CN" sz="1200" dirty="0" smtClean="0"/>
                        <a:t>Title</a:t>
                      </a:r>
                      <a:endParaRPr lang="zh-CN" altLang="en-US" sz="12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22/1576</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Updates on channel model and evaluation methodology documents to support a simulation framework for </a:t>
                      </a:r>
                      <a:r>
                        <a:rPr lang="en-US" altLang="zh-CN" sz="1200" kern="1200" dirty="0" err="1" smtClean="0">
                          <a:solidFill>
                            <a:schemeClr val="tx1"/>
                          </a:solidFill>
                          <a:latin typeface="+mn-lt"/>
                          <a:ea typeface="+mn-ea"/>
                          <a:cs typeface="+mn-cs"/>
                        </a:rPr>
                        <a:t>TGbf</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a:t>
                      </a:r>
                      <a:r>
                        <a:rPr lang="en-US" altLang="zh-CN" sz="1200" kern="1200" baseline="0" dirty="0" smtClean="0">
                          <a:solidFill>
                            <a:schemeClr val="tx1"/>
                          </a:solidFill>
                          <a:latin typeface="+mn-lt"/>
                          <a:ea typeface="+mn-ea"/>
                          <a:cs typeface="+mn-cs"/>
                        </a:rPr>
                        <a:t> </a:t>
                      </a:r>
                      <a:r>
                        <a:rPr lang="en-US" altLang="zh-CN" sz="1200" kern="1200" baseline="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22/1217</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Steve </a:t>
                      </a:r>
                      <a:r>
                        <a:rPr lang="en-US" altLang="zh-CN" sz="1200" kern="1200" dirty="0" err="1" smtClean="0">
                          <a:solidFill>
                            <a:schemeClr val="tx1"/>
                          </a:solidFill>
                          <a:latin typeface="+mn-lt"/>
                          <a:ea typeface="+mn-ea"/>
                          <a:cs typeface="+mn-cs"/>
                        </a:rPr>
                        <a:t>Blandino</a:t>
                      </a:r>
                      <a:r>
                        <a:rPr lang="en-US" altLang="zh-CN" sz="1200" kern="1200" dirty="0" smtClean="0">
                          <a:solidFill>
                            <a:schemeClr val="tx1"/>
                          </a:solidFill>
                          <a:latin typeface="+mn-lt"/>
                          <a:ea typeface="+mn-ea"/>
                          <a:cs typeface="+mn-cs"/>
                        </a:rPr>
                        <a:t> (NIST)</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Implementation of 60 GHz WLAN-SENS Physical Layer Mode</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a:t>
                      </a:r>
                      <a:r>
                        <a:rPr lang="en-US" altLang="zh-CN" sz="1200" kern="1200" dirty="0" err="1" smtClean="0">
                          <a:solidFill>
                            <a:schemeClr val="tx1"/>
                          </a:solidFill>
                          <a:latin typeface="+mn-lt"/>
                          <a:ea typeface="+mn-ea"/>
                          <a:cs typeface="+mn-cs"/>
                        </a:rPr>
                        <a:t>mins</a:t>
                      </a: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22/1653</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Rui Du(Huawei)</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Polarization switching for WLAN sensing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30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22/1664</a:t>
                      </a: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Narengerile (Huawei)</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 hybrid measurement instance for TB sensing and ranging</a:t>
                      </a: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20 mins</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kern="1200" dirty="0" smtClean="0">
                        <a:solidFill>
                          <a:schemeClr val="tx1"/>
                        </a:solidFill>
                        <a:latin typeface="+mn-lt"/>
                        <a:ea typeface="+mn-ea"/>
                        <a:cs typeface="+mn-cs"/>
                      </a:endParaRPr>
                    </a:p>
                  </a:txBody>
                  <a:tcPr marL="36000" marR="36000" marT="17901" marB="17901" anchor="ctr"/>
                </a:tc>
              </a:tr>
            </a:tbl>
          </a:graphicData>
        </a:graphic>
      </p:graphicFrame>
      <p:sp>
        <p:nvSpPr>
          <p:cNvPr id="7" name="Rectangle 2"/>
          <p:cNvSpPr txBox="1">
            <a:spLocks noChangeArrowheads="1"/>
          </p:cNvSpPr>
          <p:nvPr/>
        </p:nvSpPr>
        <p:spPr bwMode="auto">
          <a:xfrm>
            <a:off x="3419475" y="4343400"/>
            <a:ext cx="914400" cy="20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ct val="0"/>
              </a:spcBef>
              <a:buFontTx/>
              <a:buNone/>
            </a:pPr>
            <a:r>
              <a:rPr lang="en-US" altLang="en-US" sz="1400" dirty="0" smtClean="0">
                <a:solidFill>
                  <a:schemeClr val="tx2"/>
                </a:solidFill>
              </a:rPr>
              <a:t>Table 3</a:t>
            </a:r>
            <a:endParaRPr lang="en-US" altLang="en-US" sz="1400" dirty="0">
              <a:solidFill>
                <a:srgbClr val="0000FF"/>
              </a:solidFill>
              <a:cs typeface="Times New Roman" panose="02020603050405020304" pitchFamily="18" charset="0"/>
            </a:endParaRPr>
          </a:p>
        </p:txBody>
      </p:sp>
    </p:spTree>
    <p:extLst>
      <p:ext uri="{BB962C8B-B14F-4D97-AF65-F5344CB8AC3E}">
        <p14:creationId xmlns:p14="http://schemas.microsoft.com/office/powerpoint/2010/main" val="39681173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0218" y="853201"/>
            <a:ext cx="4645181" cy="457199"/>
          </a:xfrm>
        </p:spPr>
        <p:txBody>
          <a:bodyPr/>
          <a:lstStyle/>
          <a:p>
            <a:r>
              <a:rPr lang="en-US" altLang="zh-CN" sz="2400" dirty="0" err="1">
                <a:solidFill>
                  <a:schemeClr val="tx1"/>
                </a:solidFill>
              </a:rPr>
              <a:t>TGbf</a:t>
            </a:r>
            <a:r>
              <a:rPr lang="en-US" altLang="zh-CN" sz="2400" dirty="0">
                <a:solidFill>
                  <a:schemeClr val="tx1"/>
                </a:solidFill>
              </a:rPr>
              <a:t> Timeline (Updated)</a:t>
            </a:r>
          </a:p>
        </p:txBody>
      </p:sp>
      <p:sp>
        <p:nvSpPr>
          <p:cNvPr id="8" name="Rectangle 3"/>
          <p:cNvSpPr txBox="1">
            <a:spLocks noChangeArrowheads="1"/>
          </p:cNvSpPr>
          <p:nvPr/>
        </p:nvSpPr>
        <p:spPr bwMode="auto">
          <a:xfrm>
            <a:off x="457201" y="1485900"/>
            <a:ext cx="5562599" cy="491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PAR approved		</a:t>
            </a:r>
            <a:r>
              <a:rPr lang="en-US" altLang="zh-CN" sz="1400" kern="0" dirty="0" smtClean="0">
                <a:solidFill>
                  <a:schemeClr val="bg1">
                    <a:lumMod val="50000"/>
                  </a:schemeClr>
                </a:solidFill>
              </a:rPr>
              <a:t>	Sep </a:t>
            </a:r>
            <a:r>
              <a:rPr lang="en-US" altLang="zh-CN" sz="1400" kern="0" dirty="0">
                <a:solidFill>
                  <a:schemeClr val="bg1">
                    <a:lumMod val="50000"/>
                  </a:schemeClr>
                </a:solidFill>
              </a:rPr>
              <a:t>2020</a:t>
            </a:r>
          </a:p>
          <a:p>
            <a:pPr marL="161925" lvl="1" indent="-233363" algn="just" defTabSz="685800" eaLnBrk="1" fontAlgn="auto" hangingPunct="1">
              <a:spcBef>
                <a:spcPts val="200"/>
              </a:spcBef>
              <a:spcAft>
                <a:spcPts val="600"/>
              </a:spcAft>
              <a:defRPr/>
            </a:pPr>
            <a:r>
              <a:rPr lang="en-US" altLang="zh-CN" sz="1400" kern="0" dirty="0">
                <a:solidFill>
                  <a:schemeClr val="bg1">
                    <a:lumMod val="50000"/>
                  </a:schemeClr>
                </a:solidFill>
              </a:rPr>
              <a:t>First TG meeting		</a:t>
            </a:r>
            <a:r>
              <a:rPr lang="en-US" altLang="zh-CN" sz="1400" kern="0" dirty="0" smtClean="0">
                <a:solidFill>
                  <a:schemeClr val="bg1">
                    <a:lumMod val="50000"/>
                  </a:schemeClr>
                </a:solidFill>
              </a:rPr>
              <a:t>Oct </a:t>
            </a:r>
            <a:r>
              <a:rPr lang="en-US" altLang="zh-CN" sz="1400" kern="0" dirty="0">
                <a:solidFill>
                  <a:schemeClr val="bg1">
                    <a:lumMod val="50000"/>
                  </a:schemeClr>
                </a:solidFill>
              </a:rPr>
              <a:t>2020</a:t>
            </a:r>
          </a:p>
          <a:p>
            <a:pPr marL="214312" lvl="1" algn="just" defTabSz="685800" eaLnBrk="1" fontAlgn="auto" hangingPunct="1">
              <a:spcBef>
                <a:spcPts val="200"/>
              </a:spcBef>
              <a:spcAft>
                <a:spcPts val="600"/>
              </a:spcAft>
              <a:buFont typeface="微软雅黑" panose="020B0503020204020204" pitchFamily="34" charset="-122"/>
              <a:buChar char="–"/>
              <a:defRPr/>
            </a:pPr>
            <a:r>
              <a:rPr lang="en-US" altLang="zh-CN" sz="1400" kern="0" dirty="0">
                <a:solidFill>
                  <a:schemeClr val="bg1">
                    <a:lumMod val="50000"/>
                  </a:schemeClr>
                </a:solidFill>
              </a:rPr>
              <a:t>Comment Collection (D0.1)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2022</a:t>
            </a:r>
            <a:r>
              <a:rPr lang="en-US" altLang="zh-CN" sz="1400" i="1" strike="sngStrike" kern="0" dirty="0" smtClean="0">
                <a:solidFill>
                  <a:schemeClr val="bg1">
                    <a:lumMod val="50000"/>
                  </a:schemeClr>
                </a:solidFill>
                <a:sym typeface="Wingdings" panose="05000000000000000000" pitchFamily="2" charset="2"/>
              </a:rPr>
              <a:t>Mar 2022</a:t>
            </a:r>
          </a:p>
          <a:p>
            <a:pPr marL="0" lvl="1" indent="0" algn="just" defTabSz="685800" eaLnBrk="1" fontAlgn="auto" hangingPunct="1">
              <a:spcBef>
                <a:spcPts val="200"/>
              </a:spcBef>
              <a:spcAft>
                <a:spcPts val="600"/>
              </a:spcAft>
              <a:buNone/>
              <a:defRPr/>
            </a:pPr>
            <a:r>
              <a:rPr lang="en-US" altLang="zh-CN" sz="1400" i="1" kern="0" dirty="0" smtClean="0">
                <a:solidFill>
                  <a:schemeClr val="bg1">
                    <a:lumMod val="50000"/>
                  </a:schemeClr>
                </a:solidFill>
                <a:sym typeface="Wingdings" panose="05000000000000000000" pitchFamily="2" charset="2"/>
              </a:rPr>
              <a:t>				 </a:t>
            </a:r>
            <a:r>
              <a:rPr lang="en-US" altLang="zh-CN" sz="1400" i="1" kern="0" dirty="0">
                <a:solidFill>
                  <a:schemeClr val="bg1">
                    <a:lumMod val="50000"/>
                  </a:schemeClr>
                </a:solidFill>
                <a:sym typeface="Wingdings" panose="05000000000000000000" pitchFamily="2" charset="2"/>
              </a:rPr>
              <a:t> </a:t>
            </a:r>
            <a:r>
              <a:rPr lang="en-US" altLang="zh-CN" sz="1400" i="1" kern="0" dirty="0" smtClean="0">
                <a:solidFill>
                  <a:schemeClr val="bg1">
                    <a:lumMod val="50000"/>
                  </a:schemeClr>
                </a:solidFill>
                <a:sym typeface="Wingdings" panose="05000000000000000000" pitchFamily="2" charset="2"/>
              </a:rPr>
              <a:t>April </a:t>
            </a:r>
            <a:r>
              <a:rPr lang="en-US" altLang="zh-CN" sz="1400" i="1" kern="0" dirty="0">
                <a:solidFill>
                  <a:schemeClr val="bg1">
                    <a:lumMod val="50000"/>
                  </a:schemeClr>
                </a:solidFill>
                <a:sym typeface="Wingdings" panose="05000000000000000000" pitchFamily="2" charset="2"/>
              </a:rPr>
              <a:t>2022</a:t>
            </a:r>
            <a:endParaRPr lang="en-US" altLang="zh-CN" sz="1400" i="1" kern="0" dirty="0">
              <a:solidFill>
                <a:schemeClr val="bg1">
                  <a:lumMod val="50000"/>
                </a:schemeClr>
              </a:solidFill>
            </a:endParaRPr>
          </a:p>
          <a:p>
            <a:pPr marL="214312" lvl="1" algn="just" defTabSz="685800" eaLnBrk="1" fontAlgn="auto" hangingPunct="1">
              <a:spcBef>
                <a:spcPts val="200"/>
              </a:spcBef>
              <a:spcAft>
                <a:spcPts val="600"/>
              </a:spcAft>
              <a:buFont typeface="Wingdings" panose="05000000000000000000" pitchFamily="2" charset="2"/>
              <a:buChar char="Ø"/>
              <a:defRPr/>
            </a:pPr>
            <a:r>
              <a:rPr lang="en-US" altLang="zh-CN" sz="1400" kern="0" dirty="0" smtClean="0">
                <a:solidFill>
                  <a:srgbClr val="FF0000"/>
                </a:solidFill>
              </a:rPr>
              <a:t>Initial Letter Ballot (D1.0)	</a:t>
            </a:r>
            <a:r>
              <a:rPr lang="en-US" altLang="zh-CN" sz="1400" i="1" strike="sngStrike" kern="0" dirty="0" smtClean="0">
                <a:solidFill>
                  <a:schemeClr val="bg1">
                    <a:lumMod val="50000"/>
                  </a:schemeClr>
                </a:solidFill>
              </a:rPr>
              <a:t>Jul 2022</a:t>
            </a:r>
            <a:r>
              <a:rPr lang="en-US" altLang="zh-CN" sz="1400" i="1" strike="sngStrike" kern="0" dirty="0" smtClean="0">
                <a:solidFill>
                  <a:schemeClr val="bg1">
                    <a:lumMod val="50000"/>
                  </a:schemeClr>
                </a:solidFill>
                <a:sym typeface="Wingdings" panose="05000000000000000000" pitchFamily="2" charset="2"/>
              </a:rPr>
              <a:t> Sep</a:t>
            </a:r>
            <a:r>
              <a:rPr lang="en-US" altLang="zh-CN" sz="1400" i="1" strike="sngStrike" kern="0" dirty="0" smtClean="0">
                <a:solidFill>
                  <a:schemeClr val="bg1">
                    <a:lumMod val="50000"/>
                  </a:schemeClr>
                </a:solidFill>
              </a:rPr>
              <a:t> 2022</a:t>
            </a:r>
          </a:p>
          <a:p>
            <a:pPr marL="0" lvl="1" indent="0" algn="just" defTabSz="685800" eaLnBrk="1" fontAlgn="auto" hangingPunct="1">
              <a:spcBef>
                <a:spcPts val="200"/>
              </a:spcBef>
              <a:spcAft>
                <a:spcPts val="600"/>
              </a:spcAft>
              <a:buNone/>
              <a:defRPr/>
            </a:pPr>
            <a:r>
              <a:rPr lang="en-US" altLang="zh-CN" sz="1400" i="1" kern="0" dirty="0">
                <a:solidFill>
                  <a:schemeClr val="bg1">
                    <a:lumMod val="50000"/>
                  </a:schemeClr>
                </a:solidFill>
              </a:rPr>
              <a:t>	</a:t>
            </a:r>
            <a:r>
              <a:rPr lang="en-US" altLang="zh-CN" sz="1400" i="1" kern="0" dirty="0" smtClean="0">
                <a:solidFill>
                  <a:schemeClr val="bg1">
                    <a:lumMod val="50000"/>
                  </a:schemeClr>
                </a:solidFill>
              </a:rPr>
              <a:t>			</a:t>
            </a:r>
            <a:r>
              <a:rPr lang="en-US" altLang="zh-CN" sz="1400" i="1" strike="sngStrike" kern="0" dirty="0" smtClean="0">
                <a:solidFill>
                  <a:schemeClr val="bg1">
                    <a:lumMod val="50000"/>
                  </a:schemeClr>
                </a:solidFill>
                <a:sym typeface="Wingdings" panose="05000000000000000000" pitchFamily="2" charset="2"/>
              </a:rPr>
              <a:t> </a:t>
            </a:r>
            <a:r>
              <a:rPr lang="en-US" altLang="zh-CN" sz="1400" i="1" strike="sngStrike" kern="0" dirty="0">
                <a:solidFill>
                  <a:schemeClr val="bg1">
                    <a:lumMod val="50000"/>
                  </a:schemeClr>
                </a:solidFill>
                <a:sym typeface="Wingdings" panose="05000000000000000000" pitchFamily="2" charset="2"/>
              </a:rPr>
              <a:t>Nov</a:t>
            </a:r>
            <a:r>
              <a:rPr lang="en-US" altLang="zh-CN" sz="1400" i="1" strike="sngStrike" kern="0" dirty="0">
                <a:solidFill>
                  <a:schemeClr val="bg1">
                    <a:lumMod val="50000"/>
                  </a:schemeClr>
                </a:solidFill>
              </a:rPr>
              <a:t> 2022</a:t>
            </a:r>
            <a:r>
              <a:rPr lang="en-US" altLang="zh-CN" sz="1400" i="1" strike="sngStrike" kern="0" dirty="0">
                <a:solidFill>
                  <a:schemeClr val="bg1">
                    <a:lumMod val="50000"/>
                  </a:schemeClr>
                </a:solidFill>
                <a:sym typeface="Wingdings" panose="05000000000000000000" pitchFamily="2" charset="2"/>
              </a:rPr>
              <a:t> </a:t>
            </a:r>
          </a:p>
          <a:p>
            <a:pPr marL="0" lvl="1" indent="0" algn="just" defTabSz="685800" eaLnBrk="1" fontAlgn="auto" hangingPunct="1">
              <a:spcBef>
                <a:spcPts val="200"/>
              </a:spcBef>
              <a:spcAft>
                <a:spcPts val="600"/>
              </a:spcAft>
              <a:buNone/>
              <a:defRPr/>
            </a:pPr>
            <a:r>
              <a:rPr lang="en-US" altLang="zh-CN" sz="1400" i="1" kern="0" dirty="0">
                <a:solidFill>
                  <a:srgbClr val="FF0000"/>
                </a:solidFill>
              </a:rPr>
              <a:t>				</a:t>
            </a:r>
            <a:r>
              <a:rPr lang="en-US" altLang="zh-CN" sz="1400" i="1" kern="0" dirty="0" smtClean="0">
                <a:solidFill>
                  <a:srgbClr val="FF0000"/>
                </a:solidFill>
                <a:sym typeface="Wingdings" panose="05000000000000000000" pitchFamily="2" charset="2"/>
              </a:rPr>
              <a:t> Jan </a:t>
            </a:r>
            <a:r>
              <a:rPr lang="en-US" altLang="zh-CN" sz="1400" i="1" kern="0" dirty="0" smtClean="0">
                <a:solidFill>
                  <a:srgbClr val="FF0000"/>
                </a:solidFill>
              </a:rPr>
              <a:t>2023</a:t>
            </a:r>
          </a:p>
          <a:p>
            <a:pPr marL="161925" lvl="1" indent="-233363" algn="just" defTabSz="685800" eaLnBrk="1" fontAlgn="auto" hangingPunct="1">
              <a:spcBef>
                <a:spcPts val="200"/>
              </a:spcBef>
              <a:spcAft>
                <a:spcPts val="600"/>
              </a:spcAft>
              <a:defRPr/>
            </a:pPr>
            <a:r>
              <a:rPr lang="en-US" altLang="zh-CN" sz="1400" kern="0" dirty="0" smtClean="0"/>
              <a:t>Recirculation </a:t>
            </a:r>
            <a:r>
              <a:rPr lang="en-US" altLang="zh-CN" sz="1400" kern="0" dirty="0"/>
              <a:t>LB (</a:t>
            </a:r>
            <a:r>
              <a:rPr lang="en-US" altLang="zh-CN" sz="1400" kern="0" dirty="0" smtClean="0"/>
              <a:t>D2.0)		</a:t>
            </a:r>
            <a:r>
              <a:rPr lang="en-US" altLang="zh-CN" sz="1400" i="1" strike="sngStrike" kern="0" dirty="0" smtClean="0">
                <a:solidFill>
                  <a:schemeClr val="bg1">
                    <a:lumMod val="50000"/>
                  </a:schemeClr>
                </a:solidFill>
              </a:rPr>
              <a:t>Jan </a:t>
            </a:r>
            <a:r>
              <a:rPr lang="en-US" altLang="zh-CN" sz="1400" i="1" strike="sngStrike" kern="0" dirty="0">
                <a:solidFill>
                  <a:schemeClr val="bg1">
                    <a:lumMod val="50000"/>
                  </a:schemeClr>
                </a:solidFill>
              </a:rPr>
              <a:t>2023</a:t>
            </a:r>
            <a:r>
              <a:rPr lang="en-US" altLang="zh-CN" sz="1400" i="1" strike="sngStrike" kern="0" dirty="0">
                <a:solidFill>
                  <a:schemeClr val="bg1">
                    <a:lumMod val="50000"/>
                  </a:schemeClr>
                </a:solidFill>
                <a:sym typeface="Wingdings" panose="05000000000000000000" pitchFamily="2" charset="2"/>
              </a:rPr>
              <a:t> </a:t>
            </a:r>
            <a:r>
              <a:rPr lang="en-US" altLang="zh-CN" sz="1400" i="1" kern="0" dirty="0" smtClean="0">
                <a:solidFill>
                  <a:srgbClr val="FF0000"/>
                </a:solidFill>
                <a:sym typeface="Wingdings" panose="05000000000000000000" pitchFamily="2" charset="2"/>
              </a:rPr>
              <a:t> </a:t>
            </a:r>
            <a:r>
              <a:rPr lang="en-US" altLang="zh-CN" sz="1400" i="1" kern="0" dirty="0">
                <a:solidFill>
                  <a:srgbClr val="FF0000"/>
                </a:solidFill>
                <a:sym typeface="Wingdings" panose="05000000000000000000" pitchFamily="2" charset="2"/>
              </a:rPr>
              <a:t>March 2023</a:t>
            </a:r>
            <a:endParaRPr lang="en-US" altLang="zh-CN" sz="1400" i="1" kern="0" dirty="0"/>
          </a:p>
          <a:p>
            <a:pPr marL="161925" lvl="1" indent="-233363" algn="just" defTabSz="685800" eaLnBrk="1" fontAlgn="auto" hangingPunct="1">
              <a:spcBef>
                <a:spcPts val="200"/>
              </a:spcBef>
              <a:spcAft>
                <a:spcPts val="600"/>
              </a:spcAft>
              <a:defRPr/>
            </a:pPr>
            <a:r>
              <a:rPr lang="en-US" altLang="zh-CN" sz="1400" kern="0" dirty="0"/>
              <a:t>Recirculation LB (D3.0)	</a:t>
            </a:r>
            <a:r>
              <a:rPr lang="en-US" altLang="zh-CN" sz="1400" kern="0" dirty="0" smtClean="0"/>
              <a:t>	</a:t>
            </a:r>
            <a:r>
              <a:rPr lang="en-US" altLang="zh-CN" sz="1400" i="1" kern="0" dirty="0" smtClean="0"/>
              <a:t>May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Recirculation LB (D4.0)	 </a:t>
            </a:r>
            <a:r>
              <a:rPr lang="en-US" altLang="zh-CN" sz="1400" kern="0" dirty="0" smtClean="0"/>
              <a:t>	</a:t>
            </a:r>
            <a:r>
              <a:rPr lang="en-US" altLang="zh-CN" sz="1400" i="1" kern="0" dirty="0" smtClean="0"/>
              <a:t>July </a:t>
            </a:r>
            <a:r>
              <a:rPr lang="en-US" altLang="zh-CN" sz="1400" i="1" kern="0" dirty="0"/>
              <a:t>2023</a:t>
            </a:r>
          </a:p>
          <a:p>
            <a:pPr marL="161925" lvl="1" indent="-233363" algn="just" defTabSz="685800" eaLnBrk="1" fontAlgn="auto" hangingPunct="1">
              <a:spcBef>
                <a:spcPts val="200"/>
              </a:spcBef>
              <a:spcAft>
                <a:spcPts val="600"/>
              </a:spcAft>
              <a:defRPr/>
            </a:pPr>
            <a:r>
              <a:rPr lang="en-US" altLang="zh-CN" sz="1400" kern="0" dirty="0"/>
              <a:t>Initial SA Ballot (D4.0)	 </a:t>
            </a:r>
            <a:r>
              <a:rPr lang="en-US" altLang="zh-CN" sz="1400" kern="0" dirty="0" smtClean="0"/>
              <a:t>	Sep </a:t>
            </a:r>
            <a:r>
              <a:rPr lang="en-US" altLang="zh-CN" sz="1400" kern="0" dirty="0"/>
              <a:t>2023</a:t>
            </a:r>
          </a:p>
          <a:p>
            <a:pPr marL="161925" lvl="1" indent="-233363" algn="just" defTabSz="685800" eaLnBrk="1" fontAlgn="auto" hangingPunct="1">
              <a:spcBef>
                <a:spcPts val="200"/>
              </a:spcBef>
              <a:spcAft>
                <a:spcPts val="600"/>
              </a:spcAft>
              <a:defRPr/>
            </a:pPr>
            <a:r>
              <a:rPr lang="en-US" altLang="zh-CN" sz="1400" kern="0" dirty="0"/>
              <a:t>Final 802.11 WG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a:t>802 EC approval		</a:t>
            </a:r>
            <a:r>
              <a:rPr lang="en-US" altLang="zh-CN" sz="1400" i="1" kern="0" dirty="0" smtClean="0"/>
              <a:t>July </a:t>
            </a:r>
            <a:r>
              <a:rPr lang="en-US" altLang="zh-CN" sz="1400" i="1" kern="0" dirty="0"/>
              <a:t>2024 </a:t>
            </a:r>
          </a:p>
          <a:p>
            <a:pPr marL="161925" lvl="1" indent="-233363" algn="just" defTabSz="685800" eaLnBrk="1" fontAlgn="auto" hangingPunct="1">
              <a:spcBef>
                <a:spcPts val="200"/>
              </a:spcBef>
              <a:spcAft>
                <a:spcPts val="600"/>
              </a:spcAft>
              <a:defRPr/>
            </a:pPr>
            <a:r>
              <a:rPr lang="en-US" altLang="zh-CN" sz="1400" kern="0" dirty="0" err="1"/>
              <a:t>RevCom</a:t>
            </a:r>
            <a:r>
              <a:rPr lang="en-US" altLang="zh-CN" sz="1400" kern="0" dirty="0"/>
              <a:t> and SASB approval 	</a:t>
            </a:r>
            <a:r>
              <a:rPr lang="en-US" altLang="zh-CN" sz="1400" kern="0" dirty="0" smtClean="0"/>
              <a:t>Sep </a:t>
            </a:r>
            <a:r>
              <a:rPr lang="en-US" altLang="zh-CN" sz="1400" kern="0" dirty="0"/>
              <a:t>2024</a:t>
            </a:r>
          </a:p>
        </p:txBody>
      </p:sp>
      <p:sp>
        <p:nvSpPr>
          <p:cNvPr id="9" name="Rectangle 2"/>
          <p:cNvSpPr txBox="1">
            <a:spLocks noChangeArrowheads="1"/>
          </p:cNvSpPr>
          <p:nvPr/>
        </p:nvSpPr>
        <p:spPr bwMode="auto">
          <a:xfrm>
            <a:off x="6504782" y="861167"/>
            <a:ext cx="5534818" cy="4112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defTabSz="685800" eaLnBrk="1" fontAlgn="auto" hangingPunct="1">
              <a:spcAft>
                <a:spcPts val="0"/>
              </a:spcAft>
              <a:buNone/>
              <a:defRPr/>
            </a:pPr>
            <a:r>
              <a:rPr lang="en-US" altLang="zh-CN" kern="0" dirty="0">
                <a:solidFill>
                  <a:srgbClr val="000000"/>
                </a:solidFill>
              </a:rPr>
              <a:t>Timeline (Comment collection for </a:t>
            </a:r>
            <a:r>
              <a:rPr lang="en-US" altLang="zh-CN" kern="0" dirty="0" smtClean="0">
                <a:solidFill>
                  <a:srgbClr val="000000"/>
                </a:solidFill>
              </a:rPr>
              <a:t>D0.1)</a:t>
            </a:r>
            <a:endParaRPr lang="en-US" altLang="zh-CN" kern="0" dirty="0">
              <a:solidFill>
                <a:srgbClr val="000000"/>
              </a:solidFill>
            </a:endParaRPr>
          </a:p>
        </p:txBody>
      </p:sp>
      <p:sp>
        <p:nvSpPr>
          <p:cNvPr id="10" name="Rectangle 3"/>
          <p:cNvSpPr txBox="1">
            <a:spLocks noChangeArrowheads="1"/>
          </p:cNvSpPr>
          <p:nvPr/>
        </p:nvSpPr>
        <p:spPr bwMode="auto">
          <a:xfrm>
            <a:off x="6227762" y="1600200"/>
            <a:ext cx="573563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69056" tIns="34529" rIns="69056" bIns="34529"/>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a:buFont typeface="Times New Roman" pitchFamily="16" charset="0"/>
              <a:buChar char="•"/>
            </a:pPr>
            <a:r>
              <a:rPr lang="en-US" altLang="zh-CN" sz="1800" kern="0" dirty="0">
                <a:solidFill>
                  <a:schemeClr val="bg1">
                    <a:lumMod val="50000"/>
                  </a:schemeClr>
                </a:solidFill>
                <a:latin typeface="Times New Roman"/>
              </a:rPr>
              <a:t>Early-mid May</a:t>
            </a:r>
          </a:p>
          <a:p>
            <a:pPr lvl="1">
              <a:buFont typeface="Times New Roman" pitchFamily="16" charset="0"/>
              <a:buChar char="•"/>
            </a:pPr>
            <a:r>
              <a:rPr lang="en-US" altLang="zh-CN" sz="1400" kern="0" dirty="0">
                <a:solidFill>
                  <a:schemeClr val="bg1">
                    <a:lumMod val="50000"/>
                  </a:schemeClr>
                </a:solidFill>
                <a:latin typeface="Times New Roman"/>
              </a:rPr>
              <a:t>Identify topics, </a:t>
            </a:r>
            <a:r>
              <a:rPr lang="en-US" altLang="zh-CN" sz="1400" kern="0" dirty="0" err="1">
                <a:solidFill>
                  <a:schemeClr val="bg1">
                    <a:lumMod val="50000"/>
                  </a:schemeClr>
                </a:solidFill>
                <a:latin typeface="Times New Roman"/>
              </a:rPr>
              <a:t>PoCs</a:t>
            </a:r>
            <a:r>
              <a:rPr lang="en-US" altLang="zh-CN" sz="1400" kern="0" dirty="0">
                <a:solidFill>
                  <a:schemeClr val="bg1">
                    <a:lumMod val="50000"/>
                  </a:schemeClr>
                </a:solidFill>
                <a:latin typeface="Times New Roman"/>
              </a:rPr>
              <a:t>, and volunteers</a:t>
            </a:r>
          </a:p>
          <a:p>
            <a:pPr lvl="0">
              <a:buFont typeface="Times New Roman" pitchFamily="16" charset="0"/>
              <a:buChar char="•"/>
            </a:pPr>
            <a:r>
              <a:rPr lang="en-US" altLang="zh-CN" sz="1800" kern="0" dirty="0">
                <a:solidFill>
                  <a:schemeClr val="bg1">
                    <a:lumMod val="50000"/>
                  </a:schemeClr>
                </a:solidFill>
                <a:latin typeface="Times New Roman"/>
              </a:rPr>
              <a:t>May 20</a:t>
            </a:r>
            <a:r>
              <a:rPr lang="en-US" altLang="zh-CN" sz="1800" kern="0" baseline="30000" dirty="0">
                <a:solidFill>
                  <a:schemeClr val="bg1">
                    <a:lumMod val="50000"/>
                  </a:schemeClr>
                </a:solidFill>
                <a:latin typeface="Times New Roman"/>
              </a:rPr>
              <a:t>th</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Comment collection closes</a:t>
            </a:r>
          </a:p>
          <a:p>
            <a:pPr lvl="0">
              <a:buFont typeface="Times New Roman" pitchFamily="16" charset="0"/>
              <a:buChar char="•"/>
            </a:pPr>
            <a:r>
              <a:rPr lang="en-US" altLang="zh-CN" sz="1800" kern="0" dirty="0">
                <a:solidFill>
                  <a:schemeClr val="bg1">
                    <a:lumMod val="50000"/>
                  </a:schemeClr>
                </a:solidFill>
                <a:latin typeface="Times New Roman"/>
              </a:rPr>
              <a:t>Week of May 23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Editor classifies comments and share them with TTTs</a:t>
            </a:r>
          </a:p>
          <a:p>
            <a:pPr lvl="0">
              <a:buFont typeface="Times New Roman" pitchFamily="16" charset="0"/>
              <a:buChar char="•"/>
            </a:pPr>
            <a:r>
              <a:rPr lang="en-US" altLang="zh-CN" sz="1800" kern="0" dirty="0">
                <a:solidFill>
                  <a:schemeClr val="bg1">
                    <a:lumMod val="50000"/>
                  </a:schemeClr>
                </a:solidFill>
                <a:latin typeface="Times New Roman"/>
              </a:rPr>
              <a:t>June 3</a:t>
            </a:r>
            <a:r>
              <a:rPr lang="en-US" altLang="zh-CN" sz="1800" kern="0" baseline="30000" dirty="0">
                <a:solidFill>
                  <a:schemeClr val="bg1">
                    <a:lumMod val="50000"/>
                  </a:schemeClr>
                </a:solidFill>
                <a:latin typeface="Times New Roman"/>
              </a:rPr>
              <a:t>rd</a:t>
            </a:r>
            <a:r>
              <a:rPr lang="en-US" altLang="zh-CN" sz="1800" kern="0" dirty="0">
                <a:solidFill>
                  <a:schemeClr val="bg1">
                    <a:lumMod val="50000"/>
                  </a:schemeClr>
                </a:solidFill>
                <a:latin typeface="Times New Roman"/>
              </a:rPr>
              <a:t> </a:t>
            </a:r>
          </a:p>
          <a:p>
            <a:pPr lvl="1">
              <a:buFont typeface="Times New Roman" pitchFamily="16" charset="0"/>
              <a:buChar char="•"/>
            </a:pPr>
            <a:r>
              <a:rPr lang="en-US" altLang="zh-CN" sz="1400" kern="0" dirty="0">
                <a:solidFill>
                  <a:schemeClr val="bg1">
                    <a:lumMod val="50000"/>
                  </a:schemeClr>
                </a:solidFill>
                <a:latin typeface="Times New Roman"/>
              </a:rPr>
              <a:t>Deadline for comment assignment</a:t>
            </a:r>
          </a:p>
          <a:p>
            <a:pPr>
              <a:buFont typeface="Times New Roman" pitchFamily="16" charset="0"/>
              <a:buChar char="•"/>
            </a:pPr>
            <a:r>
              <a:rPr lang="en-US" altLang="zh-CN" sz="1800" kern="0" dirty="0" smtClean="0">
                <a:solidFill>
                  <a:schemeClr val="bg1">
                    <a:lumMod val="50000"/>
                  </a:schemeClr>
                </a:solidFill>
                <a:latin typeface="Times New Roman"/>
              </a:rPr>
              <a:t>Sep </a:t>
            </a:r>
            <a:r>
              <a:rPr lang="en-US" altLang="zh-CN" sz="1800" kern="0" dirty="0">
                <a:solidFill>
                  <a:schemeClr val="bg1">
                    <a:lumMod val="50000"/>
                  </a:schemeClr>
                </a:solidFill>
                <a:latin typeface="Times New Roman"/>
              </a:rPr>
              <a:t>1, </a:t>
            </a:r>
            <a:r>
              <a:rPr lang="en-US" altLang="zh-CN" sz="1800" kern="0" dirty="0" smtClean="0">
                <a:solidFill>
                  <a:schemeClr val="bg1">
                    <a:lumMod val="50000"/>
                  </a:schemeClr>
                </a:solidFill>
                <a:latin typeface="Times New Roman"/>
              </a:rPr>
              <a:t>2022</a:t>
            </a:r>
          </a:p>
          <a:p>
            <a:pPr lvl="1">
              <a:buFont typeface="Times New Roman" pitchFamily="16" charset="0"/>
              <a:buChar char="•"/>
            </a:pPr>
            <a:r>
              <a:rPr lang="en-US" altLang="zh-CN" sz="1400" kern="0" dirty="0" err="1" smtClean="0">
                <a:solidFill>
                  <a:schemeClr val="bg1">
                    <a:lumMod val="50000"/>
                  </a:schemeClr>
                </a:solidFill>
                <a:latin typeface="Times New Roman"/>
              </a:rPr>
              <a:t>TGbf</a:t>
            </a:r>
            <a:r>
              <a:rPr lang="en-US" altLang="zh-CN" sz="1400" kern="0" dirty="0" smtClean="0">
                <a:solidFill>
                  <a:schemeClr val="bg1">
                    <a:lumMod val="50000"/>
                  </a:schemeClr>
                </a:solidFill>
                <a:latin typeface="Times New Roman"/>
              </a:rPr>
              <a:t> </a:t>
            </a:r>
            <a:r>
              <a:rPr lang="en-US" altLang="zh-CN" sz="1400" kern="0" dirty="0">
                <a:solidFill>
                  <a:schemeClr val="bg1">
                    <a:lumMod val="50000"/>
                  </a:schemeClr>
                </a:solidFill>
                <a:latin typeface="Times New Roman"/>
              </a:rPr>
              <a:t>decide to change the timeline for Initial Letter Ballot (D1.0) to November </a:t>
            </a:r>
            <a:r>
              <a:rPr lang="en-US" altLang="zh-CN" sz="1400" kern="0" dirty="0" smtClean="0">
                <a:solidFill>
                  <a:schemeClr val="bg1">
                    <a:lumMod val="50000"/>
                  </a:schemeClr>
                </a:solidFill>
                <a:latin typeface="Times New Roman"/>
              </a:rPr>
              <a:t>2022</a:t>
            </a:r>
          </a:p>
          <a:p>
            <a:pPr lvl="1">
              <a:buFont typeface="Times New Roman" pitchFamily="16" charset="0"/>
              <a:buChar char="•"/>
            </a:pPr>
            <a:r>
              <a:rPr lang="en-US" altLang="zh-CN" sz="1400" dirty="0" smtClean="0">
                <a:solidFill>
                  <a:schemeClr val="bg1">
                    <a:lumMod val="50000"/>
                  </a:schemeClr>
                </a:solidFill>
              </a:rPr>
              <a:t>SP </a:t>
            </a:r>
            <a:r>
              <a:rPr lang="en-US" altLang="zh-CN" sz="1400" dirty="0">
                <a:solidFill>
                  <a:schemeClr val="bg1">
                    <a:lumMod val="50000"/>
                  </a:schemeClr>
                </a:solidFill>
              </a:rPr>
              <a:t>Result: Unanimous </a:t>
            </a:r>
            <a:r>
              <a:rPr lang="en-US" altLang="zh-CN" sz="1400" dirty="0" smtClean="0">
                <a:solidFill>
                  <a:schemeClr val="bg1">
                    <a:lumMod val="50000"/>
                  </a:schemeClr>
                </a:solidFill>
              </a:rPr>
              <a:t>consent</a:t>
            </a:r>
          </a:p>
          <a:p>
            <a:pPr>
              <a:buFont typeface="Times New Roman" pitchFamily="16" charset="0"/>
              <a:buChar char="•"/>
            </a:pPr>
            <a:r>
              <a:rPr lang="en-US" altLang="zh-CN" sz="1800" kern="0" dirty="0" smtClean="0">
                <a:solidFill>
                  <a:srgbClr val="000000"/>
                </a:solidFill>
                <a:latin typeface="Times New Roman"/>
              </a:rPr>
              <a:t>Nov 8, </a:t>
            </a:r>
            <a:r>
              <a:rPr lang="en-US" altLang="zh-CN" sz="1800" kern="0" dirty="0">
                <a:solidFill>
                  <a:srgbClr val="000000"/>
                </a:solidFill>
                <a:latin typeface="Times New Roman"/>
              </a:rPr>
              <a:t>2022</a:t>
            </a:r>
          </a:p>
          <a:p>
            <a:pPr lvl="1">
              <a:buFont typeface="Times New Roman" pitchFamily="16" charset="0"/>
              <a:buChar char="•"/>
            </a:pPr>
            <a:r>
              <a:rPr lang="en-US" altLang="zh-CN" sz="1400" kern="0" dirty="0" err="1">
                <a:solidFill>
                  <a:srgbClr val="000000"/>
                </a:solidFill>
                <a:latin typeface="Times New Roman"/>
              </a:rPr>
              <a:t>TGbf</a:t>
            </a:r>
            <a:r>
              <a:rPr lang="en-US" altLang="zh-CN" sz="1400" kern="0" dirty="0">
                <a:solidFill>
                  <a:srgbClr val="000000"/>
                </a:solidFill>
                <a:latin typeface="Times New Roman"/>
              </a:rPr>
              <a:t> decide to change the timeline for Initial Letter Ballot (D1.0) to </a:t>
            </a:r>
            <a:r>
              <a:rPr lang="en-US" altLang="zh-CN" sz="1400" kern="0" dirty="0" smtClean="0">
                <a:solidFill>
                  <a:srgbClr val="000000"/>
                </a:solidFill>
                <a:latin typeface="Times New Roman"/>
              </a:rPr>
              <a:t>January 2023 (Hard deadline)</a:t>
            </a:r>
            <a:endParaRPr lang="en-US" altLang="zh-CN" sz="1400" kern="0" dirty="0">
              <a:solidFill>
                <a:srgbClr val="000000"/>
              </a:solidFill>
              <a:latin typeface="Times New Roman"/>
            </a:endParaRPr>
          </a:p>
          <a:p>
            <a:pPr lvl="1">
              <a:buFont typeface="Times New Roman" pitchFamily="16" charset="0"/>
              <a:buChar char="•"/>
            </a:pPr>
            <a:r>
              <a:rPr lang="en-US" altLang="zh-CN" sz="1400" dirty="0"/>
              <a:t>SP Result: Unanimous consent</a:t>
            </a:r>
            <a:endParaRPr lang="en-US" altLang="zh-CN" sz="1400" kern="0" dirty="0">
              <a:solidFill>
                <a:srgbClr val="000000"/>
              </a:solidFill>
              <a:latin typeface="Times New Roman"/>
            </a:endParaRPr>
          </a:p>
          <a:p>
            <a:pPr lvl="1">
              <a:buFont typeface="Times New Roman" pitchFamily="16" charset="0"/>
              <a:buChar char="•"/>
            </a:pPr>
            <a:endParaRPr lang="en-US" altLang="zh-CN" sz="1400" kern="0" dirty="0">
              <a:solidFill>
                <a:srgbClr val="000000"/>
              </a:solidFill>
              <a:latin typeface="Times New Roman"/>
            </a:endParaRPr>
          </a:p>
        </p:txBody>
      </p:sp>
      <p:sp>
        <p:nvSpPr>
          <p:cNvPr id="4" name="左大括号 3"/>
          <p:cNvSpPr/>
          <p:nvPr/>
        </p:nvSpPr>
        <p:spPr bwMode="auto">
          <a:xfrm>
            <a:off x="6019800" y="1600200"/>
            <a:ext cx="207962" cy="4572000"/>
          </a:xfrm>
          <a:prstGeom prst="leftBrace">
            <a:avLst>
              <a:gd name="adj1" fmla="val 8333"/>
              <a:gd name="adj2" fmla="val 41494"/>
            </a:avLst>
          </a:prstGeom>
          <a:noFill/>
          <a:ln w="349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336947">
              <a:buClr>
                <a:srgbClr val="000000"/>
              </a:buClr>
              <a:buSzPct val="100000"/>
            </a:pPr>
            <a:endParaRPr lang="zh-CN" altLang="en-US" sz="1800">
              <a:solidFill>
                <a:schemeClr val="bg1"/>
              </a:solidFill>
              <a:latin typeface="Times New Roman" pitchFamily="16" charset="0"/>
              <a:ea typeface="MS Gothic" charset="-128"/>
            </a:endParaRPr>
          </a:p>
        </p:txBody>
      </p:sp>
    </p:spTree>
    <p:extLst>
      <p:ext uri="{BB962C8B-B14F-4D97-AF65-F5344CB8AC3E}">
        <p14:creationId xmlns:p14="http://schemas.microsoft.com/office/powerpoint/2010/main" val="409934945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Call for contribution </a:t>
            </a:r>
          </a:p>
        </p:txBody>
      </p:sp>
      <p:sp>
        <p:nvSpPr>
          <p:cNvPr id="26628" name="Rectangle 3"/>
          <p:cNvSpPr txBox="1">
            <a:spLocks noChangeArrowheads="1"/>
          </p:cNvSpPr>
          <p:nvPr/>
        </p:nvSpPr>
        <p:spPr bwMode="auto">
          <a:xfrm>
            <a:off x="457200" y="1676400"/>
            <a:ext cx="11277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800" dirty="0"/>
              <a:t>Call for submissions for the following topics</a:t>
            </a:r>
          </a:p>
          <a:p>
            <a:pPr lvl="1" algn="just"/>
            <a:r>
              <a:rPr lang="en-US" altLang="zh-CN" sz="2400" dirty="0"/>
              <a:t>Feedback type, general protocol and procedure, </a:t>
            </a:r>
            <a:r>
              <a:rPr lang="en-US" altLang="zh-CN" sz="2400" dirty="0" smtClean="0"/>
              <a:t>frame </a:t>
            </a:r>
            <a:r>
              <a:rPr lang="en-US" altLang="zh-CN" sz="2400" dirty="0"/>
              <a:t>format</a:t>
            </a:r>
          </a:p>
          <a:p>
            <a:pPr lvl="1" algn="just"/>
            <a:r>
              <a:rPr lang="en-US" altLang="zh-CN" sz="2400" dirty="0"/>
              <a:t>Technology and standardization gaps to support WLAN sensing</a:t>
            </a:r>
          </a:p>
          <a:p>
            <a:pPr lvl="1" algn="just"/>
            <a:r>
              <a:rPr lang="en-US" altLang="zh-CN" sz="2400" dirty="0">
                <a:solidFill>
                  <a:srgbClr val="FF0000"/>
                </a:solidFill>
              </a:rPr>
              <a:t>Proposed Draft </a:t>
            </a:r>
            <a:r>
              <a:rPr lang="en-US" altLang="zh-CN" sz="2400" dirty="0" smtClean="0">
                <a:solidFill>
                  <a:srgbClr val="FF0000"/>
                </a:solidFill>
              </a:rPr>
              <a:t>Text, </a:t>
            </a:r>
            <a:r>
              <a:rPr lang="en-US" altLang="zh-CN" sz="2400" smtClean="0">
                <a:solidFill>
                  <a:srgbClr val="FF0000"/>
                </a:solidFill>
              </a:rPr>
              <a:t>comment resolution </a:t>
            </a:r>
            <a:r>
              <a:rPr lang="en-US" altLang="zh-CN" sz="2400" dirty="0" smtClean="0">
                <a:solidFill>
                  <a:srgbClr val="FF0000"/>
                </a:solidFill>
              </a:rPr>
              <a:t>(</a:t>
            </a:r>
            <a:r>
              <a:rPr lang="en-US" altLang="zh-CN" sz="2400" dirty="0">
                <a:solidFill>
                  <a:srgbClr val="FF0000"/>
                </a:solidFill>
              </a:rPr>
              <a:t>or more detailed text documents contribution for SFD) </a:t>
            </a:r>
          </a:p>
          <a:p>
            <a:pPr lvl="1" algn="just"/>
            <a:r>
              <a:rPr lang="en-US" altLang="zh-CN" sz="2400" dirty="0"/>
              <a:t>Other?</a:t>
            </a:r>
          </a:p>
        </p:txBody>
      </p:sp>
    </p:spTree>
    <p:extLst>
      <p:ext uri="{BB962C8B-B14F-4D97-AF65-F5344CB8AC3E}">
        <p14:creationId xmlns:p14="http://schemas.microsoft.com/office/powerpoint/2010/main" val="43111667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a:t>Teleconference </a:t>
            </a:r>
            <a:r>
              <a:rPr lang="en-US" altLang="zh-CN" sz="3200" dirty="0" smtClean="0"/>
              <a:t>Times</a:t>
            </a:r>
            <a:endParaRPr lang="en-US" altLang="en-US" sz="3200" dirty="0">
              <a:solidFill>
                <a:schemeClr val="tx2"/>
              </a:solidFill>
            </a:endParaRPr>
          </a:p>
        </p:txBody>
      </p:sp>
      <p:sp>
        <p:nvSpPr>
          <p:cNvPr id="6" name="Rectangle 3"/>
          <p:cNvSpPr txBox="1">
            <a:spLocks noChangeArrowheads="1"/>
          </p:cNvSpPr>
          <p:nvPr/>
        </p:nvSpPr>
        <p:spPr bwMode="auto">
          <a:xfrm>
            <a:off x="228600" y="990600"/>
            <a:ext cx="6324600" cy="548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0"/>
              </a:spcAft>
              <a:buClr>
                <a:srgbClr val="000000"/>
              </a:buClr>
              <a:buFont typeface="Arial" panose="020B0604020202020204" pitchFamily="34" charset="0"/>
              <a:buChar char="•"/>
              <a:defRPr/>
            </a:pPr>
            <a:r>
              <a:rPr lang="en-US" altLang="zh-CN" sz="1600" b="1" dirty="0" smtClean="0">
                <a:cs typeface="Times New Roman" panose="02020603050405020304" pitchFamily="18" charset="0"/>
              </a:rPr>
              <a:t>Confirmed:</a:t>
            </a:r>
            <a:endParaRPr lang="en-US" altLang="zh-CN" sz="1200" dirty="0" smtClean="0">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21</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 </a:t>
            </a:r>
            <a:r>
              <a:rPr lang="en-US" altLang="zh-CN" sz="1100" strike="sngStrike" dirty="0" smtClean="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(Too close to November interim)</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22</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November 	</a:t>
            </a:r>
            <a:r>
              <a:rPr lang="en-US" altLang="zh-CN" sz="1100" strike="sngStrike" dirty="0" smtClean="0">
                <a:solidFill>
                  <a:schemeClr val="bg1">
                    <a:lumMod val="50000"/>
                  </a:schemeClr>
                </a:solidFill>
                <a:cs typeface="Times New Roman" panose="02020603050405020304" pitchFamily="18" charset="0"/>
              </a:rPr>
              <a:t>24</a:t>
            </a:r>
            <a:r>
              <a:rPr lang="en-US" altLang="zh-CN" sz="1100" strike="sngStrike" dirty="0">
                <a:solidFill>
                  <a:schemeClr val="bg1">
                    <a:lumMod val="50000"/>
                  </a:schemeClr>
                </a:solidFill>
                <a:cs typeface="Times New Roman" panose="02020603050405020304" pitchFamily="18" charset="0"/>
              </a:rPr>
              <a:t>	(Thursday),	</a:t>
            </a:r>
            <a:r>
              <a:rPr lang="en-US" altLang="zh-CN" sz="1100" strike="sngStrike" dirty="0" smtClean="0">
                <a:solidFill>
                  <a:schemeClr val="bg1">
                    <a:lumMod val="50000"/>
                  </a:schemeClr>
                </a:solidFill>
                <a:cs typeface="Times New Roman" panose="02020603050405020304" pitchFamily="18" charset="0"/>
              </a:rPr>
              <a:t>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 – Thanks giving</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28</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November 	</a:t>
            </a:r>
            <a:r>
              <a:rPr lang="en-US" altLang="zh-CN" sz="1100" dirty="0" smtClean="0">
                <a:solidFill>
                  <a:srgbClr val="00B050"/>
                </a:solidFill>
                <a:cs typeface="Times New Roman" panose="02020603050405020304" pitchFamily="18" charset="0"/>
              </a:rPr>
              <a:t>29</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smtClean="0">
                <a:solidFill>
                  <a:srgbClr val="00B0F0"/>
                </a:solidFill>
                <a:cs typeface="Times New Roman" panose="02020603050405020304" pitchFamily="18" charset="0"/>
              </a:rPr>
              <a:t>December</a:t>
            </a:r>
            <a:r>
              <a:rPr lang="en-US" altLang="zh-CN" sz="1100" dirty="0">
                <a:solidFill>
                  <a:srgbClr val="00B0F0"/>
                </a:solidFill>
                <a:cs typeface="Times New Roman" panose="02020603050405020304" pitchFamily="18" charset="0"/>
              </a:rPr>
              <a:t>	</a:t>
            </a:r>
            <a:r>
              <a:rPr lang="en-US" altLang="zh-CN" sz="1100" dirty="0" smtClean="0">
                <a:solidFill>
                  <a:srgbClr val="00B0F0"/>
                </a:solidFill>
                <a:cs typeface="Times New Roman" panose="02020603050405020304" pitchFamily="18" charset="0"/>
              </a:rPr>
              <a:t>1</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5</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a:t>
            </a:r>
            <a:r>
              <a:rPr lang="en-US" altLang="zh-CN" sz="1100" dirty="0" smtClean="0">
                <a:solidFill>
                  <a:srgbClr val="00B050"/>
                </a:solidFill>
                <a:cs typeface="Times New Roman" panose="02020603050405020304" pitchFamily="18" charset="0"/>
              </a:rPr>
              <a:t>Motion</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6</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8</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12</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 </a:t>
            </a:r>
            <a:r>
              <a:rPr lang="en-US" altLang="zh-CN" sz="1100" dirty="0" smtClean="0">
                <a:solidFill>
                  <a:srgbClr val="FF0000"/>
                </a:solidFill>
                <a:cs typeface="Times New Roman" panose="02020603050405020304" pitchFamily="18" charset="0"/>
              </a:rPr>
              <a:t>CAC</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a:t>
            </a:r>
            <a:r>
              <a:rPr lang="en-US" altLang="zh-CN" sz="1100" strike="sngStrike" dirty="0" smtClean="0">
                <a:solidFill>
                  <a:schemeClr val="bg1">
                    <a:lumMod val="50000"/>
                  </a:schemeClr>
                </a:solidFill>
                <a:cs typeface="Times New Roman" panose="02020603050405020304" pitchFamily="18" charset="0"/>
              </a:rPr>
              <a:t>ET</a:t>
            </a:r>
            <a:r>
              <a:rPr lang="en-US" altLang="zh-CN" sz="1100"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- 1st </a:t>
            </a:r>
            <a:r>
              <a:rPr lang="en-US" altLang="zh-CN" sz="1100" dirty="0">
                <a:solidFill>
                  <a:schemeClr val="bg1">
                    <a:lumMod val="50000"/>
                  </a:schemeClr>
                </a:solidFill>
                <a:cs typeface="Times New Roman" panose="02020603050405020304" pitchFamily="18" charset="0"/>
              </a:rPr>
              <a:t>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19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a:t>
            </a:r>
            <a:r>
              <a:rPr lang="en-US" altLang="zh-CN" sz="1100" dirty="0" smtClean="0">
                <a:solidFill>
                  <a:srgbClr val="00B050"/>
                </a:solidFill>
                <a:cs typeface="Times New Roman" panose="02020603050405020304" pitchFamily="18" charset="0"/>
              </a:rPr>
              <a:t>ET---- Motion</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a:t>
            </a:r>
            <a:r>
              <a:rPr lang="en-US" altLang="zh-CN" sz="1100" dirty="0" smtClean="0">
                <a:solidFill>
                  <a:srgbClr val="00B050"/>
                </a:solidFill>
                <a:cs typeface="Times New Roman" panose="02020603050405020304" pitchFamily="18" charset="0"/>
              </a:rPr>
              <a:t>20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a:t>
            </a:r>
            <a:r>
              <a:rPr lang="en-US" altLang="zh-CN" sz="1100" dirty="0" smtClean="0">
                <a:solidFill>
                  <a:srgbClr val="00B0F0"/>
                </a:solidFill>
                <a:cs typeface="Times New Roman" panose="02020603050405020304" pitchFamily="18" charset="0"/>
              </a:rPr>
              <a:t>22</a:t>
            </a:r>
            <a:r>
              <a:rPr lang="en-US" altLang="zh-CN" sz="1100" dirty="0">
                <a:solidFill>
                  <a:srgbClr val="00B0F0"/>
                </a:solidFill>
                <a:cs typeface="Times New Roman" panose="02020603050405020304" pitchFamily="18" charset="0"/>
              </a:rPr>
              <a:t>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a:t>
            </a:r>
            <a:endParaRPr lang="en-US" altLang="zh-CN" sz="1100" dirty="0" smtClean="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26</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a:t>
            </a:r>
            <a:r>
              <a:rPr lang="en-US" altLang="zh-CN" sz="1100" strike="sngStrike" dirty="0" smtClean="0">
                <a:solidFill>
                  <a:schemeClr val="bg1">
                    <a:lumMod val="50000"/>
                  </a:schemeClr>
                </a:solidFill>
                <a:cs typeface="Times New Roman" panose="02020603050405020304" pitchFamily="18" charset="0"/>
              </a:rPr>
              <a:t>ET</a:t>
            </a:r>
            <a:r>
              <a:rPr lang="en-US" altLang="zh-CN" sz="1100" strike="sngStrike" dirty="0">
                <a:solidFill>
                  <a:schemeClr val="bg1">
                    <a:lumMod val="50000"/>
                  </a:schemeClr>
                </a:solidFill>
                <a:cs typeface="Times New Roman" panose="02020603050405020304" pitchFamily="18" charset="0"/>
              </a:rPr>
              <a:t>-- </a:t>
            </a:r>
            <a:r>
              <a:rPr lang="en-US" altLang="zh-CN" sz="1100" dirty="0" smtClean="0">
                <a:solidFill>
                  <a:schemeClr val="bg1">
                    <a:lumMod val="50000"/>
                  </a:schemeClr>
                </a:solidFill>
                <a:cs typeface="Times New Roman" panose="02020603050405020304" pitchFamily="18" charset="0"/>
              </a:rPr>
              <a:t>Holidays</a:t>
            </a:r>
            <a:endParaRPr lang="en-US" altLang="zh-CN" sz="1100" dirty="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27</a:t>
            </a:r>
            <a:r>
              <a:rPr lang="en-US" altLang="zh-CN" sz="1100" strike="sngStrike" dirty="0">
                <a:solidFill>
                  <a:schemeClr val="bg1">
                    <a:lumMod val="50000"/>
                  </a:schemeClr>
                </a:solidFill>
                <a:cs typeface="Times New Roman" panose="02020603050405020304" pitchFamily="18" charset="0"/>
              </a:rPr>
              <a:t>	(Tuesday),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a:t>
            </a:r>
            <a:r>
              <a:rPr lang="en-US" altLang="zh-CN" sz="1100" strike="sngStrike" dirty="0" smtClean="0">
                <a:solidFill>
                  <a:schemeClr val="bg1">
                    <a:lumMod val="50000"/>
                  </a:schemeClr>
                </a:solidFill>
                <a:cs typeface="Times New Roman" panose="02020603050405020304" pitchFamily="18" charset="0"/>
              </a:rPr>
              <a:t>29</a:t>
            </a:r>
            <a:r>
              <a:rPr lang="en-US" altLang="zh-CN" sz="1100" strike="sngStrike" dirty="0">
                <a:solidFill>
                  <a:schemeClr val="bg1">
                    <a:lumMod val="50000"/>
                  </a:schemeClr>
                </a:solidFill>
                <a:cs typeface="Times New Roman" panose="02020603050405020304" pitchFamily="18" charset="0"/>
              </a:rPr>
              <a:t>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strike="sngStrike" dirty="0" smtClean="0">
              <a:solidFill>
                <a:schemeClr val="bg1">
                  <a:lumMod val="50000"/>
                </a:schemeClr>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January	</a:t>
            </a:r>
            <a:r>
              <a:rPr lang="en-US" altLang="zh-CN" sz="1100" strike="sngStrike" dirty="0" smtClean="0">
                <a:solidFill>
                  <a:schemeClr val="bg1">
                    <a:lumMod val="50000"/>
                  </a:schemeClr>
                </a:solidFill>
                <a:cs typeface="Times New Roman" panose="02020603050405020304" pitchFamily="18" charset="0"/>
              </a:rPr>
              <a:t>2</a:t>
            </a:r>
            <a:r>
              <a:rPr lang="en-US" altLang="zh-CN" sz="1100" strike="sngStrike" dirty="0">
                <a:solidFill>
                  <a:schemeClr val="bg1">
                    <a:lumMod val="50000"/>
                  </a:schemeClr>
                </a:solidFill>
                <a:cs typeface="Times New Roman" panose="02020603050405020304" pitchFamily="18" charset="0"/>
              </a:rPr>
              <a:t>	(Monday),	09</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3</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5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9</a:t>
            </a:r>
            <a:r>
              <a:rPr lang="en-US" altLang="zh-CN" sz="1100" dirty="0">
                <a:solidFill>
                  <a:srgbClr val="00B050"/>
                </a:solidFill>
                <a:cs typeface="Times New Roman" panose="02020603050405020304" pitchFamily="18" charset="0"/>
              </a:rPr>
              <a:t>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January 	</a:t>
            </a:r>
            <a:r>
              <a:rPr lang="en-US" altLang="zh-CN" sz="1100" dirty="0" smtClean="0">
                <a:solidFill>
                  <a:srgbClr val="00B050"/>
                </a:solidFill>
                <a:cs typeface="Times New Roman" panose="02020603050405020304" pitchFamily="18" charset="0"/>
              </a:rPr>
              <a:t>10</a:t>
            </a:r>
            <a:r>
              <a:rPr lang="en-US" altLang="zh-CN" sz="1100" dirty="0">
                <a:solidFill>
                  <a:srgbClr val="00B050"/>
                </a:solidFill>
                <a:cs typeface="Times New Roman" panose="02020603050405020304" pitchFamily="18" charset="0"/>
              </a:rPr>
              <a:t>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January 	12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a:t>
            </a:r>
            <a:r>
              <a:rPr lang="en-US" altLang="zh-CN" sz="1100" dirty="0" smtClean="0">
                <a:solidFill>
                  <a:srgbClr val="00B0F0"/>
                </a:solidFill>
                <a:cs typeface="Times New Roman" panose="02020603050405020304" pitchFamily="18" charset="0"/>
              </a:rPr>
              <a:t>ET --- </a:t>
            </a:r>
            <a:r>
              <a:rPr lang="en-US" altLang="zh-CN" sz="1100" dirty="0" smtClean="0">
                <a:solidFill>
                  <a:srgbClr val="FF3300"/>
                </a:solidFill>
                <a:cs typeface="Times New Roman" panose="02020603050405020304" pitchFamily="18" charset="0"/>
              </a:rPr>
              <a:t>Cancel? Travel</a:t>
            </a:r>
            <a:endParaRPr lang="en-US" altLang="zh-CN" sz="1100" dirty="0">
              <a:solidFill>
                <a:srgbClr val="FF33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p:txBody>
      </p:sp>
      <p:sp>
        <p:nvSpPr>
          <p:cNvPr id="7" name="Rectangle 3"/>
          <p:cNvSpPr txBox="1">
            <a:spLocks noChangeArrowheads="1"/>
          </p:cNvSpPr>
          <p:nvPr/>
        </p:nvSpPr>
        <p:spPr bwMode="auto">
          <a:xfrm>
            <a:off x="6400800" y="1069759"/>
            <a:ext cx="5791200" cy="5181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solidFill>
                  <a:srgbClr val="FF0000"/>
                </a:solidFill>
                <a:cs typeface="Times New Roman" panose="02020603050405020304" pitchFamily="18" charset="0"/>
              </a:rPr>
              <a:t>Confirmed: </a:t>
            </a:r>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err="1"/>
              <a:t>TGbf</a:t>
            </a:r>
            <a:r>
              <a:rPr lang="en-US" altLang="zh-CN" sz="1600" b="1" dirty="0"/>
              <a:t> ad-hoc meeting </a:t>
            </a:r>
            <a:endParaRPr lang="en-US" altLang="zh-CN" sz="1600" b="1"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a:t>
            </a:r>
            <a:r>
              <a:rPr lang="en-US" altLang="zh-CN" dirty="0" smtClean="0">
                <a:solidFill>
                  <a:srgbClr val="00B050"/>
                </a:solidFill>
                <a:cs typeface="Times New Roman" panose="02020603050405020304" pitchFamily="18" charset="0"/>
              </a:rPr>
              <a:t>13-14	Baltimore Hilton, Baltimore</a:t>
            </a:r>
          </a:p>
          <a:p>
            <a:pPr marL="361950" lvl="1" indent="-361950" algn="just">
              <a:spcBef>
                <a:spcPct val="0"/>
              </a:spcBef>
              <a:spcAft>
                <a:spcPts val="0"/>
              </a:spcAft>
              <a:buClr>
                <a:srgbClr val="000000"/>
              </a:buClr>
              <a:buFont typeface="Arial" panose="020B0604020202020204" pitchFamily="34" charset="0"/>
              <a:buChar char="•"/>
              <a:defRPr/>
            </a:pPr>
            <a:endParaRPr lang="en-US" altLang="zh-CN" sz="1200" b="1" dirty="0"/>
          </a:p>
          <a:p>
            <a:pPr marL="361950" lvl="1" indent="-361950" algn="just">
              <a:spcBef>
                <a:spcPct val="0"/>
              </a:spcBef>
              <a:spcAft>
                <a:spcPts val="0"/>
              </a:spcAft>
              <a:buClr>
                <a:srgbClr val="000000"/>
              </a:buClr>
              <a:buFont typeface="Arial" panose="020B0604020202020204" pitchFamily="34" charset="0"/>
              <a:buChar char="•"/>
              <a:defRPr/>
            </a:pPr>
            <a:r>
              <a:rPr lang="en-US" altLang="zh-CN" sz="1600" b="1" dirty="0" smtClean="0"/>
              <a:t>January Interim </a:t>
            </a:r>
            <a:r>
              <a:rPr lang="en-US" altLang="zh-CN" sz="1600" b="1" dirty="0"/>
              <a:t>2023 (January 16-20</a:t>
            </a:r>
            <a:r>
              <a:rPr lang="en-US" altLang="zh-CN" sz="1600" b="1" dirty="0" smtClean="0"/>
              <a:t>) </a:t>
            </a:r>
            <a:r>
              <a:rPr lang="en-US" altLang="zh-CN" sz="1600" dirty="0"/>
              <a:t>	</a:t>
            </a:r>
            <a:endParaRPr lang="en-US" altLang="zh-CN" sz="1200" dirty="0" smtClean="0"/>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16    (Monday EV 1),		19:30-21:30 Baltimore </a:t>
            </a:r>
            <a:r>
              <a:rPr lang="en-US" altLang="zh-CN" dirty="0" smtClean="0">
                <a:solidFill>
                  <a:srgbClr val="0070C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FFC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17    (Tuesday AM 1),		08:00-10:00 Baltimore time</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70C0"/>
                </a:solidFill>
                <a:cs typeface="Times New Roman" panose="02020603050405020304" pitchFamily="18" charset="0"/>
              </a:rPr>
              <a:t>January </a:t>
            </a:r>
            <a:r>
              <a:rPr lang="en-US" altLang="zh-CN" dirty="0">
                <a:solidFill>
                  <a:srgbClr val="0070C0"/>
                </a:solidFill>
                <a:cs typeface="Times New Roman" panose="02020603050405020304" pitchFamily="18" charset="0"/>
              </a:rPr>
              <a:t>17    (Tuesday EV 1),		19:30-21:30 Baltimore </a:t>
            </a:r>
            <a:r>
              <a:rPr lang="en-US" altLang="zh-CN" dirty="0" smtClean="0">
                <a:solidFill>
                  <a:srgbClr val="0070C0"/>
                </a:solidFill>
                <a:cs typeface="Times New Roman" panose="02020603050405020304" pitchFamily="18" charset="0"/>
              </a:rPr>
              <a:t>time </a:t>
            </a:r>
            <a:endParaRPr lang="en-US" altLang="zh-CN" dirty="0" smtClean="0">
              <a:solidFill>
                <a:srgbClr val="C0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70C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smtClean="0">
                <a:solidFill>
                  <a:srgbClr val="00B050"/>
                </a:solidFill>
                <a:cs typeface="Times New Roman" panose="02020603050405020304" pitchFamily="18" charset="0"/>
              </a:rPr>
              <a:t>January </a:t>
            </a:r>
            <a:r>
              <a:rPr lang="en-US" altLang="zh-CN" dirty="0">
                <a:solidFill>
                  <a:srgbClr val="00B050"/>
                </a:solidFill>
                <a:cs typeface="Times New Roman" panose="02020603050405020304" pitchFamily="18" charset="0"/>
              </a:rPr>
              <a:t>18    (Wednesday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ea typeface="宋体" panose="02010600030101010101" pitchFamily="2" charset="-122"/>
              </a:rPr>
              <a:t>January 18    (Wednesday AM 2),	10:30-12:30 Baltimore time</a:t>
            </a:r>
          </a:p>
          <a:p>
            <a:pPr marL="400050" lvl="2" indent="0" algn="just">
              <a:spcBef>
                <a:spcPct val="0"/>
              </a:spcBef>
              <a:spcAft>
                <a:spcPts val="0"/>
              </a:spcAft>
              <a:buNone/>
              <a:defRPr/>
            </a:pPr>
            <a:endParaRPr lang="en-US" altLang="zh-CN" strike="sngStrike" dirty="0">
              <a:solidFill>
                <a:srgbClr val="1F497D"/>
              </a:solidFill>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dirty="0">
                <a:solidFill>
                  <a:srgbClr val="00B050"/>
                </a:solidFill>
                <a:cs typeface="Times New Roman" panose="02020603050405020304" pitchFamily="18" charset="0"/>
              </a:rPr>
              <a:t>January 19    (Thursday AM 1),		08:00-10:00 Baltimore time</a:t>
            </a:r>
          </a:p>
          <a:p>
            <a:pPr marL="685800" lvl="2" indent="-285750" algn="just">
              <a:spcBef>
                <a:spcPct val="0"/>
              </a:spcBef>
              <a:spcAft>
                <a:spcPts val="0"/>
              </a:spcAft>
              <a:buFont typeface="Times New Roman" panose="02020603050405020304" pitchFamily="18" charset="0"/>
              <a:buChar char="―"/>
              <a:defRPr/>
            </a:pPr>
            <a:r>
              <a:rPr lang="en-US" altLang="zh-CN" dirty="0">
                <a:solidFill>
                  <a:srgbClr val="00B0F0"/>
                </a:solidFill>
                <a:cs typeface="Times New Roman" panose="02020603050405020304" pitchFamily="18" charset="0"/>
              </a:rPr>
              <a:t>January </a:t>
            </a:r>
            <a:r>
              <a:rPr lang="en-US" altLang="zh-CN" dirty="0" smtClean="0">
                <a:solidFill>
                  <a:srgbClr val="00B0F0"/>
                </a:solidFill>
                <a:cs typeface="Times New Roman" panose="02020603050405020304" pitchFamily="18" charset="0"/>
              </a:rPr>
              <a:t>19    </a:t>
            </a:r>
            <a:r>
              <a:rPr lang="en-US" altLang="zh-CN" dirty="0">
                <a:solidFill>
                  <a:srgbClr val="00B0F0"/>
                </a:solidFill>
                <a:cs typeface="Times New Roman" panose="02020603050405020304" pitchFamily="18" charset="0"/>
              </a:rPr>
              <a:t>(Thursday AM 2),		10:30-12:30 Baltimore </a:t>
            </a:r>
            <a:r>
              <a:rPr lang="en-US" altLang="zh-CN" dirty="0" smtClean="0">
                <a:solidFill>
                  <a:srgbClr val="00B0F0"/>
                </a:solidFill>
                <a:cs typeface="Times New Roman" panose="02020603050405020304" pitchFamily="18" charset="0"/>
              </a:rPr>
              <a:t>time</a:t>
            </a:r>
            <a:endParaRPr lang="en-US" altLang="zh-CN" dirty="0">
              <a:solidFill>
                <a:srgbClr val="C00000"/>
              </a:solidFill>
              <a:cs typeface="Times New Roman" panose="02020603050405020304" pitchFamily="18" charset="0"/>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Font typeface="Times New Roman" panose="02020603050405020304" pitchFamily="18" charset="0"/>
              <a:buChar char="―"/>
              <a:defRPr/>
            </a:pPr>
            <a:endParaRPr lang="en-US" altLang="zh-CN" sz="1200" dirty="0" smtClean="0">
              <a:solidFill>
                <a:srgbClr val="1F497D"/>
              </a:solidFill>
              <a:latin typeface="+mn-lt"/>
              <a:ea typeface="宋体" panose="02010600030101010101" pitchFamily="2" charset="-122"/>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2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smtClean="0">
              <a:solidFill>
                <a:srgbClr val="00B050"/>
              </a:solidFill>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smtClean="0">
                <a:cs typeface="Times New Roman" panose="02020603050405020304" pitchFamily="18" charset="0"/>
              </a:rPr>
              <a:t>** </a:t>
            </a:r>
            <a:r>
              <a:rPr lang="en-US" altLang="zh-CN" sz="900" dirty="0">
                <a:cs typeface="Times New Roman" panose="02020603050405020304" pitchFamily="18" charset="0"/>
              </a:rPr>
              <a:t>Note: </a:t>
            </a:r>
          </a:p>
          <a:p>
            <a:pPr lvl="1" indent="-228600" algn="just">
              <a:spcBef>
                <a:spcPct val="0"/>
              </a:spcBef>
              <a:spcAft>
                <a:spcPts val="300"/>
              </a:spcAft>
              <a:buClr>
                <a:srgbClr val="000000"/>
              </a:buClr>
              <a:buAutoNum type="arabicPeriod"/>
              <a:defRPr/>
            </a:pPr>
            <a:r>
              <a:rPr lang="en-US" altLang="zh-CN" sz="900" dirty="0">
                <a:cs typeface="Times New Roman" panose="02020603050405020304" pitchFamily="18" charset="0"/>
              </a:rPr>
              <a:t>when conflict with CAC, the call </a:t>
            </a:r>
            <a:r>
              <a:rPr lang="en-US" altLang="zh-CN" sz="900" dirty="0" smtClean="0">
                <a:cs typeface="Times New Roman" panose="02020603050405020304" pitchFamily="18" charset="0"/>
              </a:rPr>
              <a:t>may be </a:t>
            </a:r>
            <a:r>
              <a:rPr lang="en-US" altLang="zh-CN" sz="900" dirty="0">
                <a:cs typeface="Times New Roman" panose="02020603050405020304" pitchFamily="18" charset="0"/>
              </a:rPr>
              <a:t>changed </a:t>
            </a: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(Nov </a:t>
            </a:r>
            <a:r>
              <a:rPr lang="en-US" altLang="zh-CN" sz="900" dirty="0" smtClean="0">
                <a:cs typeface="Times New Roman" panose="02020603050405020304" pitchFamily="18" charset="0"/>
              </a:rPr>
              <a:t>2022 - Jan2023 </a:t>
            </a:r>
            <a:r>
              <a:rPr lang="en-US" altLang="zh-CN" sz="900" dirty="0">
                <a:cs typeface="Times New Roman" panose="02020603050405020304" pitchFamily="18" charset="0"/>
              </a:rPr>
              <a:t>CAC calls: </a:t>
            </a:r>
            <a:r>
              <a:rPr lang="en-US" altLang="zh-CN" sz="900" dirty="0" smtClean="0">
                <a:solidFill>
                  <a:srgbClr val="FF0000"/>
                </a:solidFill>
                <a:cs typeface="Times New Roman" panose="02020603050405020304" pitchFamily="18" charset="0"/>
              </a:rPr>
              <a:t>December 12, Jan 9, </a:t>
            </a:r>
            <a:r>
              <a:rPr lang="en-US" altLang="zh-CN" sz="900" dirty="0">
                <a:solidFill>
                  <a:srgbClr val="FF0000"/>
                </a:solidFill>
                <a:cs typeface="Times New Roman" panose="02020603050405020304" pitchFamily="18" charset="0"/>
              </a:rPr>
              <a:t>09:00 </a:t>
            </a:r>
            <a:r>
              <a:rPr lang="en-US" altLang="zh-CN" sz="900" dirty="0" smtClean="0">
                <a:solidFill>
                  <a:srgbClr val="FF0000"/>
                </a:solidFill>
                <a:cs typeface="Times New Roman" panose="02020603050405020304" pitchFamily="18" charset="0"/>
              </a:rPr>
              <a:t>ET; Jan 15 </a:t>
            </a:r>
            <a:r>
              <a:rPr lang="en-US" altLang="zh-CN" sz="900" dirty="0">
                <a:solidFill>
                  <a:srgbClr val="FF0000"/>
                </a:solidFill>
                <a:cs typeface="Times New Roman" panose="02020603050405020304" pitchFamily="18" charset="0"/>
              </a:rPr>
              <a:t>06:00 </a:t>
            </a:r>
            <a:r>
              <a:rPr lang="en-US" altLang="zh-CN" sz="900" dirty="0" smtClean="0">
                <a:solidFill>
                  <a:srgbClr val="FF0000"/>
                </a:solidFill>
                <a:cs typeface="Times New Roman" panose="02020603050405020304" pitchFamily="18" charset="0"/>
              </a:rPr>
              <a:t>ET</a:t>
            </a:r>
            <a:r>
              <a:rPr lang="en-US" altLang="zh-CN" sz="900" dirty="0" smtClean="0">
                <a:cs typeface="Times New Roman" panose="02020603050405020304" pitchFamily="18" charset="0"/>
              </a:rPr>
              <a:t>)</a:t>
            </a:r>
            <a:endParaRPr lang="en-US" altLang="zh-CN" sz="900" dirty="0">
              <a:cs typeface="Times New Roman" panose="02020603050405020304" pitchFamily="18" charset="0"/>
            </a:endParaRPr>
          </a:p>
          <a:p>
            <a:pPr marL="0" lvl="1" indent="0" algn="just">
              <a:spcBef>
                <a:spcPct val="0"/>
              </a:spcBef>
              <a:spcAft>
                <a:spcPts val="300"/>
              </a:spcAft>
              <a:buClr>
                <a:srgbClr val="000000"/>
              </a:buClr>
              <a:buNone/>
              <a:defRPr/>
            </a:pPr>
            <a:r>
              <a:rPr lang="en-US" altLang="zh-CN" sz="900" dirty="0">
                <a:cs typeface="Times New Roman" panose="02020603050405020304" pitchFamily="18" charset="0"/>
              </a:rPr>
              <a:t>2. </a:t>
            </a:r>
            <a:r>
              <a:rPr lang="en-US" altLang="zh-CN" sz="900" dirty="0">
                <a:cs typeface="MS PGothic" charset="0"/>
              </a:rPr>
              <a:t>Thursday </a:t>
            </a:r>
            <a:r>
              <a:rPr lang="en-US" altLang="zh-CN" sz="900" dirty="0">
                <a:solidFill>
                  <a:srgbClr val="00B0F0"/>
                </a:solidFill>
                <a:cs typeface="Times New Roman" panose="02020603050405020304" pitchFamily="18" charset="0"/>
              </a:rPr>
              <a:t>23:00 - 01:00am ET </a:t>
            </a:r>
            <a:r>
              <a:rPr lang="en-US" altLang="zh-CN" sz="900" dirty="0">
                <a:cs typeface="MS PGothic" charset="0"/>
              </a:rPr>
              <a:t>(Thursday 20</a:t>
            </a:r>
            <a:r>
              <a:rPr lang="zh-CN" altLang="en-US" sz="900" dirty="0">
                <a:cs typeface="MS PGothic" charset="0"/>
              </a:rPr>
              <a:t>：</a:t>
            </a:r>
            <a:r>
              <a:rPr lang="en-US" altLang="zh-CN" sz="900" dirty="0">
                <a:cs typeface="MS PGothic" charset="0"/>
              </a:rPr>
              <a:t>00  – 22:00 PT, Friday 11am-13:00 in China, Friday 6am-8am in Israel, Friday 5am – 7am in Central Europe), and </a:t>
            </a:r>
            <a:r>
              <a:rPr lang="en-US" altLang="zh-CN" sz="900" dirty="0">
                <a:solidFill>
                  <a:srgbClr val="0000FF"/>
                </a:solidFill>
                <a:cs typeface="MS PGothic" charset="0"/>
              </a:rPr>
              <a:t>Sang Kim </a:t>
            </a:r>
            <a:r>
              <a:rPr lang="en-US" altLang="zh-CN" sz="900" dirty="0">
                <a:cs typeface="MS PGothic" charset="0"/>
              </a:rPr>
              <a:t>will help to take the minutes for these slots.</a:t>
            </a:r>
            <a:endParaRPr lang="zh-CN" altLang="en-US" sz="900" dirty="0"/>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dirty="0">
              <a:solidFill>
                <a:srgbClr val="00B050"/>
              </a:solidFill>
              <a:cs typeface="Times New Roman" panose="02020603050405020304" pitchFamily="18" charset="0"/>
            </a:endParaRPr>
          </a:p>
        </p:txBody>
      </p:sp>
      <p:graphicFrame>
        <p:nvGraphicFramePr>
          <p:cNvPr id="8" name="表格 7"/>
          <p:cNvGraphicFramePr>
            <a:graphicFrameLocks noGrp="1"/>
          </p:cNvGraphicFramePr>
          <p:nvPr>
            <p:extLst>
              <p:ext uri="{D42A27DB-BD31-4B8C-83A1-F6EECF244321}">
                <p14:modId xmlns:p14="http://schemas.microsoft.com/office/powerpoint/2010/main" val="691185416"/>
              </p:ext>
            </p:extLst>
          </p:nvPr>
        </p:nvGraphicFramePr>
        <p:xfrm>
          <a:off x="6553200" y="4114800"/>
          <a:ext cx="5486400" cy="1505585"/>
        </p:xfrm>
        <a:graphic>
          <a:graphicData uri="http://schemas.openxmlformats.org/drawingml/2006/table">
            <a:tbl>
              <a:tblPr firstRow="1" firstCol="1" bandRow="1"/>
              <a:tblGrid>
                <a:gridCol w="609600"/>
                <a:gridCol w="762000"/>
                <a:gridCol w="762000"/>
                <a:gridCol w="914400"/>
                <a:gridCol w="762000"/>
                <a:gridCol w="838200"/>
                <a:gridCol w="838200"/>
              </a:tblGrid>
              <a:tr h="262890">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 </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Baltimore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Beijing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dirty="0" smtClean="0">
                          <a:solidFill>
                            <a:srgbClr val="1F497D"/>
                          </a:solidFill>
                          <a:effectLst/>
                          <a:highlight>
                            <a:srgbClr val="00FF00"/>
                          </a:highlight>
                          <a:latin typeface="Calibri" panose="020F0502020204030204" pitchFamily="34" charset="0"/>
                          <a:ea typeface="宋体" panose="02010600030101010101" pitchFamily="2" charset="-122"/>
                        </a:rPr>
                        <a:t>Time Central  Europe</a:t>
                      </a:r>
                      <a:endParaRPr lang="zh-CN" altLang="zh-CN" sz="1050" dirty="0" smtClean="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rPr>
                        <a:t>Israel</a:t>
                      </a:r>
                      <a:endParaRPr lang="zh-CN" altLang="zh-CN" sz="1050" kern="1200" dirty="0" smtClean="0">
                        <a:solidFill>
                          <a:srgbClr val="1F497D"/>
                        </a:solidFill>
                        <a:effectLst/>
                        <a:highlight>
                          <a:srgbClr val="00FF00"/>
                        </a:highligh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Eastern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1050" dirty="0">
                          <a:solidFill>
                            <a:srgbClr val="1F497D"/>
                          </a:solidFill>
                          <a:effectLst/>
                          <a:highlight>
                            <a:srgbClr val="00FF00"/>
                          </a:highlight>
                          <a:latin typeface="Calibri" panose="020F0502020204030204" pitchFamily="34" charset="0"/>
                          <a:ea typeface="宋体" panose="02010600030101010101" pitchFamily="2" charset="-122"/>
                        </a:rPr>
                        <a:t>Pacific time</a:t>
                      </a:r>
                      <a:endParaRPr lang="zh-CN" sz="105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800">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AM1</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21:00-23:00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14:00-16:00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15:00-17:00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50"/>
                          </a:solidFill>
                          <a:effectLst/>
                          <a:latin typeface="Calibri" panose="020F0502020204030204" pitchFamily="34" charset="0"/>
                          <a:ea typeface="宋体" panose="02010600030101010101" pitchFamily="2" charset="-122"/>
                        </a:rPr>
                        <a:t>08:00-10:00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50"/>
                          </a:solidFill>
                          <a:effectLst/>
                          <a:latin typeface="Calibri" panose="020F0502020204030204" pitchFamily="34" charset="0"/>
                          <a:ea typeface="宋体" panose="02010600030101010101" pitchFamily="2" charset="-122"/>
                        </a:rPr>
                        <a:t>05:00-07:00</a:t>
                      </a:r>
                      <a:endParaRPr lang="zh-CN" sz="900" dirty="0">
                        <a:solidFill>
                          <a:srgbClr val="00B05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0815">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AM2</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23:30-01:30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16:30-18:30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17:30-19:30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00B0F0"/>
                          </a:solidFill>
                          <a:effectLst/>
                          <a:latin typeface="Calibri" panose="020F0502020204030204" pitchFamily="34" charset="0"/>
                          <a:ea typeface="宋体" panose="02010600030101010101" pitchFamily="2" charset="-122"/>
                        </a:rPr>
                        <a:t>10:30-12:30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00B0F0"/>
                          </a:solidFill>
                          <a:effectLst/>
                          <a:latin typeface="Calibri" panose="020F0502020204030204" pitchFamily="34" charset="0"/>
                          <a:ea typeface="宋体" panose="02010600030101010101" pitchFamily="2" charset="-122"/>
                        </a:rPr>
                        <a:t>07:30-09:30</a:t>
                      </a:r>
                      <a:endParaRPr lang="zh-CN" sz="900" dirty="0">
                        <a:solidFill>
                          <a:srgbClr val="00B0F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5100">
                <a:tc>
                  <a:txBody>
                    <a:bodyPr/>
                    <a:lstStyle/>
                    <a:p>
                      <a:pPr>
                        <a:spcAft>
                          <a:spcPts val="0"/>
                        </a:spcAft>
                      </a:pPr>
                      <a:r>
                        <a:rPr lang="en-US" sz="900" dirty="0">
                          <a:solidFill>
                            <a:srgbClr val="1F497D"/>
                          </a:solidFill>
                          <a:effectLst/>
                          <a:latin typeface="Calibri" panose="020F0502020204030204" pitchFamily="34" charset="0"/>
                          <a:ea typeface="宋体" panose="02010600030101010101" pitchFamily="2"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zh-CN" sz="900" dirty="0">
                          <a:solidFill>
                            <a:srgbClr val="1F497D"/>
                          </a:solidFill>
                          <a:effectLst/>
                          <a:latin typeface="Calibri" panose="020F0502020204030204" pitchFamily="34" charset="0"/>
                          <a:ea typeface="微软雅黑" panose="020B0503020204020204" pitchFamily="34" charset="-122"/>
                        </a:rPr>
                        <a:t>　</a:t>
                      </a:r>
                      <a:endParaRPr lang="zh-CN" sz="900" dirty="0">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zh-CN" sz="700" dirty="0">
                        <a:effectLst/>
                        <a:latin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165">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PM1</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02:30-04:30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19:30-21:30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20:30-22:30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a:solidFill>
                            <a:srgbClr val="FFC000"/>
                          </a:solidFill>
                          <a:effectLst/>
                          <a:latin typeface="Calibri" panose="020F0502020204030204" pitchFamily="34" charset="0"/>
                          <a:ea typeface="宋体" panose="02010600030101010101" pitchFamily="2" charset="-122"/>
                        </a:rPr>
                        <a:t>13:30-15:30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n-US" sz="900" dirty="0" smtClean="0">
                          <a:solidFill>
                            <a:srgbClr val="FFC000"/>
                          </a:solidFill>
                          <a:effectLst/>
                          <a:latin typeface="Calibri" panose="020F0502020204030204" pitchFamily="34" charset="0"/>
                          <a:ea typeface="宋体" panose="02010600030101010101" pitchFamily="2" charset="-122"/>
                        </a:rPr>
                        <a:t>10:30-12:30</a:t>
                      </a:r>
                      <a:endParaRPr lang="zh-CN" sz="900" dirty="0">
                        <a:solidFill>
                          <a:srgbClr val="FFC000"/>
                        </a:solidFill>
                        <a:effectLst/>
                        <a:latin typeface="Calibri" panose="020F0502020204030204" pitchFamily="34" charset="0"/>
                        <a:ea typeface="宋体" panose="02010600030101010101" pitchFamily="2" charset="-122"/>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1450">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PM2</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05:00-07:00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22:00-00:00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23:00-01:00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16:00-18:00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13:00-15:00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3820">
                <a:tc>
                  <a:txBody>
                    <a:bodyPr/>
                    <a:lstStyle/>
                    <a:p>
                      <a:pPr marL="0" algn="l" defTabSz="914400" rtl="0" eaLnBrk="1" latinLnBrk="0" hangingPunct="1">
                        <a:spcAft>
                          <a:spcPts val="0"/>
                        </a:spcAft>
                      </a:pPr>
                      <a:r>
                        <a:rPr lang="en-US" sz="900" kern="1200">
                          <a:solidFill>
                            <a:srgbClr val="1F497D"/>
                          </a:solidFill>
                          <a:effectLst/>
                          <a:latin typeface="Calibri" panose="020F0502020204030204" pitchFamily="34" charset="0"/>
                          <a:ea typeface="宋体" panose="02010600030101010101" pitchFamily="2" charset="-122"/>
                          <a:cs typeface="+mn-cs"/>
                        </a:rPr>
                        <a:t> </a:t>
                      </a:r>
                      <a:endParaRPr lang="zh-CN" sz="900" kern="120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zh-CN" sz="900" kern="1200" dirty="0">
                          <a:solidFill>
                            <a:srgbClr val="1F497D"/>
                          </a:solidFill>
                          <a:effectLst/>
                          <a:latin typeface="Calibri" panose="020F0502020204030204" pitchFamily="34" charset="0"/>
                          <a:ea typeface="宋体" panose="02010600030101010101" pitchFamily="2" charset="-122"/>
                          <a:cs typeface="+mn-cs"/>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6055">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Evening 1</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08:30-10:30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01:30-03:30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02:30-04:30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a:solidFill>
                            <a:srgbClr val="1F497D"/>
                          </a:solidFill>
                          <a:effectLst/>
                          <a:latin typeface="Calibri" panose="020F0502020204030204" pitchFamily="34" charset="0"/>
                          <a:ea typeface="宋体" panose="02010600030101010101" pitchFamily="2" charset="-122"/>
                          <a:cs typeface="+mn-cs"/>
                        </a:rPr>
                        <a:t>19:30-21:30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algn="l" defTabSz="914400" rtl="0" eaLnBrk="1" latinLnBrk="0" hangingPunct="1">
                        <a:spcAft>
                          <a:spcPts val="0"/>
                        </a:spcAft>
                      </a:pPr>
                      <a:r>
                        <a:rPr lang="en-US" sz="900" kern="1200" dirty="0" smtClean="0">
                          <a:solidFill>
                            <a:srgbClr val="1F497D"/>
                          </a:solidFill>
                          <a:effectLst/>
                          <a:latin typeface="Calibri" panose="020F0502020204030204" pitchFamily="34" charset="0"/>
                          <a:ea typeface="宋体" panose="02010600030101010101" pitchFamily="2" charset="-122"/>
                          <a:cs typeface="+mn-cs"/>
                        </a:rPr>
                        <a:t>16:30-18:30</a:t>
                      </a:r>
                      <a:endParaRPr lang="zh-CN" sz="900" kern="1200" dirty="0">
                        <a:solidFill>
                          <a:srgbClr val="1F497D"/>
                        </a:solidFill>
                        <a:effectLst/>
                        <a:latin typeface="Calibri" panose="020F0502020204030204" pitchFamily="34" charset="0"/>
                        <a:ea typeface="宋体" panose="02010600030101010101" pitchFamily="2" charset="-122"/>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24258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D0.1 CR </a:t>
            </a:r>
            <a:r>
              <a:rPr lang="en-US" altLang="zh-CN" dirty="0" smtClean="0"/>
              <a:t>Status (</a:t>
            </a:r>
            <a:r>
              <a:rPr lang="en-US" altLang="zh-CN" dirty="0"/>
              <a:t>U</a:t>
            </a:r>
            <a:r>
              <a:rPr lang="en-US" altLang="zh-CN" dirty="0" smtClean="0"/>
              <a:t>ntil September Interim)</a:t>
            </a:r>
            <a:endParaRPr lang="en-GB" dirty="0"/>
          </a:p>
        </p:txBody>
      </p:sp>
      <p:sp>
        <p:nvSpPr>
          <p:cNvPr id="9218" name="Rectangle 2"/>
          <p:cNvSpPr>
            <a:spLocks noGrp="1" noChangeArrowheads="1"/>
          </p:cNvSpPr>
          <p:nvPr>
            <p:ph idx="1"/>
          </p:nvPr>
        </p:nvSpPr>
        <p:spPr>
          <a:xfrm>
            <a:off x="533401" y="1752600"/>
            <a:ext cx="5334000" cy="4419600"/>
          </a:xfrm>
          <a:ln/>
        </p:spPr>
        <p:txBody>
          <a:bodyPr/>
          <a:lstStyle/>
          <a:p>
            <a:pPr algn="just">
              <a:spcBef>
                <a:spcPts val="0"/>
              </a:spcBef>
              <a:spcAft>
                <a:spcPts val="600"/>
              </a:spcAft>
              <a:buFont typeface="Arial" panose="020B0604020202020204" pitchFamily="34" charset="0"/>
              <a:buChar char="•"/>
            </a:pPr>
            <a:r>
              <a:rPr lang="en-US" dirty="0" smtClean="0"/>
              <a:t>Comment </a:t>
            </a:r>
            <a:r>
              <a:rPr lang="en-US" dirty="0"/>
              <a:t>resolution for D0.1 (802.11bf CC40 comments)</a:t>
            </a:r>
          </a:p>
          <a:p>
            <a:pPr lvl="1" algn="just">
              <a:spcBef>
                <a:spcPts val="0"/>
              </a:spcBef>
              <a:spcAft>
                <a:spcPts val="600"/>
              </a:spcAft>
              <a:buFont typeface="Arial" panose="020B0604020202020204" pitchFamily="34" charset="0"/>
              <a:buChar char="•"/>
            </a:pPr>
            <a:r>
              <a:rPr lang="en-US" altLang="zh-CN" sz="1800" dirty="0" smtClean="0">
                <a:solidFill>
                  <a:srgbClr val="FF0000"/>
                </a:solidFill>
              </a:rPr>
              <a:t>~</a:t>
            </a:r>
            <a:r>
              <a:rPr lang="en-US" altLang="zh-CN" sz="1800" dirty="0">
                <a:solidFill>
                  <a:srgbClr val="FF0000"/>
                </a:solidFill>
              </a:rPr>
              <a:t>77.9% </a:t>
            </a:r>
            <a:r>
              <a:rPr lang="en-US" altLang="zh-CN" sz="1800" dirty="0"/>
              <a:t>of all CC40 comments are now resolved or marked as “ready for motion”  (</a:t>
            </a:r>
            <a:r>
              <a:rPr lang="en-US" altLang="zh-CN" sz="1800" dirty="0">
                <a:solidFill>
                  <a:srgbClr val="FF0000"/>
                </a:solidFill>
              </a:rPr>
              <a:t>711/912,</a:t>
            </a:r>
            <a:r>
              <a:rPr lang="en-US" altLang="zh-CN" sz="1800" dirty="0"/>
              <a:t> Please refer to the figure)</a:t>
            </a:r>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7" name="Chart 6">
            <a:extLst>
              <a:ext uri="{FF2B5EF4-FFF2-40B4-BE49-F238E27FC236}">
                <a16:creationId xmlns="" xmlns:a16="http://schemas.microsoft.com/office/drawing/2014/main" id="{C0807CB6-20C1-45B5-8F67-26150D548148}"/>
              </a:ext>
            </a:extLst>
          </p:cNvPr>
          <p:cNvGraphicFramePr/>
          <p:nvPr>
            <p:extLst>
              <p:ext uri="{D42A27DB-BD31-4B8C-83A1-F6EECF244321}">
                <p14:modId xmlns:p14="http://schemas.microsoft.com/office/powerpoint/2010/main" val="791005683"/>
              </p:ext>
            </p:extLst>
          </p:nvPr>
        </p:nvGraphicFramePr>
        <p:xfrm>
          <a:off x="8001000" y="1981200"/>
          <a:ext cx="4007768" cy="344108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1372098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685800"/>
            <a:ext cx="9296400"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kern="0" dirty="0"/>
              <a:t>Some further guideline </a:t>
            </a:r>
            <a:r>
              <a:rPr lang="en-US" altLang="zh-CN" sz="4000" kern="0" dirty="0" smtClean="0"/>
              <a:t>for speeding up</a:t>
            </a:r>
            <a:endParaRPr lang="en-US" altLang="zh-CN" sz="4000" dirty="0"/>
          </a:p>
        </p:txBody>
      </p:sp>
      <p:sp>
        <p:nvSpPr>
          <p:cNvPr id="5" name="Rectangle 3"/>
          <p:cNvSpPr txBox="1">
            <a:spLocks noChangeArrowheads="1"/>
          </p:cNvSpPr>
          <p:nvPr/>
        </p:nvSpPr>
        <p:spPr bwMode="auto">
          <a:xfrm>
            <a:off x="457200" y="1524000"/>
            <a:ext cx="8001000" cy="482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lvl="1" indent="-342900" algn="just">
              <a:buFont typeface="Arial" panose="020B0604020202020204" pitchFamily="34" charset="0"/>
              <a:buChar char="•"/>
              <a:defRPr/>
            </a:pPr>
            <a:r>
              <a:rPr lang="en-US" altLang="zh-CN" sz="1600" b="1" kern="0" dirty="0" err="1" smtClean="0"/>
              <a:t>PoC</a:t>
            </a:r>
            <a:r>
              <a:rPr lang="en-US" altLang="zh-CN" sz="1600" b="1" kern="0" dirty="0" smtClean="0"/>
              <a:t> </a:t>
            </a:r>
            <a:r>
              <a:rPr lang="en-US" altLang="zh-CN" sz="1600" b="1" kern="0" dirty="0"/>
              <a:t>regularly </a:t>
            </a:r>
            <a:r>
              <a:rPr lang="en-US" altLang="zh-CN" sz="1600" b="1" kern="0" dirty="0">
                <a:solidFill>
                  <a:srgbClr val="0000FF"/>
                </a:solidFill>
              </a:rPr>
              <a:t>checks</a:t>
            </a:r>
            <a:r>
              <a:rPr lang="en-US" altLang="zh-CN" sz="1600" b="1" kern="0" dirty="0"/>
              <a:t> the remaining CIDs for each assignee (as shown in the table</a:t>
            </a:r>
            <a:r>
              <a:rPr lang="en-US" altLang="zh-CN" sz="1600" b="1" kern="0" dirty="0" smtClean="0"/>
              <a:t>)</a:t>
            </a:r>
          </a:p>
          <a:p>
            <a:pPr lvl="1" algn="just">
              <a:buFont typeface="Arial" panose="020B0604020202020204" pitchFamily="34" charset="0"/>
              <a:buChar char="–"/>
              <a:defRPr/>
            </a:pPr>
            <a:r>
              <a:rPr lang="en-US" altLang="zh-CN" sz="1400" dirty="0" smtClean="0"/>
              <a:t>Ask </a:t>
            </a:r>
            <a:r>
              <a:rPr lang="en-US" altLang="zh-CN" sz="1400" dirty="0"/>
              <a:t>if extra </a:t>
            </a:r>
            <a:r>
              <a:rPr lang="en-US" altLang="zh-CN" sz="1400" dirty="0">
                <a:solidFill>
                  <a:srgbClr val="0000FF"/>
                </a:solidFill>
              </a:rPr>
              <a:t>help</a:t>
            </a:r>
            <a:r>
              <a:rPr lang="en-US" altLang="zh-CN" sz="1400" dirty="0"/>
              <a:t> is needed (e.g., </a:t>
            </a:r>
            <a:r>
              <a:rPr lang="en-US" altLang="zh-CN" sz="1400" dirty="0">
                <a:solidFill>
                  <a:srgbClr val="0000FF"/>
                </a:solidFill>
              </a:rPr>
              <a:t>re-assign</a:t>
            </a:r>
            <a:r>
              <a:rPr lang="en-US" altLang="zh-CN" sz="1400" dirty="0"/>
              <a:t> a CID to others</a:t>
            </a:r>
            <a:r>
              <a:rPr lang="en-US" altLang="zh-CN" sz="1400" dirty="0" smtClean="0"/>
              <a:t>)</a:t>
            </a:r>
          </a:p>
          <a:p>
            <a:pPr lvl="1" algn="just">
              <a:buFont typeface="Arial" panose="020B0604020202020204" pitchFamily="34" charset="0"/>
              <a:buChar char="–"/>
              <a:defRPr/>
            </a:pPr>
            <a:r>
              <a:rPr lang="en-US" altLang="zh-CN" sz="1400" dirty="0" smtClean="0"/>
              <a:t>Marked out in </a:t>
            </a:r>
            <a:r>
              <a:rPr lang="en-US" altLang="zh-CN" sz="1400" dirty="0">
                <a:solidFill>
                  <a:srgbClr val="FF0000"/>
                </a:solidFill>
              </a:rPr>
              <a:t>red</a:t>
            </a:r>
            <a:r>
              <a:rPr lang="en-US" altLang="zh-CN" sz="1400" dirty="0"/>
              <a:t> box (more than 10 CIDs), </a:t>
            </a:r>
            <a:r>
              <a:rPr lang="en-US" altLang="zh-CN" sz="1400" dirty="0">
                <a:solidFill>
                  <a:srgbClr val="0000FF"/>
                </a:solidFill>
              </a:rPr>
              <a:t>blue</a:t>
            </a:r>
            <a:r>
              <a:rPr lang="en-US" altLang="zh-CN" sz="1400" dirty="0"/>
              <a:t> box (no action until now)</a:t>
            </a:r>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Control the presentation/discussion </a:t>
            </a:r>
            <a:r>
              <a:rPr lang="en-US" altLang="zh-CN" sz="1600" b="1" kern="0" dirty="0" smtClean="0">
                <a:solidFill>
                  <a:srgbClr val="0000FF"/>
                </a:solidFill>
              </a:rPr>
              <a:t>time</a:t>
            </a:r>
          </a:p>
          <a:p>
            <a:pPr lvl="1" algn="just">
              <a:buFont typeface="Arial" panose="020B0604020202020204" pitchFamily="34" charset="0"/>
              <a:buChar char="–"/>
              <a:defRPr/>
            </a:pPr>
            <a:r>
              <a:rPr lang="en-US" altLang="zh-CN" sz="1400" dirty="0" smtClean="0"/>
              <a:t>Strongly </a:t>
            </a:r>
            <a:r>
              <a:rPr lang="en-US" altLang="zh-CN" sz="1400" dirty="0"/>
              <a:t>suggest to have sufficient </a:t>
            </a:r>
            <a:r>
              <a:rPr lang="en-US" altLang="zh-CN" sz="1400" dirty="0">
                <a:solidFill>
                  <a:srgbClr val="0000FF"/>
                </a:solidFill>
              </a:rPr>
              <a:t>offline</a:t>
            </a:r>
            <a:r>
              <a:rPr lang="en-US" altLang="zh-CN" sz="1400" dirty="0"/>
              <a:t> discussion (especially via the email reflector), before presenting in a </a:t>
            </a:r>
            <a:r>
              <a:rPr lang="en-US" altLang="zh-CN" sz="1400" dirty="0" err="1"/>
              <a:t>TGbf</a:t>
            </a:r>
            <a:r>
              <a:rPr lang="en-US" altLang="zh-CN" sz="1400" dirty="0"/>
              <a:t> </a:t>
            </a:r>
            <a:r>
              <a:rPr lang="en-US" altLang="zh-CN" sz="1400" dirty="0" smtClean="0"/>
              <a:t>meeting</a:t>
            </a:r>
          </a:p>
          <a:p>
            <a:pPr lvl="1" algn="just">
              <a:buFont typeface="Arial" panose="020B0604020202020204" pitchFamily="34" charset="0"/>
              <a:buChar char="–"/>
              <a:defRPr/>
            </a:pPr>
            <a:endParaRPr lang="en-US" altLang="zh-CN" sz="1100" b="1" kern="0" dirty="0" smtClean="0"/>
          </a:p>
          <a:p>
            <a:pPr marL="342900" lvl="1" indent="-342900" algn="just">
              <a:buFont typeface="Arial" panose="020B0604020202020204" pitchFamily="34" charset="0"/>
              <a:buChar char="•"/>
              <a:defRPr/>
            </a:pPr>
            <a:r>
              <a:rPr lang="en-US" altLang="zh-CN" sz="1600" b="1" kern="0" dirty="0" smtClean="0">
                <a:solidFill>
                  <a:srgbClr val="0000FF"/>
                </a:solidFill>
              </a:rPr>
              <a:t>Identify</a:t>
            </a:r>
            <a:r>
              <a:rPr lang="en-US" altLang="zh-CN" sz="1600" b="1" kern="0" dirty="0" smtClean="0"/>
              <a:t> key topics,  arrange </a:t>
            </a:r>
            <a:r>
              <a:rPr lang="en-US" altLang="zh-CN" sz="1600" b="1" kern="0" dirty="0" smtClean="0">
                <a:solidFill>
                  <a:srgbClr val="0000FF"/>
                </a:solidFill>
              </a:rPr>
              <a:t>aggregated discussion </a:t>
            </a:r>
          </a:p>
          <a:p>
            <a:pPr lvl="1" algn="just">
              <a:buFont typeface="Arial" panose="020B0604020202020204" pitchFamily="34" charset="0"/>
              <a:buChar char="–"/>
              <a:defRPr/>
            </a:pPr>
            <a:r>
              <a:rPr lang="en-US" altLang="zh-CN" sz="1400" dirty="0" smtClean="0"/>
              <a:t>Add </a:t>
            </a:r>
            <a:r>
              <a:rPr lang="en-US" altLang="zh-CN" sz="1400" dirty="0" smtClean="0">
                <a:solidFill>
                  <a:srgbClr val="0000FF"/>
                </a:solidFill>
              </a:rPr>
              <a:t>table 1</a:t>
            </a:r>
            <a:r>
              <a:rPr lang="en-US" altLang="zh-CN" sz="1400" dirty="0" smtClean="0"/>
              <a:t> </a:t>
            </a:r>
            <a:r>
              <a:rPr lang="en-US" altLang="zh-CN" sz="1400" dirty="0"/>
              <a:t>with highest </a:t>
            </a:r>
            <a:r>
              <a:rPr lang="en-US" altLang="zh-CN" sz="1400" dirty="0" smtClean="0"/>
              <a:t>priority for key topics, </a:t>
            </a:r>
            <a:r>
              <a:rPr lang="en-US" altLang="zh-CN" sz="1400" dirty="0"/>
              <a:t>and stop discussion of the </a:t>
            </a:r>
            <a:r>
              <a:rPr lang="en-US" altLang="zh-CN" sz="1400" dirty="0" smtClean="0"/>
              <a:t>table 3</a:t>
            </a:r>
            <a:endParaRPr lang="en-US" altLang="zh-CN" sz="1400" dirty="0"/>
          </a:p>
          <a:p>
            <a:pPr lvl="1" algn="just">
              <a:buFont typeface="Arial" panose="020B0604020202020204" pitchFamily="34" charset="0"/>
              <a:buChar char="–"/>
              <a:defRPr/>
            </a:pPr>
            <a:r>
              <a:rPr lang="en-US" altLang="zh-CN" sz="1400" dirty="0"/>
              <a:t>Allow discussion for </a:t>
            </a:r>
            <a:r>
              <a:rPr lang="en-US" altLang="zh-CN" sz="1400" dirty="0">
                <a:solidFill>
                  <a:srgbClr val="0000FF"/>
                </a:solidFill>
              </a:rPr>
              <a:t>key </a:t>
            </a:r>
            <a:r>
              <a:rPr lang="en-US" altLang="zh-CN" sz="1400" dirty="0" smtClean="0">
                <a:solidFill>
                  <a:srgbClr val="0000FF"/>
                </a:solidFill>
              </a:rPr>
              <a:t>topics</a:t>
            </a:r>
            <a:r>
              <a:rPr lang="en-US" altLang="zh-CN" sz="1400" dirty="0"/>
              <a:t>, even without </a:t>
            </a:r>
            <a:r>
              <a:rPr lang="en-US" altLang="zh-CN" sz="1400" dirty="0" smtClean="0"/>
              <a:t>resolution/consensus</a:t>
            </a:r>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lvl="1" algn="just">
              <a:buFont typeface="Arial" panose="020B0604020202020204" pitchFamily="34" charset="0"/>
              <a:buChar char="–"/>
              <a:defRPr/>
            </a:pPr>
            <a:endParaRPr lang="en-US" altLang="zh-CN" sz="1100" dirty="0"/>
          </a:p>
          <a:p>
            <a:pPr lvl="1" algn="just">
              <a:buFont typeface="Arial" panose="020B0604020202020204" pitchFamily="34" charset="0"/>
              <a:buChar char="–"/>
              <a:defRPr/>
            </a:pPr>
            <a:endParaRPr lang="en-US" altLang="zh-CN" sz="1100" dirty="0" smtClean="0"/>
          </a:p>
          <a:p>
            <a:pPr marL="342900" lvl="1" indent="-342900" algn="just">
              <a:buFont typeface="Arial" panose="020B0604020202020204" pitchFamily="34" charset="0"/>
              <a:buChar char="•"/>
              <a:defRPr/>
            </a:pPr>
            <a:r>
              <a:rPr lang="en-US" altLang="zh-CN" sz="1600" b="1" kern="0" dirty="0" smtClean="0"/>
              <a:t>Any other suggestion?</a:t>
            </a:r>
            <a:endParaRPr lang="en-US" altLang="zh-CN" sz="1600" b="1" kern="0" dirty="0"/>
          </a:p>
        </p:txBody>
      </p:sp>
      <p:sp>
        <p:nvSpPr>
          <p:cNvPr id="6" name="Rectangle 3"/>
          <p:cNvSpPr txBox="1">
            <a:spLocks noChangeArrowheads="1"/>
          </p:cNvSpPr>
          <p:nvPr/>
        </p:nvSpPr>
        <p:spPr bwMode="auto">
          <a:xfrm>
            <a:off x="8915400" y="6270893"/>
            <a:ext cx="3200399" cy="206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1200" b="0" kern="0" dirty="0" smtClean="0"/>
              <a:t>Until 2022.11.17</a:t>
            </a:r>
            <a:endParaRPr lang="en-US" altLang="zh-CN" sz="1200" b="0" dirty="0"/>
          </a:p>
        </p:txBody>
      </p:sp>
      <p:sp>
        <p:nvSpPr>
          <p:cNvPr id="18" name="TextBox 7"/>
          <p:cNvSpPr txBox="1"/>
          <p:nvPr/>
        </p:nvSpPr>
        <p:spPr>
          <a:xfrm>
            <a:off x="10501912" y="990600"/>
            <a:ext cx="1690088" cy="505079"/>
          </a:xfrm>
          <a:prstGeom prst="rect">
            <a:avLst/>
          </a:prstGeom>
          <a:noFill/>
        </p:spPr>
        <p:txBody>
          <a:bodyPr>
            <a:noAutofit/>
          </a:bodyPr>
          <a:lstStyle/>
          <a:p>
            <a:pPr algn="just">
              <a:defRPr/>
            </a:pPr>
            <a:r>
              <a:rPr lang="en-US" sz="1050" b="1" dirty="0"/>
              <a:t>Notes:  </a:t>
            </a:r>
          </a:p>
          <a:p>
            <a:pPr marL="90488" lvl="1" indent="-90488" algn="just">
              <a:buFont typeface="Arial" panose="020B0604020202020204" pitchFamily="34" charset="0"/>
              <a:buChar char="•"/>
              <a:defRPr/>
            </a:pPr>
            <a:r>
              <a:rPr lang="en-US" sz="900" dirty="0" smtClean="0">
                <a:solidFill>
                  <a:srgbClr val="FF0000"/>
                </a:solidFill>
              </a:rPr>
              <a:t>Red box: more than 10 CIDs.</a:t>
            </a:r>
            <a:endParaRPr lang="en-US" sz="900" dirty="0">
              <a:solidFill>
                <a:srgbClr val="FF0000"/>
              </a:solidFill>
            </a:endParaRPr>
          </a:p>
          <a:p>
            <a:pPr marL="90488" lvl="1" indent="-90488" algn="just">
              <a:buFont typeface="Arial" panose="020B0604020202020204" pitchFamily="34" charset="0"/>
              <a:buChar char="•"/>
              <a:defRPr/>
            </a:pPr>
            <a:r>
              <a:rPr lang="en-US" altLang="zh-CN" sz="900" dirty="0" smtClean="0">
                <a:solidFill>
                  <a:srgbClr val="0000FF"/>
                </a:solidFill>
              </a:rPr>
              <a:t>Blue box: no action until now</a:t>
            </a:r>
            <a:endParaRPr lang="en-US" altLang="zh-CN" sz="900" dirty="0">
              <a:solidFill>
                <a:srgbClr val="0000FF"/>
              </a:solidFill>
            </a:endParaRPr>
          </a:p>
        </p:txBody>
      </p:sp>
      <p:sp>
        <p:nvSpPr>
          <p:cNvPr id="3" name="矩形 2"/>
          <p:cNvSpPr/>
          <p:nvPr/>
        </p:nvSpPr>
        <p:spPr>
          <a:xfrm>
            <a:off x="4648200" y="4380264"/>
            <a:ext cx="3200399" cy="1831271"/>
          </a:xfrm>
          <a:prstGeom prst="rect">
            <a:avLst/>
          </a:prstGeom>
          <a:ln>
            <a:solidFill>
              <a:srgbClr val="0070C0"/>
            </a:solidFill>
          </a:ln>
        </p:spPr>
        <p:txBody>
          <a:bodyPr wrap="square">
            <a:spAutoFit/>
          </a:bodyPr>
          <a:lstStyle/>
          <a:p>
            <a:pPr lvl="0" algn="ctr">
              <a:spcAft>
                <a:spcPts val="0"/>
              </a:spcAft>
            </a:pPr>
            <a:r>
              <a:rPr lang="en-US" altLang="zh-CN" sz="1400" b="1" dirty="0" smtClean="0">
                <a:solidFill>
                  <a:srgbClr val="0000FF"/>
                </a:solidFill>
                <a:ea typeface="Times New Roman" panose="02020603050405020304" pitchFamily="18" charset="0"/>
              </a:rPr>
              <a:t>Key topics</a:t>
            </a:r>
          </a:p>
          <a:p>
            <a:pPr marL="180975" lvl="0" indent="-180975" algn="just">
              <a:spcAft>
                <a:spcPts val="0"/>
              </a:spcAft>
              <a:buFont typeface="+mj-lt"/>
              <a:buAutoNum type="arabicPeriod"/>
            </a:pPr>
            <a:r>
              <a:rPr lang="en-US" altLang="zh-CN" sz="1100" dirty="0" smtClean="0">
                <a:ea typeface="Times New Roman" panose="02020603050405020304" pitchFamily="18" charset="0"/>
              </a:rPr>
              <a:t>TBDs</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NDP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NPDA</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behavior (beam steering, antenna selection, power control, RF indexing, timestamp)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PHY capabilities and parameter setup</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SR2SR</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(reporting, SP, burst definition, monostatic)</a:t>
            </a:r>
            <a:endParaRPr lang="zh-CN" altLang="zh-CN" sz="1100" dirty="0"/>
          </a:p>
          <a:p>
            <a:pPr marL="180975" lvl="0" indent="-180975" algn="just">
              <a:spcAft>
                <a:spcPts val="0"/>
              </a:spcAft>
              <a:buFont typeface="+mj-lt"/>
              <a:buAutoNum type="arabicPeriod"/>
            </a:pPr>
            <a:r>
              <a:rPr lang="en-US" altLang="zh-CN" sz="1100" dirty="0">
                <a:ea typeface="Times New Roman" panose="02020603050405020304" pitchFamily="18" charset="0"/>
              </a:rPr>
              <a:t>DMG SBP</a:t>
            </a:r>
            <a:endParaRPr lang="zh-CN" altLang="zh-CN" sz="1100" dirty="0">
              <a:effectLst/>
            </a:endParaRPr>
          </a:p>
        </p:txBody>
      </p:sp>
      <p:graphicFrame>
        <p:nvGraphicFramePr>
          <p:cNvPr id="16" name="表格 15"/>
          <p:cNvGraphicFramePr>
            <a:graphicFrameLocks noGrp="1"/>
          </p:cNvGraphicFramePr>
          <p:nvPr>
            <p:extLst/>
          </p:nvPr>
        </p:nvGraphicFramePr>
        <p:xfrm>
          <a:off x="8915400" y="1606867"/>
          <a:ext cx="3124199" cy="4663440"/>
        </p:xfrm>
        <a:graphic>
          <a:graphicData uri="http://schemas.openxmlformats.org/drawingml/2006/table">
            <a:tbl>
              <a:tblPr firstRow="1" firstCol="1" bandRow="1"/>
              <a:tblGrid>
                <a:gridCol w="612976"/>
                <a:gridCol w="603089"/>
                <a:gridCol w="909577"/>
                <a:gridCol w="523995"/>
                <a:gridCol w="474562"/>
              </a:tblGrid>
              <a:tr h="224073">
                <a:tc>
                  <a:txBody>
                    <a:bodyPr/>
                    <a:lstStyle/>
                    <a:p>
                      <a:endParaRPr lang="zh-CN" sz="900" dirty="0">
                        <a:effectLst/>
                        <a:latin typeface="Times New Roman" panose="02020603050405020304" pitchFamily="18" charset="0"/>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Assigned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Ready for Motion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Approved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ctr">
                        <a:spcAft>
                          <a:spcPts val="0"/>
                        </a:spcAft>
                      </a:pPr>
                      <a:r>
                        <a:rPr lang="en-US" sz="900" b="1">
                          <a:solidFill>
                            <a:srgbClr val="000000"/>
                          </a:solidFill>
                          <a:effectLst/>
                          <a:latin typeface="Calibri" panose="020F0502020204030204" pitchFamily="34" charset="0"/>
                          <a:ea typeface="宋体" panose="02010600030101010101" pitchFamily="2" charset="-122"/>
                        </a:rPr>
                        <a:t>RfM+A</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err="1">
                          <a:solidFill>
                            <a:srgbClr val="000000"/>
                          </a:solidFill>
                          <a:effectLst/>
                          <a:latin typeface="Calibri" panose="020F0502020204030204" pitchFamily="34" charset="0"/>
                          <a:ea typeface="宋体" panose="02010600030101010101" pitchFamily="2" charset="-122"/>
                        </a:rPr>
                        <a:t>Alecs</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dirty="0" err="1">
                          <a:effectLst/>
                          <a:latin typeface="Calibri" panose="020F0502020204030204" pitchFamily="34" charset="0"/>
                          <a:ea typeface="宋体" panose="02010600030101010101" pitchFamily="2" charset="-122"/>
                        </a:rPr>
                        <a:t>Anirud</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Assaf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Chaoming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Cheng</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Chris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(E)</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219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Claudio (T)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23</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Dibakar</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Dongguk</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Dong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Insun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Jiayi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Junghoon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Leif</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Mahmoud</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Mengshi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dirty="0">
                          <a:effectLst/>
                          <a:latin typeface="Calibri" panose="020F0502020204030204" pitchFamily="34" charset="0"/>
                          <a:ea typeface="宋体" panose="02010600030101010101" pitchFamily="2" charset="-122"/>
                        </a:rPr>
                        <a:t>Mike </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Naren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56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Ning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Osama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Pei </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29</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Rajat</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Rojan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Rui</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Solomon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48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37</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224073">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Stephen M.</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effectLst/>
                          <a:latin typeface="Calibri" panose="020F0502020204030204" pitchFamily="34" charset="0"/>
                          <a:ea typeface="宋体" panose="02010600030101010101" pitchFamily="2" charset="-122"/>
                        </a:rPr>
                        <a:t>Steve S.</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Yan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0</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4</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a:solidFill>
                            <a:srgbClr val="000000"/>
                          </a:solidFill>
                          <a:effectLst/>
                          <a:latin typeface="Calibri" panose="020F0502020204030204" pitchFamily="34" charset="0"/>
                          <a:ea typeface="宋体" panose="02010600030101010101" pitchFamily="2" charset="-122"/>
                        </a:rPr>
                        <a:t>Zinan</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15</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c>
                  <a:txBody>
                    <a:bodyPr/>
                    <a:lstStyle/>
                    <a:p>
                      <a:pPr algn="r">
                        <a:spcAft>
                          <a:spcPts val="0"/>
                        </a:spcAft>
                      </a:pPr>
                      <a:r>
                        <a:rPr lang="en-US" sz="900">
                          <a:solidFill>
                            <a:srgbClr val="000000"/>
                          </a:solidFill>
                          <a:effectLst/>
                          <a:latin typeface="Calibri" panose="020F0502020204030204" pitchFamily="34" charset="0"/>
                          <a:ea typeface="宋体" panose="02010600030101010101" pitchFamily="2" charset="-122"/>
                        </a:rPr>
                        <a:t>18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solidFill>
                      <a:srgbClr val="DDEBF7"/>
                    </a:solidFill>
                  </a:tcPr>
                </a:tc>
              </a:tr>
              <a:tr h="122222">
                <a:tc>
                  <a:txBody>
                    <a:bodyPr/>
                    <a:lstStyle/>
                    <a:p>
                      <a:pPr>
                        <a:spcAft>
                          <a:spcPts val="0"/>
                        </a:spcAft>
                      </a:pPr>
                      <a:r>
                        <a:rPr lang="en-US" sz="900" b="1">
                          <a:effectLst/>
                          <a:latin typeface="Calibri" panose="020F0502020204030204" pitchFamily="34" charset="0"/>
                          <a:ea typeface="宋体" panose="02010600030101010101" pitchFamily="2" charset="-122"/>
                        </a:rPr>
                        <a:t>All</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912</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28</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a:effectLst/>
                          <a:latin typeface="Calibri" panose="020F0502020204030204" pitchFamily="34" charset="0"/>
                          <a:ea typeface="宋体" panose="02010600030101010101" pitchFamily="2" charset="-122"/>
                        </a:rPr>
                        <a:t>683</a:t>
                      </a:r>
                      <a:endParaRPr lang="zh-CN" sz="90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c>
                  <a:txBody>
                    <a:bodyPr/>
                    <a:lstStyle/>
                    <a:p>
                      <a:pPr algn="r">
                        <a:spcAft>
                          <a:spcPts val="0"/>
                        </a:spcAft>
                      </a:pPr>
                      <a:r>
                        <a:rPr lang="en-US" sz="900" dirty="0">
                          <a:effectLst/>
                          <a:latin typeface="Calibri" panose="020F0502020204030204" pitchFamily="34" charset="0"/>
                          <a:ea typeface="宋体" panose="02010600030101010101" pitchFamily="2" charset="-122"/>
                        </a:rPr>
                        <a:t>711</a:t>
                      </a:r>
                      <a:endParaRPr lang="zh-CN" sz="900" dirty="0">
                        <a:effectLst/>
                        <a:latin typeface="Calibri" panose="020F0502020204030204" pitchFamily="34" charset="0"/>
                        <a:ea typeface="宋体" panose="02010600030101010101" pitchFamily="2" charset="-122"/>
                      </a:endParaRPr>
                    </a:p>
                  </a:txBody>
                  <a:tcPr marL="45833" marR="45833" marT="0" marB="0" anchor="b">
                    <a:lnL>
                      <a:noFill/>
                    </a:lnL>
                    <a:lnR>
                      <a:noFill/>
                    </a:lnR>
                    <a:lnT>
                      <a:noFill/>
                    </a:lnT>
                    <a:lnB>
                      <a:noFill/>
                    </a:lnB>
                  </a:tcPr>
                </a:tc>
              </a:tr>
            </a:tbl>
          </a:graphicData>
        </a:graphic>
      </p:graphicFrame>
      <p:sp>
        <p:nvSpPr>
          <p:cNvPr id="21" name="矩形 20"/>
          <p:cNvSpPr/>
          <p:nvPr/>
        </p:nvSpPr>
        <p:spPr bwMode="auto">
          <a:xfrm>
            <a:off x="8889477" y="2438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2" name="矩形 21"/>
          <p:cNvSpPr/>
          <p:nvPr/>
        </p:nvSpPr>
        <p:spPr bwMode="auto">
          <a:xfrm>
            <a:off x="8889477" y="2990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3" name="矩形 22"/>
          <p:cNvSpPr/>
          <p:nvPr/>
        </p:nvSpPr>
        <p:spPr bwMode="auto">
          <a:xfrm>
            <a:off x="8888024" y="3381121"/>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4" name="矩形 23"/>
          <p:cNvSpPr/>
          <p:nvPr/>
        </p:nvSpPr>
        <p:spPr bwMode="auto">
          <a:xfrm>
            <a:off x="8888024" y="4073125"/>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5" name="矩形 24"/>
          <p:cNvSpPr/>
          <p:nvPr/>
        </p:nvSpPr>
        <p:spPr bwMode="auto">
          <a:xfrm>
            <a:off x="8889477" y="434340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6" name="矩形 25"/>
          <p:cNvSpPr/>
          <p:nvPr/>
        </p:nvSpPr>
        <p:spPr bwMode="auto">
          <a:xfrm>
            <a:off x="8889477" y="4895850"/>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7" name="矩形 26"/>
          <p:cNvSpPr/>
          <p:nvPr/>
        </p:nvSpPr>
        <p:spPr bwMode="auto">
          <a:xfrm>
            <a:off x="8888023" y="3249044"/>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8" name="矩形 27"/>
          <p:cNvSpPr/>
          <p:nvPr/>
        </p:nvSpPr>
        <p:spPr bwMode="auto">
          <a:xfrm>
            <a:off x="8888025" y="4648200"/>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29" name="矩形 28"/>
          <p:cNvSpPr/>
          <p:nvPr/>
        </p:nvSpPr>
        <p:spPr bwMode="auto">
          <a:xfrm>
            <a:off x="8888022" y="5315303"/>
            <a:ext cx="3227775" cy="133350"/>
          </a:xfrm>
          <a:prstGeom prst="rect">
            <a:avLst/>
          </a:prstGeom>
          <a:noFill/>
          <a:ln w="15875"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
        <p:nvSpPr>
          <p:cNvPr id="31" name="矩形 30"/>
          <p:cNvSpPr/>
          <p:nvPr/>
        </p:nvSpPr>
        <p:spPr bwMode="auto">
          <a:xfrm>
            <a:off x="8888021" y="5736846"/>
            <a:ext cx="3227775" cy="133350"/>
          </a:xfrm>
          <a:prstGeom prst="rect">
            <a:avLst/>
          </a:prstGeom>
          <a:noFill/>
          <a:ln w="15875"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250485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dirty="0"/>
              <a:t>RSVP Requested</a:t>
            </a:r>
            <a:endParaRPr lang="en-GB" dirty="0"/>
          </a:p>
        </p:txBody>
      </p:sp>
      <p:sp>
        <p:nvSpPr>
          <p:cNvPr id="9218" name="Rectangle 2"/>
          <p:cNvSpPr>
            <a:spLocks noGrp="1" noChangeArrowheads="1"/>
          </p:cNvSpPr>
          <p:nvPr>
            <p:ph idx="1"/>
          </p:nvPr>
        </p:nvSpPr>
        <p:spPr>
          <a:xfrm>
            <a:off x="533401" y="1752600"/>
            <a:ext cx="8077200" cy="4419600"/>
          </a:xfrm>
          <a:ln/>
        </p:spPr>
        <p:txBody>
          <a:bodyPr/>
          <a:lstStyle/>
          <a:p>
            <a:pPr algn="just">
              <a:spcBef>
                <a:spcPts val="0"/>
              </a:spcBef>
              <a:spcAft>
                <a:spcPts val="600"/>
              </a:spcAft>
              <a:buFont typeface="Arial" panose="020B0604020202020204" pitchFamily="34" charset="0"/>
              <a:buChar char="•"/>
            </a:pPr>
            <a:r>
              <a:rPr lang="en-US" dirty="0">
                <a:solidFill>
                  <a:srgbClr val="0000FF"/>
                </a:solidFill>
              </a:rPr>
              <a:t>RSVP</a:t>
            </a:r>
            <a:r>
              <a:rPr lang="en-US" dirty="0"/>
              <a:t> (</a:t>
            </a:r>
            <a:r>
              <a:rPr lang="en-US" dirty="0" err="1"/>
              <a:t>Repondez</a:t>
            </a:r>
            <a:r>
              <a:rPr lang="en-US" dirty="0"/>
              <a:t>, </a:t>
            </a:r>
            <a:r>
              <a:rPr lang="en-US" dirty="0" err="1"/>
              <a:t>s'il</a:t>
            </a:r>
            <a:r>
              <a:rPr lang="en-US" dirty="0"/>
              <a:t> </a:t>
            </a:r>
            <a:r>
              <a:rPr lang="en-US" dirty="0" err="1"/>
              <a:t>vous</a:t>
            </a:r>
            <a:r>
              <a:rPr lang="en-US" dirty="0"/>
              <a:t> </a:t>
            </a:r>
            <a:r>
              <a:rPr lang="en-US" dirty="0" err="1"/>
              <a:t>plaît</a:t>
            </a:r>
            <a:r>
              <a:rPr lang="en-US" dirty="0"/>
              <a:t>) is Requested to </a:t>
            </a:r>
            <a:r>
              <a:rPr lang="en-US" dirty="0" smtClean="0"/>
              <a:t>prepare </a:t>
            </a:r>
            <a:r>
              <a:rPr lang="en-US" dirty="0"/>
              <a:t>appropriately.</a:t>
            </a:r>
          </a:p>
          <a:p>
            <a:pPr algn="just">
              <a:spcBef>
                <a:spcPts val="0"/>
              </a:spcBef>
              <a:spcAft>
                <a:spcPts val="600"/>
              </a:spcAft>
              <a:buFont typeface="Arial" panose="020B0604020202020204" pitchFamily="34" charset="0"/>
              <a:buChar char="•"/>
            </a:pPr>
            <a:r>
              <a:rPr lang="en-US" dirty="0"/>
              <a:t>If you would, please register for the 802 Wireless Interim Session, </a:t>
            </a:r>
            <a:r>
              <a:rPr lang="en-US" dirty="0" smtClean="0"/>
              <a:t>and </a:t>
            </a:r>
            <a:r>
              <a:rPr lang="en-US" dirty="0"/>
              <a:t>make your Hotel Reservation prior to a Deadline of </a:t>
            </a:r>
            <a:r>
              <a:rPr lang="en-US" dirty="0">
                <a:solidFill>
                  <a:srgbClr val="0000FF"/>
                </a:solidFill>
              </a:rPr>
              <a:t>Dec 16, 2022 </a:t>
            </a:r>
          </a:p>
          <a:p>
            <a:pPr lvl="1" algn="just">
              <a:buFont typeface="Arial" panose="020B0604020202020204" pitchFamily="34" charset="0"/>
              <a:buChar char="–"/>
              <a:defRPr/>
            </a:pPr>
            <a:r>
              <a:rPr lang="en-US" sz="1800" kern="1200" dirty="0"/>
              <a:t>802W Interim Session Registration Website: </a:t>
            </a:r>
            <a:r>
              <a:rPr lang="en-US" sz="1800" kern="1200" dirty="0">
                <a:hlinkClick r:id="rId3"/>
              </a:rPr>
              <a:t>https://cvent.me/nX5xrY</a:t>
            </a:r>
            <a:endParaRPr lang="en-US" sz="1800" kern="1200" dirty="0"/>
          </a:p>
          <a:p>
            <a:pPr lvl="1" algn="just">
              <a:buFont typeface="Arial" panose="020B0604020202020204" pitchFamily="34" charset="0"/>
              <a:buChar char="–"/>
              <a:defRPr/>
            </a:pPr>
            <a:r>
              <a:rPr lang="en-US" sz="1800" kern="1200" dirty="0"/>
              <a:t>Hotel LINK FOR RESERVATIONS: </a:t>
            </a:r>
            <a:r>
              <a:rPr lang="en-US" sz="1800" kern="1200" dirty="0">
                <a:hlinkClick r:id="rId4"/>
              </a:rPr>
              <a:t>https://book.passkey.com/e/50451808</a:t>
            </a:r>
            <a:endParaRPr lang="en-US" sz="1800" kern="1200" dirty="0"/>
          </a:p>
          <a:p>
            <a:pPr algn="just">
              <a:spcBef>
                <a:spcPts val="0"/>
              </a:spcBef>
              <a:spcAft>
                <a:spcPts val="600"/>
              </a:spcAft>
              <a:buFont typeface="Arial" panose="020B0604020202020204" pitchFamily="34" charset="0"/>
              <a:buChar char="•"/>
            </a:pPr>
            <a:endParaRPr lang="en-US" dirty="0"/>
          </a:p>
          <a:p>
            <a:pPr algn="just">
              <a:spcBef>
                <a:spcPts val="0"/>
              </a:spcBef>
              <a:spcAft>
                <a:spcPts val="600"/>
              </a:spcAft>
              <a:buFont typeface="Arial" panose="020B0604020202020204" pitchFamily="34" charset="0"/>
              <a:buChar char="•"/>
            </a:pPr>
            <a:r>
              <a:rPr lang="en-US" dirty="0"/>
              <a:t>To RSVP, Please send an email to Tony Xiao Han and cc Jon Rosdahl and Face to Face events:</a:t>
            </a:r>
          </a:p>
          <a:p>
            <a:pPr lvl="1" algn="just">
              <a:buFont typeface="Arial" panose="020B0604020202020204" pitchFamily="34" charset="0"/>
              <a:buChar char="–"/>
              <a:defRPr/>
            </a:pPr>
            <a:r>
              <a:rPr lang="en-US" sz="1800" kern="1200" dirty="0"/>
              <a:t>To: tony.hanxiao@huawei.com </a:t>
            </a:r>
          </a:p>
          <a:p>
            <a:pPr lvl="1" algn="just">
              <a:buFont typeface="Arial" panose="020B0604020202020204" pitchFamily="34" charset="0"/>
              <a:buChar char="–"/>
              <a:defRPr/>
            </a:pPr>
            <a:r>
              <a:rPr lang="en-US" sz="1800" kern="1200" dirty="0"/>
              <a:t>cc: jrosdahl@ieee.org, 802info@facetoface-events.com </a:t>
            </a:r>
          </a:p>
          <a:p>
            <a:pPr algn="just">
              <a:spcBef>
                <a:spcPts val="0"/>
              </a:spcBef>
              <a:spcAft>
                <a:spcPts val="600"/>
              </a:spcAft>
              <a:buFont typeface="Arial" panose="020B0604020202020204" pitchFamily="34" charset="0"/>
              <a:buChar char="•"/>
            </a:pPr>
            <a:endParaRPr lang="en-US" dirty="0"/>
          </a:p>
          <a:p>
            <a:pPr marL="361950" lvl="1" indent="0" algn="just">
              <a:spcBef>
                <a:spcPts val="0"/>
              </a:spcBef>
              <a:spcAft>
                <a:spcPts val="600"/>
              </a:spcAft>
              <a:buNone/>
            </a:pPr>
            <a:endParaRPr lang="en-US" altLang="zh-CN" sz="1800" dirty="0"/>
          </a:p>
        </p:txBody>
      </p:sp>
      <p:sp>
        <p:nvSpPr>
          <p:cNvPr id="5" name="Footer Placeholder 4"/>
          <p:cNvSpPr>
            <a:spLocks noGrp="1"/>
          </p:cNvSpPr>
          <p:nvPr>
            <p:ph type="ftr" idx="4294967295"/>
          </p:nvPr>
        </p:nvSpPr>
        <p:spPr>
          <a:xfrm>
            <a:off x="7143757" y="6475414"/>
            <a:ext cx="4246027" cy="180975"/>
          </a:xfrm>
          <a:prstGeom prst="rect">
            <a:avLst/>
          </a:prstGeom>
        </p:spPr>
        <p:txBody>
          <a:bodyPr/>
          <a:lstStyle/>
          <a:p>
            <a:r>
              <a:rPr lang="en-GB" dirty="0" smtClean="0"/>
              <a:t>Tony Xiao Han (Huawei)</a:t>
            </a:r>
            <a:endParaRPr lang="en-GB" dirty="0"/>
          </a:p>
        </p:txBody>
      </p:sp>
      <p:graphicFrame>
        <p:nvGraphicFramePr>
          <p:cNvPr id="6" name="表格 10"/>
          <p:cNvGraphicFramePr>
            <a:graphicFrameLocks noGrp="1"/>
          </p:cNvGraphicFramePr>
          <p:nvPr>
            <p:extLst>
              <p:ext uri="{D42A27DB-BD31-4B8C-83A1-F6EECF244321}">
                <p14:modId xmlns:p14="http://schemas.microsoft.com/office/powerpoint/2010/main" val="647991664"/>
              </p:ext>
            </p:extLst>
          </p:nvPr>
        </p:nvGraphicFramePr>
        <p:xfrm>
          <a:off x="9525000" y="1277120"/>
          <a:ext cx="2009945" cy="2213434"/>
        </p:xfrm>
        <a:graphic>
          <a:graphicData uri="http://schemas.openxmlformats.org/drawingml/2006/table">
            <a:tbl>
              <a:tblPr firstRow="1" bandRow="1">
                <a:tableStyleId>{C4B1156A-380E-4F78-BDF5-A606A8083BF9}</a:tableStyleId>
              </a:tblPr>
              <a:tblGrid>
                <a:gridCol w="2009945"/>
              </a:tblGrid>
              <a:tr h="245296">
                <a:tc>
                  <a:txBody>
                    <a:bodyPr/>
                    <a:lstStyle/>
                    <a:p>
                      <a:pPr algn="ctr"/>
                      <a:r>
                        <a:rPr lang="en-US" altLang="zh-CN" sz="1200" dirty="0" smtClean="0">
                          <a:solidFill>
                            <a:srgbClr val="0000FF"/>
                          </a:solidFill>
                        </a:rPr>
                        <a:t>Confirmed attendance</a:t>
                      </a:r>
                      <a:endParaRPr lang="zh-CN" altLang="en-US" sz="1200" dirty="0">
                        <a:solidFill>
                          <a:srgbClr val="0000FF"/>
                        </a:solidFill>
                      </a:endParaRPr>
                    </a:p>
                  </a:txBody>
                  <a:tcPr marL="36000" marR="36000" marT="17925" marB="17925"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Dong Wei (NXP)</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pt-BR" altLang="zh-CN" sz="1200" kern="1200" dirty="0" smtClean="0">
                          <a:solidFill>
                            <a:schemeClr val="tx1"/>
                          </a:solidFill>
                          <a:latin typeface="+mn-lt"/>
                          <a:ea typeface="+mn-ea"/>
                          <a:cs typeface="+mn-cs"/>
                        </a:rPr>
                        <a:t>Claudio da Silva (Meta)</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Sang Kim (LGE)</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err="1" smtClean="0">
                          <a:solidFill>
                            <a:schemeClr val="tx1"/>
                          </a:solidFill>
                          <a:latin typeface="+mn-lt"/>
                          <a:ea typeface="+mn-ea"/>
                          <a:cs typeface="+mn-cs"/>
                        </a:rPr>
                        <a:t>Dongguk</a:t>
                      </a:r>
                      <a:r>
                        <a:rPr lang="en-US" altLang="zh-CN" sz="1200" kern="1200" dirty="0" smtClean="0">
                          <a:solidFill>
                            <a:schemeClr val="tx1"/>
                          </a:solidFill>
                          <a:latin typeface="+mn-lt"/>
                          <a:ea typeface="+mn-ea"/>
                          <a:cs typeface="+mn-cs"/>
                        </a:rPr>
                        <a:t> Lim (LGE)</a:t>
                      </a: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Leif Wilhelmsson (Ericsson)</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kern="1200" dirty="0" smtClean="0">
                          <a:solidFill>
                            <a:schemeClr val="tx1"/>
                          </a:solidFill>
                          <a:latin typeface="+mn-lt"/>
                          <a:ea typeface="+mn-ea"/>
                          <a:cs typeface="+mn-cs"/>
                        </a:rPr>
                        <a:t>Ali Raissinia (Qualcomm)</a:t>
                      </a: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r h="8956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200" kern="1200" dirty="0" smtClean="0">
                        <a:solidFill>
                          <a:schemeClr val="tx1"/>
                        </a:solidFill>
                        <a:latin typeface="+mn-lt"/>
                        <a:ea typeface="+mn-ea"/>
                        <a:cs typeface="+mn-cs"/>
                      </a:endParaRPr>
                    </a:p>
                  </a:txBody>
                  <a:tcPr marL="36000" marR="36000" marT="17901" marB="17901" anchor="ctr"/>
                </a:tc>
              </a:tr>
            </a:tbl>
          </a:graphicData>
        </a:graphic>
      </p:graphicFrame>
    </p:spTree>
    <p:extLst>
      <p:ext uri="{BB962C8B-B14F-4D97-AF65-F5344CB8AC3E}">
        <p14:creationId xmlns:p14="http://schemas.microsoft.com/office/powerpoint/2010/main" val="7590147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For our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a:t>
            </a:r>
            <a:endParaRPr lang="en-US" altLang="zh-CN" sz="1050" b="1" kern="0" dirty="0"/>
          </a:p>
        </p:txBody>
      </p:sp>
    </p:spTree>
    <p:extLst>
      <p:ext uri="{BB962C8B-B14F-4D97-AF65-F5344CB8AC3E}">
        <p14:creationId xmlns:p14="http://schemas.microsoft.com/office/powerpoint/2010/main" val="208213519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1143000" y="2514600"/>
            <a:ext cx="9296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Motions on </a:t>
            </a:r>
            <a:r>
              <a:rPr lang="en-US" altLang="zh-CN" sz="4000" dirty="0">
                <a:solidFill>
                  <a:srgbClr val="0000FF"/>
                </a:solidFill>
              </a:rPr>
              <a:t>	December	5</a:t>
            </a:r>
            <a:r>
              <a:rPr lang="en-US" altLang="zh-CN" sz="4000" dirty="0" smtClean="0">
                <a:solidFill>
                  <a:srgbClr val="0000FF"/>
                </a:solidFill>
              </a:rPr>
              <a:t>, or 6?</a:t>
            </a:r>
            <a:r>
              <a:rPr lang="en-US" altLang="zh-CN" sz="4000" dirty="0">
                <a:solidFill>
                  <a:srgbClr val="0000FF"/>
                </a:solidFill>
              </a:rPr>
              <a:t>	</a:t>
            </a:r>
            <a:endParaRPr lang="en-US" altLang="zh-CN" sz="4000" dirty="0" smtClean="0">
              <a:solidFill>
                <a:srgbClr val="0000FF"/>
              </a:solidFill>
            </a:endParaRPr>
          </a:p>
          <a:p>
            <a:pPr algn="ctr">
              <a:buFontTx/>
              <a:buNone/>
            </a:pPr>
            <a:r>
              <a:rPr lang="en-US" altLang="zh-CN" sz="4000" dirty="0">
                <a:solidFill>
                  <a:srgbClr val="0000FF"/>
                </a:solidFill>
              </a:rPr>
              <a:t>09</a:t>
            </a:r>
            <a:r>
              <a:rPr lang="zh-CN" altLang="en-US" sz="4000" dirty="0">
                <a:solidFill>
                  <a:srgbClr val="0000FF"/>
                </a:solidFill>
              </a:rPr>
              <a:t>：</a:t>
            </a:r>
            <a:r>
              <a:rPr lang="en-US" altLang="zh-CN" sz="4000" dirty="0">
                <a:solidFill>
                  <a:srgbClr val="0000FF"/>
                </a:solidFill>
              </a:rPr>
              <a:t>00 - 11:00 ET</a:t>
            </a:r>
          </a:p>
          <a:p>
            <a:pPr lvl="1"/>
            <a:endParaRPr lang="en-US" altLang="en-US" sz="3600" dirty="0"/>
          </a:p>
        </p:txBody>
      </p:sp>
    </p:spTree>
    <p:extLst>
      <p:ext uri="{BB962C8B-B14F-4D97-AF65-F5344CB8AC3E}">
        <p14:creationId xmlns:p14="http://schemas.microsoft.com/office/powerpoint/2010/main" val="206053440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smtClean="0"/>
              <a:t>CID</a:t>
            </a:r>
            <a:r>
              <a:rPr lang="en-US" altLang="zh-CN" sz="1600" dirty="0"/>
              <a:t>: 538, 96, 494,539, 785, 888, 158, 289, 757, 347, 758, 497, 542, 579, 889, 122, 157, 759, 883, 882, 540, and </a:t>
            </a:r>
            <a:r>
              <a:rPr lang="en-US" altLang="zh-CN" sz="1600" dirty="0" smtClean="0"/>
              <a:t>908</a:t>
            </a:r>
            <a:endParaRPr lang="en-US" altLang="zh-CN" sz="1600" dirty="0"/>
          </a:p>
          <a:p>
            <a:pPr lvl="1" algn="just">
              <a:buFont typeface="Arial" panose="020B0604020202020204" pitchFamily="34" charset="0"/>
              <a:buChar char="–"/>
              <a:defRPr/>
            </a:pPr>
            <a:r>
              <a:rPr lang="en-US" altLang="zh-CN" sz="1600" dirty="0" smtClean="0"/>
              <a:t>as </a:t>
            </a:r>
            <a:r>
              <a:rPr lang="en-US" altLang="zh-CN" sz="1600" dirty="0"/>
              <a:t>specified in 22/1330r2 CC40 CR for clause 11.21.18.6</a:t>
            </a:r>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Dongguk Lim 	</a:t>
            </a:r>
            <a:r>
              <a:rPr lang="en-US" altLang="zh-CN" sz="1800" b="1" dirty="0"/>
              <a:t>	</a:t>
            </a:r>
            <a:r>
              <a:rPr lang="en-US" altLang="zh-CN" sz="1800" b="1" kern="0" dirty="0"/>
              <a:t>Second: Sang Kim</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a:t>22/1330r2 </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0253962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smtClean="0"/>
              <a:t>    This </a:t>
            </a:r>
            <a:r>
              <a:rPr lang="en-US" altLang="en-US" dirty="0"/>
              <a:t>presentation contains the IEEE 802.11 Task Group bf agenda items for the teleconference calls on </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1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5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6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8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12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 -- </a:t>
            </a:r>
            <a:r>
              <a:rPr lang="en-US" altLang="zh-CN" sz="1100" dirty="0">
                <a:solidFill>
                  <a:srgbClr val="FF0000"/>
                </a:solidFill>
                <a:cs typeface="Times New Roman" panose="02020603050405020304" pitchFamily="18" charset="0"/>
              </a:rPr>
              <a:t>CAC</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13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strike="sngStrike" dirty="0">
                <a:solidFill>
                  <a:schemeClr val="bg1">
                    <a:lumMod val="50000"/>
                  </a:schemeClr>
                </a:solidFill>
                <a:cs typeface="Times New Roman" panose="02020603050405020304" pitchFamily="18" charset="0"/>
              </a:rPr>
              <a:t>December	15	(Thursday),	22</a:t>
            </a:r>
            <a:r>
              <a:rPr lang="zh-CN" altLang="en-US" sz="1100" strike="sngStrike" dirty="0">
                <a:solidFill>
                  <a:schemeClr val="bg1">
                    <a:lumMod val="50000"/>
                  </a:schemeClr>
                </a:solidFill>
                <a:cs typeface="Times New Roman" panose="02020603050405020304" pitchFamily="18" charset="0"/>
              </a:rPr>
              <a:t>：</a:t>
            </a:r>
            <a:r>
              <a:rPr lang="en-US" altLang="zh-CN" sz="1100" strike="sngStrike" dirty="0">
                <a:solidFill>
                  <a:schemeClr val="bg1">
                    <a:lumMod val="50000"/>
                  </a:schemeClr>
                </a:solidFill>
                <a:cs typeface="Times New Roman" panose="02020603050405020304" pitchFamily="18" charset="0"/>
              </a:rPr>
              <a:t>00 - 00:00 ET</a:t>
            </a:r>
            <a:r>
              <a:rPr lang="en-US" altLang="zh-CN" sz="1100" dirty="0">
                <a:solidFill>
                  <a:schemeClr val="bg1">
                    <a:lumMod val="50000"/>
                  </a:schemeClr>
                </a:solidFill>
                <a:cs typeface="Times New Roman" panose="02020603050405020304" pitchFamily="18" charset="0"/>
              </a:rPr>
              <a:t> - 1st Workshop on Wi-Fi Sensing (</a:t>
            </a:r>
            <a:r>
              <a:rPr lang="en-US" altLang="zh-CN" sz="1100" dirty="0" err="1">
                <a:solidFill>
                  <a:schemeClr val="bg1">
                    <a:lumMod val="50000"/>
                  </a:schemeClr>
                </a:solidFill>
                <a:cs typeface="Times New Roman" panose="02020603050405020304" pitchFamily="18" charset="0"/>
              </a:rPr>
              <a:t>WiSe</a:t>
            </a:r>
            <a:r>
              <a:rPr lang="en-US" altLang="zh-CN" sz="1100" dirty="0">
                <a:solidFill>
                  <a:schemeClr val="bg1">
                    <a:lumMod val="50000"/>
                  </a:schemeClr>
                </a:solidFill>
                <a:cs typeface="Times New Roman" panose="02020603050405020304" pitchFamily="18" charset="0"/>
              </a:rPr>
              <a:t> 1)</a:t>
            </a:r>
            <a:endParaRPr lang="en-US" altLang="zh-CN" sz="1100" dirty="0">
              <a:solidFill>
                <a:srgbClr val="00B0F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endParaRPr lang="en-US" altLang="zh-CN" sz="1100" dirty="0">
              <a:solidFill>
                <a:srgbClr val="00B05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19	(Monday),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endParaRPr lang="en-US" altLang="zh-CN" sz="1100" dirty="0">
              <a:solidFill>
                <a:srgbClr val="FF0000"/>
              </a:solidFill>
              <a:cs typeface="Times New Roman" panose="02020603050405020304" pitchFamily="18" charset="0"/>
            </a:endParaRP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50"/>
                </a:solidFill>
                <a:cs typeface="Times New Roman" panose="02020603050405020304" pitchFamily="18" charset="0"/>
              </a:rPr>
              <a:t>December 	20	(Tuesday),	09</a:t>
            </a:r>
            <a:r>
              <a:rPr lang="zh-CN" altLang="en-US" sz="1100" dirty="0">
                <a:solidFill>
                  <a:srgbClr val="00B050"/>
                </a:solidFill>
                <a:cs typeface="Times New Roman" panose="02020603050405020304" pitchFamily="18" charset="0"/>
              </a:rPr>
              <a:t>：</a:t>
            </a:r>
            <a:r>
              <a:rPr lang="en-US" altLang="zh-CN" sz="1100" dirty="0">
                <a:solidFill>
                  <a:srgbClr val="00B050"/>
                </a:solidFill>
                <a:cs typeface="Times New Roman" panose="02020603050405020304" pitchFamily="18" charset="0"/>
              </a:rPr>
              <a:t>00 - 11:00 ET</a:t>
            </a:r>
          </a:p>
          <a:p>
            <a:pPr marL="685800" lvl="2" indent="-285750" algn="just">
              <a:spcBef>
                <a:spcPct val="0"/>
              </a:spcBef>
              <a:spcAft>
                <a:spcPts val="0"/>
              </a:spcAft>
              <a:buClr>
                <a:srgbClr val="000000"/>
              </a:buClr>
              <a:buFont typeface="Times New Roman" panose="02020603050405020304" pitchFamily="18" charset="0"/>
              <a:buChar char="―"/>
              <a:defRPr/>
            </a:pPr>
            <a:r>
              <a:rPr lang="en-US" altLang="zh-CN" sz="1100" dirty="0">
                <a:solidFill>
                  <a:srgbClr val="00B0F0"/>
                </a:solidFill>
                <a:cs typeface="Times New Roman" panose="02020603050405020304" pitchFamily="18" charset="0"/>
              </a:rPr>
              <a:t>December	22	(Thursday),	22</a:t>
            </a:r>
            <a:r>
              <a:rPr lang="zh-CN" altLang="en-US" sz="1100" dirty="0">
                <a:solidFill>
                  <a:srgbClr val="00B0F0"/>
                </a:solidFill>
                <a:cs typeface="Times New Roman" panose="02020603050405020304" pitchFamily="18" charset="0"/>
              </a:rPr>
              <a:t>：</a:t>
            </a:r>
            <a:r>
              <a:rPr lang="en-US" altLang="zh-CN" sz="1100" dirty="0">
                <a:solidFill>
                  <a:srgbClr val="00B0F0"/>
                </a:solidFill>
                <a:cs typeface="Times New Roman" panose="02020603050405020304" pitchFamily="18" charset="0"/>
              </a:rPr>
              <a:t>00 - 00:00 ET</a:t>
            </a:r>
            <a:endParaRPr lang="en-US" altLang="zh-CN" sz="1100" dirty="0">
              <a:solidFill>
                <a:srgbClr val="FF3300"/>
              </a:solidFill>
              <a:cs typeface="Times New Roman" panose="02020603050405020304" pitchFamily="18" charset="0"/>
            </a:endParaRPr>
          </a:p>
        </p:txBody>
      </p:sp>
      <p:sp>
        <p:nvSpPr>
          <p:cNvPr id="717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196</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603, 326, 845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22/1896r0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Zinan Lin 	</a:t>
            </a:r>
            <a:r>
              <a:rPr lang="en-US" altLang="zh-CN" sz="1800" b="1" dirty="0"/>
              <a:t>	</a:t>
            </a:r>
            <a:r>
              <a:rPr lang="en-US" altLang="zh-CN" sz="1800" b="1" kern="0" dirty="0"/>
              <a:t>Second: Ray Yang</a:t>
            </a:r>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a:t>
            </a:r>
            <a:r>
              <a:rPr lang="en-US" altLang="zh-CN" kern="0" dirty="0"/>
              <a:t>document </a:t>
            </a:r>
            <a:r>
              <a:rPr lang="en-US" altLang="zh-CN" dirty="0" smtClean="0"/>
              <a:t>22/1896r0</a:t>
            </a:r>
            <a:endParaRPr lang="en-US" altLang="zh-CN" kern="0" dirty="0"/>
          </a:p>
          <a:p>
            <a:pPr marL="628650" lvl="2">
              <a:buFont typeface="微软雅黑" panose="020B0503020204020204" pitchFamily="34" charset="-122"/>
              <a:buChar char="–"/>
              <a:defRPr/>
            </a:pPr>
            <a:r>
              <a:rPr lang="en-US" altLang="zh-CN" kern="0" dirty="0"/>
              <a:t>SP 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398021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197</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108,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11-22-1862r0</a:t>
            </a: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Claudio da Silva	</a:t>
            </a:r>
            <a:r>
              <a:rPr lang="en-US" altLang="zh-CN" sz="1800" b="1" dirty="0"/>
              <a:t>	</a:t>
            </a:r>
            <a:r>
              <a:rPr lang="en-US" altLang="zh-CN" sz="1800" b="1" kern="0" dirty="0"/>
              <a:t>Second: Yan Xin</a:t>
            </a:r>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kern="0" dirty="0"/>
          </a:p>
          <a:p>
            <a:pPr marL="628650" lvl="2">
              <a:buFont typeface="微软雅黑" panose="020B0503020204020204" pitchFamily="34" charset="-122"/>
              <a:buChar char="–"/>
              <a:defRPr/>
            </a:pPr>
            <a:r>
              <a:rPr lang="en-US" altLang="zh-CN" kern="0" dirty="0" smtClean="0"/>
              <a:t>Related document </a:t>
            </a:r>
            <a:r>
              <a:rPr lang="en-US" altLang="zh-CN" dirty="0"/>
              <a:t>22/1862r0</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414112333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198</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748 and 749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22/1916r2</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22/1916r2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17875991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199</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55, 56, 57, 58, 59, 105, 113, 251, 252, 253, 457, 112, 114, 115, 116, 328, 390, 678, 823, 833</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22/1772r4</a:t>
            </a:r>
            <a:endParaRPr lang="en-US" altLang="zh-CN" sz="1800" b="1" kern="0" dirty="0" smtClean="0"/>
          </a:p>
          <a:p>
            <a:pPr marL="342900" lvl="1" indent="-342900" algn="just">
              <a:buFont typeface="Arial" panose="020B0604020202020204" pitchFamily="34" charset="0"/>
              <a:buChar char="•"/>
              <a:defRPr/>
            </a:pPr>
            <a:endParaRPr lang="en-US" altLang="zh-CN" sz="1800" b="1" kern="0" dirty="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22/1772r4</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52166739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200</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834, </a:t>
            </a:r>
            <a:r>
              <a:rPr lang="en-US" altLang="zh-CN" sz="1600" dirty="0" smtClean="0"/>
              <a:t>896</a:t>
            </a:r>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22/1913r1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Naren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22/1913r1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2982670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201</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256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22/1952r1</a:t>
            </a:r>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Junghoon Suh </a:t>
            </a:r>
            <a:r>
              <a:rPr lang="en-US" altLang="zh-CN" sz="1800" b="1" kern="0" dirty="0" smtClean="0"/>
              <a:t>	</a:t>
            </a:r>
            <a:r>
              <a:rPr lang="en-US" altLang="zh-CN" sz="1800" b="1" dirty="0" smtClean="0"/>
              <a:t>	</a:t>
            </a:r>
            <a:r>
              <a:rPr lang="en-US" altLang="zh-CN" sz="1800" b="1" kern="0" dirty="0" smtClean="0"/>
              <a:t>Second</a:t>
            </a:r>
            <a:r>
              <a:rPr lang="en-US" altLang="zh-CN" sz="1800" b="1" kern="0" dirty="0"/>
              <a:t>: Yan Xin</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22/1952r1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315420929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202</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527, 572, 505, 506, 179, 292, 419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22/1953r0 </a:t>
            </a:r>
            <a:endParaRPr lang="en-US" altLang="zh-CN" sz="1600" dirty="0" smtClean="0"/>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Claudio da Silva </a:t>
            </a:r>
            <a:r>
              <a:rPr lang="en-US" altLang="zh-CN" sz="1800" b="1" kern="0" dirty="0" smtClean="0"/>
              <a:t>	</a:t>
            </a:r>
            <a:r>
              <a:rPr lang="en-US" altLang="zh-CN" sz="1800" b="1" dirty="0" smtClean="0"/>
              <a:t>	</a:t>
            </a:r>
            <a:r>
              <a:rPr lang="en-US" altLang="zh-CN" sz="1800" b="1" kern="0" dirty="0" smtClean="0"/>
              <a:t>Second</a:t>
            </a:r>
            <a:r>
              <a:rPr lang="en-US" altLang="zh-CN" sz="1800" b="1" kern="0" dirty="0"/>
              <a:t>: </a:t>
            </a:r>
            <a:r>
              <a:rPr lang="en-US" altLang="zh-CN" sz="1800" b="1" kern="0" dirty="0" err="1"/>
              <a:t>Dongguk</a:t>
            </a:r>
            <a:r>
              <a:rPr lang="en-US" altLang="zh-CN" sz="1800" b="1" kern="0" dirty="0"/>
              <a:t> Lim</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22/1953r0 </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74162754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203</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 53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a:t>
            </a:r>
            <a:r>
              <a:rPr lang="en-US" altLang="zh-CN" sz="1600" dirty="0" smtClean="0"/>
              <a:t>22/1958r3</a:t>
            </a:r>
          </a:p>
          <a:p>
            <a:pPr lvl="1" algn="just">
              <a:buFont typeface="Arial" panose="020B0604020202020204" pitchFamily="34" charset="0"/>
              <a:buChar char="–"/>
              <a:defRPr/>
            </a:pPr>
            <a:endParaRPr lang="en-US" altLang="zh-CN" sz="16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a:t>
            </a:r>
            <a:r>
              <a:rPr lang="en-US" altLang="zh-CN" sz="1800" b="1" kern="0" dirty="0"/>
              <a:t>: Pei Zhou</a:t>
            </a:r>
            <a:r>
              <a:rPr lang="en-US" altLang="zh-CN" sz="1800" b="1" kern="0" dirty="0" smtClean="0"/>
              <a:t>	</a:t>
            </a:r>
            <a:r>
              <a:rPr lang="en-US" altLang="zh-CN" sz="1800" b="1" dirty="0" smtClean="0"/>
              <a:t>	</a:t>
            </a:r>
            <a:r>
              <a:rPr lang="en-US" altLang="zh-CN" sz="1800" b="1" kern="0" dirty="0" smtClean="0"/>
              <a:t>Second</a:t>
            </a:r>
            <a:r>
              <a:rPr lang="en-US" altLang="zh-CN" sz="1800" b="1" kern="0" dirty="0"/>
              <a:t>: Chaoming Luo</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smtClean="0"/>
              <a:t>22/1958r3</a:t>
            </a:r>
            <a:endParaRPr lang="en-US" altLang="zh-CN" dirty="0"/>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758262892"/>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204</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en-US" altLang="zh-CN" sz="1600" dirty="0"/>
              <a:t>CIDs 243, 478, 557, 626, 627, 795, 796, 867, 909 </a:t>
            </a:r>
            <a:endParaRPr lang="en-US" altLang="zh-CN" sz="1600" dirty="0" smtClean="0"/>
          </a:p>
          <a:p>
            <a:pPr lvl="1" algn="just">
              <a:buFont typeface="Arial" panose="020B0604020202020204" pitchFamily="34" charset="0"/>
              <a:buChar char="–"/>
              <a:defRPr/>
            </a:pPr>
            <a:r>
              <a:rPr lang="en-US" altLang="zh-CN" sz="1600" dirty="0" smtClean="0"/>
              <a:t>as </a:t>
            </a:r>
            <a:r>
              <a:rPr lang="en-US" altLang="zh-CN" sz="1600" dirty="0"/>
              <a:t>specified in 22/1897r2</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err="1"/>
              <a:t>Mengshi</a:t>
            </a:r>
            <a:r>
              <a:rPr lang="en-US" altLang="zh-CN" sz="1800" b="1" kern="0" dirty="0"/>
              <a:t> Hu	</a:t>
            </a:r>
            <a:r>
              <a:rPr lang="en-US" altLang="zh-CN" sz="1800" b="1" dirty="0" smtClean="0"/>
              <a:t>	</a:t>
            </a:r>
            <a:r>
              <a:rPr lang="en-US" altLang="zh-CN" sz="1800" b="1" kern="0" dirty="0" smtClean="0"/>
              <a:t>Second</a:t>
            </a:r>
            <a:r>
              <a:rPr lang="en-US" altLang="zh-CN" sz="1800" b="1" kern="0" dirty="0"/>
              <a:t>: </a:t>
            </a:r>
            <a:r>
              <a:rPr lang="en-US" altLang="zh-CN" sz="1800" b="1" kern="0" dirty="0" err="1"/>
              <a:t>Rui</a:t>
            </a:r>
            <a:r>
              <a:rPr lang="en-US" altLang="zh-CN" sz="1800" b="1" kern="0" dirty="0"/>
              <a:t> Du</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22/1897r2</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449348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None/>
            </a:pPr>
            <a:r>
              <a:rPr lang="en-US" altLang="zh-CN" sz="4000" dirty="0"/>
              <a:t>Motion </a:t>
            </a:r>
            <a:r>
              <a:rPr lang="en-US" altLang="zh-CN" sz="4000" dirty="0" smtClean="0"/>
              <a:t>205</a:t>
            </a:r>
            <a:endParaRPr lang="en-US" altLang="en-US" sz="3600" dirty="0"/>
          </a:p>
        </p:txBody>
      </p:sp>
      <p:sp>
        <p:nvSpPr>
          <p:cNvPr id="5" name="Rectangle 3"/>
          <p:cNvSpPr txBox="1">
            <a:spLocks noChangeArrowheads="1"/>
          </p:cNvSpPr>
          <p:nvPr/>
        </p:nvSpPr>
        <p:spPr bwMode="auto">
          <a:xfrm>
            <a:off x="762000" y="1295400"/>
            <a:ext cx="107442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Move to approve resolutions to the following CIDs listed in the following document and incorporate the text changes into the latest </a:t>
            </a:r>
            <a:r>
              <a:rPr lang="en-US" altLang="zh-CN" sz="1800" b="1" kern="0" dirty="0" err="1"/>
              <a:t>TGbf</a:t>
            </a:r>
            <a:r>
              <a:rPr lang="en-US" altLang="zh-CN" sz="1800" b="1" kern="0" dirty="0"/>
              <a:t> </a:t>
            </a:r>
            <a:r>
              <a:rPr lang="en-US" altLang="zh-CN" sz="1800" b="1" kern="0" dirty="0" smtClean="0"/>
              <a:t>draft:</a:t>
            </a:r>
            <a:endParaRPr lang="en-US" altLang="zh-CN" sz="1800" b="1" kern="0" dirty="0"/>
          </a:p>
          <a:p>
            <a:pPr lvl="1" algn="just">
              <a:buFont typeface="Arial" panose="020B0604020202020204" pitchFamily="34" charset="0"/>
              <a:buChar char="–"/>
              <a:defRPr/>
            </a:pPr>
            <a:r>
              <a:rPr lang="pt-BR" altLang="zh-CN" sz="1600" dirty="0" smtClean="0"/>
              <a:t>CIDs</a:t>
            </a:r>
            <a:r>
              <a:rPr lang="pt-BR" altLang="zh-CN" sz="1600" dirty="0"/>
              <a:t>: 300 479 303 319 502 </a:t>
            </a:r>
            <a:r>
              <a:rPr lang="pt-BR" altLang="zh-CN" sz="1600" dirty="0" smtClean="0"/>
              <a:t>574</a:t>
            </a:r>
          </a:p>
          <a:p>
            <a:pPr lvl="1" algn="just">
              <a:buFont typeface="Arial" panose="020B0604020202020204" pitchFamily="34" charset="0"/>
              <a:buChar char="–"/>
              <a:defRPr/>
            </a:pPr>
            <a:r>
              <a:rPr lang="en-US" altLang="zh-CN" sz="1600" dirty="0" smtClean="0"/>
              <a:t>as </a:t>
            </a:r>
            <a:r>
              <a:rPr lang="en-US" altLang="zh-CN" sz="1600" dirty="0"/>
              <a:t>specified in 22/1956r1</a:t>
            </a:r>
            <a:endParaRPr lang="en-US" altLang="zh-CN" sz="1600" b="1" kern="0" dirty="0" smtClean="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a:t>Move: </a:t>
            </a:r>
            <a:r>
              <a:rPr lang="en-US" altLang="zh-CN" sz="1800" b="1" kern="0" dirty="0" smtClean="0"/>
              <a:t>Cheng Chen</a:t>
            </a:r>
            <a:r>
              <a:rPr lang="en-US" altLang="zh-CN" sz="1800" b="1" kern="0" dirty="0"/>
              <a:t>	</a:t>
            </a:r>
            <a:r>
              <a:rPr lang="en-US" altLang="zh-CN" sz="1800" b="1" dirty="0" smtClean="0"/>
              <a:t>	</a:t>
            </a:r>
            <a:r>
              <a:rPr lang="en-US" altLang="zh-CN" sz="1800" b="1" kern="0" dirty="0" smtClean="0"/>
              <a:t>Second</a:t>
            </a:r>
            <a:r>
              <a:rPr lang="en-US" altLang="zh-CN" sz="1800" b="1" kern="0" dirty="0"/>
              <a:t>: </a:t>
            </a:r>
            <a:r>
              <a:rPr lang="en-US" altLang="zh-CN" sz="1800" b="1" kern="0" dirty="0" err="1"/>
              <a:t>Anirud</a:t>
            </a:r>
            <a:r>
              <a:rPr lang="en-US" altLang="zh-CN" sz="1800" b="1" kern="0" dirty="0"/>
              <a:t> </a:t>
            </a:r>
            <a:r>
              <a:rPr lang="en-US" altLang="zh-CN" sz="1800" b="1" kern="0" dirty="0" err="1"/>
              <a:t>Sahoo</a:t>
            </a:r>
            <a:endParaRPr lang="en-US" altLang="zh-CN" sz="1800" b="1" kern="0" dirty="0" smtClean="0"/>
          </a:p>
          <a:p>
            <a:pPr marL="342900" lvl="1" indent="-342900" algn="just">
              <a:spcBef>
                <a:spcPct val="0"/>
              </a:spcBef>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solidFill>
                <a:srgbClr val="000000"/>
              </a:solidFill>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050" kern="0" dirty="0" smtClean="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kern="0" dirty="0" smtClean="0"/>
              <a:t>Related document </a:t>
            </a:r>
            <a:r>
              <a:rPr lang="en-US" altLang="zh-CN" dirty="0"/>
              <a:t>22/1956r1</a:t>
            </a:r>
          </a:p>
          <a:p>
            <a:pPr marL="628650" lvl="2">
              <a:buFont typeface="微软雅黑" panose="020B0503020204020204" pitchFamily="34" charset="-122"/>
              <a:buChar char="–"/>
              <a:defRPr/>
            </a:pPr>
            <a:r>
              <a:rPr lang="en-US" altLang="zh-CN" kern="0" dirty="0" smtClean="0"/>
              <a:t>SP </a:t>
            </a:r>
            <a:r>
              <a:rPr lang="en-US" altLang="zh-CN" kern="0" dirty="0"/>
              <a:t>Result:  Unanimous consent</a:t>
            </a:r>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6916441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4294967295"/>
          </p:nvPr>
        </p:nvSpPr>
        <p:spPr>
          <a:xfrm>
            <a:off x="457200" y="1524000"/>
            <a:ext cx="11277600" cy="4114800"/>
          </a:xfrm>
        </p:spPr>
        <p:txBody>
          <a:bodyPr/>
          <a:lstStyle/>
          <a:p>
            <a:r>
              <a:rPr lang="en-US" altLang="en-US" sz="2000" dirty="0"/>
              <a:t>Please announce your affiliation when you first address the group during a meeting slot</a:t>
            </a:r>
          </a:p>
          <a:p>
            <a:r>
              <a:rPr lang="en-US" altLang="en-US" sz="2000" dirty="0"/>
              <a:t>Cell Phones to be silent or Off</a:t>
            </a:r>
          </a:p>
          <a:p>
            <a:r>
              <a:rPr lang="en-US" altLang="en-US" sz="2000" dirty="0"/>
              <a:t>Attendance recording procedures</a:t>
            </a:r>
          </a:p>
          <a:p>
            <a:pPr lvl="1"/>
            <a:r>
              <a:rPr lang="en-US" altLang="zh-CN" sz="1800" u="sng" dirty="0">
                <a:hlinkClick r:id="rId3"/>
              </a:rPr>
              <a:t>https://imat.ieee.org/attendance</a:t>
            </a:r>
            <a:r>
              <a:rPr lang="en-US" altLang="zh-CN" sz="1800" dirty="0"/>
              <a:t> </a:t>
            </a:r>
            <a:endParaRPr lang="en-US" altLang="en-US" sz="1800" dirty="0"/>
          </a:p>
          <a:p>
            <a:r>
              <a:rPr lang="en-US" altLang="en-US" sz="2000" dirty="0"/>
              <a:t>Documentation</a:t>
            </a:r>
          </a:p>
          <a:p>
            <a:pPr lvl="1" algn="just"/>
            <a:r>
              <a:rPr lang="en-US" altLang="en-US" sz="1800" dirty="0">
                <a:hlinkClick r:id="rId4"/>
              </a:rPr>
              <a:t>http://mentor.ieee.org</a:t>
            </a:r>
            <a:endParaRPr lang="en-US" altLang="en-US" sz="1800" dirty="0"/>
          </a:p>
          <a:p>
            <a:pPr lvl="1" algn="just"/>
            <a:r>
              <a:rPr lang="en-US" altLang="en-US" sz="1800" dirty="0"/>
              <a:t>Use “</a:t>
            </a:r>
            <a:r>
              <a:rPr lang="en-US" altLang="ja-JP" sz="1800" dirty="0" err="1">
                <a:solidFill>
                  <a:srgbClr val="0000FF"/>
                </a:solidFill>
              </a:rPr>
              <a:t>TGbf</a:t>
            </a:r>
            <a:r>
              <a:rPr lang="en-US" altLang="en-US" sz="1800" dirty="0"/>
              <a:t>”</a:t>
            </a:r>
            <a:r>
              <a:rPr lang="en-US" altLang="ja-JP" sz="1800" dirty="0"/>
              <a:t> for submission</a:t>
            </a:r>
          </a:p>
          <a:p>
            <a:pPr lvl="1" algn="just"/>
            <a:r>
              <a:rPr lang="en-US" altLang="en-US" sz="1800" dirty="0"/>
              <a:t>If you plan to make a submission, be sure it does not contain company logos or advertising</a:t>
            </a:r>
          </a:p>
          <a:p>
            <a:pPr lvl="1" algn="just"/>
            <a:r>
              <a:rPr lang="en-US" altLang="en-US" sz="1800" b="1" dirty="0">
                <a:solidFill>
                  <a:srgbClr val="FF0000"/>
                </a:solidFill>
              </a:rPr>
              <a:t>Documents are prepared by individuals, not companies</a:t>
            </a:r>
          </a:p>
          <a:p>
            <a:r>
              <a:rPr lang="en-US" altLang="en-US" sz="2000" dirty="0"/>
              <a:t>Questions on Voting status, Ballot pool, Access to Reflector, Documentation,  Member</a:t>
            </a:r>
            <a:r>
              <a:rPr lang="en-US" altLang="ja-JP" sz="2000" dirty="0"/>
              <a:t>’s Area</a:t>
            </a:r>
          </a:p>
          <a:p>
            <a:pPr lvl="1"/>
            <a:r>
              <a:rPr lang="en-US" altLang="en-US" sz="1800" dirty="0"/>
              <a:t>Contact Jon Rosdahl –  </a:t>
            </a:r>
            <a:r>
              <a:rPr lang="en-US" altLang="en-US" sz="1800" dirty="0">
                <a:hlinkClick r:id="rId5"/>
              </a:rPr>
              <a:t>jrosdahl@ieee.org</a:t>
            </a:r>
            <a:endParaRPr lang="zh-CN" altLang="en-US" dirty="0"/>
          </a:p>
        </p:txBody>
      </p:sp>
      <p:sp>
        <p:nvSpPr>
          <p:cNvPr id="8196" name="Rectangle 2"/>
          <p:cNvSpPr txBox="1">
            <a:spLocks noChangeArrowheads="1"/>
          </p:cNvSpPr>
          <p:nvPr/>
        </p:nvSpPr>
        <p:spPr bwMode="auto">
          <a:xfrm>
            <a:off x="457200" y="533400"/>
            <a:ext cx="112776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t>Meeting Protocol, Attendance, Voting &amp; Document Status</a:t>
            </a:r>
            <a:endParaRPr lang="en-US" altLang="en-US" sz="3200" dirty="0">
              <a:solidFill>
                <a:schemeClr val="tx2"/>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09800" y="2514600"/>
            <a:ext cx="7772400" cy="3276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a:t>Backup</a:t>
            </a:r>
            <a:endParaRPr lang="en-US" altLang="en-US" sz="3600" dirty="0"/>
          </a:p>
        </p:txBody>
      </p:sp>
    </p:spTree>
    <p:extLst>
      <p:ext uri="{BB962C8B-B14F-4D97-AF65-F5344CB8AC3E}">
        <p14:creationId xmlns:p14="http://schemas.microsoft.com/office/powerpoint/2010/main" val="373362085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SP1-1: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12-15</a:t>
            </a:r>
            <a:r>
              <a:rPr lang="en-US" altLang="zh-CN" sz="1800" b="1" kern="0" dirty="0" smtClean="0"/>
              <a:t>, 2023, </a:t>
            </a:r>
            <a:r>
              <a:rPr lang="en-US" altLang="zh-CN" sz="1800" b="1" kern="0" dirty="0">
                <a:solidFill>
                  <a:srgbClr val="0000FF"/>
                </a:solidFill>
              </a:rPr>
              <a:t>in Baltimore</a:t>
            </a:r>
            <a:r>
              <a:rPr lang="en-US" altLang="zh-CN" sz="1800" b="1" kern="0" dirty="0" smtClean="0">
                <a:solidFill>
                  <a:srgbClr val="0000FF"/>
                </a:solidFill>
              </a:rPr>
              <a:t>, Maryland (or </a:t>
            </a:r>
            <a:r>
              <a:rPr lang="en-US" altLang="zh-CN" sz="1800" b="1" kern="0" dirty="0">
                <a:solidFill>
                  <a:srgbClr val="0000FF"/>
                </a:solidFill>
              </a:rPr>
              <a:t>the bay </a:t>
            </a:r>
            <a:r>
              <a:rPr lang="en-US" altLang="zh-CN" sz="1800" b="1" kern="0" dirty="0" smtClean="0">
                <a:solidFill>
                  <a:srgbClr val="0000FF"/>
                </a:solidFill>
              </a:rPr>
              <a:t>area, to be confirmed) area </a:t>
            </a:r>
            <a:r>
              <a:rPr lang="en-US" altLang="zh-CN" sz="1800" b="1" kern="0" dirty="0">
                <a:solidFill>
                  <a:srgbClr val="0000FF"/>
                </a:solidFill>
              </a:rPr>
              <a:t>location </a:t>
            </a:r>
            <a:r>
              <a:rPr lang="en-US" altLang="zh-CN" sz="1800" b="1" kern="0" dirty="0"/>
              <a:t>for 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-- 13</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Attend </a:t>
            </a:r>
            <a:r>
              <a:rPr lang="en-US" altLang="zh-CN" dirty="0" smtClean="0">
                <a:latin typeface="Times New Roman" panose="02020603050405020304" pitchFamily="18" charset="0"/>
                <a:cs typeface="+mn-cs"/>
              </a:rPr>
              <a:t>online -- 29</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a:latin typeface="Times New Roman" panose="02020603050405020304" pitchFamily="18" charset="0"/>
                <a:cs typeface="+mn-cs"/>
              </a:rPr>
              <a:t>Do not support Ad-hoc </a:t>
            </a:r>
            <a:r>
              <a:rPr lang="en-US" altLang="zh-CN" dirty="0" smtClean="0">
                <a:latin typeface="Times New Roman" panose="02020603050405020304" pitchFamily="18" charset="0"/>
                <a:cs typeface="+mn-cs"/>
              </a:rPr>
              <a:t>meeting -- 2</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-- 15</a:t>
            </a:r>
            <a:endParaRPr lang="en-US" altLang="zh-CN" dirty="0">
              <a:latin typeface="Times New Roman" panose="02020603050405020304" pitchFamily="18" charset="0"/>
              <a:cs typeface="+mn-cs"/>
            </a:endParaRP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400050" lvl="2" indent="0">
              <a:buNone/>
              <a:defRPr/>
            </a:pPr>
            <a:endParaRPr lang="en-US" altLang="zh-CN" sz="1050" b="1" kern="0" dirty="0"/>
          </a:p>
        </p:txBody>
      </p:sp>
    </p:spTree>
    <p:extLst>
      <p:ext uri="{BB962C8B-B14F-4D97-AF65-F5344CB8AC3E}">
        <p14:creationId xmlns:p14="http://schemas.microsoft.com/office/powerpoint/2010/main" val="22005704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SP1-2: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smtClean="0"/>
              <a:t>If we have an 2 days ad-hoc </a:t>
            </a:r>
            <a:r>
              <a:rPr lang="en-US" altLang="zh-CN" sz="1800" b="1" kern="0" dirty="0"/>
              <a:t>meeting on </a:t>
            </a:r>
            <a:r>
              <a:rPr lang="en-US" altLang="zh-CN" sz="1800" b="1" kern="0" dirty="0" smtClean="0"/>
              <a:t>during </a:t>
            </a:r>
            <a:r>
              <a:rPr lang="en-US" altLang="zh-CN" sz="1800" b="1" kern="0" dirty="0" smtClean="0">
                <a:solidFill>
                  <a:srgbClr val="0000FF"/>
                </a:solidFill>
              </a:rPr>
              <a:t>January 13-14</a:t>
            </a:r>
            <a:r>
              <a:rPr lang="en-US" altLang="zh-CN" sz="1800" b="1" kern="0" dirty="0" smtClean="0"/>
              <a:t>, 2023, </a:t>
            </a:r>
            <a:r>
              <a:rPr lang="en-US" altLang="zh-CN" sz="1800" b="1" kern="0" dirty="0" smtClean="0">
                <a:solidFill>
                  <a:srgbClr val="0000FF"/>
                </a:solidFill>
              </a:rPr>
              <a:t>in the Baltimore Hilton</a:t>
            </a:r>
            <a:r>
              <a:rPr lang="en-US" altLang="zh-CN" sz="1800" b="1" kern="0" dirty="0">
                <a:solidFill>
                  <a:srgbClr val="0000FF"/>
                </a:solidFill>
              </a:rPr>
              <a:t>, </a:t>
            </a:r>
            <a:r>
              <a:rPr lang="en-US" altLang="zh-CN" sz="1800" b="1" kern="0" dirty="0" smtClean="0">
                <a:solidFill>
                  <a:srgbClr val="0000FF"/>
                </a:solidFill>
              </a:rPr>
              <a:t>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a:t>
            </a:r>
            <a:r>
              <a:rPr lang="en-US" altLang="zh-CN" sz="1800" b="1" kern="0" dirty="0" smtClean="0"/>
              <a:t>submissions, please choose:</a:t>
            </a:r>
          </a:p>
          <a:p>
            <a:pPr lvl="1" algn="just">
              <a:buFont typeface="Arial" panose="020B0604020202020204" pitchFamily="34" charset="0"/>
              <a:buChar char="–"/>
              <a:defRPr/>
            </a:pPr>
            <a:r>
              <a:rPr lang="en-US" altLang="zh-CN" dirty="0">
                <a:latin typeface="Times New Roman" panose="02020603050405020304" pitchFamily="18" charset="0"/>
                <a:cs typeface="+mn-cs"/>
              </a:rPr>
              <a:t>Attend in </a:t>
            </a:r>
            <a:r>
              <a:rPr lang="en-US" altLang="zh-CN" dirty="0" smtClean="0">
                <a:latin typeface="Times New Roman" panose="02020603050405020304" pitchFamily="18" charset="0"/>
                <a:cs typeface="+mn-cs"/>
              </a:rPr>
              <a:t>person  --12</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Attend online  --14</a:t>
            </a:r>
          </a:p>
          <a:p>
            <a:pPr lvl="1" algn="just">
              <a:buFont typeface="Arial" panose="020B0604020202020204" pitchFamily="34" charset="0"/>
              <a:buChar char="–"/>
              <a:defRPr/>
            </a:pPr>
            <a:r>
              <a:rPr lang="en-US" altLang="zh-CN" dirty="0" smtClean="0">
                <a:latin typeface="Times New Roman" panose="02020603050405020304" pitchFamily="18" charset="0"/>
                <a:cs typeface="+mn-cs"/>
              </a:rPr>
              <a:t>Do </a:t>
            </a:r>
            <a:r>
              <a:rPr lang="en-US" altLang="zh-CN" dirty="0">
                <a:latin typeface="Times New Roman" panose="02020603050405020304" pitchFamily="18" charset="0"/>
                <a:cs typeface="+mn-cs"/>
              </a:rPr>
              <a:t>not support Ad-hoc </a:t>
            </a:r>
            <a:r>
              <a:rPr lang="en-US" altLang="zh-CN" dirty="0" smtClean="0">
                <a:latin typeface="Times New Roman" panose="02020603050405020304" pitchFamily="18" charset="0"/>
                <a:cs typeface="+mn-cs"/>
              </a:rPr>
              <a:t>meeting  -- 0</a:t>
            </a:r>
            <a:endParaRPr lang="en-US" altLang="zh-CN" dirty="0">
              <a:latin typeface="Times New Roman" panose="02020603050405020304" pitchFamily="18" charset="0"/>
              <a:cs typeface="+mn-cs"/>
            </a:endParaRPr>
          </a:p>
          <a:p>
            <a:pPr lvl="1" algn="just">
              <a:buFont typeface="Arial" panose="020B0604020202020204" pitchFamily="34" charset="0"/>
              <a:buChar char="–"/>
              <a:defRPr/>
            </a:pPr>
            <a:r>
              <a:rPr lang="en-US" altLang="zh-CN" dirty="0" smtClean="0">
                <a:latin typeface="Times New Roman" panose="02020603050405020304" pitchFamily="18" charset="0"/>
                <a:cs typeface="+mn-cs"/>
              </a:rPr>
              <a:t>Abstain  -- 4</a:t>
            </a:r>
            <a:endParaRPr lang="en-US" altLang="zh-CN" sz="1050" b="1" kern="0" dirty="0"/>
          </a:p>
        </p:txBody>
      </p:sp>
    </p:spTree>
    <p:extLst>
      <p:ext uri="{BB962C8B-B14F-4D97-AF65-F5344CB8AC3E}">
        <p14:creationId xmlns:p14="http://schemas.microsoft.com/office/powerpoint/2010/main" val="2548950108"/>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2" name="Rectangle 2"/>
          <p:cNvSpPr txBox="1">
            <a:spLocks noChangeArrowheads="1"/>
          </p:cNvSpPr>
          <p:nvPr/>
        </p:nvSpPr>
        <p:spPr bwMode="auto">
          <a:xfrm>
            <a:off x="2209800" y="533400"/>
            <a:ext cx="7772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dirty="0" smtClean="0"/>
              <a:t>Motion: January Ad-hoc meeting</a:t>
            </a:r>
            <a:endParaRPr lang="en-US" altLang="en-US" sz="3200" dirty="0">
              <a:solidFill>
                <a:schemeClr val="tx2"/>
              </a:solidFill>
            </a:endParaRPr>
          </a:p>
        </p:txBody>
      </p:sp>
      <p:sp>
        <p:nvSpPr>
          <p:cNvPr id="4" name="Rectangle 3"/>
          <p:cNvSpPr txBox="1">
            <a:spLocks noChangeArrowheads="1"/>
          </p:cNvSpPr>
          <p:nvPr/>
        </p:nvSpPr>
        <p:spPr bwMode="auto">
          <a:xfrm>
            <a:off x="762000" y="1295400"/>
            <a:ext cx="107442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lvl="1" algn="just">
              <a:defRPr/>
            </a:pPr>
            <a:endParaRPr lang="en-US" altLang="zh-CN" sz="900" kern="0" dirty="0"/>
          </a:p>
          <a:p>
            <a:pPr marL="342900" lvl="1" indent="-342900" algn="just">
              <a:buFont typeface="Arial" panose="020B0604020202020204" pitchFamily="34" charset="0"/>
              <a:buChar char="•"/>
              <a:defRPr/>
            </a:pPr>
            <a:r>
              <a:rPr lang="en-US" altLang="zh-CN" sz="1800" b="1" kern="0" dirty="0"/>
              <a:t>Approve a </a:t>
            </a:r>
            <a:r>
              <a:rPr lang="en-US" altLang="zh-CN" sz="1800" b="1" kern="0" dirty="0" err="1" smtClean="0"/>
              <a:t>TGbf</a:t>
            </a:r>
            <a:r>
              <a:rPr lang="en-US" altLang="zh-CN" sz="1800" b="1" kern="0" dirty="0" smtClean="0"/>
              <a:t> </a:t>
            </a:r>
            <a:r>
              <a:rPr lang="en-US" altLang="zh-CN" sz="1800" b="1" kern="0" dirty="0"/>
              <a:t>ad-hoc meeting on </a:t>
            </a:r>
            <a:r>
              <a:rPr lang="en-US" altLang="zh-CN" sz="1800" b="1" kern="0" dirty="0" smtClean="0">
                <a:solidFill>
                  <a:srgbClr val="0000FF"/>
                </a:solidFill>
              </a:rPr>
              <a:t>January 13-14</a:t>
            </a:r>
            <a:r>
              <a:rPr lang="en-US" altLang="zh-CN" sz="1800" b="1" kern="0" dirty="0" smtClean="0"/>
              <a:t>, 2023, </a:t>
            </a:r>
            <a:r>
              <a:rPr lang="en-US" altLang="zh-CN" sz="1800" b="1" kern="0" dirty="0">
                <a:solidFill>
                  <a:srgbClr val="0000FF"/>
                </a:solidFill>
              </a:rPr>
              <a:t>in the Baltimore Hilton, Baltimore, Maryland </a:t>
            </a:r>
            <a:r>
              <a:rPr lang="en-US" altLang="zh-CN" sz="1800" b="1" kern="0" dirty="0" smtClean="0"/>
              <a:t>for </a:t>
            </a:r>
            <a:r>
              <a:rPr lang="en-US" altLang="zh-CN" sz="1800" b="1" kern="0" dirty="0"/>
              <a:t>the purpose of </a:t>
            </a:r>
            <a:r>
              <a:rPr lang="en-US" altLang="zh-CN" sz="1800" b="1" kern="0" dirty="0" err="1" smtClean="0"/>
              <a:t>TGbf</a:t>
            </a:r>
            <a:r>
              <a:rPr lang="en-US" altLang="zh-CN" sz="1800" b="1" kern="0" dirty="0" smtClean="0"/>
              <a:t> </a:t>
            </a:r>
            <a:r>
              <a:rPr lang="en-US" altLang="zh-CN" sz="1800" b="1" kern="0" dirty="0"/>
              <a:t>comment resolution and consideration of document submissions.</a:t>
            </a:r>
          </a:p>
          <a:p>
            <a:pPr marL="342900" lvl="1" indent="-342900" algn="just">
              <a:buFont typeface="Arial" panose="020B0604020202020204" pitchFamily="34" charset="0"/>
              <a:buChar char="•"/>
              <a:defRPr/>
            </a:pPr>
            <a:endParaRPr lang="en-US" altLang="zh-CN" sz="1800" b="1" kern="0" dirty="0"/>
          </a:p>
          <a:p>
            <a:pPr lvl="1" algn="just">
              <a:buFont typeface="Arial" panose="020B0604020202020204" pitchFamily="34" charset="0"/>
              <a:buChar char="–"/>
              <a:defRPr/>
            </a:pPr>
            <a:endParaRPr lang="en-US" altLang="zh-CN" sz="1800" b="1" kern="0" dirty="0" smtClean="0"/>
          </a:p>
          <a:p>
            <a:pPr marL="342900" lvl="1" indent="-342900" algn="just">
              <a:buFont typeface="Arial" panose="020B0604020202020204" pitchFamily="34" charset="0"/>
              <a:buChar char="•"/>
              <a:defRPr/>
            </a:pPr>
            <a:r>
              <a:rPr lang="en-US" altLang="zh-CN" sz="1800" b="1" kern="0" dirty="0" smtClean="0"/>
              <a:t>Move: </a:t>
            </a:r>
            <a:r>
              <a:rPr lang="en-US" altLang="zh-CN" sz="1800" b="1" kern="0" dirty="0"/>
              <a:t>Yan Xin </a:t>
            </a:r>
            <a:r>
              <a:rPr lang="en-US" altLang="zh-CN" sz="1800" b="1" kern="0" dirty="0" smtClean="0"/>
              <a:t>	</a:t>
            </a:r>
            <a:r>
              <a:rPr lang="en-US" altLang="zh-CN" sz="1800" b="1" dirty="0" smtClean="0"/>
              <a:t>	</a:t>
            </a:r>
            <a:r>
              <a:rPr lang="en-US" altLang="zh-CN" sz="1800" b="1" kern="0" dirty="0" smtClean="0"/>
              <a:t>Second</a:t>
            </a:r>
            <a:r>
              <a:rPr lang="en-US" altLang="zh-CN" sz="1800" b="1" kern="0" dirty="0"/>
              <a:t>: Rajat </a:t>
            </a:r>
            <a:r>
              <a:rPr lang="en-US" altLang="zh-CN" sz="1800" b="1" kern="0" dirty="0" err="1"/>
              <a:t>Pushkarna</a:t>
            </a:r>
            <a:endParaRPr lang="en-US" altLang="zh-CN" sz="1800" b="1" kern="0" dirty="0" smtClean="0"/>
          </a:p>
          <a:p>
            <a:pPr marL="342900" lvl="1" indent="-342900" algn="just">
              <a:buFont typeface="Arial" panose="020B0604020202020204" pitchFamily="34" charset="0"/>
              <a:buChar char="•"/>
              <a:defRPr/>
            </a:pPr>
            <a:r>
              <a:rPr lang="en-US" altLang="zh-CN" sz="1800" b="1" kern="0" dirty="0" smtClean="0"/>
              <a:t>Result: </a:t>
            </a:r>
            <a:r>
              <a:rPr lang="en-US" altLang="zh-CN" sz="1600" dirty="0">
                <a:solidFill>
                  <a:srgbClr val="000000"/>
                </a:solidFill>
                <a:highlight>
                  <a:srgbClr val="00FF00"/>
                </a:highlight>
                <a:latin typeface="Times New Roman" panose="02020603050405020304" pitchFamily="18" charset="0"/>
                <a:cs typeface="+mn-cs"/>
              </a:rPr>
              <a:t>Approved by unanimous consent</a:t>
            </a:r>
            <a:endParaRPr lang="en-US" altLang="zh-CN" sz="1050" kern="0" dirty="0"/>
          </a:p>
          <a:p>
            <a:pPr marL="0" lvl="1" indent="0">
              <a:buNone/>
              <a:defRPr/>
            </a:pPr>
            <a:endParaRPr lang="en-US" altLang="zh-CN" sz="1600" kern="0" dirty="0"/>
          </a:p>
          <a:p>
            <a:pPr marL="0" lvl="1" indent="0">
              <a:buNone/>
              <a:defRPr/>
            </a:pPr>
            <a:r>
              <a:rPr lang="en-US" altLang="zh-CN" sz="1600" kern="0" dirty="0"/>
              <a:t>Note</a:t>
            </a:r>
            <a:r>
              <a:rPr lang="zh-CN" altLang="en-US" sz="1600" kern="0" dirty="0"/>
              <a:t>：  </a:t>
            </a:r>
            <a:endParaRPr lang="en-US" altLang="zh-CN" sz="1600" kern="0" dirty="0"/>
          </a:p>
          <a:p>
            <a:pPr marL="628650" lvl="2">
              <a:buFont typeface="微软雅黑" panose="020B0503020204020204" pitchFamily="34" charset="-122"/>
              <a:buChar char="–"/>
              <a:defRPr/>
            </a:pPr>
            <a:r>
              <a:rPr lang="en-US" altLang="zh-CN" dirty="0" smtClean="0"/>
              <a:t>Mix-mode </a:t>
            </a:r>
            <a:r>
              <a:rPr lang="en-US" altLang="zh-CN" dirty="0"/>
              <a:t>meeting</a:t>
            </a:r>
          </a:p>
          <a:p>
            <a:pPr marL="628650" lvl="2">
              <a:buFont typeface="微软雅黑" panose="020B0503020204020204" pitchFamily="34" charset="-122"/>
              <a:buChar char="–"/>
              <a:defRPr/>
            </a:pPr>
            <a:endParaRPr lang="en-US" altLang="zh-CN" kern="0" dirty="0"/>
          </a:p>
          <a:p>
            <a:pPr marL="628650" lvl="2">
              <a:buFont typeface="微软雅黑" panose="020B0503020204020204" pitchFamily="34" charset="-122"/>
              <a:buChar char="–"/>
              <a:defRPr/>
            </a:pPr>
            <a:endParaRPr lang="en-US" altLang="zh-CN" sz="1050" b="1" kern="0" dirty="0"/>
          </a:p>
        </p:txBody>
      </p:sp>
    </p:spTree>
    <p:extLst>
      <p:ext uri="{BB962C8B-B14F-4D97-AF65-F5344CB8AC3E}">
        <p14:creationId xmlns:p14="http://schemas.microsoft.com/office/powerpoint/2010/main" val="200761548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txBox="1">
            <a:spLocks noChangeArrowheads="1"/>
          </p:cNvSpPr>
          <p:nvPr/>
        </p:nvSpPr>
        <p:spPr bwMode="auto">
          <a:xfrm>
            <a:off x="2247900" y="838200"/>
            <a:ext cx="7772400"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4000" dirty="0" smtClean="0"/>
              <a:t>SP Motion </a:t>
            </a:r>
            <a:r>
              <a:rPr lang="en-US" altLang="zh-CN" sz="4000" dirty="0"/>
              <a:t>xx</a:t>
            </a:r>
          </a:p>
        </p:txBody>
      </p:sp>
      <p:sp>
        <p:nvSpPr>
          <p:cNvPr id="3" name="Rectangle 3"/>
          <p:cNvSpPr txBox="1">
            <a:spLocks noChangeArrowheads="1"/>
          </p:cNvSpPr>
          <p:nvPr/>
        </p:nvSpPr>
        <p:spPr bwMode="auto">
          <a:xfrm>
            <a:off x="304800" y="1676400"/>
            <a:ext cx="115062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lvl="1" indent="0" algn="just">
              <a:buNone/>
              <a:defRPr/>
            </a:pPr>
            <a:r>
              <a:rPr lang="en-US" altLang="zh-CN" sz="1400" b="1" kern="0" dirty="0" smtClean="0"/>
              <a:t>SP (PDT):</a:t>
            </a:r>
            <a:endParaRPr lang="en-US" altLang="zh-CN" sz="1400" b="1" kern="0" dirty="0"/>
          </a:p>
          <a:p>
            <a:pPr marL="0" lvl="1" indent="0" algn="just">
              <a:buNone/>
              <a:defRPr/>
            </a:pPr>
            <a:r>
              <a:rPr lang="en-US" altLang="zh-CN" sz="1400" b="1" kern="0" dirty="0" smtClean="0"/>
              <a:t>Do </a:t>
            </a:r>
            <a:r>
              <a:rPr lang="en-US" altLang="zh-CN" sz="1400" b="1" kern="0" dirty="0"/>
              <a:t>you support including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(PDT):</a:t>
            </a:r>
            <a:endParaRPr lang="en-US" altLang="zh-CN" sz="1400" b="1" kern="0" dirty="0"/>
          </a:p>
          <a:p>
            <a:pPr marL="0" lvl="1" indent="0" algn="just">
              <a:buNone/>
              <a:defRPr/>
            </a:pPr>
            <a:r>
              <a:rPr lang="en-US" altLang="zh-CN" sz="1400" b="1" kern="0" dirty="0"/>
              <a:t>Move to include the text proposed in the following document into the IEEE 802.11bf draft amendment:</a:t>
            </a:r>
          </a:p>
          <a:p>
            <a:pPr lvl="1" algn="just">
              <a:buFont typeface="Arial" panose="020B0604020202020204" pitchFamily="34" charset="0"/>
              <a:buChar char="–"/>
              <a:defRPr/>
            </a:pPr>
            <a:r>
              <a:rPr lang="en-US" altLang="zh-CN" sz="1400" dirty="0" smtClean="0"/>
              <a:t>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a:t>SP </a:t>
            </a:r>
            <a:r>
              <a:rPr lang="en-US" altLang="zh-CN" sz="1400" b="1" kern="0" dirty="0" smtClean="0"/>
              <a:t>(CR):</a:t>
            </a:r>
          </a:p>
          <a:p>
            <a:pPr marL="0" lvl="1" indent="0" algn="just">
              <a:buNone/>
              <a:defRPr/>
            </a:pPr>
            <a:r>
              <a:rPr lang="en-US" altLang="zh-CN" sz="1400" b="1" kern="0" dirty="0"/>
              <a:t>Do you agree to resolve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a:t>
            </a:r>
            <a:r>
              <a:rPr lang="en-US" altLang="zh-CN" sz="1400" b="1" kern="0" dirty="0"/>
              <a:t>draft</a:t>
            </a:r>
            <a:r>
              <a:rPr lang="en-US" altLang="zh-CN" sz="1400" b="1" kern="0" dirty="0" smtClean="0"/>
              <a: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smtClean="0"/>
          </a:p>
          <a:p>
            <a:pPr marL="0" lvl="1" indent="0" algn="just">
              <a:buNone/>
              <a:defRPr/>
            </a:pPr>
            <a:r>
              <a:rPr lang="en-US" altLang="zh-CN" sz="1400" b="1" kern="0" dirty="0" smtClean="0"/>
              <a:t>Motion (CR):</a:t>
            </a:r>
          </a:p>
          <a:p>
            <a:pPr marL="0" lvl="1" indent="0" algn="just">
              <a:buNone/>
              <a:defRPr/>
            </a:pPr>
            <a:r>
              <a:rPr lang="en-US" altLang="zh-CN" sz="1400" b="1" kern="0" dirty="0"/>
              <a:t>Move to approve resolutions to the following CIDs listed in the following document </a:t>
            </a:r>
            <a:r>
              <a:rPr lang="en-US" altLang="zh-CN" sz="1400" b="1" kern="0" dirty="0" smtClean="0"/>
              <a:t>and </a:t>
            </a:r>
            <a:r>
              <a:rPr lang="en-US" altLang="zh-CN" sz="1400" b="1" kern="0" dirty="0"/>
              <a:t>incorporate the text changes into the latest </a:t>
            </a:r>
            <a:r>
              <a:rPr lang="en-US" altLang="zh-CN" sz="1400" b="1" kern="0" dirty="0" err="1" smtClean="0"/>
              <a:t>TGbf</a:t>
            </a:r>
            <a:r>
              <a:rPr lang="en-US" altLang="zh-CN" sz="1400" b="1" kern="0" dirty="0" smtClean="0"/>
              <a:t> draft:</a:t>
            </a:r>
          </a:p>
          <a:p>
            <a:pPr lvl="1" algn="just">
              <a:buFont typeface="Arial" panose="020B0604020202020204" pitchFamily="34" charset="0"/>
              <a:buChar char="–"/>
              <a:defRPr/>
            </a:pPr>
            <a:r>
              <a:rPr lang="en-US" altLang="zh-CN" sz="1400" dirty="0" smtClean="0"/>
              <a:t>CID, in DCN </a:t>
            </a:r>
            <a:r>
              <a:rPr lang="en-US" altLang="zh-CN" sz="1400" dirty="0"/>
              <a:t>+ title</a:t>
            </a:r>
          </a:p>
          <a:p>
            <a:pPr marL="0" lvl="1" indent="0" algn="just">
              <a:buNone/>
              <a:defRPr/>
            </a:pPr>
            <a:endParaRPr lang="en-US" altLang="zh-CN" sz="1400" b="1" kern="0" dirty="0"/>
          </a:p>
        </p:txBody>
      </p:sp>
    </p:spTree>
    <p:extLst>
      <p:ext uri="{BB962C8B-B14F-4D97-AF65-F5344CB8AC3E}">
        <p14:creationId xmlns:p14="http://schemas.microsoft.com/office/powerpoint/2010/main" val="1555095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txBox="1">
            <a:spLocks noChangeArrowheads="1"/>
          </p:cNvSpPr>
          <p:nvPr/>
        </p:nvSpPr>
        <p:spPr bwMode="auto">
          <a:xfrm>
            <a:off x="457200" y="1676400"/>
            <a:ext cx="11277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9 slides</a:t>
            </a:r>
          </a:p>
          <a:p>
            <a:pPr algn="just" eaLnBrk="1" hangingPunct="1">
              <a:spcBef>
                <a:spcPts val="600"/>
              </a:spcBef>
              <a:buClr>
                <a:srgbClr val="000000"/>
              </a:buClr>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6"/>
            <a:ext cx="11277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a:solidFill>
                <a:srgbClr val="FF0000"/>
              </a:solidFill>
            </a:endParaRPr>
          </a:p>
          <a:p>
            <a:pPr algn="just">
              <a:defRPr/>
            </a:pPr>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dirty="0"/>
          </a:p>
          <a:p>
            <a:pPr algn="just">
              <a:defRPr/>
            </a:pPr>
            <a:r>
              <a:rPr lang="en-US" altLang="en-US" dirty="0"/>
              <a:t>Participants should inform the IEEE (or cause the IEEE to be informed) of the identity of any other holders of potential Essential Patent Claims</a:t>
            </a:r>
          </a:p>
          <a:p>
            <a:pPr marL="0" indent="0" algn="just">
              <a:buNone/>
              <a:defRPr/>
            </a:pPr>
            <a:endParaRPr lang="en-US" altLang="en-US" sz="1600" dirty="0"/>
          </a:p>
          <a:p>
            <a:pPr marL="0" indent="0" algn="ctr">
              <a:buNone/>
              <a:defRPr/>
            </a:pPr>
            <a:r>
              <a:rPr lang="en-US" altLang="en-US" sz="3200" dirty="0">
                <a:latin typeface="+mj-lt"/>
                <a:cs typeface="Calibri" panose="020F0502020204030204" pitchFamily="34" charset="0"/>
              </a:rPr>
              <a:t>Early identification of holders of potential Essential Patent Claims is encouraged</a:t>
            </a:r>
          </a:p>
          <a:p>
            <a:pPr algn="just">
              <a:defRPr/>
            </a:pPr>
            <a:endParaRPr lang="en-US" altLang="en-US" sz="1600" dirty="0"/>
          </a:p>
        </p:txBody>
      </p:sp>
      <p:sp>
        <p:nvSpPr>
          <p:cNvPr id="10245" name="Rectangle 2"/>
          <p:cNvSpPr txBox="1">
            <a:spLocks noChangeArrowheads="1"/>
          </p:cNvSpPr>
          <p:nvPr/>
        </p:nvSpPr>
        <p:spPr bwMode="auto">
          <a:xfrm>
            <a:off x="2133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Participants have a duty to inform the IEEE</a:t>
            </a:r>
          </a:p>
        </p:txBody>
      </p:sp>
      <p:sp>
        <p:nvSpPr>
          <p:cNvPr id="10247"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#1</a:t>
            </a:r>
            <a:endParaRPr lang="en-US" altLang="en-US" b="0"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457200" y="1501777"/>
            <a:ext cx="11277600" cy="42132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500" u="sng" dirty="0">
              <a:solidFill>
                <a:srgbClr val="FF0000"/>
              </a:solidFill>
            </a:endParaRPr>
          </a:p>
          <a:p>
            <a:pPr algn="just">
              <a:defRPr/>
            </a:pPr>
            <a:r>
              <a:rPr lang="en-US" altLang="en-US" sz="2000" dirty="0"/>
              <a:t>Cause an LOA to be submitted to the IEEE-SA (</a:t>
            </a:r>
            <a:r>
              <a:rPr lang="en-US" altLang="en-US" sz="2000" dirty="0">
                <a:hlinkClick r:id="rId3"/>
              </a:rPr>
              <a:t>patcom@ieee.org</a:t>
            </a:r>
            <a:r>
              <a:rPr lang="en-US" altLang="en-US" sz="2000" dirty="0"/>
              <a:t>); or</a:t>
            </a:r>
          </a:p>
          <a:p>
            <a:pPr algn="just">
              <a:defRPr/>
            </a:pPr>
            <a:endParaRPr lang="en-US" altLang="en-US" sz="2000" dirty="0"/>
          </a:p>
          <a:p>
            <a:pPr algn="just">
              <a:defRPr/>
            </a:pPr>
            <a:r>
              <a:rPr lang="en-US" altLang="en-US" sz="2000" dirty="0"/>
              <a:t>Provide the chair of this group with the identity of the holder(s) of any and all such claims as soon as possible; or</a:t>
            </a:r>
          </a:p>
          <a:p>
            <a:pPr algn="just">
              <a:defRPr/>
            </a:pPr>
            <a:endParaRPr lang="en-US" altLang="en-US" sz="2000" dirty="0"/>
          </a:p>
          <a:p>
            <a:pPr algn="just">
              <a:defRPr/>
            </a:pPr>
            <a:r>
              <a:rPr lang="en-US" altLang="en-US" sz="2000" dirty="0"/>
              <a:t>Speak up now and respond to this Call for Potentially Essential Patents</a:t>
            </a:r>
          </a:p>
          <a:p>
            <a:pPr algn="just">
              <a:defRPr/>
            </a:pPr>
            <a:endParaRPr lang="en-US" altLang="en-US" sz="2000" dirty="0"/>
          </a:p>
          <a:p>
            <a:pPr algn="just">
              <a:defRPr/>
            </a:pPr>
            <a:r>
              <a:rPr lang="en-US" altLang="en-US" sz="2000"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None/>
              <a:defRPr/>
            </a:pPr>
            <a:r>
              <a:rPr lang="en-US" altLang="en-US" sz="2000" dirty="0"/>
              <a:t/>
            </a:r>
            <a:br>
              <a:rPr lang="en-US" altLang="en-US" sz="2000" dirty="0"/>
            </a:br>
            <a:endParaRPr lang="en-US" altLang="en-US" sz="2000" dirty="0"/>
          </a:p>
        </p:txBody>
      </p:sp>
      <p:sp>
        <p:nvSpPr>
          <p:cNvPr id="11269" name="Rectangle 2"/>
          <p:cNvSpPr txBox="1">
            <a:spLocks noChangeArrowheads="1"/>
          </p:cNvSpPr>
          <p:nvPr/>
        </p:nvSpPr>
        <p:spPr bwMode="auto">
          <a:xfrm>
            <a:off x="2057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Ways to inform IEEE</a:t>
            </a:r>
          </a:p>
        </p:txBody>
      </p:sp>
      <p:sp>
        <p:nvSpPr>
          <p:cNvPr id="11271" name="Text Box 5"/>
          <p:cNvSpPr txBox="1">
            <a:spLocks noChangeArrowheads="1"/>
          </p:cNvSpPr>
          <p:nvPr/>
        </p:nvSpPr>
        <p:spPr bwMode="auto">
          <a:xfrm>
            <a:off x="45720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#2</a:t>
            </a:r>
            <a:endParaRPr lang="en-US" altLang="en-US" b="0" dirty="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457200" y="14478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800" b="0" u="sng" dirty="0">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2000" dirty="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dirty="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50" dirty="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400" dirty="0">
                <a:cs typeface="Times New Roman" panose="02020603050405020304" pitchFamily="18" charset="0"/>
              </a:rPr>
              <a:t>For more details, see IEEE-SA Standards Board Operations Manual, clause 5.3.10 and </a:t>
            </a:r>
            <a:br>
              <a:rPr lang="en-US" altLang="en-US" sz="1400" dirty="0">
                <a:cs typeface="Times New Roman" panose="02020603050405020304" pitchFamily="18" charset="0"/>
              </a:rPr>
            </a:br>
            <a:r>
              <a:rPr lang="en-US" altLang="en-US" sz="1400" dirty="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Other Guideline for IEEE WG meetings</a:t>
            </a:r>
          </a:p>
        </p:txBody>
      </p:sp>
      <p:sp>
        <p:nvSpPr>
          <p:cNvPr id="12295" name="Text Box 4"/>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457200" y="1295400"/>
            <a:ext cx="11277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b="0" u="sng" dirty="0">
              <a:solidFill>
                <a:srgbClr val="FF0000"/>
              </a:solidFill>
              <a:latin typeface="Arial" panose="020B0604020202020204" pitchFamily="34" charset="0"/>
            </a:endParaRPr>
          </a:p>
          <a:p>
            <a:pPr algn="just">
              <a:spcAft>
                <a:spcPts val="550"/>
              </a:spcAft>
              <a:buClr>
                <a:srgbClr val="CC3300"/>
              </a:buClr>
              <a:buSzPct val="50000"/>
              <a:buNone/>
            </a:pPr>
            <a:r>
              <a:rPr lang="en-US" altLang="en-US" sz="2000" dirty="0"/>
              <a:t>The patent policy and the procedures used to execute that policy are documented in the:</a:t>
            </a:r>
          </a:p>
          <a:p>
            <a:pPr>
              <a:spcAft>
                <a:spcPts val="550"/>
              </a:spcAft>
              <a:buSzPct val="50000"/>
              <a:buFont typeface="Monotype Sorts" charset="2"/>
              <a:buChar char="l"/>
            </a:pPr>
            <a:r>
              <a:rPr lang="en-US" altLang="en-US" sz="2000" dirty="0"/>
              <a:t>IEEE-SA Standards Board Bylaws (</a:t>
            </a:r>
            <a:r>
              <a:rPr lang="en-US" altLang="en-US" sz="2000" dirty="0">
                <a:hlinkClick r:id="rId3"/>
              </a:rPr>
              <a:t>http://standards.ieee.org/develop/policies/bylaws/sect6-7.html#6</a:t>
            </a:r>
            <a:r>
              <a:rPr lang="en-US" altLang="en-US" sz="2000" dirty="0"/>
              <a:t>)  </a:t>
            </a:r>
          </a:p>
          <a:p>
            <a:pPr>
              <a:spcAft>
                <a:spcPts val="550"/>
              </a:spcAft>
              <a:buSzPct val="50000"/>
              <a:buFont typeface="Monotype Sorts" charset="2"/>
              <a:buChar char="l"/>
            </a:pPr>
            <a:r>
              <a:rPr lang="en-US" altLang="en-US" sz="2000" dirty="0"/>
              <a:t>IEEE-SA Standards Board Operations Manual (</a:t>
            </a:r>
            <a:r>
              <a:rPr lang="en-US" altLang="en-US" sz="2000" dirty="0">
                <a:hlinkClick r:id="rId4"/>
              </a:rPr>
              <a:t>http://standards.ieee.org/develop/policies/opman/sect6.html#6.3</a:t>
            </a:r>
            <a:r>
              <a:rPr lang="en-US" altLang="en-US" sz="2000" dirty="0"/>
              <a:t>)</a:t>
            </a:r>
          </a:p>
          <a:p>
            <a:pPr>
              <a:spcBef>
                <a:spcPts val="1800"/>
              </a:spcBef>
              <a:spcAft>
                <a:spcPts val="550"/>
              </a:spcAft>
              <a:buClr>
                <a:srgbClr val="CC3300"/>
              </a:buClr>
              <a:buSzPct val="50000"/>
              <a:buNone/>
            </a:pPr>
            <a:r>
              <a:rPr lang="en-US" altLang="en-US" sz="2000" dirty="0"/>
              <a:t>Material about the patent policy is available at </a:t>
            </a:r>
            <a:r>
              <a:rPr lang="en-US" altLang="en-US" sz="2000" dirty="0">
                <a:hlinkClick r:id="rId5"/>
              </a:rPr>
              <a:t>http://standards.ieee.org/about/sasb/patcom/materials.html</a:t>
            </a:r>
            <a:endParaRPr lang="en-US" altLang="en-US" sz="2000" dirty="0"/>
          </a:p>
          <a:p>
            <a:pPr algn="just">
              <a:spcBef>
                <a:spcPts val="1800"/>
              </a:spcBef>
              <a:spcAft>
                <a:spcPts val="550"/>
              </a:spcAft>
              <a:buClr>
                <a:srgbClr val="CC3300"/>
              </a:buClr>
              <a:buSzPct val="50000"/>
              <a:buNone/>
            </a:pPr>
            <a:r>
              <a:rPr lang="en-US" altLang="en-US" sz="2000" dirty="0">
                <a:cs typeface="Calibri" panose="020F0502020204030204" pitchFamily="34" charset="0"/>
              </a:rPr>
              <a:t>If you have questions, contact the IEEE-SA Standards Board Patent Committee Administrator at </a:t>
            </a:r>
            <a:r>
              <a:rPr lang="en-US" altLang="en-US" sz="2000" dirty="0">
                <a:cs typeface="Calibri" panose="020F0502020204030204" pitchFamily="34" charset="0"/>
                <a:hlinkClick r:id="rId6"/>
              </a:rPr>
              <a:t>patcom@ieee.org</a:t>
            </a:r>
            <a:endParaRPr lang="en-US" altLang="en-US" sz="2000" dirty="0">
              <a:cs typeface="Calibri" panose="020F0502020204030204" pitchFamily="34" charset="0"/>
            </a:endParaRPr>
          </a:p>
          <a:p>
            <a:pPr algn="just">
              <a:spcBef>
                <a:spcPts val="1800"/>
              </a:spcBef>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None/>
            </a:pPr>
            <a:endParaRPr lang="en-US" altLang="en-US" sz="2000" dirty="0">
              <a:cs typeface="Calibri" panose="020F0502020204030204" pitchFamily="34" charset="0"/>
            </a:endParaRPr>
          </a:p>
          <a:p>
            <a:pPr algn="just">
              <a:spcAft>
                <a:spcPts val="550"/>
              </a:spcAft>
              <a:buClr>
                <a:srgbClr val="CC3300"/>
              </a:buClr>
              <a:buSzPct val="50000"/>
              <a:buFont typeface="Monotype Sorts" charset="2"/>
              <a:buChar char="l"/>
            </a:pPr>
            <a:endParaRPr lang="en-US" altLang="en-US" sz="2800" dirty="0">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400" dirty="0">
              <a:cs typeface="Times New Roman" panose="02020603050405020304" pitchFamily="18" charset="0"/>
            </a:endParaRPr>
          </a:p>
        </p:txBody>
      </p:sp>
      <p:sp>
        <p:nvSpPr>
          <p:cNvPr id="13316" name="Rectangle 2"/>
          <p:cNvSpPr txBox="1">
            <a:spLocks noChangeArrowheads="1"/>
          </p:cNvSpPr>
          <p:nvPr/>
        </p:nvSpPr>
        <p:spPr bwMode="auto">
          <a:xfrm>
            <a:off x="2209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related information</a:t>
            </a:r>
          </a:p>
        </p:txBody>
      </p:sp>
      <p:sp>
        <p:nvSpPr>
          <p:cNvPr id="13319" name="Text Box 5"/>
          <p:cNvSpPr txBox="1">
            <a:spLocks noChangeArrowheads="1"/>
          </p:cNvSpPr>
          <p:nvPr/>
        </p:nvSpPr>
        <p:spPr bwMode="auto">
          <a:xfrm>
            <a:off x="4572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#4</a:t>
            </a:r>
            <a:endParaRPr lang="en-US" altLang="en-US" b="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165508</TotalTime>
  <Words>3595</Words>
  <Application>Microsoft Office PowerPoint</Application>
  <PresentationFormat>宽屏</PresentationFormat>
  <Paragraphs>935</Paragraphs>
  <Slides>44</Slides>
  <Notes>44</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44</vt:i4>
      </vt:variant>
    </vt:vector>
  </HeadingPairs>
  <TitlesOfParts>
    <vt:vector size="55" baseType="lpstr">
      <vt:lpstr>Monotype Sorts</vt:lpstr>
      <vt:lpstr>MS Gothic</vt:lpstr>
      <vt:lpstr>MS PGothic</vt:lpstr>
      <vt:lpstr>宋体</vt:lpstr>
      <vt:lpstr>微软雅黑</vt:lpstr>
      <vt:lpstr>Arial</vt:lpstr>
      <vt:lpstr>Calibri</vt:lpstr>
      <vt:lpstr>Helvetica</vt:lpstr>
      <vt:lpstr>Times New Roman</vt:lpstr>
      <vt:lpstr>Wingdings</vt:lpstr>
      <vt:lpstr>802-11-Submission</vt:lpstr>
      <vt:lpstr>Task Group bf Meeting agenda, December teleconference 2022</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TGbf Timeline (Updated)</vt:lpstr>
      <vt:lpstr>PowerPoint 演示文稿</vt:lpstr>
      <vt:lpstr>PowerPoint 演示文稿</vt:lpstr>
      <vt:lpstr>D0.1 CR Status (Until September Interim)</vt:lpstr>
      <vt:lpstr>PowerPoint 演示文稿</vt:lpstr>
      <vt:lpstr>RSVP Requested</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Task Group bf Meeting agenda, July teleconference 2022</dc:title>
  <dc:description/>
  <cp:lastModifiedBy>Hanxiao (Tony, WT Lab)</cp:lastModifiedBy>
  <cp:revision>665</cp:revision>
  <cp:lastPrinted>2014-11-04T15:04:57Z</cp:lastPrinted>
  <dcterms:created xsi:type="dcterms:W3CDTF">2007-04-17T18:10:23Z</dcterms:created>
  <dcterms:modified xsi:type="dcterms:W3CDTF">2022-12-06T16:03:48Z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(3)awQGzYELB+Q+g+kYCpvZKxHKsaKsoSup+hlmTJwS3f3C98UAymrgLnUc2z52BbAX048bz+Wp
AUhyGtkDFvsiQFD/LXzXUyfEc7jHDktMT/MkDqMWeYrKIhIHV6Zn7lFuAupcLRn6n6vziYWN
K49BpP4UphmUeHHJh9fVzfrzDGte6skRdnyfIklj35UUVz2kKsmW2nnZ1N3ZwYnDDIItEHMk
F9cUk/N/mAKuzAx/d1</vt:lpwstr>
  </property>
  <property fmtid="{D5CDD505-2E9C-101B-9397-08002B2CF9AE}" pid="27" name="_2015_ms_pID_7253431">
    <vt:lpwstr>JY89+lU+DIJLd5wbiAi4POOyuG6FsFrD/1YbBH9OyLfW4LV2V7p81F
9h8Zqqrt09jnXlT6RYezL82ZL8lL1tAQbrY4PCPMcUf7yZuZNopo8fTOqrJOrJTbsxjaW5vM
ASSS7IfMFtpBfz46KwUrIQp/k0TVOOrOX7UEzELGdiWIvnKeRc4ZxyWsc6EAtb/gxDAcyjCe
YPSec810UC+8TUZTLeA4Jgim7tEUJBn2SzRK</vt:lpwstr>
  </property>
  <property fmtid="{D5CDD505-2E9C-101B-9397-08002B2CF9AE}" pid="28" name="_2015_ms_pID_7253432">
    <vt:lpwstr>PdXW9IFVR07r/RuTBuJgDK0=</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1636984423</vt:lpwstr>
  </property>
</Properties>
</file>