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09" r:id="rId17"/>
    <p:sldId id="1010" r:id="rId18"/>
    <p:sldId id="983" r:id="rId19"/>
    <p:sldId id="988" r:id="rId20"/>
    <p:sldId id="906" r:id="rId21"/>
    <p:sldId id="995" r:id="rId22"/>
    <p:sldId id="942" r:id="rId23"/>
    <p:sldId id="989" r:id="rId24"/>
    <p:sldId id="991" r:id="rId25"/>
    <p:sldId id="996" r:id="rId26"/>
    <p:sldId id="997" r:id="rId27"/>
    <p:sldId id="998" r:id="rId28"/>
    <p:sldId id="999" r:id="rId29"/>
    <p:sldId id="1000" r:id="rId30"/>
    <p:sldId id="1001" r:id="rId31"/>
    <p:sldId id="1002" r:id="rId32"/>
    <p:sldId id="1003" r:id="rId33"/>
    <p:sldId id="1004" r:id="rId34"/>
    <p:sldId id="1005" r:id="rId35"/>
    <p:sldId id="1006" r:id="rId36"/>
    <p:sldId id="842" r:id="rId37"/>
    <p:sldId id="990" r:id="rId38"/>
    <p:sldId id="888" r:id="rId3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0200" autoAdjust="0"/>
  </p:normalViewPr>
  <p:slideViewPr>
    <p:cSldViewPr>
      <p:cViewPr varScale="1">
        <p:scale>
          <a:sx n="101" d="100"/>
          <a:sy n="101" d="100"/>
        </p:scale>
        <p:origin x="25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417</c:v>
                </c:pt>
                <c:pt idx="1">
                  <c:v>33</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338159344"/>
        <c:axId val="1338160432"/>
      </c:barChart>
      <c:catAx>
        <c:axId val="13381593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338160432"/>
        <c:crosses val="autoZero"/>
        <c:auto val="1"/>
        <c:lblAlgn val="ctr"/>
        <c:lblOffset val="100"/>
        <c:noMultiLvlLbl val="0"/>
      </c:catAx>
      <c:valAx>
        <c:axId val="13381604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33815934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20948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28460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9977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81803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57998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0780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6271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6362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71342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31257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1280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3588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52843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0155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21209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16477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46481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75167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802.11-22/2087r0</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December </a:t>
            </a:r>
            <a:r>
              <a:rPr lang="en-US" altLang="en-US" sz="1800" b="1" dirty="0" smtClean="0"/>
              <a:t>2022</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December teleconference </a:t>
            </a:r>
            <a:r>
              <a:rPr lang="en-US" altLang="en-US" sz="3600" dirty="0" smtClean="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2022-12-02</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1</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683188"/>
              </p:ext>
            </p:extLst>
          </p:nvPr>
        </p:nvGraphicFramePr>
        <p:xfrm>
          <a:off x="3429000" y="1686554"/>
          <a:ext cx="8305801" cy="130290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22/1918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Instance CIDs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Proposed Draft Text for Sensing-Responder-to-Sensing-Responder Sounding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2832193884"/>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22/1914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Instance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100, 102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49 and 50 - follow 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85279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a:t>
            </a:r>
            <a:r>
              <a:rPr lang="en-US" altLang="zh-CN" sz="3200" dirty="0" smtClean="0">
                <a:solidFill>
                  <a:srgbClr val="0000FF"/>
                </a:solidFill>
                <a:cs typeface="Times New Roman" panose="02020603050405020304" pitchFamily="18" charset="0"/>
              </a:rPr>
              <a:t>5</a:t>
            </a:r>
            <a:endParaRPr lang="en-US" altLang="zh-CN" sz="3200" dirty="0" smtClean="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195-205</a:t>
            </a:r>
            <a:r>
              <a:rPr lang="en-US" altLang="zh-CN" sz="1600" dirty="0" smtClean="0"/>
              <a:t>)</a:t>
            </a:r>
            <a:endParaRPr lang="en-US" altLang="en-US" sz="1600" dirty="0" smtClean="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25338873"/>
              </p:ext>
            </p:extLst>
          </p:nvPr>
        </p:nvGraphicFramePr>
        <p:xfrm>
          <a:off x="3429000" y="1686554"/>
          <a:ext cx="8305801" cy="112002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1262096440"/>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7448777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518974276"/>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0993494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November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 </a:t>
            </a:r>
            <a:r>
              <a:rPr lang="en-US" altLang="zh-CN" sz="1100" dirty="0" smtClean="0">
                <a:solidFill>
                  <a:srgbClr val="FF0000"/>
                </a:solidFill>
                <a:cs typeface="Times New Roman" panose="02020603050405020304" pitchFamily="18" charset="0"/>
              </a:rPr>
              <a:t>CAC</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 --- </a:t>
            </a:r>
            <a:r>
              <a:rPr lang="en-US" altLang="zh-CN" sz="1100" dirty="0" smtClean="0">
                <a:solidFill>
                  <a:srgbClr val="FF3300"/>
                </a:solidFill>
                <a:cs typeface="Times New Roman" panose="02020603050405020304" pitchFamily="18" charset="0"/>
              </a:rPr>
              <a:t>Cancel? Travel</a:t>
            </a:r>
            <a:endParaRPr lang="en-US" altLang="zh-CN" sz="1100" dirty="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err="1"/>
              <a:t>TGbf</a:t>
            </a:r>
            <a:r>
              <a:rPr lang="en-US" altLang="zh-CN" sz="1600" b="1" dirty="0"/>
              <a:t> ad-hoc meeting </a:t>
            </a:r>
            <a:endParaRPr lang="en-US" altLang="zh-CN" sz="1600"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a:t>
            </a:r>
            <a:r>
              <a:rPr lang="en-US" altLang="zh-CN" dirty="0" smtClean="0">
                <a:solidFill>
                  <a:srgbClr val="00B050"/>
                </a:solidFill>
                <a:cs typeface="Times New Roman" panose="02020603050405020304" pitchFamily="18" charset="0"/>
              </a:rPr>
              <a:t>13-14	Baltimore Hilton, Baltimore</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16    (Monday EV 1),		19:30-21:30 Baltimore </a:t>
            </a:r>
            <a:r>
              <a:rPr lang="en-US" altLang="zh-CN" dirty="0" smtClean="0">
                <a:solidFill>
                  <a:srgbClr val="0070C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17    (Tuesday EV 1),		19:30-21:30 Baltimore </a:t>
            </a:r>
            <a:r>
              <a:rPr lang="en-US" altLang="zh-CN" dirty="0" smtClean="0">
                <a:solidFill>
                  <a:srgbClr val="0070C0"/>
                </a:solidFill>
                <a:cs typeface="Times New Roman" panose="02020603050405020304" pitchFamily="18" charset="0"/>
              </a:rPr>
              <a:t>time </a:t>
            </a:r>
            <a:endParaRPr lang="en-US" altLang="zh-CN"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a:t>
            </a:r>
            <a:r>
              <a:rPr lang="en-US" altLang="zh-CN" dirty="0">
                <a:solidFill>
                  <a:srgbClr val="00B050"/>
                </a:solidFill>
                <a:cs typeface="Times New Roman" panose="02020603050405020304" pitchFamily="18" charset="0"/>
              </a:rPr>
              <a:t>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a:t>
            </a:r>
            <a:r>
              <a:rPr lang="en-US" altLang="zh-CN" dirty="0" smtClean="0">
                <a:solidFill>
                  <a:srgbClr val="00B0F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a:t>
            </a:r>
            <a:r>
              <a:rPr lang="en-US" altLang="zh-CN" sz="900" dirty="0" smtClean="0">
                <a:cs typeface="Times New Roman" panose="02020603050405020304" pitchFamily="18" charset="0"/>
              </a:rPr>
              <a:t>may be </a:t>
            </a:r>
            <a:r>
              <a:rPr lang="en-US" altLang="zh-CN" sz="900" dirty="0">
                <a:cs typeface="Times New Roman" panose="02020603050405020304" pitchFamily="18" charset="0"/>
              </a:rPr>
              <a:t>changed </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(Nov </a:t>
            </a:r>
            <a:r>
              <a:rPr lang="en-US" altLang="zh-CN" sz="900" dirty="0" smtClean="0">
                <a:cs typeface="Times New Roman" panose="02020603050405020304" pitchFamily="18" charset="0"/>
              </a:rPr>
              <a:t>2022 - Jan2023 </a:t>
            </a:r>
            <a:r>
              <a:rPr lang="en-US" altLang="zh-CN" sz="900" dirty="0">
                <a:cs typeface="Times New Roman" panose="02020603050405020304" pitchFamily="18" charset="0"/>
              </a:rPr>
              <a:t>CAC calls: </a:t>
            </a:r>
            <a:r>
              <a:rPr lang="en-US" altLang="zh-CN" sz="900" dirty="0" smtClean="0">
                <a:solidFill>
                  <a:srgbClr val="FF0000"/>
                </a:solidFill>
                <a:cs typeface="Times New Roman" panose="02020603050405020304" pitchFamily="18" charset="0"/>
              </a:rPr>
              <a:t>December 12, Jan 9, </a:t>
            </a:r>
            <a:r>
              <a:rPr lang="en-US" altLang="zh-CN" sz="900" dirty="0">
                <a:solidFill>
                  <a:srgbClr val="FF0000"/>
                </a:solidFill>
                <a:cs typeface="Times New Roman" panose="02020603050405020304" pitchFamily="18" charset="0"/>
              </a:rPr>
              <a:t>09:00 </a:t>
            </a:r>
            <a:r>
              <a:rPr lang="en-US" altLang="zh-CN" sz="900" dirty="0" smtClean="0">
                <a:solidFill>
                  <a:srgbClr val="FF0000"/>
                </a:solidFill>
                <a:cs typeface="Times New Roman" panose="02020603050405020304" pitchFamily="18" charset="0"/>
              </a:rPr>
              <a:t>ET; Jan 15 </a:t>
            </a:r>
            <a:r>
              <a:rPr lang="en-US" altLang="zh-CN" sz="900" dirty="0">
                <a:solidFill>
                  <a:srgbClr val="FF0000"/>
                </a:solidFill>
                <a:cs typeface="Times New Roman" panose="02020603050405020304" pitchFamily="18" charset="0"/>
              </a:rPr>
              <a:t>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691185416"/>
              </p:ext>
            </p:extLst>
          </p:nvPr>
        </p:nvGraphicFramePr>
        <p:xfrm>
          <a:off x="6553200" y="4114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4258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a:t>
            </a:r>
            <a:r>
              <a:rPr lang="en-US" altLang="zh-CN" sz="1800" dirty="0">
                <a:solidFill>
                  <a:srgbClr val="FF0000"/>
                </a:solidFill>
              </a:rPr>
              <a:t>77.9% </a:t>
            </a:r>
            <a:r>
              <a:rPr lang="en-US" altLang="zh-CN" sz="1800" dirty="0"/>
              <a:t>of all CC40 comments are now resolved or marked as “ready for motion”  (</a:t>
            </a:r>
            <a:r>
              <a:rPr lang="en-US" altLang="zh-CN" sz="1800" dirty="0">
                <a:solidFill>
                  <a:srgbClr val="FF0000"/>
                </a:solidFill>
              </a:rPr>
              <a:t>711/912,</a:t>
            </a:r>
            <a:r>
              <a:rPr lang="en-US" altLang="zh-CN" sz="1800" dirty="0"/>
              <a:t> 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91005683"/>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2022.11.17</a:t>
            </a:r>
            <a:endParaRPr lang="en-US" altLang="zh-CN" sz="1200" b="0" dirty="0"/>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graphicFrame>
        <p:nvGraphicFramePr>
          <p:cNvPr id="16" name="表格 15"/>
          <p:cNvGraphicFramePr>
            <a:graphicFrameLocks noGrp="1"/>
          </p:cNvGraphicFramePr>
          <p:nvPr>
            <p:extLst/>
          </p:nvPr>
        </p:nvGraphicFramePr>
        <p:xfrm>
          <a:off x="8915400" y="1606867"/>
          <a:ext cx="3124199" cy="4663440"/>
        </p:xfrm>
        <a:graphic>
          <a:graphicData uri="http://schemas.openxmlformats.org/drawingml/2006/table">
            <a:tbl>
              <a:tblPr firstRow="1" firstCol="1" bandRow="1"/>
              <a:tblGrid>
                <a:gridCol w="612976"/>
                <a:gridCol w="603089"/>
                <a:gridCol w="909577"/>
                <a:gridCol w="523995"/>
                <a:gridCol w="474562"/>
              </a:tblGrid>
              <a:tr h="224073">
                <a:tc>
                  <a:txBody>
                    <a:bodyPr/>
                    <a:lstStyle/>
                    <a:p>
                      <a:endParaRPr lang="zh-CN" sz="900">
                        <a:effectLst/>
                        <a:latin typeface="Times New Roman" panose="02020603050405020304" pitchFamily="18" charset="0"/>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Assigned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Ready for Motion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Approved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RfM+A</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Alecs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Assaf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Cheng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23</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Dibakar</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Insun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Jiayi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Leif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dirty="0">
                          <a:effectLst/>
                          <a:latin typeface="Calibri" panose="020F0502020204030204" pitchFamily="34" charset="0"/>
                          <a:ea typeface="宋体" panose="02010600030101010101" pitchFamily="2" charset="-122"/>
                        </a:rPr>
                        <a:t>Mike </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Osama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Rajat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Rui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Solomon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224073">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Stephen M.</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Steve 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683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711</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bl>
          </a:graphicData>
        </a:graphic>
      </p:graphicFrame>
      <p:sp>
        <p:nvSpPr>
          <p:cNvPr id="21" name="矩形 20"/>
          <p:cNvSpPr/>
          <p:nvPr/>
        </p:nvSpPr>
        <p:spPr bwMode="auto">
          <a:xfrm>
            <a:off x="8889477" y="2438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8889477" y="2990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矩形 22"/>
          <p:cNvSpPr/>
          <p:nvPr/>
        </p:nvSpPr>
        <p:spPr bwMode="auto">
          <a:xfrm>
            <a:off x="8888024" y="3381121"/>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8888024" y="4073125"/>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8889477" y="4343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8889477" y="4895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7" name="矩形 26"/>
          <p:cNvSpPr/>
          <p:nvPr/>
        </p:nvSpPr>
        <p:spPr bwMode="auto">
          <a:xfrm>
            <a:off x="8888023" y="3249044"/>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8888025" y="46482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8888022" y="5315303"/>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8888021" y="5736846"/>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50485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December	5</a:t>
            </a:r>
            <a:r>
              <a:rPr lang="en-US" altLang="zh-CN" sz="4000" dirty="0" smtClean="0">
                <a:solidFill>
                  <a:srgbClr val="0000FF"/>
                </a:solidFill>
              </a:rPr>
              <a:t>, or 6?</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20605344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538, 96, 494,539, 785, 888, 158, 289, 757, 347, 758, 497, 542, 579, 889, 122, 157, 759, 883, 882, 540, and </a:t>
            </a:r>
            <a:r>
              <a:rPr lang="en-US" altLang="zh-CN" sz="1600" dirty="0" smtClean="0"/>
              <a:t>908</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22/1330r2 CC40 CR for clause 11.21.18.6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22/1330r2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253962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603, 326, 845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Lin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22/1896r0</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98021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11-22-1862r0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22/1862r0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411233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748 and 749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22/1916r2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875991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 56, 57, 58, 59, 105, 113, 251, 252, 253, 457, 112, 114, 115, 116, 328, 390, 678, 823, 833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22/1772r4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22/1772r4</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21667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1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5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6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8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12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13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r>
              <a:rPr lang="en-US" altLang="zh-CN" sz="1100" dirty="0">
                <a:solidFill>
                  <a:schemeClr val="bg1">
                    <a:lumMod val="50000"/>
                  </a:schemeClr>
                </a:solidFill>
                <a:cs typeface="Times New Roman" panose="02020603050405020304" pitchFamily="18" charset="0"/>
              </a:rPr>
              <a:t> - 1st 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19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20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22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endParaRPr lang="en-US" altLang="zh-CN" sz="1100" dirty="0">
              <a:solidFill>
                <a:srgbClr val="FF3300"/>
              </a:solidFill>
              <a:cs typeface="Times New Roman" panose="02020603050405020304" pitchFamily="18" charset="0"/>
            </a:endParaRPr>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834, </a:t>
            </a:r>
            <a:r>
              <a:rPr lang="en-US" altLang="zh-CN" sz="1600" dirty="0" smtClean="0"/>
              <a:t>896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22/1913r1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22/1913r1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982670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22/1952r1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Junghoon Suh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22/1952r1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542092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527, 572, 505, 506, 179, 292, 419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22/1953r0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22/1953r0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416275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53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Pei Zhou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82628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243, 478, 557, 626, 627, 795, 796, 867, 909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22/1897r2</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22/1897r2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9348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smtClean="0"/>
              <a:t>CIDs</a:t>
            </a:r>
            <a:r>
              <a:rPr lang="pt-BR" altLang="zh-CN" sz="1600" dirty="0"/>
              <a:t>: 300 479 303 319 502 </a:t>
            </a:r>
            <a:r>
              <a:rPr lang="pt-BR" altLang="zh-CN" sz="1600" dirty="0" smtClean="0"/>
              <a:t>574</a:t>
            </a:r>
          </a:p>
          <a:p>
            <a:pPr lvl="1" algn="just">
              <a:buFont typeface="Arial" panose="020B0604020202020204" pitchFamily="34" charset="0"/>
              <a:buChar char="–"/>
              <a:defRPr/>
            </a:pPr>
            <a:r>
              <a:rPr lang="en-US" altLang="zh-CN" sz="1600" dirty="0" smtClean="0"/>
              <a:t>as </a:t>
            </a:r>
            <a:r>
              <a:rPr lang="en-US" altLang="zh-CN" sz="1600" dirty="0"/>
              <a:t>specified in 22/1956r1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16441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076154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163693</TotalTime>
  <Words>2969</Words>
  <Application>Microsoft Office PowerPoint</Application>
  <PresentationFormat>宽屏</PresentationFormat>
  <Paragraphs>813</Paragraphs>
  <Slides>38</Slides>
  <Notes>38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38</vt:i4>
      </vt:variant>
    </vt:vector>
  </HeadingPairs>
  <TitlesOfParts>
    <vt:vector size="4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December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618</cp:revision>
  <cp:lastPrinted>2014-11-04T15:04:57Z</cp:lastPrinted>
  <dcterms:created xsi:type="dcterms:W3CDTF">2007-04-17T18:10:23Z</dcterms:created>
  <dcterms:modified xsi:type="dcterms:W3CDTF">2022-12-02T08:21:50Z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(3)awQGzYELB+Q+g+kYCpvZKxHKsaKsoSup+hlmTJwS3f3C98UAymrgLnUc2z52BbAX048bz+Wp
AUhyGtkDFvsiQFD/LXzXUyfEc7jHDktMT/MkDqMWeYrKIhIHV6Zn7lFuAupcLRn6n6vziYWN
K49BpP4UphmUeHHJh9fVzfrzDGte6skRdnyfIklj35UUVz2kKsmW2nnZ1N3ZwYnDDIItEHMk
F9cUk/N/mAKuzAx/d1</vt:lpwstr>
  </property>
  <property fmtid="{D5CDD505-2E9C-101B-9397-08002B2CF9AE}" pid="27" name="_2015_ms_pID_7253431">
    <vt:lpwstr>JY89+lU+DIJLd5wbiAi4POOyuG6FsFrD/1YbBH9OyLfW4LV2V7p81F
9h8Zqqrt09jnXlT6RYezL82ZL8lL1tAQbrY4PCPMcUf7yZuZNopo8fTOqrJOrJTbsxjaW5vM
ASSS7IfMFtpBfz46KwUrIQp/k0TVOOrOX7UEzELGdiWIvnKeRc4ZxyWsc6EAtb/gxDAcyjCe
YPSec810UC+8TUZTLeA4Jgim7tEUJBn2SzRK</vt:lpwstr>
  </property>
  <property fmtid="{D5CDD505-2E9C-101B-9397-08002B2CF9AE}" pid="28" name="_2015_ms_pID_7253432">
    <vt:lpwstr>PdXW9IFVR07r/RuTBuJgDK0=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