
<file path=[Content_Types].xml><?xml version="1.0" encoding="utf-8"?>
<Types xmlns="http://schemas.openxmlformats.org/package/2006/content-types">
  <Default Extension="bin" ContentType="application/vnd.openxmlformats-officedocument.oleObject"/>
  <Default Extension="emf" ContentType="image/x-emf"/>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9"/>
  </p:notesMasterIdLst>
  <p:handoutMasterIdLst>
    <p:handoutMasterId r:id="rId30"/>
  </p:handoutMasterIdLst>
  <p:sldIdLst>
    <p:sldId id="527" r:id="rId2"/>
    <p:sldId id="475" r:id="rId3"/>
    <p:sldId id="531" r:id="rId4"/>
    <p:sldId id="532" r:id="rId5"/>
    <p:sldId id="541" r:id="rId6"/>
    <p:sldId id="542" r:id="rId7"/>
    <p:sldId id="538" r:id="rId8"/>
    <p:sldId id="539" r:id="rId9"/>
    <p:sldId id="540" r:id="rId10"/>
    <p:sldId id="543" r:id="rId11"/>
    <p:sldId id="554" r:id="rId12"/>
    <p:sldId id="544" r:id="rId13"/>
    <p:sldId id="545" r:id="rId14"/>
    <p:sldId id="546" r:id="rId15"/>
    <p:sldId id="547" r:id="rId16"/>
    <p:sldId id="548" r:id="rId17"/>
    <p:sldId id="550" r:id="rId18"/>
    <p:sldId id="549" r:id="rId19"/>
    <p:sldId id="551" r:id="rId20"/>
    <p:sldId id="552" r:id="rId21"/>
    <p:sldId id="555" r:id="rId22"/>
    <p:sldId id="553" r:id="rId23"/>
    <p:sldId id="557" r:id="rId24"/>
    <p:sldId id="558" r:id="rId25"/>
    <p:sldId id="559" r:id="rId26"/>
    <p:sldId id="560" r:id="rId27"/>
    <p:sldId id="561" r:id="rId28"/>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F81BD"/>
    <a:srgbClr val="FFCC99"/>
    <a:srgbClr val="2E75B6"/>
    <a:srgbClr val="FFFFFF"/>
    <a:srgbClr val="009999"/>
    <a:srgbClr val="00CC99"/>
    <a:srgbClr val="99CCFF"/>
    <a:srgbClr val="4A7EBB"/>
    <a:srgbClr val="00956F"/>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F48ED0C-073E-4974-A9AA-8EC1193D4A44}" v="8" dt="2022-12-05T00:08:22.58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368" autoAdjust="0"/>
    <p:restoredTop sz="93899" autoAdjust="0"/>
  </p:normalViewPr>
  <p:slideViewPr>
    <p:cSldViewPr>
      <p:cViewPr varScale="1">
        <p:scale>
          <a:sx n="89" d="100"/>
          <a:sy n="89" d="100"/>
        </p:scale>
        <p:origin x="1339" y="86"/>
      </p:cViewPr>
      <p:guideLst>
        <p:guide orient="horz" pos="2160"/>
        <p:guide pos="2880"/>
      </p:guideLst>
    </p:cSldViewPr>
  </p:slideViewPr>
  <p:outlineViewPr>
    <p:cViewPr varScale="1">
      <p:scale>
        <a:sx n="170" d="200"/>
        <a:sy n="170" d="200"/>
      </p:scale>
      <p:origin x="0" y="-216436"/>
    </p:cViewPr>
  </p:outlineViewPr>
  <p:notesTextViewPr>
    <p:cViewPr>
      <p:scale>
        <a:sx n="100" d="100"/>
        <a:sy n="100" d="100"/>
      </p:scale>
      <p:origin x="0" y="0"/>
    </p:cViewPr>
  </p:notesTextViewPr>
  <p:sorterViewPr>
    <p:cViewPr varScale="1">
      <p:scale>
        <a:sx n="1" d="1"/>
        <a:sy n="1" d="1"/>
      </p:scale>
      <p:origin x="0" y="0"/>
    </p:cViewPr>
  </p:sorter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35" Type="http://schemas.microsoft.com/office/2016/11/relationships/changesInfo" Target="changesInfos/changesInfo1.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an Coffey" userId="78b6c01de8847d4f" providerId="LiveId" clId="{DF48ED0C-073E-4974-A9AA-8EC1193D4A44}"/>
    <pc:docChg chg="undo custSel addSld delSld modSld modMainMaster">
      <pc:chgData name="Sean Coffey" userId="78b6c01de8847d4f" providerId="LiveId" clId="{DF48ED0C-073E-4974-A9AA-8EC1193D4A44}" dt="2022-12-06T22:21:41.963" v="7577" actId="20577"/>
      <pc:docMkLst>
        <pc:docMk/>
      </pc:docMkLst>
      <pc:sldChg chg="modSp del mod">
        <pc:chgData name="Sean Coffey" userId="78b6c01de8847d4f" providerId="LiveId" clId="{DF48ED0C-073E-4974-A9AA-8EC1193D4A44}" dt="2022-12-04T22:56:45.982" v="7470" actId="2696"/>
        <pc:sldMkLst>
          <pc:docMk/>
          <pc:sldMk cId="3491064916" sldId="511"/>
        </pc:sldMkLst>
        <pc:spChg chg="mod">
          <ac:chgData name="Sean Coffey" userId="78b6c01de8847d4f" providerId="LiveId" clId="{DF48ED0C-073E-4974-A9AA-8EC1193D4A44}" dt="2022-12-03T01:27:49.802" v="1073" actId="20577"/>
          <ac:spMkLst>
            <pc:docMk/>
            <pc:sldMk cId="3491064916" sldId="511"/>
            <ac:spMk id="4097" creationId="{00000000-0000-0000-0000-000000000000}"/>
          </ac:spMkLst>
        </pc:spChg>
        <pc:spChg chg="mod">
          <ac:chgData name="Sean Coffey" userId="78b6c01de8847d4f" providerId="LiveId" clId="{DF48ED0C-073E-4974-A9AA-8EC1193D4A44}" dt="2022-12-04T22:54:57.256" v="7315" actId="20577"/>
          <ac:spMkLst>
            <pc:docMk/>
            <pc:sldMk cId="3491064916" sldId="511"/>
            <ac:spMk id="4098" creationId="{00000000-0000-0000-0000-000000000000}"/>
          </ac:spMkLst>
        </pc:spChg>
      </pc:sldChg>
      <pc:sldChg chg="addSp delSp modSp mod">
        <pc:chgData name="Sean Coffey" userId="78b6c01de8847d4f" providerId="LiveId" clId="{DF48ED0C-073E-4974-A9AA-8EC1193D4A44}" dt="2022-12-06T22:21:41.963" v="7577" actId="20577"/>
        <pc:sldMkLst>
          <pc:docMk/>
          <pc:sldMk cId="2429779076" sldId="527"/>
        </pc:sldMkLst>
        <pc:spChg chg="add del mod">
          <ac:chgData name="Sean Coffey" userId="78b6c01de8847d4f" providerId="LiveId" clId="{DF48ED0C-073E-4974-A9AA-8EC1193D4A44}" dt="2022-12-05T00:08:12.132" v="7532"/>
          <ac:spMkLst>
            <pc:docMk/>
            <pc:sldMk cId="2429779076" sldId="527"/>
            <ac:spMk id="2" creationId="{6B0B146C-68F5-F78E-5478-82D0D45A1043}"/>
          </ac:spMkLst>
        </pc:spChg>
        <pc:spChg chg="mod">
          <ac:chgData name="Sean Coffey" userId="78b6c01de8847d4f" providerId="LiveId" clId="{DF48ED0C-073E-4974-A9AA-8EC1193D4A44}" dt="2022-12-06T22:21:41.963" v="7577" actId="20577"/>
          <ac:spMkLst>
            <pc:docMk/>
            <pc:sldMk cId="2429779076" sldId="527"/>
            <ac:spMk id="3" creationId="{94EEF1C2-D245-4689-A5F7-9417E72CA1AB}"/>
          </ac:spMkLst>
        </pc:spChg>
        <pc:spChg chg="add del mod">
          <ac:chgData name="Sean Coffey" userId="78b6c01de8847d4f" providerId="LiveId" clId="{DF48ED0C-073E-4974-A9AA-8EC1193D4A44}" dt="2022-12-06T22:21:28.808" v="7573" actId="478"/>
          <ac:spMkLst>
            <pc:docMk/>
            <pc:sldMk cId="2429779076" sldId="527"/>
            <ac:spMk id="4" creationId="{F25A2BD9-8EB5-7A5B-BF5A-BE08AB6894E4}"/>
          </ac:spMkLst>
        </pc:spChg>
        <pc:spChg chg="mod">
          <ac:chgData name="Sean Coffey" userId="78b6c01de8847d4f" providerId="LiveId" clId="{DF48ED0C-073E-4974-A9AA-8EC1193D4A44}" dt="2022-12-06T22:21:38.547" v="7575" actId="20577"/>
          <ac:spMkLst>
            <pc:docMk/>
            <pc:sldMk cId="2429779076" sldId="527"/>
            <ac:spMk id="3074" creationId="{00000000-0000-0000-0000-000000000000}"/>
          </ac:spMkLst>
        </pc:spChg>
      </pc:sldChg>
      <pc:sldChg chg="modSp mod">
        <pc:chgData name="Sean Coffey" userId="78b6c01de8847d4f" providerId="LiveId" clId="{DF48ED0C-073E-4974-A9AA-8EC1193D4A44}" dt="2022-12-05T00:22:18.551" v="7552" actId="20577"/>
        <pc:sldMkLst>
          <pc:docMk/>
          <pc:sldMk cId="237903824" sldId="531"/>
        </pc:sldMkLst>
        <pc:spChg chg="mod">
          <ac:chgData name="Sean Coffey" userId="78b6c01de8847d4f" providerId="LiveId" clId="{DF48ED0C-073E-4974-A9AA-8EC1193D4A44}" dt="2022-12-05T00:22:18.551" v="7552" actId="20577"/>
          <ac:spMkLst>
            <pc:docMk/>
            <pc:sldMk cId="237903824" sldId="531"/>
            <ac:spMk id="4098" creationId="{00000000-0000-0000-0000-000000000000}"/>
          </ac:spMkLst>
        </pc:spChg>
      </pc:sldChg>
      <pc:sldChg chg="modSp mod">
        <pc:chgData name="Sean Coffey" userId="78b6c01de8847d4f" providerId="LiveId" clId="{DF48ED0C-073E-4974-A9AA-8EC1193D4A44}" dt="2022-12-03T00:56:49.484" v="407"/>
        <pc:sldMkLst>
          <pc:docMk/>
          <pc:sldMk cId="3009307440" sldId="552"/>
        </pc:sldMkLst>
        <pc:graphicFrameChg chg="mod modGraphic">
          <ac:chgData name="Sean Coffey" userId="78b6c01de8847d4f" providerId="LiveId" clId="{DF48ED0C-073E-4974-A9AA-8EC1193D4A44}" dt="2022-12-03T00:56:49.484" v="407"/>
          <ac:graphicFrameMkLst>
            <pc:docMk/>
            <pc:sldMk cId="3009307440" sldId="552"/>
            <ac:graphicFrameMk id="2" creationId="{20754198-E35F-25EB-AC57-260ABCDF6D80}"/>
          </ac:graphicFrameMkLst>
        </pc:graphicFrameChg>
      </pc:sldChg>
      <pc:sldChg chg="modSp mod">
        <pc:chgData name="Sean Coffey" userId="78b6c01de8847d4f" providerId="LiveId" clId="{DF48ED0C-073E-4974-A9AA-8EC1193D4A44}" dt="2022-12-03T00:57:10.220" v="414" actId="20577"/>
        <pc:sldMkLst>
          <pc:docMk/>
          <pc:sldMk cId="2983795819" sldId="553"/>
        </pc:sldMkLst>
        <pc:spChg chg="mod">
          <ac:chgData name="Sean Coffey" userId="78b6c01de8847d4f" providerId="LiveId" clId="{DF48ED0C-073E-4974-A9AA-8EC1193D4A44}" dt="2022-12-03T00:57:10.220" v="414" actId="20577"/>
          <ac:spMkLst>
            <pc:docMk/>
            <pc:sldMk cId="2983795819" sldId="553"/>
            <ac:spMk id="4097" creationId="{00000000-0000-0000-0000-000000000000}"/>
          </ac:spMkLst>
        </pc:spChg>
      </pc:sldChg>
      <pc:sldChg chg="modSp add mod">
        <pc:chgData name="Sean Coffey" userId="78b6c01de8847d4f" providerId="LiveId" clId="{DF48ED0C-073E-4974-A9AA-8EC1193D4A44}" dt="2022-12-03T00:57:02.701" v="413" actId="20577"/>
        <pc:sldMkLst>
          <pc:docMk/>
          <pc:sldMk cId="3325718370" sldId="555"/>
        </pc:sldMkLst>
        <pc:spChg chg="mod">
          <ac:chgData name="Sean Coffey" userId="78b6c01de8847d4f" providerId="LiveId" clId="{DF48ED0C-073E-4974-A9AA-8EC1193D4A44}" dt="2022-12-03T00:57:02.701" v="413" actId="20577"/>
          <ac:spMkLst>
            <pc:docMk/>
            <pc:sldMk cId="3325718370" sldId="555"/>
            <ac:spMk id="4097" creationId="{00000000-0000-0000-0000-000000000000}"/>
          </ac:spMkLst>
        </pc:spChg>
      </pc:sldChg>
      <pc:sldChg chg="add del">
        <pc:chgData name="Sean Coffey" userId="78b6c01de8847d4f" providerId="LiveId" clId="{DF48ED0C-073E-4974-A9AA-8EC1193D4A44}" dt="2022-12-04T22:28:23.755" v="5214" actId="2696"/>
        <pc:sldMkLst>
          <pc:docMk/>
          <pc:sldMk cId="3316312704" sldId="556"/>
        </pc:sldMkLst>
      </pc:sldChg>
      <pc:sldChg chg="modSp add mod">
        <pc:chgData name="Sean Coffey" userId="78b6c01de8847d4f" providerId="LiveId" clId="{DF48ED0C-073E-4974-A9AA-8EC1193D4A44}" dt="2022-12-04T16:44:53.202" v="4108" actId="20577"/>
        <pc:sldMkLst>
          <pc:docMk/>
          <pc:sldMk cId="1412429778" sldId="557"/>
        </pc:sldMkLst>
        <pc:spChg chg="mod">
          <ac:chgData name="Sean Coffey" userId="78b6c01de8847d4f" providerId="LiveId" clId="{DF48ED0C-073E-4974-A9AA-8EC1193D4A44}" dt="2022-12-03T01:53:45.865" v="2972" actId="20577"/>
          <ac:spMkLst>
            <pc:docMk/>
            <pc:sldMk cId="1412429778" sldId="557"/>
            <ac:spMk id="4097" creationId="{00000000-0000-0000-0000-000000000000}"/>
          </ac:spMkLst>
        </pc:spChg>
        <pc:spChg chg="mod">
          <ac:chgData name="Sean Coffey" userId="78b6c01de8847d4f" providerId="LiveId" clId="{DF48ED0C-073E-4974-A9AA-8EC1193D4A44}" dt="2022-12-04T16:44:53.202" v="4108" actId="20577"/>
          <ac:spMkLst>
            <pc:docMk/>
            <pc:sldMk cId="1412429778" sldId="557"/>
            <ac:spMk id="4098" creationId="{00000000-0000-0000-0000-000000000000}"/>
          </ac:spMkLst>
        </pc:spChg>
      </pc:sldChg>
      <pc:sldChg chg="modSp add mod">
        <pc:chgData name="Sean Coffey" userId="78b6c01de8847d4f" providerId="LiveId" clId="{DF48ED0C-073E-4974-A9AA-8EC1193D4A44}" dt="2022-12-04T22:57:22.261" v="7486" actId="20577"/>
        <pc:sldMkLst>
          <pc:docMk/>
          <pc:sldMk cId="2150193168" sldId="558"/>
        </pc:sldMkLst>
        <pc:spChg chg="mod">
          <ac:chgData name="Sean Coffey" userId="78b6c01de8847d4f" providerId="LiveId" clId="{DF48ED0C-073E-4974-A9AA-8EC1193D4A44}" dt="2022-12-03T01:56:10.931" v="2980" actId="20577"/>
          <ac:spMkLst>
            <pc:docMk/>
            <pc:sldMk cId="2150193168" sldId="558"/>
            <ac:spMk id="4097" creationId="{00000000-0000-0000-0000-000000000000}"/>
          </ac:spMkLst>
        </pc:spChg>
        <pc:spChg chg="mod">
          <ac:chgData name="Sean Coffey" userId="78b6c01de8847d4f" providerId="LiveId" clId="{DF48ED0C-073E-4974-A9AA-8EC1193D4A44}" dt="2022-12-04T22:57:22.261" v="7486" actId="20577"/>
          <ac:spMkLst>
            <pc:docMk/>
            <pc:sldMk cId="2150193168" sldId="558"/>
            <ac:spMk id="4098" creationId="{00000000-0000-0000-0000-000000000000}"/>
          </ac:spMkLst>
        </pc:spChg>
      </pc:sldChg>
      <pc:sldChg chg="modSp add mod">
        <pc:chgData name="Sean Coffey" userId="78b6c01de8847d4f" providerId="LiveId" clId="{DF48ED0C-073E-4974-A9AA-8EC1193D4A44}" dt="2022-12-06T22:21:15.309" v="7572" actId="20577"/>
        <pc:sldMkLst>
          <pc:docMk/>
          <pc:sldMk cId="156002536" sldId="559"/>
        </pc:sldMkLst>
        <pc:spChg chg="mod">
          <ac:chgData name="Sean Coffey" userId="78b6c01de8847d4f" providerId="LiveId" clId="{DF48ED0C-073E-4974-A9AA-8EC1193D4A44}" dt="2022-12-04T16:55:16.144" v="5038" actId="20577"/>
          <ac:spMkLst>
            <pc:docMk/>
            <pc:sldMk cId="156002536" sldId="559"/>
            <ac:spMk id="4097" creationId="{00000000-0000-0000-0000-000000000000}"/>
          </ac:spMkLst>
        </pc:spChg>
        <pc:spChg chg="mod">
          <ac:chgData name="Sean Coffey" userId="78b6c01de8847d4f" providerId="LiveId" clId="{DF48ED0C-073E-4974-A9AA-8EC1193D4A44}" dt="2022-12-06T22:21:15.309" v="7572" actId="20577"/>
          <ac:spMkLst>
            <pc:docMk/>
            <pc:sldMk cId="156002536" sldId="559"/>
            <ac:spMk id="4098" creationId="{00000000-0000-0000-0000-000000000000}"/>
          </ac:spMkLst>
        </pc:spChg>
      </pc:sldChg>
      <pc:sldChg chg="addSp delSp modSp add mod">
        <pc:chgData name="Sean Coffey" userId="78b6c01de8847d4f" providerId="LiveId" clId="{DF48ED0C-073E-4974-A9AA-8EC1193D4A44}" dt="2022-12-05T00:24:32.625" v="7554" actId="115"/>
        <pc:sldMkLst>
          <pc:docMk/>
          <pc:sldMk cId="1941170259" sldId="560"/>
        </pc:sldMkLst>
        <pc:spChg chg="add del mod">
          <ac:chgData name="Sean Coffey" userId="78b6c01de8847d4f" providerId="LiveId" clId="{DF48ED0C-073E-4974-A9AA-8EC1193D4A44}" dt="2022-12-04T22:46:04.260" v="6648" actId="478"/>
          <ac:spMkLst>
            <pc:docMk/>
            <pc:sldMk cId="1941170259" sldId="560"/>
            <ac:spMk id="2" creationId="{D4245194-95F1-5737-C8F3-9A560022EC98}"/>
          </ac:spMkLst>
        </pc:spChg>
        <pc:spChg chg="mod">
          <ac:chgData name="Sean Coffey" userId="78b6c01de8847d4f" providerId="LiveId" clId="{DF48ED0C-073E-4974-A9AA-8EC1193D4A44}" dt="2022-12-04T22:48:52.201" v="6906" actId="20577"/>
          <ac:spMkLst>
            <pc:docMk/>
            <pc:sldMk cId="1941170259" sldId="560"/>
            <ac:spMk id="4097" creationId="{00000000-0000-0000-0000-000000000000}"/>
          </ac:spMkLst>
        </pc:spChg>
        <pc:spChg chg="mod">
          <ac:chgData name="Sean Coffey" userId="78b6c01de8847d4f" providerId="LiveId" clId="{DF48ED0C-073E-4974-A9AA-8EC1193D4A44}" dt="2022-12-05T00:24:32.625" v="7554" actId="115"/>
          <ac:spMkLst>
            <pc:docMk/>
            <pc:sldMk cId="1941170259" sldId="560"/>
            <ac:spMk id="4098" creationId="{00000000-0000-0000-0000-000000000000}"/>
          </ac:spMkLst>
        </pc:spChg>
      </pc:sldChg>
      <pc:sldChg chg="modSp add mod">
        <pc:chgData name="Sean Coffey" userId="78b6c01de8847d4f" providerId="LiveId" clId="{DF48ED0C-073E-4974-A9AA-8EC1193D4A44}" dt="2022-12-05T00:25:17.571" v="7558" actId="20577"/>
        <pc:sldMkLst>
          <pc:docMk/>
          <pc:sldMk cId="4228224827" sldId="561"/>
        </pc:sldMkLst>
        <pc:spChg chg="mod">
          <ac:chgData name="Sean Coffey" userId="78b6c01de8847d4f" providerId="LiveId" clId="{DF48ED0C-073E-4974-A9AA-8EC1193D4A44}" dt="2022-12-04T22:49:00.960" v="6908" actId="20577"/>
          <ac:spMkLst>
            <pc:docMk/>
            <pc:sldMk cId="4228224827" sldId="561"/>
            <ac:spMk id="4097" creationId="{00000000-0000-0000-0000-000000000000}"/>
          </ac:spMkLst>
        </pc:spChg>
        <pc:spChg chg="mod">
          <ac:chgData name="Sean Coffey" userId="78b6c01de8847d4f" providerId="LiveId" clId="{DF48ED0C-073E-4974-A9AA-8EC1193D4A44}" dt="2022-12-05T00:25:17.571" v="7558" actId="20577"/>
          <ac:spMkLst>
            <pc:docMk/>
            <pc:sldMk cId="4228224827" sldId="561"/>
            <ac:spMk id="4098" creationId="{00000000-0000-0000-0000-000000000000}"/>
          </ac:spMkLst>
        </pc:spChg>
      </pc:sldChg>
      <pc:sldChg chg="add del">
        <pc:chgData name="Sean Coffey" userId="78b6c01de8847d4f" providerId="LiveId" clId="{DF48ED0C-073E-4974-A9AA-8EC1193D4A44}" dt="2022-12-04T22:49:53.115" v="6911" actId="2696"/>
        <pc:sldMkLst>
          <pc:docMk/>
          <pc:sldMk cId="1827511295" sldId="562"/>
        </pc:sldMkLst>
      </pc:sldChg>
      <pc:sldMasterChg chg="modSp mod">
        <pc:chgData name="Sean Coffey" userId="78b6c01de8847d4f" providerId="LiveId" clId="{DF48ED0C-073E-4974-A9AA-8EC1193D4A44}" dt="2022-12-05T00:06:13.920" v="7525" actId="1037"/>
        <pc:sldMasterMkLst>
          <pc:docMk/>
          <pc:sldMasterMk cId="0" sldId="2147483648"/>
        </pc:sldMasterMkLst>
        <pc:spChg chg="mod">
          <ac:chgData name="Sean Coffey" userId="78b6c01de8847d4f" providerId="LiveId" clId="{DF48ED0C-073E-4974-A9AA-8EC1193D4A44}" dt="2022-12-05T00:06:13.920" v="7525" actId="103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802.11-17/1479r1</a:t>
            </a:r>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September 2017</a:t>
            </a:r>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dirty="0"/>
              <a:t>Sean Coffey, Realtek</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802.11-17/1479r1</a:t>
            </a:r>
            <a:endParaRPr lang="en-US" dirty="0"/>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September 2017</a:t>
            </a:r>
            <a:endParaRPr lang="en-US" dirty="0"/>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Sean Coffey, Realtek</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802.11-17/1479r1</a:t>
            </a:r>
            <a:endParaRPr lang="en-US" dirty="0"/>
          </a:p>
        </p:txBody>
      </p:sp>
      <p:sp>
        <p:nvSpPr>
          <p:cNvPr id="5" name="Rectangle 3"/>
          <p:cNvSpPr>
            <a:spLocks noGrp="1" noChangeArrowheads="1"/>
          </p:cNvSpPr>
          <p:nvPr>
            <p:ph type="dt"/>
          </p:nvPr>
        </p:nvSpPr>
        <p:spPr>
          <a:ln/>
        </p:spPr>
        <p:txBody>
          <a:bodyPr/>
          <a:lstStyle/>
          <a:p>
            <a:r>
              <a:rPr lang="en-US"/>
              <a:t>September 2017</a:t>
            </a:r>
            <a:endParaRPr lang="en-US" dirty="0"/>
          </a:p>
        </p:txBody>
      </p:sp>
      <p:sp>
        <p:nvSpPr>
          <p:cNvPr id="6" name="Rectangle 6"/>
          <p:cNvSpPr>
            <a:spLocks noGrp="1" noChangeArrowheads="1"/>
          </p:cNvSpPr>
          <p:nvPr>
            <p:ph type="ftr"/>
          </p:nvPr>
        </p:nvSpPr>
        <p:spPr>
          <a:ln/>
        </p:spPr>
        <p:txBody>
          <a:bodyPr/>
          <a:lstStyle/>
          <a:p>
            <a:r>
              <a:rPr lang="en-US" dirty="0"/>
              <a:t>Sean Coffey, Realtek</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54919021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802.11-17/1479r1</a:t>
            </a:r>
            <a:endParaRPr lang="en-US" dirty="0"/>
          </a:p>
        </p:txBody>
      </p:sp>
      <p:sp>
        <p:nvSpPr>
          <p:cNvPr id="5" name="Rectangle 3"/>
          <p:cNvSpPr>
            <a:spLocks noGrp="1" noChangeArrowheads="1"/>
          </p:cNvSpPr>
          <p:nvPr>
            <p:ph type="dt"/>
          </p:nvPr>
        </p:nvSpPr>
        <p:spPr>
          <a:ln/>
        </p:spPr>
        <p:txBody>
          <a:bodyPr/>
          <a:lstStyle/>
          <a:p>
            <a:r>
              <a:rPr lang="en-US"/>
              <a:t>September 2017</a:t>
            </a:r>
            <a:endParaRPr lang="en-US" dirty="0"/>
          </a:p>
        </p:txBody>
      </p:sp>
      <p:sp>
        <p:nvSpPr>
          <p:cNvPr id="6" name="Rectangle 6"/>
          <p:cNvSpPr>
            <a:spLocks noGrp="1" noChangeArrowheads="1"/>
          </p:cNvSpPr>
          <p:nvPr>
            <p:ph type="ftr"/>
          </p:nvPr>
        </p:nvSpPr>
        <p:spPr>
          <a:ln/>
        </p:spPr>
        <p:txBody>
          <a:bodyPr/>
          <a:lstStyle/>
          <a:p>
            <a:r>
              <a:rPr lang="en-US" dirty="0"/>
              <a:t>Sean Coffey, Realtek</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10</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48667018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802.11-17/1479r1</a:t>
            </a:r>
            <a:endParaRPr lang="en-US" dirty="0"/>
          </a:p>
        </p:txBody>
      </p:sp>
      <p:sp>
        <p:nvSpPr>
          <p:cNvPr id="5" name="Rectangle 3"/>
          <p:cNvSpPr>
            <a:spLocks noGrp="1" noChangeArrowheads="1"/>
          </p:cNvSpPr>
          <p:nvPr>
            <p:ph type="dt"/>
          </p:nvPr>
        </p:nvSpPr>
        <p:spPr>
          <a:ln/>
        </p:spPr>
        <p:txBody>
          <a:bodyPr/>
          <a:lstStyle/>
          <a:p>
            <a:r>
              <a:rPr lang="en-US"/>
              <a:t>September 2017</a:t>
            </a:r>
            <a:endParaRPr lang="en-US" dirty="0"/>
          </a:p>
        </p:txBody>
      </p:sp>
      <p:sp>
        <p:nvSpPr>
          <p:cNvPr id="6" name="Rectangle 6"/>
          <p:cNvSpPr>
            <a:spLocks noGrp="1" noChangeArrowheads="1"/>
          </p:cNvSpPr>
          <p:nvPr>
            <p:ph type="ftr"/>
          </p:nvPr>
        </p:nvSpPr>
        <p:spPr>
          <a:ln/>
        </p:spPr>
        <p:txBody>
          <a:bodyPr/>
          <a:lstStyle/>
          <a:p>
            <a:r>
              <a:rPr lang="en-US" dirty="0"/>
              <a:t>Sean Coffey, Realtek</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11</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16430593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802.11-17/1479r1</a:t>
            </a:r>
            <a:endParaRPr lang="en-US" dirty="0"/>
          </a:p>
        </p:txBody>
      </p:sp>
      <p:sp>
        <p:nvSpPr>
          <p:cNvPr id="5" name="Rectangle 3"/>
          <p:cNvSpPr>
            <a:spLocks noGrp="1" noChangeArrowheads="1"/>
          </p:cNvSpPr>
          <p:nvPr>
            <p:ph type="dt"/>
          </p:nvPr>
        </p:nvSpPr>
        <p:spPr>
          <a:ln/>
        </p:spPr>
        <p:txBody>
          <a:bodyPr/>
          <a:lstStyle/>
          <a:p>
            <a:r>
              <a:rPr lang="en-US"/>
              <a:t>September 2017</a:t>
            </a:r>
            <a:endParaRPr lang="en-US" dirty="0"/>
          </a:p>
        </p:txBody>
      </p:sp>
      <p:sp>
        <p:nvSpPr>
          <p:cNvPr id="6" name="Rectangle 6"/>
          <p:cNvSpPr>
            <a:spLocks noGrp="1" noChangeArrowheads="1"/>
          </p:cNvSpPr>
          <p:nvPr>
            <p:ph type="ftr"/>
          </p:nvPr>
        </p:nvSpPr>
        <p:spPr>
          <a:ln/>
        </p:spPr>
        <p:txBody>
          <a:bodyPr/>
          <a:lstStyle/>
          <a:p>
            <a:r>
              <a:rPr lang="en-US" dirty="0"/>
              <a:t>Sean Coffey, Realtek</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12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0714904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802.11-17/1479r1</a:t>
            </a:r>
            <a:endParaRPr lang="en-US" dirty="0"/>
          </a:p>
        </p:txBody>
      </p:sp>
      <p:sp>
        <p:nvSpPr>
          <p:cNvPr id="5" name="Rectangle 3"/>
          <p:cNvSpPr>
            <a:spLocks noGrp="1" noChangeArrowheads="1"/>
          </p:cNvSpPr>
          <p:nvPr>
            <p:ph type="dt"/>
          </p:nvPr>
        </p:nvSpPr>
        <p:spPr>
          <a:ln/>
        </p:spPr>
        <p:txBody>
          <a:bodyPr/>
          <a:lstStyle/>
          <a:p>
            <a:r>
              <a:rPr lang="en-US"/>
              <a:t>September 2017</a:t>
            </a:r>
            <a:endParaRPr lang="en-US" dirty="0"/>
          </a:p>
        </p:txBody>
      </p:sp>
      <p:sp>
        <p:nvSpPr>
          <p:cNvPr id="6" name="Rectangle 6"/>
          <p:cNvSpPr>
            <a:spLocks noGrp="1" noChangeArrowheads="1"/>
          </p:cNvSpPr>
          <p:nvPr>
            <p:ph type="ftr"/>
          </p:nvPr>
        </p:nvSpPr>
        <p:spPr>
          <a:ln/>
        </p:spPr>
        <p:txBody>
          <a:bodyPr/>
          <a:lstStyle/>
          <a:p>
            <a:r>
              <a:rPr lang="en-US" dirty="0"/>
              <a:t>Sean Coffey, Realtek</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13</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61534802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802.11-17/1479r1</a:t>
            </a:r>
            <a:endParaRPr lang="en-US" dirty="0"/>
          </a:p>
        </p:txBody>
      </p:sp>
      <p:sp>
        <p:nvSpPr>
          <p:cNvPr id="5" name="Rectangle 3"/>
          <p:cNvSpPr>
            <a:spLocks noGrp="1" noChangeArrowheads="1"/>
          </p:cNvSpPr>
          <p:nvPr>
            <p:ph type="dt"/>
          </p:nvPr>
        </p:nvSpPr>
        <p:spPr>
          <a:ln/>
        </p:spPr>
        <p:txBody>
          <a:bodyPr/>
          <a:lstStyle/>
          <a:p>
            <a:r>
              <a:rPr lang="en-US"/>
              <a:t>September 2017</a:t>
            </a:r>
            <a:endParaRPr lang="en-US" dirty="0"/>
          </a:p>
        </p:txBody>
      </p:sp>
      <p:sp>
        <p:nvSpPr>
          <p:cNvPr id="6" name="Rectangle 6"/>
          <p:cNvSpPr>
            <a:spLocks noGrp="1" noChangeArrowheads="1"/>
          </p:cNvSpPr>
          <p:nvPr>
            <p:ph type="ftr"/>
          </p:nvPr>
        </p:nvSpPr>
        <p:spPr>
          <a:ln/>
        </p:spPr>
        <p:txBody>
          <a:bodyPr/>
          <a:lstStyle/>
          <a:p>
            <a:r>
              <a:rPr lang="en-US" dirty="0"/>
              <a:t>Sean Coffey, Realtek</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14</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0340657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802.11-17/1479r1</a:t>
            </a:r>
            <a:endParaRPr lang="en-US" dirty="0"/>
          </a:p>
        </p:txBody>
      </p:sp>
      <p:sp>
        <p:nvSpPr>
          <p:cNvPr id="5" name="Rectangle 3"/>
          <p:cNvSpPr>
            <a:spLocks noGrp="1" noChangeArrowheads="1"/>
          </p:cNvSpPr>
          <p:nvPr>
            <p:ph type="dt"/>
          </p:nvPr>
        </p:nvSpPr>
        <p:spPr>
          <a:ln/>
        </p:spPr>
        <p:txBody>
          <a:bodyPr/>
          <a:lstStyle/>
          <a:p>
            <a:r>
              <a:rPr lang="en-US"/>
              <a:t>September 2017</a:t>
            </a:r>
            <a:endParaRPr lang="en-US" dirty="0"/>
          </a:p>
        </p:txBody>
      </p:sp>
      <p:sp>
        <p:nvSpPr>
          <p:cNvPr id="6" name="Rectangle 6"/>
          <p:cNvSpPr>
            <a:spLocks noGrp="1" noChangeArrowheads="1"/>
          </p:cNvSpPr>
          <p:nvPr>
            <p:ph type="ftr"/>
          </p:nvPr>
        </p:nvSpPr>
        <p:spPr>
          <a:ln/>
        </p:spPr>
        <p:txBody>
          <a:bodyPr/>
          <a:lstStyle/>
          <a:p>
            <a:r>
              <a:rPr lang="en-US" dirty="0"/>
              <a:t>Sean Coffey, Realtek</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15</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0496175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802.11-17/1479r1</a:t>
            </a:r>
            <a:endParaRPr lang="en-US" dirty="0"/>
          </a:p>
        </p:txBody>
      </p:sp>
      <p:sp>
        <p:nvSpPr>
          <p:cNvPr id="5" name="Rectangle 3"/>
          <p:cNvSpPr>
            <a:spLocks noGrp="1" noChangeArrowheads="1"/>
          </p:cNvSpPr>
          <p:nvPr>
            <p:ph type="dt"/>
          </p:nvPr>
        </p:nvSpPr>
        <p:spPr>
          <a:ln/>
        </p:spPr>
        <p:txBody>
          <a:bodyPr/>
          <a:lstStyle/>
          <a:p>
            <a:r>
              <a:rPr lang="en-US"/>
              <a:t>September 2017</a:t>
            </a:r>
            <a:endParaRPr lang="en-US" dirty="0"/>
          </a:p>
        </p:txBody>
      </p:sp>
      <p:sp>
        <p:nvSpPr>
          <p:cNvPr id="6" name="Rectangle 6"/>
          <p:cNvSpPr>
            <a:spLocks noGrp="1" noChangeArrowheads="1"/>
          </p:cNvSpPr>
          <p:nvPr>
            <p:ph type="ftr"/>
          </p:nvPr>
        </p:nvSpPr>
        <p:spPr>
          <a:ln/>
        </p:spPr>
        <p:txBody>
          <a:bodyPr/>
          <a:lstStyle/>
          <a:p>
            <a:r>
              <a:rPr lang="en-US" dirty="0"/>
              <a:t>Sean Coffey, Realtek</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16</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37905508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802.11-17/1479r1</a:t>
            </a:r>
            <a:endParaRPr lang="en-US" dirty="0"/>
          </a:p>
        </p:txBody>
      </p:sp>
      <p:sp>
        <p:nvSpPr>
          <p:cNvPr id="5" name="Rectangle 3"/>
          <p:cNvSpPr>
            <a:spLocks noGrp="1" noChangeArrowheads="1"/>
          </p:cNvSpPr>
          <p:nvPr>
            <p:ph type="dt"/>
          </p:nvPr>
        </p:nvSpPr>
        <p:spPr>
          <a:ln/>
        </p:spPr>
        <p:txBody>
          <a:bodyPr/>
          <a:lstStyle/>
          <a:p>
            <a:r>
              <a:rPr lang="en-US"/>
              <a:t>September 2017</a:t>
            </a:r>
            <a:endParaRPr lang="en-US" dirty="0"/>
          </a:p>
        </p:txBody>
      </p:sp>
      <p:sp>
        <p:nvSpPr>
          <p:cNvPr id="6" name="Rectangle 6"/>
          <p:cNvSpPr>
            <a:spLocks noGrp="1" noChangeArrowheads="1"/>
          </p:cNvSpPr>
          <p:nvPr>
            <p:ph type="ftr"/>
          </p:nvPr>
        </p:nvSpPr>
        <p:spPr>
          <a:ln/>
        </p:spPr>
        <p:txBody>
          <a:bodyPr/>
          <a:lstStyle/>
          <a:p>
            <a:r>
              <a:rPr lang="en-US" dirty="0"/>
              <a:t>Sean Coffey, Realtek</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17</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96274130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802.11-17/1479r1</a:t>
            </a:r>
            <a:endParaRPr lang="en-US" dirty="0"/>
          </a:p>
        </p:txBody>
      </p:sp>
      <p:sp>
        <p:nvSpPr>
          <p:cNvPr id="5" name="Rectangle 3"/>
          <p:cNvSpPr>
            <a:spLocks noGrp="1" noChangeArrowheads="1"/>
          </p:cNvSpPr>
          <p:nvPr>
            <p:ph type="dt"/>
          </p:nvPr>
        </p:nvSpPr>
        <p:spPr>
          <a:ln/>
        </p:spPr>
        <p:txBody>
          <a:bodyPr/>
          <a:lstStyle/>
          <a:p>
            <a:r>
              <a:rPr lang="en-US"/>
              <a:t>September 2017</a:t>
            </a:r>
            <a:endParaRPr lang="en-US" dirty="0"/>
          </a:p>
        </p:txBody>
      </p:sp>
      <p:sp>
        <p:nvSpPr>
          <p:cNvPr id="6" name="Rectangle 6"/>
          <p:cNvSpPr>
            <a:spLocks noGrp="1" noChangeArrowheads="1"/>
          </p:cNvSpPr>
          <p:nvPr>
            <p:ph type="ftr"/>
          </p:nvPr>
        </p:nvSpPr>
        <p:spPr>
          <a:ln/>
        </p:spPr>
        <p:txBody>
          <a:bodyPr/>
          <a:lstStyle/>
          <a:p>
            <a:r>
              <a:rPr lang="en-US" dirty="0"/>
              <a:t>Sean Coffey, Realtek</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18</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82171293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802.11-17/1479r1</a:t>
            </a:r>
            <a:endParaRPr lang="en-US" dirty="0"/>
          </a:p>
        </p:txBody>
      </p:sp>
      <p:sp>
        <p:nvSpPr>
          <p:cNvPr id="5" name="Rectangle 3"/>
          <p:cNvSpPr>
            <a:spLocks noGrp="1" noChangeArrowheads="1"/>
          </p:cNvSpPr>
          <p:nvPr>
            <p:ph type="dt"/>
          </p:nvPr>
        </p:nvSpPr>
        <p:spPr>
          <a:ln/>
        </p:spPr>
        <p:txBody>
          <a:bodyPr/>
          <a:lstStyle/>
          <a:p>
            <a:r>
              <a:rPr lang="en-US"/>
              <a:t>September 2017</a:t>
            </a:r>
            <a:endParaRPr lang="en-US" dirty="0"/>
          </a:p>
        </p:txBody>
      </p:sp>
      <p:sp>
        <p:nvSpPr>
          <p:cNvPr id="6" name="Rectangle 6"/>
          <p:cNvSpPr>
            <a:spLocks noGrp="1" noChangeArrowheads="1"/>
          </p:cNvSpPr>
          <p:nvPr>
            <p:ph type="ftr"/>
          </p:nvPr>
        </p:nvSpPr>
        <p:spPr>
          <a:ln/>
        </p:spPr>
        <p:txBody>
          <a:bodyPr/>
          <a:lstStyle/>
          <a:p>
            <a:r>
              <a:rPr lang="en-US" dirty="0"/>
              <a:t>Sean Coffey, Realtek</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19</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6838724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802.11-17/1479r1</a:t>
            </a:r>
            <a:endParaRPr lang="en-US" dirty="0"/>
          </a:p>
        </p:txBody>
      </p:sp>
      <p:sp>
        <p:nvSpPr>
          <p:cNvPr id="5" name="Rectangle 3"/>
          <p:cNvSpPr>
            <a:spLocks noGrp="1" noChangeArrowheads="1"/>
          </p:cNvSpPr>
          <p:nvPr>
            <p:ph type="dt"/>
          </p:nvPr>
        </p:nvSpPr>
        <p:spPr>
          <a:ln/>
        </p:spPr>
        <p:txBody>
          <a:bodyPr/>
          <a:lstStyle/>
          <a:p>
            <a:r>
              <a:rPr lang="en-US"/>
              <a:t>September 2017</a:t>
            </a:r>
            <a:endParaRPr lang="en-US" dirty="0"/>
          </a:p>
        </p:txBody>
      </p:sp>
      <p:sp>
        <p:nvSpPr>
          <p:cNvPr id="6" name="Rectangle 6"/>
          <p:cNvSpPr>
            <a:spLocks noGrp="1" noChangeArrowheads="1"/>
          </p:cNvSpPr>
          <p:nvPr>
            <p:ph type="ftr"/>
          </p:nvPr>
        </p:nvSpPr>
        <p:spPr>
          <a:ln/>
        </p:spPr>
        <p:txBody>
          <a:bodyPr/>
          <a:lstStyle/>
          <a:p>
            <a:r>
              <a:rPr lang="en-US" dirty="0"/>
              <a:t>Sean Coffey, Realtek</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47627398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802.11-17/1479r1</a:t>
            </a:r>
            <a:endParaRPr lang="en-US" dirty="0"/>
          </a:p>
        </p:txBody>
      </p:sp>
      <p:sp>
        <p:nvSpPr>
          <p:cNvPr id="5" name="Rectangle 3"/>
          <p:cNvSpPr>
            <a:spLocks noGrp="1" noChangeArrowheads="1"/>
          </p:cNvSpPr>
          <p:nvPr>
            <p:ph type="dt"/>
          </p:nvPr>
        </p:nvSpPr>
        <p:spPr>
          <a:ln/>
        </p:spPr>
        <p:txBody>
          <a:bodyPr/>
          <a:lstStyle/>
          <a:p>
            <a:r>
              <a:rPr lang="en-US"/>
              <a:t>September 2017</a:t>
            </a:r>
            <a:endParaRPr lang="en-US" dirty="0"/>
          </a:p>
        </p:txBody>
      </p:sp>
      <p:sp>
        <p:nvSpPr>
          <p:cNvPr id="6" name="Rectangle 6"/>
          <p:cNvSpPr>
            <a:spLocks noGrp="1" noChangeArrowheads="1"/>
          </p:cNvSpPr>
          <p:nvPr>
            <p:ph type="ftr"/>
          </p:nvPr>
        </p:nvSpPr>
        <p:spPr>
          <a:ln/>
        </p:spPr>
        <p:txBody>
          <a:bodyPr/>
          <a:lstStyle/>
          <a:p>
            <a:r>
              <a:rPr lang="en-US" dirty="0"/>
              <a:t>Sean Coffey, Realtek</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20</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403455694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802.11-17/1479r1</a:t>
            </a:r>
            <a:endParaRPr lang="en-US" dirty="0"/>
          </a:p>
        </p:txBody>
      </p:sp>
      <p:sp>
        <p:nvSpPr>
          <p:cNvPr id="5" name="Rectangle 3"/>
          <p:cNvSpPr>
            <a:spLocks noGrp="1" noChangeArrowheads="1"/>
          </p:cNvSpPr>
          <p:nvPr>
            <p:ph type="dt"/>
          </p:nvPr>
        </p:nvSpPr>
        <p:spPr>
          <a:ln/>
        </p:spPr>
        <p:txBody>
          <a:bodyPr/>
          <a:lstStyle/>
          <a:p>
            <a:r>
              <a:rPr lang="en-US"/>
              <a:t>September 2017</a:t>
            </a:r>
            <a:endParaRPr lang="en-US" dirty="0"/>
          </a:p>
        </p:txBody>
      </p:sp>
      <p:sp>
        <p:nvSpPr>
          <p:cNvPr id="6" name="Rectangle 6"/>
          <p:cNvSpPr>
            <a:spLocks noGrp="1" noChangeArrowheads="1"/>
          </p:cNvSpPr>
          <p:nvPr>
            <p:ph type="ftr"/>
          </p:nvPr>
        </p:nvSpPr>
        <p:spPr>
          <a:ln/>
        </p:spPr>
        <p:txBody>
          <a:bodyPr/>
          <a:lstStyle/>
          <a:p>
            <a:r>
              <a:rPr lang="en-US" dirty="0"/>
              <a:t>Sean Coffey, Realtek</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21</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99102299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802.11-17/1479r1</a:t>
            </a:r>
            <a:endParaRPr lang="en-US" dirty="0"/>
          </a:p>
        </p:txBody>
      </p:sp>
      <p:sp>
        <p:nvSpPr>
          <p:cNvPr id="5" name="Rectangle 3"/>
          <p:cNvSpPr>
            <a:spLocks noGrp="1" noChangeArrowheads="1"/>
          </p:cNvSpPr>
          <p:nvPr>
            <p:ph type="dt"/>
          </p:nvPr>
        </p:nvSpPr>
        <p:spPr>
          <a:ln/>
        </p:spPr>
        <p:txBody>
          <a:bodyPr/>
          <a:lstStyle/>
          <a:p>
            <a:r>
              <a:rPr lang="en-US"/>
              <a:t>September 2017</a:t>
            </a:r>
            <a:endParaRPr lang="en-US" dirty="0"/>
          </a:p>
        </p:txBody>
      </p:sp>
      <p:sp>
        <p:nvSpPr>
          <p:cNvPr id="6" name="Rectangle 6"/>
          <p:cNvSpPr>
            <a:spLocks noGrp="1" noChangeArrowheads="1"/>
          </p:cNvSpPr>
          <p:nvPr>
            <p:ph type="ftr"/>
          </p:nvPr>
        </p:nvSpPr>
        <p:spPr>
          <a:ln/>
        </p:spPr>
        <p:txBody>
          <a:bodyPr/>
          <a:lstStyle/>
          <a:p>
            <a:r>
              <a:rPr lang="en-US" dirty="0"/>
              <a:t>Sean Coffey, Realtek</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64292388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802.11-17/1479r1</a:t>
            </a:r>
            <a:endParaRPr lang="en-US" dirty="0"/>
          </a:p>
        </p:txBody>
      </p:sp>
      <p:sp>
        <p:nvSpPr>
          <p:cNvPr id="5" name="Rectangle 3"/>
          <p:cNvSpPr>
            <a:spLocks noGrp="1" noChangeArrowheads="1"/>
          </p:cNvSpPr>
          <p:nvPr>
            <p:ph type="dt"/>
          </p:nvPr>
        </p:nvSpPr>
        <p:spPr>
          <a:ln/>
        </p:spPr>
        <p:txBody>
          <a:bodyPr/>
          <a:lstStyle/>
          <a:p>
            <a:r>
              <a:rPr lang="en-US"/>
              <a:t>September 2017</a:t>
            </a:r>
            <a:endParaRPr lang="en-US" dirty="0"/>
          </a:p>
        </p:txBody>
      </p:sp>
      <p:sp>
        <p:nvSpPr>
          <p:cNvPr id="6" name="Rectangle 6"/>
          <p:cNvSpPr>
            <a:spLocks noGrp="1" noChangeArrowheads="1"/>
          </p:cNvSpPr>
          <p:nvPr>
            <p:ph type="ftr"/>
          </p:nvPr>
        </p:nvSpPr>
        <p:spPr>
          <a:ln/>
        </p:spPr>
        <p:txBody>
          <a:bodyPr/>
          <a:lstStyle/>
          <a:p>
            <a:r>
              <a:rPr lang="en-US" dirty="0"/>
              <a:t>Sean Coffey, Realtek</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23</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35993182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802.11-17/1479r1</a:t>
            </a:r>
            <a:endParaRPr lang="en-US" dirty="0"/>
          </a:p>
        </p:txBody>
      </p:sp>
      <p:sp>
        <p:nvSpPr>
          <p:cNvPr id="5" name="Rectangle 3"/>
          <p:cNvSpPr>
            <a:spLocks noGrp="1" noChangeArrowheads="1"/>
          </p:cNvSpPr>
          <p:nvPr>
            <p:ph type="dt"/>
          </p:nvPr>
        </p:nvSpPr>
        <p:spPr>
          <a:ln/>
        </p:spPr>
        <p:txBody>
          <a:bodyPr/>
          <a:lstStyle/>
          <a:p>
            <a:r>
              <a:rPr lang="en-US"/>
              <a:t>September 2017</a:t>
            </a:r>
            <a:endParaRPr lang="en-US" dirty="0"/>
          </a:p>
        </p:txBody>
      </p:sp>
      <p:sp>
        <p:nvSpPr>
          <p:cNvPr id="6" name="Rectangle 6"/>
          <p:cNvSpPr>
            <a:spLocks noGrp="1" noChangeArrowheads="1"/>
          </p:cNvSpPr>
          <p:nvPr>
            <p:ph type="ftr"/>
          </p:nvPr>
        </p:nvSpPr>
        <p:spPr>
          <a:ln/>
        </p:spPr>
        <p:txBody>
          <a:bodyPr/>
          <a:lstStyle/>
          <a:p>
            <a:r>
              <a:rPr lang="en-US" dirty="0"/>
              <a:t>Sean Coffey, Realtek</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24</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89604240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802.11-17/1479r1</a:t>
            </a:r>
            <a:endParaRPr lang="en-US" dirty="0"/>
          </a:p>
        </p:txBody>
      </p:sp>
      <p:sp>
        <p:nvSpPr>
          <p:cNvPr id="5" name="Rectangle 3"/>
          <p:cNvSpPr>
            <a:spLocks noGrp="1" noChangeArrowheads="1"/>
          </p:cNvSpPr>
          <p:nvPr>
            <p:ph type="dt"/>
          </p:nvPr>
        </p:nvSpPr>
        <p:spPr>
          <a:ln/>
        </p:spPr>
        <p:txBody>
          <a:bodyPr/>
          <a:lstStyle/>
          <a:p>
            <a:r>
              <a:rPr lang="en-US"/>
              <a:t>September 2017</a:t>
            </a:r>
            <a:endParaRPr lang="en-US" dirty="0"/>
          </a:p>
        </p:txBody>
      </p:sp>
      <p:sp>
        <p:nvSpPr>
          <p:cNvPr id="6" name="Rectangle 6"/>
          <p:cNvSpPr>
            <a:spLocks noGrp="1" noChangeArrowheads="1"/>
          </p:cNvSpPr>
          <p:nvPr>
            <p:ph type="ftr"/>
          </p:nvPr>
        </p:nvSpPr>
        <p:spPr>
          <a:ln/>
        </p:spPr>
        <p:txBody>
          <a:bodyPr/>
          <a:lstStyle/>
          <a:p>
            <a:r>
              <a:rPr lang="en-US" dirty="0"/>
              <a:t>Sean Coffey, Realtek</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25</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55404793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802.11-17/1479r1</a:t>
            </a:r>
            <a:endParaRPr lang="en-US" dirty="0"/>
          </a:p>
        </p:txBody>
      </p:sp>
      <p:sp>
        <p:nvSpPr>
          <p:cNvPr id="5" name="Rectangle 3"/>
          <p:cNvSpPr>
            <a:spLocks noGrp="1" noChangeArrowheads="1"/>
          </p:cNvSpPr>
          <p:nvPr>
            <p:ph type="dt"/>
          </p:nvPr>
        </p:nvSpPr>
        <p:spPr>
          <a:ln/>
        </p:spPr>
        <p:txBody>
          <a:bodyPr/>
          <a:lstStyle/>
          <a:p>
            <a:r>
              <a:rPr lang="en-US"/>
              <a:t>September 2017</a:t>
            </a:r>
            <a:endParaRPr lang="en-US" dirty="0"/>
          </a:p>
        </p:txBody>
      </p:sp>
      <p:sp>
        <p:nvSpPr>
          <p:cNvPr id="6" name="Rectangle 6"/>
          <p:cNvSpPr>
            <a:spLocks noGrp="1" noChangeArrowheads="1"/>
          </p:cNvSpPr>
          <p:nvPr>
            <p:ph type="ftr"/>
          </p:nvPr>
        </p:nvSpPr>
        <p:spPr>
          <a:ln/>
        </p:spPr>
        <p:txBody>
          <a:bodyPr/>
          <a:lstStyle/>
          <a:p>
            <a:r>
              <a:rPr lang="en-US" dirty="0"/>
              <a:t>Sean Coffey, Realtek</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26</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64403403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802.11-17/1479r1</a:t>
            </a:r>
            <a:endParaRPr lang="en-US" dirty="0"/>
          </a:p>
        </p:txBody>
      </p:sp>
      <p:sp>
        <p:nvSpPr>
          <p:cNvPr id="5" name="Rectangle 3"/>
          <p:cNvSpPr>
            <a:spLocks noGrp="1" noChangeArrowheads="1"/>
          </p:cNvSpPr>
          <p:nvPr>
            <p:ph type="dt"/>
          </p:nvPr>
        </p:nvSpPr>
        <p:spPr>
          <a:ln/>
        </p:spPr>
        <p:txBody>
          <a:bodyPr/>
          <a:lstStyle/>
          <a:p>
            <a:r>
              <a:rPr lang="en-US"/>
              <a:t>September 2017</a:t>
            </a:r>
            <a:endParaRPr lang="en-US" dirty="0"/>
          </a:p>
        </p:txBody>
      </p:sp>
      <p:sp>
        <p:nvSpPr>
          <p:cNvPr id="6" name="Rectangle 6"/>
          <p:cNvSpPr>
            <a:spLocks noGrp="1" noChangeArrowheads="1"/>
          </p:cNvSpPr>
          <p:nvPr>
            <p:ph type="ftr"/>
          </p:nvPr>
        </p:nvSpPr>
        <p:spPr>
          <a:ln/>
        </p:spPr>
        <p:txBody>
          <a:bodyPr/>
          <a:lstStyle/>
          <a:p>
            <a:r>
              <a:rPr lang="en-US" dirty="0"/>
              <a:t>Sean Coffey, Realtek</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27</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6125668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802.11-17/1479r1</a:t>
            </a:r>
            <a:endParaRPr lang="en-US" dirty="0"/>
          </a:p>
        </p:txBody>
      </p:sp>
      <p:sp>
        <p:nvSpPr>
          <p:cNvPr id="5" name="Rectangle 3"/>
          <p:cNvSpPr>
            <a:spLocks noGrp="1" noChangeArrowheads="1"/>
          </p:cNvSpPr>
          <p:nvPr>
            <p:ph type="dt"/>
          </p:nvPr>
        </p:nvSpPr>
        <p:spPr>
          <a:ln/>
        </p:spPr>
        <p:txBody>
          <a:bodyPr/>
          <a:lstStyle/>
          <a:p>
            <a:r>
              <a:rPr lang="en-US"/>
              <a:t>September 2017</a:t>
            </a:r>
            <a:endParaRPr lang="en-US" dirty="0"/>
          </a:p>
        </p:txBody>
      </p:sp>
      <p:sp>
        <p:nvSpPr>
          <p:cNvPr id="6" name="Rectangle 6"/>
          <p:cNvSpPr>
            <a:spLocks noGrp="1" noChangeArrowheads="1"/>
          </p:cNvSpPr>
          <p:nvPr>
            <p:ph type="ftr"/>
          </p:nvPr>
        </p:nvSpPr>
        <p:spPr>
          <a:ln/>
        </p:spPr>
        <p:txBody>
          <a:bodyPr/>
          <a:lstStyle/>
          <a:p>
            <a:r>
              <a:rPr lang="en-US" dirty="0"/>
              <a:t>Sean Coffey, Realtek</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3</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7065745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802.11-17/1479r1</a:t>
            </a:r>
            <a:endParaRPr lang="en-US" dirty="0"/>
          </a:p>
        </p:txBody>
      </p:sp>
      <p:sp>
        <p:nvSpPr>
          <p:cNvPr id="5" name="Rectangle 3"/>
          <p:cNvSpPr>
            <a:spLocks noGrp="1" noChangeArrowheads="1"/>
          </p:cNvSpPr>
          <p:nvPr>
            <p:ph type="dt"/>
          </p:nvPr>
        </p:nvSpPr>
        <p:spPr>
          <a:ln/>
        </p:spPr>
        <p:txBody>
          <a:bodyPr/>
          <a:lstStyle/>
          <a:p>
            <a:r>
              <a:rPr lang="en-US"/>
              <a:t>September 2017</a:t>
            </a:r>
            <a:endParaRPr lang="en-US" dirty="0"/>
          </a:p>
        </p:txBody>
      </p:sp>
      <p:sp>
        <p:nvSpPr>
          <p:cNvPr id="6" name="Rectangle 6"/>
          <p:cNvSpPr>
            <a:spLocks noGrp="1" noChangeArrowheads="1"/>
          </p:cNvSpPr>
          <p:nvPr>
            <p:ph type="ftr"/>
          </p:nvPr>
        </p:nvSpPr>
        <p:spPr>
          <a:ln/>
        </p:spPr>
        <p:txBody>
          <a:bodyPr/>
          <a:lstStyle/>
          <a:p>
            <a:r>
              <a:rPr lang="en-US" dirty="0"/>
              <a:t>Sean Coffey, Realtek</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4</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32210944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802.11-17/1479r1</a:t>
            </a:r>
            <a:endParaRPr lang="en-US" dirty="0"/>
          </a:p>
        </p:txBody>
      </p:sp>
      <p:sp>
        <p:nvSpPr>
          <p:cNvPr id="5" name="Rectangle 3"/>
          <p:cNvSpPr>
            <a:spLocks noGrp="1" noChangeArrowheads="1"/>
          </p:cNvSpPr>
          <p:nvPr>
            <p:ph type="dt"/>
          </p:nvPr>
        </p:nvSpPr>
        <p:spPr>
          <a:ln/>
        </p:spPr>
        <p:txBody>
          <a:bodyPr/>
          <a:lstStyle/>
          <a:p>
            <a:r>
              <a:rPr lang="en-US"/>
              <a:t>September 2017</a:t>
            </a:r>
            <a:endParaRPr lang="en-US" dirty="0"/>
          </a:p>
        </p:txBody>
      </p:sp>
      <p:sp>
        <p:nvSpPr>
          <p:cNvPr id="6" name="Rectangle 6"/>
          <p:cNvSpPr>
            <a:spLocks noGrp="1" noChangeArrowheads="1"/>
          </p:cNvSpPr>
          <p:nvPr>
            <p:ph type="ftr"/>
          </p:nvPr>
        </p:nvSpPr>
        <p:spPr>
          <a:ln/>
        </p:spPr>
        <p:txBody>
          <a:bodyPr/>
          <a:lstStyle/>
          <a:p>
            <a:r>
              <a:rPr lang="en-US" dirty="0"/>
              <a:t>Sean Coffey, Realtek</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5</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6284562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802.11-17/1479r1</a:t>
            </a:r>
            <a:endParaRPr lang="en-US" dirty="0"/>
          </a:p>
        </p:txBody>
      </p:sp>
      <p:sp>
        <p:nvSpPr>
          <p:cNvPr id="5" name="Rectangle 3"/>
          <p:cNvSpPr>
            <a:spLocks noGrp="1" noChangeArrowheads="1"/>
          </p:cNvSpPr>
          <p:nvPr>
            <p:ph type="dt"/>
          </p:nvPr>
        </p:nvSpPr>
        <p:spPr>
          <a:ln/>
        </p:spPr>
        <p:txBody>
          <a:bodyPr/>
          <a:lstStyle/>
          <a:p>
            <a:r>
              <a:rPr lang="en-US"/>
              <a:t>September 2017</a:t>
            </a:r>
            <a:endParaRPr lang="en-US" dirty="0"/>
          </a:p>
        </p:txBody>
      </p:sp>
      <p:sp>
        <p:nvSpPr>
          <p:cNvPr id="6" name="Rectangle 6"/>
          <p:cNvSpPr>
            <a:spLocks noGrp="1" noChangeArrowheads="1"/>
          </p:cNvSpPr>
          <p:nvPr>
            <p:ph type="ftr"/>
          </p:nvPr>
        </p:nvSpPr>
        <p:spPr>
          <a:ln/>
        </p:spPr>
        <p:txBody>
          <a:bodyPr/>
          <a:lstStyle/>
          <a:p>
            <a:r>
              <a:rPr lang="en-US" dirty="0"/>
              <a:t>Sean Coffey, Realtek</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6</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5824639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802.11-17/1479r1</a:t>
            </a:r>
            <a:endParaRPr lang="en-US" dirty="0"/>
          </a:p>
        </p:txBody>
      </p:sp>
      <p:sp>
        <p:nvSpPr>
          <p:cNvPr id="5" name="Rectangle 3"/>
          <p:cNvSpPr>
            <a:spLocks noGrp="1" noChangeArrowheads="1"/>
          </p:cNvSpPr>
          <p:nvPr>
            <p:ph type="dt"/>
          </p:nvPr>
        </p:nvSpPr>
        <p:spPr>
          <a:ln/>
        </p:spPr>
        <p:txBody>
          <a:bodyPr/>
          <a:lstStyle/>
          <a:p>
            <a:r>
              <a:rPr lang="en-US"/>
              <a:t>September 2017</a:t>
            </a:r>
            <a:endParaRPr lang="en-US" dirty="0"/>
          </a:p>
        </p:txBody>
      </p:sp>
      <p:sp>
        <p:nvSpPr>
          <p:cNvPr id="6" name="Rectangle 6"/>
          <p:cNvSpPr>
            <a:spLocks noGrp="1" noChangeArrowheads="1"/>
          </p:cNvSpPr>
          <p:nvPr>
            <p:ph type="ftr"/>
          </p:nvPr>
        </p:nvSpPr>
        <p:spPr>
          <a:ln/>
        </p:spPr>
        <p:txBody>
          <a:bodyPr/>
          <a:lstStyle/>
          <a:p>
            <a:r>
              <a:rPr lang="en-US" dirty="0"/>
              <a:t>Sean Coffey, Realtek</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7</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99060014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802.11-17/1479r1</a:t>
            </a:r>
            <a:endParaRPr lang="en-US" dirty="0"/>
          </a:p>
        </p:txBody>
      </p:sp>
      <p:sp>
        <p:nvSpPr>
          <p:cNvPr id="5" name="Rectangle 3"/>
          <p:cNvSpPr>
            <a:spLocks noGrp="1" noChangeArrowheads="1"/>
          </p:cNvSpPr>
          <p:nvPr>
            <p:ph type="dt"/>
          </p:nvPr>
        </p:nvSpPr>
        <p:spPr>
          <a:ln/>
        </p:spPr>
        <p:txBody>
          <a:bodyPr/>
          <a:lstStyle/>
          <a:p>
            <a:r>
              <a:rPr lang="en-US"/>
              <a:t>September 2017</a:t>
            </a:r>
            <a:endParaRPr lang="en-US" dirty="0"/>
          </a:p>
        </p:txBody>
      </p:sp>
      <p:sp>
        <p:nvSpPr>
          <p:cNvPr id="6" name="Rectangle 6"/>
          <p:cNvSpPr>
            <a:spLocks noGrp="1" noChangeArrowheads="1"/>
          </p:cNvSpPr>
          <p:nvPr>
            <p:ph type="ftr"/>
          </p:nvPr>
        </p:nvSpPr>
        <p:spPr>
          <a:ln/>
        </p:spPr>
        <p:txBody>
          <a:bodyPr/>
          <a:lstStyle/>
          <a:p>
            <a:r>
              <a:rPr lang="en-US" dirty="0"/>
              <a:t>Sean Coffey, Realtek</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8</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43400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802.11-17/1479r1</a:t>
            </a:r>
            <a:endParaRPr lang="en-US" dirty="0"/>
          </a:p>
        </p:txBody>
      </p:sp>
      <p:sp>
        <p:nvSpPr>
          <p:cNvPr id="5" name="Rectangle 3"/>
          <p:cNvSpPr>
            <a:spLocks noGrp="1" noChangeArrowheads="1"/>
          </p:cNvSpPr>
          <p:nvPr>
            <p:ph type="dt"/>
          </p:nvPr>
        </p:nvSpPr>
        <p:spPr>
          <a:ln/>
        </p:spPr>
        <p:txBody>
          <a:bodyPr/>
          <a:lstStyle/>
          <a:p>
            <a:r>
              <a:rPr lang="en-US"/>
              <a:t>September 2017</a:t>
            </a:r>
            <a:endParaRPr lang="en-US" dirty="0"/>
          </a:p>
        </p:txBody>
      </p:sp>
      <p:sp>
        <p:nvSpPr>
          <p:cNvPr id="6" name="Rectangle 6"/>
          <p:cNvSpPr>
            <a:spLocks noGrp="1" noChangeArrowheads="1"/>
          </p:cNvSpPr>
          <p:nvPr>
            <p:ph type="ftr"/>
          </p:nvPr>
        </p:nvSpPr>
        <p:spPr>
          <a:ln/>
        </p:spPr>
        <p:txBody>
          <a:bodyPr/>
          <a:lstStyle/>
          <a:p>
            <a:r>
              <a:rPr lang="en-US" dirty="0"/>
              <a:t>Sean Coffey, Realtek</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9</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39504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November 2022</a:t>
            </a:r>
            <a:endParaRPr lang="en-GB" dirty="0"/>
          </a:p>
        </p:txBody>
      </p:sp>
      <p:sp>
        <p:nvSpPr>
          <p:cNvPr id="5" name="Footer Placeholder 4"/>
          <p:cNvSpPr>
            <a:spLocks noGrp="1"/>
          </p:cNvSpPr>
          <p:nvPr>
            <p:ph type="ftr" idx="11"/>
          </p:nvPr>
        </p:nvSpPr>
        <p:spPr/>
        <p:txBody>
          <a:bodyPr/>
          <a:lstStyle>
            <a:lvl1pPr>
              <a:defRPr/>
            </a:lvl1pPr>
          </a:lstStyle>
          <a:p>
            <a:r>
              <a:rPr lang="en-GB" dirty="0"/>
              <a:t>Sean Coffey, Realtek</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Sean Coffey, Realtek</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November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November 2022</a:t>
            </a:r>
            <a:endParaRPr lang="en-GB" dirty="0"/>
          </a:p>
        </p:txBody>
      </p:sp>
      <p:sp>
        <p:nvSpPr>
          <p:cNvPr id="5" name="Footer Placeholder 4"/>
          <p:cNvSpPr>
            <a:spLocks noGrp="1"/>
          </p:cNvSpPr>
          <p:nvPr>
            <p:ph type="ftr" idx="11"/>
          </p:nvPr>
        </p:nvSpPr>
        <p:spPr/>
        <p:txBody>
          <a:bodyPr/>
          <a:lstStyle>
            <a:lvl1pPr>
              <a:defRPr/>
            </a:lvl1pPr>
          </a:lstStyle>
          <a:p>
            <a:r>
              <a:rPr lang="en-GB" dirty="0"/>
              <a:t>Sean Coffey, Realtek</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November 2022</a:t>
            </a:r>
            <a:endParaRPr lang="en-GB" dirty="0"/>
          </a:p>
        </p:txBody>
      </p:sp>
      <p:sp>
        <p:nvSpPr>
          <p:cNvPr id="6" name="Footer Placeholder 5"/>
          <p:cNvSpPr>
            <a:spLocks noGrp="1"/>
          </p:cNvSpPr>
          <p:nvPr>
            <p:ph type="ftr" idx="11"/>
          </p:nvPr>
        </p:nvSpPr>
        <p:spPr/>
        <p:txBody>
          <a:bodyPr/>
          <a:lstStyle>
            <a:lvl1pPr>
              <a:defRPr/>
            </a:lvl1pPr>
          </a:lstStyle>
          <a:p>
            <a:r>
              <a:rPr lang="en-GB" dirty="0"/>
              <a:t>Sean Coffey, Realtek</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November 2022</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dirty="0"/>
              <a:t>Sean Coffey, Realtek</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November 2022</a:t>
            </a:r>
            <a:endParaRPr lang="en-GB" dirty="0"/>
          </a:p>
        </p:txBody>
      </p:sp>
      <p:sp>
        <p:nvSpPr>
          <p:cNvPr id="4" name="Footer Placeholder 3"/>
          <p:cNvSpPr>
            <a:spLocks noGrp="1"/>
          </p:cNvSpPr>
          <p:nvPr>
            <p:ph type="ftr" idx="11"/>
          </p:nvPr>
        </p:nvSpPr>
        <p:spPr/>
        <p:txBody>
          <a:bodyPr/>
          <a:lstStyle>
            <a:lvl1pPr>
              <a:defRPr/>
            </a:lvl1pPr>
          </a:lstStyle>
          <a:p>
            <a:r>
              <a:rPr lang="en-GB" dirty="0"/>
              <a:t>Sean Coffey, Realtek</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November 2022</a:t>
            </a:r>
            <a:endParaRPr lang="en-GB" dirty="0"/>
          </a:p>
        </p:txBody>
      </p:sp>
      <p:sp>
        <p:nvSpPr>
          <p:cNvPr id="3" name="Footer Placeholder 2"/>
          <p:cNvSpPr>
            <a:spLocks noGrp="1"/>
          </p:cNvSpPr>
          <p:nvPr>
            <p:ph type="ftr" idx="11"/>
          </p:nvPr>
        </p:nvSpPr>
        <p:spPr/>
        <p:txBody>
          <a:bodyPr/>
          <a:lstStyle>
            <a:lvl1pPr>
              <a:defRPr/>
            </a:lvl1pPr>
          </a:lstStyle>
          <a:p>
            <a:r>
              <a:rPr lang="en-GB" dirty="0"/>
              <a:t>Sean Coffey, Realtek</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November 2022</a:t>
            </a:r>
            <a:endParaRPr lang="en-GB" dirty="0"/>
          </a:p>
        </p:txBody>
      </p:sp>
      <p:sp>
        <p:nvSpPr>
          <p:cNvPr id="5" name="Footer Placeholder 4"/>
          <p:cNvSpPr>
            <a:spLocks noGrp="1"/>
          </p:cNvSpPr>
          <p:nvPr>
            <p:ph type="ftr" idx="11"/>
          </p:nvPr>
        </p:nvSpPr>
        <p:spPr/>
        <p:txBody>
          <a:bodyPr/>
          <a:lstStyle>
            <a:lvl1pPr>
              <a:defRPr/>
            </a:lvl1pPr>
          </a:lstStyle>
          <a:p>
            <a:r>
              <a:rPr lang="en-GB" dirty="0"/>
              <a:t>Sean Coffey, Realtek</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November 2022</a:t>
            </a:r>
            <a:endParaRPr lang="en-GB" dirty="0"/>
          </a:p>
        </p:txBody>
      </p:sp>
      <p:sp>
        <p:nvSpPr>
          <p:cNvPr id="5" name="Footer Placeholder 4"/>
          <p:cNvSpPr>
            <a:spLocks noGrp="1"/>
          </p:cNvSpPr>
          <p:nvPr>
            <p:ph type="ftr" idx="11"/>
          </p:nvPr>
        </p:nvSpPr>
        <p:spPr/>
        <p:txBody>
          <a:bodyPr/>
          <a:lstStyle>
            <a:lvl1pPr>
              <a:defRPr/>
            </a:lvl1pPr>
          </a:lstStyle>
          <a:p>
            <a:r>
              <a:rPr lang="en-GB" dirty="0"/>
              <a:t>Sean Coffey, Realtek</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November 2022</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Sean Coffey, Realtek</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p:nvSpPr>
        <p:spPr bwMode="auto">
          <a:xfrm>
            <a:off x="4953000" y="336550"/>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802.11-22/2083r1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Object 3"/>
          <p:cNvGraphicFramePr>
            <a:graphicFrameLocks noChangeAspect="1"/>
          </p:cNvGraphicFramePr>
          <p:nvPr/>
        </p:nvGraphicFramePr>
        <p:xfrm>
          <a:off x="566738" y="3060700"/>
          <a:ext cx="7845425" cy="2308324"/>
        </p:xfrm>
        <a:graphic>
          <a:graphicData uri="http://schemas.openxmlformats.org/presentationml/2006/ole">
            <mc:AlternateContent xmlns:mc="http://schemas.openxmlformats.org/markup-compatibility/2006">
              <mc:Choice xmlns:v="urn:schemas-microsoft-com:vml" Requires="v">
                <p:oleObj name="Document" r:id="rId3" imgW="8526058" imgH="2465301" progId="Word.Document.8">
                  <p:embed/>
                </p:oleObj>
              </mc:Choice>
              <mc:Fallback>
                <p:oleObj name="Document" r:id="rId3" imgW="8526058" imgH="2465301" progId="Word.Document.8">
                  <p:embed/>
                  <p:pic>
                    <p:nvPicPr>
                      <p:cNvPr id="9" name="Object 3"/>
                      <p:cNvPicPr>
                        <a:picLocks noChangeAspect="1" noChangeArrowheads="1"/>
                      </p:cNvPicPr>
                      <p:nvPr/>
                    </p:nvPicPr>
                    <p:blipFill>
                      <a:blip r:embed="rId4"/>
                      <a:srcRect/>
                      <a:stretch>
                        <a:fillRect/>
                      </a:stretch>
                    </p:blipFill>
                    <p:spPr bwMode="auto">
                      <a:xfrm>
                        <a:off x="566738" y="3060700"/>
                        <a:ext cx="7845425" cy="2308324"/>
                      </a:xfrm>
                      <a:prstGeom prst="rect">
                        <a:avLst/>
                      </a:prstGeom>
                      <a:noFill/>
                    </p:spPr>
                  </p:pic>
                </p:oleObj>
              </mc:Fallback>
            </mc:AlternateContent>
          </a:graphicData>
        </a:graphic>
      </p:graphicFrame>
      <p:sp>
        <p:nvSpPr>
          <p:cNvPr id="6" name="Date Placeholder 3"/>
          <p:cNvSpPr>
            <a:spLocks noGrp="1"/>
          </p:cNvSpPr>
          <p:nvPr>
            <p:ph type="dt" idx="15"/>
          </p:nvPr>
        </p:nvSpPr>
        <p:spPr>
          <a:xfrm>
            <a:off x="713232" y="356616"/>
            <a:ext cx="2303451" cy="273050"/>
          </a:xfrm>
        </p:spPr>
        <p:txBody>
          <a:bodyPr/>
          <a:lstStyle/>
          <a:p>
            <a:r>
              <a:rPr lang="en-US"/>
              <a:t>November 2022</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Sean Coffey, Realtek</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9906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latin typeface="Calibri" pitchFamily="34" charset="0"/>
              </a:rPr>
              <a:t>Re WUR, MC-OOK, and multicarrier signals</a:t>
            </a:r>
          </a:p>
        </p:txBody>
      </p:sp>
      <p:sp>
        <p:nvSpPr>
          <p:cNvPr id="3074" name="Rectangle 2"/>
          <p:cNvSpPr>
            <a:spLocks noGrp="1" noChangeArrowheads="1"/>
          </p:cNvSpPr>
          <p:nvPr>
            <p:ph type="body" idx="1"/>
          </p:nvPr>
        </p:nvSpPr>
        <p:spPr>
          <a:xfrm>
            <a:off x="685800" y="2193925"/>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latin typeface="Calibri" pitchFamily="34" charset="0"/>
              </a:rPr>
              <a:t>Date:</a:t>
            </a:r>
            <a:r>
              <a:rPr lang="en-GB" sz="2000" b="0" dirty="0">
                <a:latin typeface="Calibri" pitchFamily="34" charset="0"/>
              </a:rPr>
              <a:t> 2022-12-06</a:t>
            </a:r>
          </a:p>
        </p:txBody>
      </p:sp>
      <p:sp>
        <p:nvSpPr>
          <p:cNvPr id="3" name="TextBox 2">
            <a:extLst>
              <a:ext uri="{FF2B5EF4-FFF2-40B4-BE49-F238E27FC236}">
                <a16:creationId xmlns:a16="http://schemas.microsoft.com/office/drawing/2014/main" id="{94EEF1C2-D245-4689-A5F7-9417E72CA1AB}"/>
              </a:ext>
            </a:extLst>
          </p:cNvPr>
          <p:cNvSpPr txBox="1"/>
          <p:nvPr/>
        </p:nvSpPr>
        <p:spPr>
          <a:xfrm>
            <a:off x="533400" y="4267201"/>
            <a:ext cx="8043862" cy="1261884"/>
          </a:xfrm>
          <a:prstGeom prst="rect">
            <a:avLst/>
          </a:prstGeom>
          <a:noFill/>
        </p:spPr>
        <p:txBody>
          <a:bodyPr wrap="square" rtlCol="0">
            <a:spAutoFit/>
          </a:bodyPr>
          <a:lstStyle/>
          <a:p>
            <a:pPr marL="342900" indent="-342900">
              <a:buFont typeface="Arial" panose="020B0604020202020204" pitchFamily="34" charset="0"/>
              <a:buChar char="•"/>
            </a:pPr>
            <a:r>
              <a:rPr lang="en-US" sz="1500" dirty="0">
                <a:solidFill>
                  <a:schemeClr val="tx1"/>
                </a:solidFill>
                <a:latin typeface="Calibri" panose="020F0502020204030204" pitchFamily="34" charset="0"/>
              </a:rPr>
              <a:t>CIDs addressed: LB 270 CIDs 3067-3068, 3070-3072, 3095-3096, 3278, 3283, 3458</a:t>
            </a:r>
          </a:p>
          <a:p>
            <a:pPr marL="342900" indent="-342900">
              <a:buFont typeface="Arial" panose="020B0604020202020204" pitchFamily="34" charset="0"/>
              <a:buChar char="•"/>
            </a:pPr>
            <a:r>
              <a:rPr lang="en-US" sz="1500" dirty="0">
                <a:solidFill>
                  <a:schemeClr val="tx1"/>
                </a:solidFill>
                <a:latin typeface="Calibri" panose="020F0502020204030204" pitchFamily="34" charset="0"/>
              </a:rPr>
              <a:t>r0 (November 30, 2022): Initial draft</a:t>
            </a:r>
          </a:p>
          <a:p>
            <a:pPr marL="342900" indent="-342900">
              <a:buFont typeface="Arial" panose="020B0604020202020204" pitchFamily="34" charset="0"/>
              <a:buChar char="•"/>
            </a:pPr>
            <a:r>
              <a:rPr lang="en-US" sz="1500" dirty="0">
                <a:solidFill>
                  <a:schemeClr val="tx1"/>
                </a:solidFill>
                <a:latin typeface="Calibri" panose="020F0502020204030204" pitchFamily="34" charset="0"/>
              </a:rPr>
              <a:t>r1 (</a:t>
            </a:r>
            <a:r>
              <a:rPr lang="en-US" sz="1500">
                <a:solidFill>
                  <a:schemeClr val="tx1"/>
                </a:solidFill>
                <a:latin typeface="Calibri" panose="020F0502020204030204" pitchFamily="34" charset="0"/>
              </a:rPr>
              <a:t>December 6, </a:t>
            </a:r>
            <a:r>
              <a:rPr lang="en-US" sz="1500" dirty="0">
                <a:solidFill>
                  <a:schemeClr val="tx1"/>
                </a:solidFill>
                <a:latin typeface="Calibri" panose="020F0502020204030204" pitchFamily="34" charset="0"/>
              </a:rPr>
              <a:t>2022): Added CID 3278; added extra slides at end discussing ways forward, with candidate straw polls.</a:t>
            </a:r>
          </a:p>
          <a:p>
            <a:r>
              <a:rPr lang="en-US" sz="1600" dirty="0">
                <a:latin typeface="Calibri" panose="020F0502020204030204" pitchFamily="34" charset="0"/>
              </a:rPr>
              <a:t>   </a:t>
            </a:r>
          </a:p>
        </p:txBody>
      </p:sp>
    </p:spTree>
    <p:extLst>
      <p:ext uri="{BB962C8B-B14F-4D97-AF65-F5344CB8AC3E}">
        <p14:creationId xmlns:p14="http://schemas.microsoft.com/office/powerpoint/2010/main" val="24297790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3232" y="356616"/>
            <a:ext cx="2589203" cy="273050"/>
          </a:xfrm>
        </p:spPr>
        <p:txBody>
          <a:bodyPr/>
          <a:lstStyle/>
          <a:p>
            <a:r>
              <a:rPr lang="en-US" dirty="0"/>
              <a:t>November 2022</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Sean Coffey, Realtek</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10</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latin typeface="Calibri" pitchFamily="34" charset="0"/>
              </a:rPr>
              <a:t>MC-OOK descriptive statements—I</a:t>
            </a:r>
          </a:p>
        </p:txBody>
      </p:sp>
      <p:sp>
        <p:nvSpPr>
          <p:cNvPr id="4098" name="Rectangle 2"/>
          <p:cNvSpPr>
            <a:spLocks noGrp="1" noChangeArrowheads="1"/>
          </p:cNvSpPr>
          <p:nvPr>
            <p:ph type="body" idx="1"/>
          </p:nvPr>
        </p:nvSpPr>
        <p:spPr>
          <a:xfrm>
            <a:off x="685800" y="1981199"/>
            <a:ext cx="8458200" cy="4494213"/>
          </a:xfrm>
          <a:ln/>
        </p:spPr>
        <p:txBody>
          <a:bodyPr/>
          <a:lstStyle/>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b="0" dirty="0">
                <a:latin typeface="Calibri" pitchFamily="34" charset="0"/>
              </a:rPr>
              <a:t>“3.2 Definitions specific to IEEE Std 802.11</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b="0" dirty="0">
                <a:latin typeface="Calibri" pitchFamily="34" charset="0"/>
              </a:rPr>
              <a:t>… multicarrier on-off keying (MC-OOK) symbol: (#2242)Either an </a:t>
            </a:r>
            <a:r>
              <a:rPr lang="en-US" sz="1600" b="0" dirty="0">
                <a:highlight>
                  <a:srgbClr val="00FFFF"/>
                </a:highlight>
                <a:latin typeface="Calibri" pitchFamily="34" charset="0"/>
              </a:rPr>
              <a:t>MC-OOK On Symbol where the </a:t>
            </a:r>
            <a:r>
              <a:rPr lang="en-US" sz="1600" b="0" dirty="0" err="1">
                <a:highlight>
                  <a:srgbClr val="00FFFF"/>
                </a:highlight>
                <a:latin typeface="Calibri" pitchFamily="34" charset="0"/>
              </a:rPr>
              <a:t>multicarrier</a:t>
            </a:r>
            <a:r>
              <a:rPr lang="en-US" sz="1600" b="0" dirty="0">
                <a:highlight>
                  <a:srgbClr val="00FFFF"/>
                </a:highlight>
                <a:latin typeface="Calibri" pitchFamily="34" charset="0"/>
              </a:rPr>
              <a:t> signal</a:t>
            </a:r>
            <a:r>
              <a:rPr lang="en-US" sz="1600" b="0" dirty="0">
                <a:latin typeface="Calibri" pitchFamily="34" charset="0"/>
              </a:rPr>
              <a:t> is present or an MC-OOK Off Symbol where no signal is present.(11ba)</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b="0" dirty="0">
                <a:latin typeface="Calibri" pitchFamily="34" charset="0"/>
              </a:rPr>
              <a:t>multicarrier signal: A(#2242) signal that is </a:t>
            </a:r>
            <a:r>
              <a:rPr lang="en-US" sz="1600" b="0" dirty="0">
                <a:highlight>
                  <a:srgbClr val="00FFFF"/>
                </a:highlight>
                <a:latin typeface="Calibri" pitchFamily="34" charset="0"/>
              </a:rPr>
              <a:t>constructed with multiple subcarriers</a:t>
            </a:r>
            <a:r>
              <a:rPr lang="en-US" sz="1600" b="0" dirty="0">
                <a:latin typeface="Calibri" pitchFamily="34" charset="0"/>
              </a:rPr>
              <a:t>.(#2241)(11ba)</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b="0" dirty="0">
                <a:latin typeface="Calibri" pitchFamily="34" charset="0"/>
              </a:rPr>
              <a:t>“30. Wake-Up Radio (WUR) PHY specification(11ba)</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b="0" dirty="0">
                <a:latin typeface="Calibri" pitchFamily="34" charset="0"/>
              </a:rPr>
              <a:t>30.1 Introduction</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b="0" dirty="0">
                <a:latin typeface="Calibri" pitchFamily="34" charset="0"/>
              </a:rPr>
              <a:t>The WUR PHY uses the multicarrier on-off keying (MC-OOK) modulation for (#1128)WUR-Sync and</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b="0" dirty="0">
                <a:latin typeface="Calibri" pitchFamily="34" charset="0"/>
              </a:rPr>
              <a:t>WUR-Data fields. … MC-OOK</a:t>
            </a:r>
            <a:r>
              <a:rPr lang="en-US" sz="1600" b="0" dirty="0">
                <a:highlight>
                  <a:srgbClr val="00FFFF"/>
                </a:highlight>
                <a:latin typeface="Calibri" pitchFamily="34" charset="0"/>
              </a:rPr>
              <a:t> is </a:t>
            </a:r>
            <a:r>
              <a:rPr lang="en-US" sz="1600" b="0" dirty="0">
                <a:latin typeface="Calibri" pitchFamily="34" charset="0"/>
              </a:rPr>
              <a:t>on-off keying, modulated with a multicarrier signal.”</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b="0" dirty="0">
                <a:latin typeface="Calibri" pitchFamily="34" charset="0"/>
              </a:rPr>
              <a:t>“30.3.7 Timing related parameters</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b="0" dirty="0">
                <a:latin typeface="Calibri" pitchFamily="34" charset="0"/>
              </a:rPr>
              <a:t>Table 30-3 (Timing-related constants(11ba)) defines the timing-related parameters for WUR PPDU formats. … </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b="0" dirty="0">
                <a:latin typeface="Calibri" pitchFamily="34" charset="0"/>
              </a:rPr>
              <a:t>Parameter 	Value 		Description</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b="0" dirty="0">
                <a:latin typeface="Calibri" pitchFamily="34" charset="0"/>
                <a:sym typeface="Symbol" panose="05050102010706020507" pitchFamily="18" charset="2"/>
              </a:rPr>
              <a:t></a:t>
            </a:r>
            <a:r>
              <a:rPr lang="en-US" sz="1600" b="0" baseline="-25000" dirty="0">
                <a:latin typeface="Calibri" pitchFamily="34" charset="0"/>
                <a:sym typeface="Symbol" panose="05050102010706020507" pitchFamily="18" charset="2"/>
              </a:rPr>
              <a:t>F,</a:t>
            </a:r>
            <a:r>
              <a:rPr lang="en-US" sz="1600" b="0" baseline="-25000" dirty="0">
                <a:latin typeface="Calibri" pitchFamily="34" charset="0"/>
              </a:rPr>
              <a:t>WUR		</a:t>
            </a:r>
            <a:r>
              <a:rPr lang="en-US" sz="1600" b="0" dirty="0">
                <a:latin typeface="Calibri" pitchFamily="34" charset="0"/>
              </a:rPr>
              <a:t>312.5 kHz 		</a:t>
            </a:r>
            <a:r>
              <a:rPr lang="en-US" sz="1600" b="0" dirty="0">
                <a:highlight>
                  <a:srgbClr val="00FFFF"/>
                </a:highlight>
                <a:latin typeface="Calibri" pitchFamily="34" charset="0"/>
              </a:rPr>
              <a:t>Subcarrier frequency spacing for WUR PPDU</a:t>
            </a:r>
          </a:p>
        </p:txBody>
      </p:sp>
    </p:spTree>
    <p:extLst>
      <p:ext uri="{BB962C8B-B14F-4D97-AF65-F5344CB8AC3E}">
        <p14:creationId xmlns:p14="http://schemas.microsoft.com/office/powerpoint/2010/main" val="146583090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3232" y="356616"/>
            <a:ext cx="2589203" cy="273050"/>
          </a:xfrm>
        </p:spPr>
        <p:txBody>
          <a:bodyPr/>
          <a:lstStyle/>
          <a:p>
            <a:r>
              <a:rPr lang="en-US" dirty="0"/>
              <a:t>November 2022</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Sean Coffey, Realtek</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11</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latin typeface="Calibri" pitchFamily="34" charset="0"/>
              </a:rPr>
              <a:t>MC-OOK descriptive statements—II</a:t>
            </a:r>
          </a:p>
        </p:txBody>
      </p:sp>
      <p:sp>
        <p:nvSpPr>
          <p:cNvPr id="4098" name="Rectangle 2"/>
          <p:cNvSpPr>
            <a:spLocks noGrp="1" noChangeArrowheads="1"/>
          </p:cNvSpPr>
          <p:nvPr>
            <p:ph type="body" idx="1"/>
          </p:nvPr>
        </p:nvSpPr>
        <p:spPr>
          <a:xfrm>
            <a:off x="685800" y="1981199"/>
            <a:ext cx="8458200" cy="4494213"/>
          </a:xfrm>
          <a:ln/>
        </p:spPr>
        <p:txBody>
          <a:bodyPr/>
          <a:lstStyle/>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b="0" dirty="0">
                <a:latin typeface="Calibri" pitchFamily="34" charset="0"/>
              </a:rPr>
              <a:t>“30.3.8 Mathematical description of signals</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b="0" dirty="0">
                <a:latin typeface="Calibri" pitchFamily="34" charset="0"/>
              </a:rPr>
              <a:t>…  </a:t>
            </a:r>
            <a:r>
              <a:rPr lang="en-US" sz="1600" b="0" dirty="0">
                <a:highlight>
                  <a:srgbClr val="00FFFF"/>
                </a:highlight>
                <a:latin typeface="Calibri" pitchFamily="34" charset="0"/>
              </a:rPr>
              <a:t>This general representation holds</a:t>
            </a:r>
            <a:r>
              <a:rPr lang="en-US" sz="1600" b="0" dirty="0">
                <a:latin typeface="Calibri" pitchFamily="34" charset="0"/>
              </a:rPr>
              <a:t> for WUR-Sync and WUR-Data fields, and the field specific parameters are provided in Table 30-5 (Field specific parameter values for the MC-OOK symbols in WUR-Sync and WUR-Data fields(11ba)) …</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b="0" dirty="0">
                <a:latin typeface="Calibri" pitchFamily="34" charset="0"/>
              </a:rPr>
              <a:t>{ </a:t>
            </a:r>
            <a:r>
              <a:rPr lang="en-US" sz="1600" b="0" i="1" dirty="0" err="1">
                <a:latin typeface="Calibri" pitchFamily="34" charset="0"/>
              </a:rPr>
              <a:t>X</a:t>
            </a:r>
            <a:r>
              <a:rPr lang="en-US" sz="1600" b="0" i="1" baseline="-25000" dirty="0" err="1">
                <a:latin typeface="Calibri" pitchFamily="34" charset="0"/>
              </a:rPr>
              <a:t>Field</a:t>
            </a:r>
            <a:r>
              <a:rPr lang="en-US" sz="1600" b="0" i="1" dirty="0">
                <a:latin typeface="Calibri" pitchFamily="34" charset="0"/>
              </a:rPr>
              <a:t>(k), </a:t>
            </a:r>
            <a:r>
              <a:rPr lang="en-US" sz="1600" b="0" i="1" dirty="0">
                <a:highlight>
                  <a:srgbClr val="00FFFF"/>
                </a:highlight>
                <a:latin typeface="Calibri" pitchFamily="34" charset="0"/>
              </a:rPr>
              <a:t>-6 </a:t>
            </a:r>
            <a:r>
              <a:rPr lang="en-US" sz="1600" b="0" i="1" dirty="0">
                <a:highlight>
                  <a:srgbClr val="00FFFF"/>
                </a:highlight>
                <a:latin typeface="Calibri" pitchFamily="34" charset="0"/>
                <a:sym typeface="Symbol" panose="05050102010706020507" pitchFamily="18" charset="2"/>
              </a:rPr>
              <a:t> </a:t>
            </a:r>
            <a:r>
              <a:rPr lang="en-US" sz="1600" b="0" i="1" dirty="0">
                <a:highlight>
                  <a:srgbClr val="00FFFF"/>
                </a:highlight>
                <a:latin typeface="Calibri" pitchFamily="34" charset="0"/>
              </a:rPr>
              <a:t>k </a:t>
            </a:r>
            <a:r>
              <a:rPr lang="en-US" sz="1600" b="0" i="1" dirty="0">
                <a:highlight>
                  <a:srgbClr val="00FFFF"/>
                </a:highlight>
                <a:latin typeface="Calibri" pitchFamily="34" charset="0"/>
                <a:sym typeface="Symbol" panose="05050102010706020507" pitchFamily="18" charset="2"/>
              </a:rPr>
              <a:t> </a:t>
            </a:r>
            <a:r>
              <a:rPr lang="en-US" sz="1600" b="0" i="1" dirty="0">
                <a:highlight>
                  <a:srgbClr val="00FFFF"/>
                </a:highlight>
                <a:latin typeface="Calibri" pitchFamily="34" charset="0"/>
              </a:rPr>
              <a:t>6 </a:t>
            </a:r>
            <a:r>
              <a:rPr lang="en-US" sz="1600" b="0" dirty="0">
                <a:latin typeface="Calibri" pitchFamily="34" charset="0"/>
              </a:rPr>
              <a:t>} are the </a:t>
            </a:r>
            <a:r>
              <a:rPr lang="en-US" sz="1600" b="0" dirty="0">
                <a:highlight>
                  <a:srgbClr val="00FFFF"/>
                </a:highlight>
                <a:latin typeface="Calibri" pitchFamily="34" charset="0"/>
              </a:rPr>
              <a:t>field specific subcarrier coefficients</a:t>
            </a:r>
            <a:r>
              <a:rPr lang="en-US" sz="1600" b="0" dirty="0">
                <a:latin typeface="Calibri" pitchFamily="34" charset="0"/>
              </a:rPr>
              <a:t>,</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b="0" dirty="0">
                <a:latin typeface="Calibri" pitchFamily="34" charset="0"/>
              </a:rPr>
              <a:t>Table 30-5—Field specific parameter values for the MC-OOK symbols in WUR-Sync and </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b="0" dirty="0">
                <a:latin typeface="Calibri" pitchFamily="34" charset="0"/>
              </a:rPr>
              <a:t>WUR-Data fields(11ba)</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b="0" dirty="0">
                <a:latin typeface="Calibri" pitchFamily="34" charset="0"/>
              </a:rPr>
              <a:t>Parameter 	WUR-Sync field	WUR-Data field</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b="0" dirty="0">
                <a:latin typeface="Calibri" pitchFamily="34" charset="0"/>
              </a:rPr>
              <a:t>				</a:t>
            </a:r>
            <a:r>
              <a:rPr lang="en-US" sz="1600" b="0" dirty="0" err="1">
                <a:latin typeface="Calibri" pitchFamily="34" charset="0"/>
              </a:rPr>
              <a:t>SymLDROn</a:t>
            </a:r>
            <a:r>
              <a:rPr lang="en-US" sz="1600" b="0" dirty="0">
                <a:latin typeface="Calibri" pitchFamily="34" charset="0"/>
              </a:rPr>
              <a:t> 	</a:t>
            </a:r>
            <a:r>
              <a:rPr lang="en-US" sz="1600" b="0" dirty="0" err="1">
                <a:latin typeface="Calibri" pitchFamily="34" charset="0"/>
              </a:rPr>
              <a:t>SymHDROn</a:t>
            </a:r>
            <a:endParaRPr lang="en-US" sz="1600" b="0" dirty="0">
              <a:latin typeface="Calibri" pitchFamily="34" charset="0"/>
            </a:endParaRP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b="0" i="1" dirty="0" err="1">
                <a:latin typeface="Calibri" pitchFamily="34" charset="0"/>
              </a:rPr>
              <a:t>N</a:t>
            </a:r>
            <a:r>
              <a:rPr lang="en-US" sz="1600" b="0" i="1" baseline="30000" dirty="0" err="1">
                <a:latin typeface="Calibri" pitchFamily="34" charset="0"/>
              </a:rPr>
              <a:t>Tone</a:t>
            </a:r>
            <a:r>
              <a:rPr lang="en-US" sz="1600" b="0" i="1" baseline="-25000" dirty="0" err="1">
                <a:latin typeface="Calibri" pitchFamily="34" charset="0"/>
              </a:rPr>
              <a:t>Field</a:t>
            </a:r>
            <a:r>
              <a:rPr lang="en-US" sz="1600" b="0" dirty="0">
                <a:latin typeface="Calibri" pitchFamily="34" charset="0"/>
              </a:rPr>
              <a:t>		</a:t>
            </a:r>
            <a:r>
              <a:rPr lang="en-US" sz="1600" b="0" dirty="0">
                <a:highlight>
                  <a:srgbClr val="00FFFF"/>
                </a:highlight>
                <a:latin typeface="Calibri" pitchFamily="34" charset="0"/>
              </a:rPr>
              <a:t>6 		12 		6</a:t>
            </a:r>
            <a:r>
              <a:rPr lang="en-US" sz="1600" b="0" dirty="0">
                <a:latin typeface="Calibri" pitchFamily="34" charset="0"/>
              </a:rPr>
              <a:t>”</a:t>
            </a:r>
          </a:p>
        </p:txBody>
      </p:sp>
    </p:spTree>
    <p:extLst>
      <p:ext uri="{BB962C8B-B14F-4D97-AF65-F5344CB8AC3E}">
        <p14:creationId xmlns:p14="http://schemas.microsoft.com/office/powerpoint/2010/main" val="278609591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3232" y="356616"/>
            <a:ext cx="2589203" cy="273050"/>
          </a:xfrm>
        </p:spPr>
        <p:txBody>
          <a:bodyPr/>
          <a:lstStyle/>
          <a:p>
            <a:r>
              <a:rPr lang="en-US" dirty="0"/>
              <a:t>November 2022</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Sean Coffey, Realtek</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12</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latin typeface="Calibri" pitchFamily="34" charset="0"/>
              </a:rPr>
              <a:t>Annex AC</a:t>
            </a:r>
          </a:p>
        </p:txBody>
      </p:sp>
      <p:sp>
        <p:nvSpPr>
          <p:cNvPr id="4098" name="Rectangle 2"/>
          <p:cNvSpPr>
            <a:spLocks noGrp="1" noChangeArrowheads="1"/>
          </p:cNvSpPr>
          <p:nvPr>
            <p:ph type="body" idx="1"/>
          </p:nvPr>
        </p:nvSpPr>
        <p:spPr>
          <a:xfrm>
            <a:off x="685800" y="1981199"/>
            <a:ext cx="8458200" cy="4494213"/>
          </a:xfrm>
          <a:ln/>
        </p:spPr>
        <p:txBody>
          <a:bodyPr/>
          <a:lstStyle/>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b="0" dirty="0">
                <a:latin typeface="Calibri" pitchFamily="34" charset="0"/>
              </a:rPr>
              <a:t>“Annex AC(11ba)</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b="0" dirty="0">
                <a:latin typeface="Calibri" pitchFamily="34" charset="0"/>
              </a:rPr>
              <a:t>(informative) </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b="0" dirty="0">
                <a:latin typeface="Calibri" pitchFamily="34" charset="0"/>
              </a:rPr>
              <a:t>Examples of WUR MC-OOK Symbol Design and CSD Design</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b="0" dirty="0">
                <a:latin typeface="Calibri" pitchFamily="34" charset="0"/>
              </a:rPr>
              <a:t>Subclauses 30.3.4.1 (WUR Basic PPDU waveform generation for WUR-Sync field and WUR-Data field with WUR HDR), 30.3.4.2 (WUR Basic PPDU waveform generation for WUR-Data field with WUR LDR), and 30.3.4.3 (WUR FDMA PPDU WUR-Data field waveform generation) </a:t>
            </a:r>
            <a:r>
              <a:rPr lang="en-US" sz="1800" b="0" dirty="0">
                <a:highlight>
                  <a:srgbClr val="FFCC99"/>
                </a:highlight>
                <a:latin typeface="Calibri" pitchFamily="34" charset="0"/>
              </a:rPr>
              <a:t>provides a description</a:t>
            </a:r>
            <a:r>
              <a:rPr lang="en-US" sz="1800" b="0" dirty="0">
                <a:latin typeface="Calibri" pitchFamily="34" charset="0"/>
              </a:rPr>
              <a:t> of how the 2 µs duration MC-OOK and 4 µs duration MC-OOK On and Off Symbols </a:t>
            </a:r>
            <a:r>
              <a:rPr lang="en-US" sz="1800" b="0" dirty="0">
                <a:highlight>
                  <a:srgbClr val="FFCC99"/>
                </a:highlight>
                <a:latin typeface="Calibri" pitchFamily="34" charset="0"/>
              </a:rPr>
              <a:t>might be constructed</a:t>
            </a:r>
            <a:r>
              <a:rPr lang="en-US" sz="1800" b="0" dirty="0">
                <a:latin typeface="Calibri" pitchFamily="34" charset="0"/>
              </a:rPr>
              <a:t> but does not provide the actual frequency domain sequences for those symbols. </a:t>
            </a:r>
            <a:r>
              <a:rPr lang="en-US" sz="1800" b="0" dirty="0">
                <a:highlight>
                  <a:srgbClr val="FFCC99"/>
                </a:highlight>
                <a:latin typeface="Calibri" pitchFamily="34" charset="0"/>
              </a:rPr>
              <a:t>This annex provides example sequences</a:t>
            </a:r>
            <a:r>
              <a:rPr lang="en-US" sz="1800" b="0" dirty="0">
                <a:latin typeface="Calibri" pitchFamily="34" charset="0"/>
              </a:rPr>
              <a:t> for the construction of these symbols.”</a:t>
            </a:r>
            <a:endParaRPr lang="en-US" sz="1600" b="0" dirty="0">
              <a:latin typeface="Calibri" pitchFamily="34" charset="0"/>
            </a:endParaRP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600" b="0" dirty="0">
              <a:latin typeface="Calibri" pitchFamily="34" charset="0"/>
            </a:endParaRPr>
          </a:p>
        </p:txBody>
      </p:sp>
    </p:spTree>
    <p:extLst>
      <p:ext uri="{BB962C8B-B14F-4D97-AF65-F5344CB8AC3E}">
        <p14:creationId xmlns:p14="http://schemas.microsoft.com/office/powerpoint/2010/main" val="257063116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3232" y="356616"/>
            <a:ext cx="2589203" cy="273050"/>
          </a:xfrm>
        </p:spPr>
        <p:txBody>
          <a:bodyPr/>
          <a:lstStyle/>
          <a:p>
            <a:r>
              <a:rPr lang="en-US" dirty="0"/>
              <a:t>November 2022</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Sean Coffey, Realtek</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13</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latin typeface="Calibri" pitchFamily="34" charset="0"/>
              </a:rPr>
              <a:t>CIDs—I</a:t>
            </a:r>
          </a:p>
        </p:txBody>
      </p:sp>
      <p:sp>
        <p:nvSpPr>
          <p:cNvPr id="4098" name="Rectangle 2"/>
          <p:cNvSpPr>
            <a:spLocks noGrp="1" noChangeArrowheads="1"/>
          </p:cNvSpPr>
          <p:nvPr>
            <p:ph type="body" idx="1"/>
          </p:nvPr>
        </p:nvSpPr>
        <p:spPr>
          <a:xfrm>
            <a:off x="685800" y="1981199"/>
            <a:ext cx="8458200" cy="4494213"/>
          </a:xfrm>
          <a:ln/>
        </p:spPr>
        <p:txBody>
          <a:bodyPr/>
          <a:lstStyle/>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600" b="0" dirty="0">
              <a:latin typeface="Calibri" pitchFamily="34" charset="0"/>
            </a:endParaRP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600" b="0" dirty="0">
              <a:latin typeface="Calibri" pitchFamily="34" charset="0"/>
            </a:endParaRPr>
          </a:p>
        </p:txBody>
      </p:sp>
      <p:graphicFrame>
        <p:nvGraphicFramePr>
          <p:cNvPr id="2" name="Table 1">
            <a:extLst>
              <a:ext uri="{FF2B5EF4-FFF2-40B4-BE49-F238E27FC236}">
                <a16:creationId xmlns:a16="http://schemas.microsoft.com/office/drawing/2014/main" id="{20754198-E35F-25EB-AC57-260ABCDF6D80}"/>
              </a:ext>
            </a:extLst>
          </p:cNvPr>
          <p:cNvGraphicFramePr>
            <a:graphicFrameLocks noGrp="1"/>
          </p:cNvGraphicFramePr>
          <p:nvPr>
            <p:extLst>
              <p:ext uri="{D42A27DB-BD31-4B8C-83A1-F6EECF244321}">
                <p14:modId xmlns:p14="http://schemas.microsoft.com/office/powerpoint/2010/main" val="1668626225"/>
              </p:ext>
            </p:extLst>
          </p:nvPr>
        </p:nvGraphicFramePr>
        <p:xfrm>
          <a:off x="713232" y="1981200"/>
          <a:ext cx="7744969" cy="4389120"/>
        </p:xfrm>
        <a:graphic>
          <a:graphicData uri="http://schemas.openxmlformats.org/drawingml/2006/table">
            <a:tbl>
              <a:tblPr firstRow="1" firstCol="1" bandRow="1">
                <a:tableStyleId>{5C22544A-7EE6-4342-B048-85BDC9FD1C3A}</a:tableStyleId>
              </a:tblPr>
              <a:tblGrid>
                <a:gridCol w="1115568">
                  <a:extLst>
                    <a:ext uri="{9D8B030D-6E8A-4147-A177-3AD203B41FA5}">
                      <a16:colId xmlns:a16="http://schemas.microsoft.com/office/drawing/2014/main" val="1611544969"/>
                    </a:ext>
                  </a:extLst>
                </a:gridCol>
                <a:gridCol w="838200">
                  <a:extLst>
                    <a:ext uri="{9D8B030D-6E8A-4147-A177-3AD203B41FA5}">
                      <a16:colId xmlns:a16="http://schemas.microsoft.com/office/drawing/2014/main" val="2736956741"/>
                    </a:ext>
                  </a:extLst>
                </a:gridCol>
                <a:gridCol w="3581400">
                  <a:extLst>
                    <a:ext uri="{9D8B030D-6E8A-4147-A177-3AD203B41FA5}">
                      <a16:colId xmlns:a16="http://schemas.microsoft.com/office/drawing/2014/main" val="3573992004"/>
                    </a:ext>
                  </a:extLst>
                </a:gridCol>
                <a:gridCol w="2209801">
                  <a:extLst>
                    <a:ext uri="{9D8B030D-6E8A-4147-A177-3AD203B41FA5}">
                      <a16:colId xmlns:a16="http://schemas.microsoft.com/office/drawing/2014/main" val="1039740364"/>
                    </a:ext>
                  </a:extLst>
                </a:gridCol>
              </a:tblGrid>
              <a:tr h="385614">
                <a:tc>
                  <a:txBody>
                    <a:bodyPr/>
                    <a:lstStyle/>
                    <a:p>
                      <a:pPr marL="0" marR="0">
                        <a:spcBef>
                          <a:spcPts val="0"/>
                        </a:spcBef>
                        <a:spcAft>
                          <a:spcPts val="0"/>
                        </a:spcAft>
                      </a:pPr>
                      <a:r>
                        <a:rPr lang="en-GB" sz="1400" b="0" dirty="0">
                          <a:solidFill>
                            <a:schemeClr val="tx1"/>
                          </a:solidFill>
                          <a:effectLst/>
                          <a:latin typeface="Calibri" panose="020F0502020204030204" pitchFamily="34" charset="0"/>
                          <a:cs typeface="Calibri" panose="020F0502020204030204" pitchFamily="34" charset="0"/>
                        </a:rPr>
                        <a:t>CID</a:t>
                      </a:r>
                      <a:endParaRPr lang="en-US" sz="1400" b="0" dirty="0">
                        <a:solidFill>
                          <a:schemeClr val="tx1"/>
                        </a:solidFill>
                        <a:effectLst/>
                        <a:latin typeface="Calibri" panose="020F0502020204030204" pitchFamily="34" charset="0"/>
                        <a:cs typeface="Calibri" panose="020F0502020204030204" pitchFamily="34" charset="0"/>
                      </a:endParaRPr>
                    </a:p>
                    <a:p>
                      <a:pPr marL="0" marR="0">
                        <a:spcBef>
                          <a:spcPts val="0"/>
                        </a:spcBef>
                        <a:spcAft>
                          <a:spcPts val="0"/>
                        </a:spcAft>
                      </a:pPr>
                      <a:r>
                        <a:rPr lang="en-GB" sz="1400" b="0" dirty="0">
                          <a:solidFill>
                            <a:schemeClr val="tx1"/>
                          </a:solidFill>
                          <a:effectLst/>
                          <a:latin typeface="Calibri" panose="020F0502020204030204" pitchFamily="34" charset="0"/>
                          <a:cs typeface="Calibri" panose="020F0502020204030204" pitchFamily="34" charset="0"/>
                        </a:rPr>
                        <a:t>(Commenter)</a:t>
                      </a:r>
                      <a:endParaRPr lang="en-US" sz="1400" b="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52584" marR="52584" marT="0" marB="0">
                    <a:solidFill>
                      <a:schemeClr val="bg1"/>
                    </a:solidFill>
                  </a:tcPr>
                </a:tc>
                <a:tc>
                  <a:txBody>
                    <a:bodyPr/>
                    <a:lstStyle/>
                    <a:p>
                      <a:pPr marL="0" marR="0">
                        <a:spcBef>
                          <a:spcPts val="0"/>
                        </a:spcBef>
                        <a:spcAft>
                          <a:spcPts val="0"/>
                        </a:spcAft>
                      </a:pPr>
                      <a:r>
                        <a:rPr lang="en-GB" sz="1400" b="0" dirty="0">
                          <a:solidFill>
                            <a:schemeClr val="tx1"/>
                          </a:solidFill>
                          <a:effectLst/>
                          <a:latin typeface="Calibri" panose="020F0502020204030204" pitchFamily="34" charset="0"/>
                          <a:cs typeface="Calibri" panose="020F0502020204030204" pitchFamily="34" charset="0"/>
                        </a:rPr>
                        <a:t>Clause/ Page</a:t>
                      </a:r>
                      <a:endParaRPr lang="en-US" sz="1400" b="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52584" marR="52584" marT="0" marB="0">
                    <a:solidFill>
                      <a:schemeClr val="bg1"/>
                    </a:solidFill>
                  </a:tcPr>
                </a:tc>
                <a:tc>
                  <a:txBody>
                    <a:bodyPr/>
                    <a:lstStyle/>
                    <a:p>
                      <a:pPr marL="0" marR="0">
                        <a:spcBef>
                          <a:spcPts val="0"/>
                        </a:spcBef>
                        <a:spcAft>
                          <a:spcPts val="0"/>
                        </a:spcAft>
                      </a:pPr>
                      <a:r>
                        <a:rPr lang="en-GB" sz="1400" b="0">
                          <a:solidFill>
                            <a:schemeClr val="tx1"/>
                          </a:solidFill>
                          <a:effectLst/>
                          <a:latin typeface="Calibri" panose="020F0502020204030204" pitchFamily="34" charset="0"/>
                          <a:cs typeface="Calibri" panose="020F0502020204030204" pitchFamily="34" charset="0"/>
                        </a:rPr>
                        <a:t>Comment</a:t>
                      </a:r>
                      <a:endParaRPr lang="en-US" sz="1400" b="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52584" marR="52584" marT="0" marB="0">
                    <a:solidFill>
                      <a:schemeClr val="bg1"/>
                    </a:solidFill>
                  </a:tcPr>
                </a:tc>
                <a:tc>
                  <a:txBody>
                    <a:bodyPr/>
                    <a:lstStyle/>
                    <a:p>
                      <a:pPr marL="0" marR="0">
                        <a:spcBef>
                          <a:spcPts val="0"/>
                        </a:spcBef>
                        <a:spcAft>
                          <a:spcPts val="0"/>
                        </a:spcAft>
                      </a:pPr>
                      <a:r>
                        <a:rPr lang="en-GB" sz="1400" b="0" dirty="0">
                          <a:solidFill>
                            <a:schemeClr val="tx1"/>
                          </a:solidFill>
                          <a:effectLst/>
                          <a:latin typeface="Calibri" panose="020F0502020204030204" pitchFamily="34" charset="0"/>
                          <a:cs typeface="Calibri" panose="020F0502020204030204" pitchFamily="34" charset="0"/>
                        </a:rPr>
                        <a:t>Proposed Change</a:t>
                      </a:r>
                      <a:endParaRPr lang="en-US" sz="1400" b="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52584" marR="52584" marT="0" marB="0">
                    <a:solidFill>
                      <a:schemeClr val="bg1"/>
                    </a:solidFill>
                  </a:tcPr>
                </a:tc>
                <a:extLst>
                  <a:ext uri="{0D108BD9-81ED-4DB2-BD59-A6C34878D82A}">
                    <a16:rowId xmlns:a16="http://schemas.microsoft.com/office/drawing/2014/main" val="296622493"/>
                  </a:ext>
                </a:extLst>
              </a:tr>
              <a:tr h="3727599">
                <a:tc>
                  <a:txBody>
                    <a:bodyPr/>
                    <a:lstStyle/>
                    <a:p>
                      <a:pPr marL="0" marR="0">
                        <a:spcBef>
                          <a:spcPts val="0"/>
                        </a:spcBef>
                        <a:spcAft>
                          <a:spcPts val="0"/>
                        </a:spcAft>
                      </a:pPr>
                      <a:r>
                        <a:rPr lang="en-GB" sz="1400" dirty="0">
                          <a:solidFill>
                            <a:schemeClr val="tx1"/>
                          </a:solidFill>
                          <a:effectLst/>
                          <a:latin typeface="Calibri" panose="020F0502020204030204" pitchFamily="34" charset="0"/>
                          <a:cs typeface="Calibri" panose="020F0502020204030204" pitchFamily="34" charset="0"/>
                        </a:rPr>
                        <a:t>3067</a:t>
                      </a:r>
                      <a:endParaRPr lang="en-US" sz="1400" dirty="0">
                        <a:solidFill>
                          <a:schemeClr val="tx1"/>
                        </a:solidFill>
                        <a:effectLst/>
                        <a:latin typeface="Calibri" panose="020F0502020204030204" pitchFamily="34" charset="0"/>
                        <a:cs typeface="Calibri" panose="020F0502020204030204" pitchFamily="34" charset="0"/>
                      </a:endParaRPr>
                    </a:p>
                    <a:p>
                      <a:pPr marL="0" marR="0">
                        <a:spcBef>
                          <a:spcPts val="0"/>
                        </a:spcBef>
                        <a:spcAft>
                          <a:spcPts val="0"/>
                        </a:spcAft>
                      </a:pPr>
                      <a:r>
                        <a:rPr lang="en-GB" sz="1400" dirty="0">
                          <a:solidFill>
                            <a:schemeClr val="tx1"/>
                          </a:solidFill>
                          <a:effectLst/>
                          <a:latin typeface="Calibri" panose="020F0502020204030204" pitchFamily="34" charset="0"/>
                          <a:cs typeface="Calibri" panose="020F0502020204030204" pitchFamily="34" charset="0"/>
                        </a:rPr>
                        <a:t> </a:t>
                      </a:r>
                      <a:endParaRPr lang="en-US" sz="1400" dirty="0">
                        <a:solidFill>
                          <a:schemeClr val="tx1"/>
                        </a:solidFill>
                        <a:effectLst/>
                        <a:latin typeface="Calibri" panose="020F0502020204030204" pitchFamily="34" charset="0"/>
                        <a:cs typeface="Calibri" panose="020F0502020204030204" pitchFamily="34" charset="0"/>
                      </a:endParaRPr>
                    </a:p>
                    <a:p>
                      <a:pPr marL="0" marR="0">
                        <a:spcBef>
                          <a:spcPts val="0"/>
                        </a:spcBef>
                        <a:spcAft>
                          <a:spcPts val="0"/>
                        </a:spcAft>
                      </a:pPr>
                      <a:r>
                        <a:rPr lang="en-GB" sz="1400" dirty="0">
                          <a:solidFill>
                            <a:schemeClr val="tx1"/>
                          </a:solidFill>
                          <a:effectLst/>
                          <a:latin typeface="Calibri" panose="020F0502020204030204" pitchFamily="34" charset="0"/>
                          <a:cs typeface="Calibri" panose="020F0502020204030204" pitchFamily="34" charset="0"/>
                        </a:rPr>
                        <a:t>(John Coffey)</a:t>
                      </a:r>
                      <a:endParaRPr lang="en-US" sz="1400" dirty="0">
                        <a:solidFill>
                          <a:schemeClr val="tx1"/>
                        </a:solidFill>
                        <a:effectLst/>
                        <a:latin typeface="Calibri" panose="020F0502020204030204" pitchFamily="34" charset="0"/>
                        <a:cs typeface="Calibri" panose="020F0502020204030204" pitchFamily="34" charset="0"/>
                      </a:endParaRPr>
                    </a:p>
                    <a:p>
                      <a:pPr marL="0" marR="0">
                        <a:spcBef>
                          <a:spcPts val="0"/>
                        </a:spcBef>
                        <a:spcAft>
                          <a:spcPts val="0"/>
                        </a:spcAft>
                      </a:pPr>
                      <a:r>
                        <a:rPr lang="en-GB" sz="1400" dirty="0">
                          <a:solidFill>
                            <a:schemeClr val="tx1"/>
                          </a:solidFill>
                          <a:effectLst/>
                          <a:latin typeface="Calibri" panose="020F0502020204030204" pitchFamily="34" charset="0"/>
                          <a:cs typeface="Calibri" panose="020F0502020204030204" pitchFamily="34" charset="0"/>
                        </a:rPr>
                        <a:t> </a:t>
                      </a:r>
                      <a:endParaRPr lang="en-US" sz="14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52584" marR="52584" marT="0" marB="0">
                    <a:solidFill>
                      <a:schemeClr val="bg1"/>
                    </a:solidFill>
                  </a:tcPr>
                </a:tc>
                <a:tc>
                  <a:txBody>
                    <a:bodyPr/>
                    <a:lstStyle/>
                    <a:p>
                      <a:pPr marL="0" marR="0">
                        <a:spcBef>
                          <a:spcPts val="0"/>
                        </a:spcBef>
                        <a:spcAft>
                          <a:spcPts val="0"/>
                        </a:spcAft>
                      </a:pPr>
                      <a:r>
                        <a:rPr lang="en-GB" sz="1200" dirty="0">
                          <a:effectLst/>
                          <a:latin typeface="Calibri" panose="020F0502020204030204" pitchFamily="34" charset="0"/>
                          <a:cs typeface="Calibri" panose="020F0502020204030204" pitchFamily="34" charset="0"/>
                        </a:rPr>
                        <a:t>30.1 / 4579.7</a:t>
                      </a:r>
                      <a:endParaRPr lang="en-US" sz="1200" dirty="0">
                        <a:effectLst/>
                        <a:latin typeface="Calibri" panose="020F0502020204030204" pitchFamily="34" charset="0"/>
                        <a:cs typeface="Calibri" panose="020F0502020204030204" pitchFamily="34" charset="0"/>
                      </a:endParaRPr>
                    </a:p>
                    <a:p>
                      <a:pPr marL="0" marR="0">
                        <a:spcBef>
                          <a:spcPts val="0"/>
                        </a:spcBef>
                        <a:spcAft>
                          <a:spcPts val="0"/>
                        </a:spcAft>
                      </a:pPr>
                      <a:r>
                        <a:rPr lang="en-GB" sz="1200" dirty="0">
                          <a:effectLst/>
                          <a:latin typeface="Calibri" panose="020F0502020204030204" pitchFamily="34" charset="0"/>
                          <a:cs typeface="Calibri" panose="020F0502020204030204" pitchFamily="34" charset="0"/>
                        </a:rPr>
                        <a:t> </a:t>
                      </a:r>
                      <a:endParaRPr lang="en-US" sz="1200" dirty="0">
                        <a:effectLst/>
                        <a:latin typeface="Calibri" panose="020F0502020204030204" pitchFamily="34" charset="0"/>
                        <a:cs typeface="Calibri" panose="020F0502020204030204" pitchFamily="34" charset="0"/>
                      </a:endParaRPr>
                    </a:p>
                    <a:p>
                      <a:pPr marL="0" marR="0">
                        <a:spcBef>
                          <a:spcPts val="0"/>
                        </a:spcBef>
                        <a:spcAft>
                          <a:spcPts val="0"/>
                        </a:spcAft>
                      </a:pPr>
                      <a:r>
                        <a:rPr lang="en-GB" sz="1200" dirty="0">
                          <a:effectLst/>
                          <a:latin typeface="Calibri" panose="020F0502020204030204" pitchFamily="34" charset="0"/>
                          <a:cs typeface="Calibri" panose="020F0502020204030204" pitchFamily="34" charset="0"/>
                        </a:rPr>
                        <a:t> </a:t>
                      </a:r>
                      <a:endParaRPr lang="en-US" sz="1200" dirty="0">
                        <a:effectLst/>
                        <a:latin typeface="Calibri" panose="020F0502020204030204" pitchFamily="34" charset="0"/>
                        <a:ea typeface="Times New Roman" panose="02020603050405020304" pitchFamily="18" charset="0"/>
                        <a:cs typeface="Calibri" panose="020F0502020204030204" pitchFamily="34" charset="0"/>
                      </a:endParaRPr>
                    </a:p>
                  </a:txBody>
                  <a:tcPr marL="52584" marR="52584" marT="0" marB="0">
                    <a:solidFill>
                      <a:schemeClr val="bg1"/>
                    </a:solidFill>
                  </a:tcPr>
                </a:tc>
                <a:tc>
                  <a:txBody>
                    <a:bodyPr/>
                    <a:lstStyle/>
                    <a:p>
                      <a:pPr marL="0" marR="0">
                        <a:spcBef>
                          <a:spcPts val="0"/>
                        </a:spcBef>
                        <a:spcAft>
                          <a:spcPts val="0"/>
                        </a:spcAft>
                      </a:pPr>
                      <a:r>
                        <a:rPr lang="en-US" sz="1300" dirty="0">
                          <a:effectLst/>
                          <a:latin typeface="Calibri" panose="020F0502020204030204" pitchFamily="34" charset="0"/>
                          <a:ea typeface="Times New Roman" panose="02020603050405020304" pitchFamily="18" charset="0"/>
                          <a:cs typeface="Calibri" panose="020F0502020204030204" pitchFamily="34" charset="0"/>
                        </a:rPr>
                        <a:t>"Clause 30 ... specifies the PHY entity for ... Multi-Carrier On-Off Keying (OOK)". But does Clause 30 do this? Clause 30 defines the PHY entity for wake-up radio (WUR), and the rest of this introductory subclause mentions only "WUR PHY", until we get to 4579.53: "The WUR PHY uses the multi-carrier on-off keying (MC-OOK) modulation for WUR-Sync and WUR-Data fields". But this bare assertion is not supported by the rest of the clause. The same paragraph goes on to say that the "multicarrier" signal "should" be generated using 13 contiguous subcarriers, but (as far as I can see) never specifies that the WUR PPDU is required to use a multicarrier signal. Instead the detailed version of MC-OOK is offered as an example of a WUR format. This setup causes problems throughout the clause, but the immediate issue on 4579.8 is that the clause isn't specifying the PHY entity for MC-OOK: it is specifying (rather loosely!) the PHY entity for WUR.</a:t>
                      </a:r>
                    </a:p>
                  </a:txBody>
                  <a:tcPr marL="52584" marR="52584" marT="0" marB="0">
                    <a:solidFill>
                      <a:schemeClr val="bg1"/>
                    </a:solidFill>
                  </a:tcPr>
                </a:tc>
                <a:tc>
                  <a:txBody>
                    <a:bodyPr/>
                    <a:lstStyle/>
                    <a:p>
                      <a:pPr marL="0" marR="0">
                        <a:spcBef>
                          <a:spcPts val="0"/>
                        </a:spcBef>
                        <a:spcAft>
                          <a:spcPts val="0"/>
                        </a:spcAft>
                      </a:pPr>
                      <a:r>
                        <a:rPr lang="en-US" sz="1400" dirty="0">
                          <a:effectLst/>
                          <a:latin typeface="Calibri" panose="020F0502020204030204" pitchFamily="34" charset="0"/>
                          <a:cs typeface="Calibri" panose="020F0502020204030204" pitchFamily="34" charset="0"/>
                        </a:rPr>
                        <a:t>Change "multi-carrier on-off </a:t>
                      </a:r>
                      <a:r>
                        <a:rPr lang="en-US" sz="1400" dirty="0" err="1">
                          <a:effectLst/>
                          <a:latin typeface="Calibri" panose="020F0502020204030204" pitchFamily="34" charset="0"/>
                          <a:cs typeface="Calibri" panose="020F0502020204030204" pitchFamily="34" charset="0"/>
                        </a:rPr>
                        <a:t>keing</a:t>
                      </a:r>
                      <a:r>
                        <a:rPr lang="en-US" sz="1400" dirty="0">
                          <a:effectLst/>
                          <a:latin typeface="Calibri" panose="020F0502020204030204" pitchFamily="34" charset="0"/>
                          <a:cs typeface="Calibri" panose="020F0502020204030204" pitchFamily="34" charset="0"/>
                        </a:rPr>
                        <a:t> (MC-OOK)" to wake-up radio (WUR)".</a:t>
                      </a:r>
                    </a:p>
                    <a:p>
                      <a:pPr marL="0" marR="0">
                        <a:spcBef>
                          <a:spcPts val="0"/>
                        </a:spcBef>
                        <a:spcAft>
                          <a:spcPts val="0"/>
                        </a:spcAft>
                      </a:pPr>
                      <a:r>
                        <a:rPr lang="en-GB" sz="1400" dirty="0">
                          <a:effectLst/>
                          <a:latin typeface="Calibri" panose="020F0502020204030204" pitchFamily="34" charset="0"/>
                          <a:cs typeface="Calibri" panose="020F0502020204030204" pitchFamily="34" charset="0"/>
                        </a:rPr>
                        <a:t> </a:t>
                      </a:r>
                      <a:endParaRPr lang="en-US" sz="1400" dirty="0">
                        <a:effectLst/>
                        <a:latin typeface="Calibri" panose="020F0502020204030204" pitchFamily="34" charset="0"/>
                        <a:ea typeface="Times New Roman" panose="02020603050405020304" pitchFamily="18" charset="0"/>
                        <a:cs typeface="Calibri" panose="020F0502020204030204" pitchFamily="34" charset="0"/>
                      </a:endParaRPr>
                    </a:p>
                  </a:txBody>
                  <a:tcPr marL="52584" marR="52584" marT="0" marB="0">
                    <a:solidFill>
                      <a:schemeClr val="bg1"/>
                    </a:solidFill>
                  </a:tcPr>
                </a:tc>
                <a:extLst>
                  <a:ext uri="{0D108BD9-81ED-4DB2-BD59-A6C34878D82A}">
                    <a16:rowId xmlns:a16="http://schemas.microsoft.com/office/drawing/2014/main" val="1748504865"/>
                  </a:ext>
                </a:extLst>
              </a:tr>
            </a:tbl>
          </a:graphicData>
        </a:graphic>
      </p:graphicFrame>
    </p:spTree>
    <p:extLst>
      <p:ext uri="{BB962C8B-B14F-4D97-AF65-F5344CB8AC3E}">
        <p14:creationId xmlns:p14="http://schemas.microsoft.com/office/powerpoint/2010/main" val="394009597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3232" y="356616"/>
            <a:ext cx="2589203" cy="273050"/>
          </a:xfrm>
        </p:spPr>
        <p:txBody>
          <a:bodyPr/>
          <a:lstStyle/>
          <a:p>
            <a:r>
              <a:rPr lang="en-US" dirty="0"/>
              <a:t>November 2022</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Sean Coffey, Realtek</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14</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latin typeface="Calibri" pitchFamily="34" charset="0"/>
              </a:rPr>
              <a:t>CIDs—II</a:t>
            </a:r>
          </a:p>
        </p:txBody>
      </p:sp>
      <p:sp>
        <p:nvSpPr>
          <p:cNvPr id="4098" name="Rectangle 2"/>
          <p:cNvSpPr>
            <a:spLocks noGrp="1" noChangeArrowheads="1"/>
          </p:cNvSpPr>
          <p:nvPr>
            <p:ph type="body" idx="1"/>
          </p:nvPr>
        </p:nvSpPr>
        <p:spPr>
          <a:xfrm>
            <a:off x="685800" y="1981199"/>
            <a:ext cx="8458200" cy="4494213"/>
          </a:xfrm>
          <a:ln/>
        </p:spPr>
        <p:txBody>
          <a:bodyPr/>
          <a:lstStyle/>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600" b="0" dirty="0">
              <a:latin typeface="Calibri" pitchFamily="34" charset="0"/>
            </a:endParaRP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600" b="0" dirty="0">
              <a:latin typeface="Calibri" pitchFamily="34" charset="0"/>
            </a:endParaRPr>
          </a:p>
        </p:txBody>
      </p:sp>
      <p:graphicFrame>
        <p:nvGraphicFramePr>
          <p:cNvPr id="2" name="Table 1">
            <a:extLst>
              <a:ext uri="{FF2B5EF4-FFF2-40B4-BE49-F238E27FC236}">
                <a16:creationId xmlns:a16="http://schemas.microsoft.com/office/drawing/2014/main" id="{20754198-E35F-25EB-AC57-260ABCDF6D80}"/>
              </a:ext>
            </a:extLst>
          </p:cNvPr>
          <p:cNvGraphicFramePr>
            <a:graphicFrameLocks noGrp="1"/>
          </p:cNvGraphicFramePr>
          <p:nvPr>
            <p:extLst>
              <p:ext uri="{D42A27DB-BD31-4B8C-83A1-F6EECF244321}">
                <p14:modId xmlns:p14="http://schemas.microsoft.com/office/powerpoint/2010/main" val="2763600811"/>
              </p:ext>
            </p:extLst>
          </p:nvPr>
        </p:nvGraphicFramePr>
        <p:xfrm>
          <a:off x="713232" y="1981200"/>
          <a:ext cx="7744969" cy="4154319"/>
        </p:xfrm>
        <a:graphic>
          <a:graphicData uri="http://schemas.openxmlformats.org/drawingml/2006/table">
            <a:tbl>
              <a:tblPr firstRow="1" firstCol="1" bandRow="1">
                <a:tableStyleId>{5C22544A-7EE6-4342-B048-85BDC9FD1C3A}</a:tableStyleId>
              </a:tblPr>
              <a:tblGrid>
                <a:gridCol w="1115568">
                  <a:extLst>
                    <a:ext uri="{9D8B030D-6E8A-4147-A177-3AD203B41FA5}">
                      <a16:colId xmlns:a16="http://schemas.microsoft.com/office/drawing/2014/main" val="1611544969"/>
                    </a:ext>
                  </a:extLst>
                </a:gridCol>
                <a:gridCol w="838200">
                  <a:extLst>
                    <a:ext uri="{9D8B030D-6E8A-4147-A177-3AD203B41FA5}">
                      <a16:colId xmlns:a16="http://schemas.microsoft.com/office/drawing/2014/main" val="2736956741"/>
                    </a:ext>
                  </a:extLst>
                </a:gridCol>
                <a:gridCol w="3581400">
                  <a:extLst>
                    <a:ext uri="{9D8B030D-6E8A-4147-A177-3AD203B41FA5}">
                      <a16:colId xmlns:a16="http://schemas.microsoft.com/office/drawing/2014/main" val="3573992004"/>
                    </a:ext>
                  </a:extLst>
                </a:gridCol>
                <a:gridCol w="2209801">
                  <a:extLst>
                    <a:ext uri="{9D8B030D-6E8A-4147-A177-3AD203B41FA5}">
                      <a16:colId xmlns:a16="http://schemas.microsoft.com/office/drawing/2014/main" val="1039740364"/>
                    </a:ext>
                  </a:extLst>
                </a:gridCol>
              </a:tblGrid>
              <a:tr h="385614">
                <a:tc>
                  <a:txBody>
                    <a:bodyPr/>
                    <a:lstStyle/>
                    <a:p>
                      <a:pPr marL="0" marR="0">
                        <a:spcBef>
                          <a:spcPts val="0"/>
                        </a:spcBef>
                        <a:spcAft>
                          <a:spcPts val="0"/>
                        </a:spcAft>
                      </a:pPr>
                      <a:r>
                        <a:rPr lang="en-GB" sz="1400" b="0" dirty="0">
                          <a:solidFill>
                            <a:schemeClr val="tx1"/>
                          </a:solidFill>
                          <a:effectLst/>
                          <a:latin typeface="Calibri" panose="020F0502020204030204" pitchFamily="34" charset="0"/>
                          <a:cs typeface="Calibri" panose="020F0502020204030204" pitchFamily="34" charset="0"/>
                        </a:rPr>
                        <a:t>CID</a:t>
                      </a:r>
                      <a:endParaRPr lang="en-US" sz="1400" b="0" dirty="0">
                        <a:solidFill>
                          <a:schemeClr val="tx1"/>
                        </a:solidFill>
                        <a:effectLst/>
                        <a:latin typeface="Calibri" panose="020F0502020204030204" pitchFamily="34" charset="0"/>
                        <a:cs typeface="Calibri" panose="020F0502020204030204" pitchFamily="34" charset="0"/>
                      </a:endParaRPr>
                    </a:p>
                    <a:p>
                      <a:pPr marL="0" marR="0">
                        <a:spcBef>
                          <a:spcPts val="0"/>
                        </a:spcBef>
                        <a:spcAft>
                          <a:spcPts val="0"/>
                        </a:spcAft>
                      </a:pPr>
                      <a:r>
                        <a:rPr lang="en-GB" sz="1400" b="0" dirty="0">
                          <a:solidFill>
                            <a:schemeClr val="tx1"/>
                          </a:solidFill>
                          <a:effectLst/>
                          <a:latin typeface="Calibri" panose="020F0502020204030204" pitchFamily="34" charset="0"/>
                          <a:cs typeface="Calibri" panose="020F0502020204030204" pitchFamily="34" charset="0"/>
                        </a:rPr>
                        <a:t>(Commenter)</a:t>
                      </a:r>
                      <a:endParaRPr lang="en-US" sz="1400" b="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52584" marR="52584" marT="0" marB="0">
                    <a:solidFill>
                      <a:schemeClr val="bg1"/>
                    </a:solidFill>
                  </a:tcPr>
                </a:tc>
                <a:tc>
                  <a:txBody>
                    <a:bodyPr/>
                    <a:lstStyle/>
                    <a:p>
                      <a:pPr marL="0" marR="0">
                        <a:spcBef>
                          <a:spcPts val="0"/>
                        </a:spcBef>
                        <a:spcAft>
                          <a:spcPts val="0"/>
                        </a:spcAft>
                      </a:pPr>
                      <a:r>
                        <a:rPr lang="en-GB" sz="1400" b="0" dirty="0">
                          <a:solidFill>
                            <a:schemeClr val="tx1"/>
                          </a:solidFill>
                          <a:effectLst/>
                          <a:latin typeface="Calibri" panose="020F0502020204030204" pitchFamily="34" charset="0"/>
                          <a:cs typeface="Calibri" panose="020F0502020204030204" pitchFamily="34" charset="0"/>
                        </a:rPr>
                        <a:t>Clause/ Page</a:t>
                      </a:r>
                      <a:endParaRPr lang="en-US" sz="1400" b="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52584" marR="52584" marT="0" marB="0">
                    <a:solidFill>
                      <a:schemeClr val="bg1"/>
                    </a:solidFill>
                  </a:tcPr>
                </a:tc>
                <a:tc>
                  <a:txBody>
                    <a:bodyPr/>
                    <a:lstStyle/>
                    <a:p>
                      <a:pPr marL="0" marR="0">
                        <a:spcBef>
                          <a:spcPts val="0"/>
                        </a:spcBef>
                        <a:spcAft>
                          <a:spcPts val="0"/>
                        </a:spcAft>
                      </a:pPr>
                      <a:r>
                        <a:rPr lang="en-GB" sz="1400" b="0">
                          <a:solidFill>
                            <a:schemeClr val="tx1"/>
                          </a:solidFill>
                          <a:effectLst/>
                          <a:latin typeface="Calibri" panose="020F0502020204030204" pitchFamily="34" charset="0"/>
                          <a:cs typeface="Calibri" panose="020F0502020204030204" pitchFamily="34" charset="0"/>
                        </a:rPr>
                        <a:t>Comment</a:t>
                      </a:r>
                      <a:endParaRPr lang="en-US" sz="1400" b="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52584" marR="52584" marT="0" marB="0">
                    <a:solidFill>
                      <a:schemeClr val="bg1"/>
                    </a:solidFill>
                  </a:tcPr>
                </a:tc>
                <a:tc>
                  <a:txBody>
                    <a:bodyPr/>
                    <a:lstStyle/>
                    <a:p>
                      <a:pPr marL="0" marR="0">
                        <a:spcBef>
                          <a:spcPts val="0"/>
                        </a:spcBef>
                        <a:spcAft>
                          <a:spcPts val="0"/>
                        </a:spcAft>
                      </a:pPr>
                      <a:r>
                        <a:rPr lang="en-GB" sz="1400" b="0" dirty="0">
                          <a:solidFill>
                            <a:schemeClr val="tx1"/>
                          </a:solidFill>
                          <a:effectLst/>
                          <a:latin typeface="Calibri" panose="020F0502020204030204" pitchFamily="34" charset="0"/>
                          <a:cs typeface="Calibri" panose="020F0502020204030204" pitchFamily="34" charset="0"/>
                        </a:rPr>
                        <a:t>Proposed Change</a:t>
                      </a:r>
                      <a:endParaRPr lang="en-US" sz="1400" b="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52584" marR="52584" marT="0" marB="0">
                    <a:solidFill>
                      <a:schemeClr val="bg1"/>
                    </a:solidFill>
                  </a:tcPr>
                </a:tc>
                <a:extLst>
                  <a:ext uri="{0D108BD9-81ED-4DB2-BD59-A6C34878D82A}">
                    <a16:rowId xmlns:a16="http://schemas.microsoft.com/office/drawing/2014/main" val="296622493"/>
                  </a:ext>
                </a:extLst>
              </a:tr>
              <a:tr h="3727599">
                <a:tc>
                  <a:txBody>
                    <a:bodyPr/>
                    <a:lstStyle/>
                    <a:p>
                      <a:pPr marL="0" marR="0">
                        <a:spcBef>
                          <a:spcPts val="0"/>
                        </a:spcBef>
                        <a:spcAft>
                          <a:spcPts val="0"/>
                        </a:spcAft>
                      </a:pPr>
                      <a:r>
                        <a:rPr lang="en-GB" sz="1400" dirty="0">
                          <a:solidFill>
                            <a:schemeClr val="tx1"/>
                          </a:solidFill>
                          <a:effectLst/>
                          <a:latin typeface="Calibri" panose="020F0502020204030204" pitchFamily="34" charset="0"/>
                          <a:cs typeface="Calibri" panose="020F0502020204030204" pitchFamily="34" charset="0"/>
                        </a:rPr>
                        <a:t>3068</a:t>
                      </a:r>
                      <a:endParaRPr lang="en-US" sz="1400" dirty="0">
                        <a:solidFill>
                          <a:schemeClr val="tx1"/>
                        </a:solidFill>
                        <a:effectLst/>
                        <a:latin typeface="Calibri" panose="020F0502020204030204" pitchFamily="34" charset="0"/>
                        <a:cs typeface="Calibri" panose="020F0502020204030204" pitchFamily="34" charset="0"/>
                      </a:endParaRPr>
                    </a:p>
                    <a:p>
                      <a:pPr marL="0" marR="0">
                        <a:spcBef>
                          <a:spcPts val="0"/>
                        </a:spcBef>
                        <a:spcAft>
                          <a:spcPts val="0"/>
                        </a:spcAft>
                      </a:pPr>
                      <a:r>
                        <a:rPr lang="en-GB" sz="1400" dirty="0">
                          <a:solidFill>
                            <a:schemeClr val="tx1"/>
                          </a:solidFill>
                          <a:effectLst/>
                          <a:latin typeface="Calibri" panose="020F0502020204030204" pitchFamily="34" charset="0"/>
                          <a:cs typeface="Calibri" panose="020F0502020204030204" pitchFamily="34" charset="0"/>
                        </a:rPr>
                        <a:t> </a:t>
                      </a:r>
                      <a:endParaRPr lang="en-US" sz="1400" dirty="0">
                        <a:solidFill>
                          <a:schemeClr val="tx1"/>
                        </a:solidFill>
                        <a:effectLst/>
                        <a:latin typeface="Calibri" panose="020F0502020204030204" pitchFamily="34" charset="0"/>
                        <a:cs typeface="Calibri" panose="020F0502020204030204" pitchFamily="34" charset="0"/>
                      </a:endParaRPr>
                    </a:p>
                    <a:p>
                      <a:pPr marL="0" marR="0">
                        <a:spcBef>
                          <a:spcPts val="0"/>
                        </a:spcBef>
                        <a:spcAft>
                          <a:spcPts val="0"/>
                        </a:spcAft>
                      </a:pPr>
                      <a:r>
                        <a:rPr lang="en-GB" sz="1400" dirty="0">
                          <a:solidFill>
                            <a:schemeClr val="tx1"/>
                          </a:solidFill>
                          <a:effectLst/>
                          <a:latin typeface="Calibri" panose="020F0502020204030204" pitchFamily="34" charset="0"/>
                          <a:cs typeface="Calibri" panose="020F0502020204030204" pitchFamily="34" charset="0"/>
                        </a:rPr>
                        <a:t>(John Coffey)</a:t>
                      </a:r>
                      <a:endParaRPr lang="en-US" sz="1400" dirty="0">
                        <a:solidFill>
                          <a:schemeClr val="tx1"/>
                        </a:solidFill>
                        <a:effectLst/>
                        <a:latin typeface="Calibri" panose="020F0502020204030204" pitchFamily="34" charset="0"/>
                        <a:cs typeface="Calibri" panose="020F0502020204030204" pitchFamily="34" charset="0"/>
                      </a:endParaRPr>
                    </a:p>
                    <a:p>
                      <a:pPr marL="0" marR="0">
                        <a:spcBef>
                          <a:spcPts val="0"/>
                        </a:spcBef>
                        <a:spcAft>
                          <a:spcPts val="0"/>
                        </a:spcAft>
                      </a:pPr>
                      <a:r>
                        <a:rPr lang="en-GB" sz="1400" dirty="0">
                          <a:solidFill>
                            <a:schemeClr val="tx1"/>
                          </a:solidFill>
                          <a:effectLst/>
                          <a:latin typeface="Calibri" panose="020F0502020204030204" pitchFamily="34" charset="0"/>
                          <a:cs typeface="Calibri" panose="020F0502020204030204" pitchFamily="34" charset="0"/>
                        </a:rPr>
                        <a:t> </a:t>
                      </a:r>
                      <a:endParaRPr lang="en-US" sz="14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52584" marR="52584" marT="0" marB="0">
                    <a:solidFill>
                      <a:schemeClr val="bg1"/>
                    </a:solidFill>
                  </a:tcPr>
                </a:tc>
                <a:tc>
                  <a:txBody>
                    <a:bodyPr/>
                    <a:lstStyle/>
                    <a:p>
                      <a:pPr marL="0" marR="0">
                        <a:spcBef>
                          <a:spcPts val="0"/>
                        </a:spcBef>
                        <a:spcAft>
                          <a:spcPts val="0"/>
                        </a:spcAft>
                      </a:pPr>
                      <a:r>
                        <a:rPr lang="en-GB" sz="1200" dirty="0">
                          <a:effectLst/>
                          <a:latin typeface="Calibri" panose="020F0502020204030204" pitchFamily="34" charset="0"/>
                          <a:cs typeface="Calibri" panose="020F0502020204030204" pitchFamily="34" charset="0"/>
                        </a:rPr>
                        <a:t>30.1 / 4579.54</a:t>
                      </a:r>
                      <a:endParaRPr lang="en-US" sz="1200" dirty="0">
                        <a:effectLst/>
                        <a:latin typeface="Calibri" panose="020F0502020204030204" pitchFamily="34" charset="0"/>
                        <a:cs typeface="Calibri" panose="020F0502020204030204" pitchFamily="34" charset="0"/>
                      </a:endParaRPr>
                    </a:p>
                    <a:p>
                      <a:pPr marL="0" marR="0">
                        <a:spcBef>
                          <a:spcPts val="0"/>
                        </a:spcBef>
                        <a:spcAft>
                          <a:spcPts val="0"/>
                        </a:spcAft>
                      </a:pPr>
                      <a:r>
                        <a:rPr lang="en-GB" sz="1200" dirty="0">
                          <a:effectLst/>
                          <a:latin typeface="Calibri" panose="020F0502020204030204" pitchFamily="34" charset="0"/>
                          <a:cs typeface="Calibri" panose="020F0502020204030204" pitchFamily="34" charset="0"/>
                        </a:rPr>
                        <a:t> </a:t>
                      </a:r>
                      <a:endParaRPr lang="en-US" sz="1200" dirty="0">
                        <a:effectLst/>
                        <a:latin typeface="Calibri" panose="020F0502020204030204" pitchFamily="34" charset="0"/>
                        <a:cs typeface="Calibri" panose="020F0502020204030204" pitchFamily="34" charset="0"/>
                      </a:endParaRPr>
                    </a:p>
                    <a:p>
                      <a:pPr marL="0" marR="0">
                        <a:spcBef>
                          <a:spcPts val="0"/>
                        </a:spcBef>
                        <a:spcAft>
                          <a:spcPts val="0"/>
                        </a:spcAft>
                      </a:pPr>
                      <a:r>
                        <a:rPr lang="en-GB" sz="1200" dirty="0">
                          <a:effectLst/>
                          <a:latin typeface="Calibri" panose="020F0502020204030204" pitchFamily="34" charset="0"/>
                          <a:cs typeface="Calibri" panose="020F0502020204030204" pitchFamily="34" charset="0"/>
                        </a:rPr>
                        <a:t> </a:t>
                      </a:r>
                      <a:endParaRPr lang="en-US" sz="1200" dirty="0">
                        <a:effectLst/>
                        <a:latin typeface="Calibri" panose="020F0502020204030204" pitchFamily="34" charset="0"/>
                        <a:ea typeface="Times New Roman" panose="02020603050405020304" pitchFamily="18" charset="0"/>
                        <a:cs typeface="Calibri" panose="020F0502020204030204" pitchFamily="34" charset="0"/>
                      </a:endParaRPr>
                    </a:p>
                  </a:txBody>
                  <a:tcPr marL="52584" marR="52584" marT="0" marB="0">
                    <a:solidFill>
                      <a:schemeClr val="bg1"/>
                    </a:solidFill>
                  </a:tcPr>
                </a:tc>
                <a:tc>
                  <a:txBody>
                    <a:bodyPr/>
                    <a:lstStyle/>
                    <a:p>
                      <a:pPr marL="0" marR="0">
                        <a:spcBef>
                          <a:spcPts val="0"/>
                        </a:spcBef>
                        <a:spcAft>
                          <a:spcPts val="0"/>
                        </a:spcAft>
                      </a:pPr>
                      <a:r>
                        <a:rPr lang="en-US" sz="1300" dirty="0">
                          <a:effectLst/>
                          <a:latin typeface="Calibri" panose="020F0502020204030204" pitchFamily="34" charset="0"/>
                          <a:ea typeface="Times New Roman" panose="02020603050405020304" pitchFamily="18" charset="0"/>
                          <a:cs typeface="Calibri" panose="020F0502020204030204" pitchFamily="34" charset="0"/>
                        </a:rPr>
                        <a:t>""The WUR PHY uses the multi-carrier on-off keying (MC-OOK) modulation for WUR-Sync and WUR-Data fields. MC-OOK is on-off keying, modulated with a multicarrier signal". This is descriptive, not </a:t>
                      </a:r>
                      <a:r>
                        <a:rPr lang="en-US" sz="1300" dirty="0" err="1">
                          <a:effectLst/>
                          <a:latin typeface="Calibri" panose="020F0502020204030204" pitchFamily="34" charset="0"/>
                          <a:ea typeface="Times New Roman" panose="02020603050405020304" pitchFamily="18" charset="0"/>
                          <a:cs typeface="Calibri" panose="020F0502020204030204" pitchFamily="34" charset="0"/>
                        </a:rPr>
                        <a:t>normative.Is</a:t>
                      </a:r>
                      <a:r>
                        <a:rPr lang="en-US" sz="1300" dirty="0">
                          <a:effectLst/>
                          <a:latin typeface="Calibri" panose="020F0502020204030204" pitchFamily="34" charset="0"/>
                          <a:ea typeface="Times New Roman" panose="02020603050405020304" pitchFamily="18" charset="0"/>
                          <a:cs typeface="Calibri" panose="020F0502020204030204" pitchFamily="34" charset="0"/>
                        </a:rPr>
                        <a:t> there any normative statement that says that the WUR PHY shall use a multicarrier signal? The following sentence says that the multicarrier signal "should" be generated by using 13 contiguous carriers. But "should" implies that it is permissible to generate the signal some other way, i.e., that a compliant WUR PHY might not use 13 contiguous carriers, and indeed (it seems) might not use multicarrier keying at all. If so, the first sentence here is misleading. (Note that the proposed change mirrors the last sentence in the paragraph: "The subcarrier coefficients may take values from the BPSK, QPSK, 16-QAM, 64-QAM, or 256-QAM constellation symbols.")</a:t>
                      </a:r>
                    </a:p>
                  </a:txBody>
                  <a:tcPr marL="52584" marR="52584" marT="0" marB="0">
                    <a:solidFill>
                      <a:schemeClr val="bg1"/>
                    </a:solidFill>
                  </a:tcPr>
                </a:tc>
                <a:tc>
                  <a:txBody>
                    <a:bodyPr/>
                    <a:lstStyle/>
                    <a:p>
                      <a:pPr marL="0" marR="0">
                        <a:spcBef>
                          <a:spcPts val="0"/>
                        </a:spcBef>
                        <a:spcAft>
                          <a:spcPts val="0"/>
                        </a:spcAft>
                      </a:pPr>
                      <a:r>
                        <a:rPr lang="en-US" sz="1400" dirty="0">
                          <a:effectLst/>
                          <a:latin typeface="Calibri" panose="020F0502020204030204" pitchFamily="34" charset="0"/>
                          <a:cs typeface="Calibri" panose="020F0502020204030204" pitchFamily="34" charset="0"/>
                        </a:rPr>
                        <a:t>Change "The WUR PHY uses" to "The WUR PHY may use".</a:t>
                      </a:r>
                    </a:p>
                    <a:p>
                      <a:pPr marL="0" marR="0">
                        <a:spcBef>
                          <a:spcPts val="0"/>
                        </a:spcBef>
                        <a:spcAft>
                          <a:spcPts val="0"/>
                        </a:spcAft>
                      </a:pPr>
                      <a:r>
                        <a:rPr lang="en-GB" sz="1400" dirty="0">
                          <a:effectLst/>
                          <a:latin typeface="Calibri" panose="020F0502020204030204" pitchFamily="34" charset="0"/>
                          <a:cs typeface="Calibri" panose="020F0502020204030204" pitchFamily="34" charset="0"/>
                        </a:rPr>
                        <a:t> </a:t>
                      </a:r>
                      <a:endParaRPr lang="en-US" sz="1400" dirty="0">
                        <a:effectLst/>
                        <a:latin typeface="Calibri" panose="020F0502020204030204" pitchFamily="34" charset="0"/>
                        <a:ea typeface="Times New Roman" panose="02020603050405020304" pitchFamily="18" charset="0"/>
                        <a:cs typeface="Calibri" panose="020F0502020204030204" pitchFamily="34" charset="0"/>
                      </a:endParaRPr>
                    </a:p>
                  </a:txBody>
                  <a:tcPr marL="52584" marR="52584" marT="0" marB="0">
                    <a:solidFill>
                      <a:schemeClr val="bg1"/>
                    </a:solidFill>
                  </a:tcPr>
                </a:tc>
                <a:extLst>
                  <a:ext uri="{0D108BD9-81ED-4DB2-BD59-A6C34878D82A}">
                    <a16:rowId xmlns:a16="http://schemas.microsoft.com/office/drawing/2014/main" val="1748504865"/>
                  </a:ext>
                </a:extLst>
              </a:tr>
            </a:tbl>
          </a:graphicData>
        </a:graphic>
      </p:graphicFrame>
    </p:spTree>
    <p:extLst>
      <p:ext uri="{BB962C8B-B14F-4D97-AF65-F5344CB8AC3E}">
        <p14:creationId xmlns:p14="http://schemas.microsoft.com/office/powerpoint/2010/main" val="2535033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3232" y="356616"/>
            <a:ext cx="2589203" cy="273050"/>
          </a:xfrm>
        </p:spPr>
        <p:txBody>
          <a:bodyPr/>
          <a:lstStyle/>
          <a:p>
            <a:r>
              <a:rPr lang="en-US" dirty="0"/>
              <a:t>November 2022</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Sean Coffey, Realtek</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15</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latin typeface="Calibri" pitchFamily="34" charset="0"/>
              </a:rPr>
              <a:t>CIDs—III</a:t>
            </a:r>
          </a:p>
        </p:txBody>
      </p:sp>
      <p:sp>
        <p:nvSpPr>
          <p:cNvPr id="4098" name="Rectangle 2"/>
          <p:cNvSpPr>
            <a:spLocks noGrp="1" noChangeArrowheads="1"/>
          </p:cNvSpPr>
          <p:nvPr>
            <p:ph type="body" idx="1"/>
          </p:nvPr>
        </p:nvSpPr>
        <p:spPr>
          <a:xfrm>
            <a:off x="685800" y="1981199"/>
            <a:ext cx="8458200" cy="4494213"/>
          </a:xfrm>
          <a:ln/>
        </p:spPr>
        <p:txBody>
          <a:bodyPr/>
          <a:lstStyle/>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600" b="0" dirty="0">
              <a:latin typeface="Calibri" pitchFamily="34" charset="0"/>
            </a:endParaRP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600" b="0" dirty="0">
              <a:latin typeface="Calibri" pitchFamily="34" charset="0"/>
            </a:endParaRPr>
          </a:p>
        </p:txBody>
      </p:sp>
      <p:graphicFrame>
        <p:nvGraphicFramePr>
          <p:cNvPr id="2" name="Table 1">
            <a:extLst>
              <a:ext uri="{FF2B5EF4-FFF2-40B4-BE49-F238E27FC236}">
                <a16:creationId xmlns:a16="http://schemas.microsoft.com/office/drawing/2014/main" id="{20754198-E35F-25EB-AC57-260ABCDF6D80}"/>
              </a:ext>
            </a:extLst>
          </p:cNvPr>
          <p:cNvGraphicFramePr>
            <a:graphicFrameLocks noGrp="1"/>
          </p:cNvGraphicFramePr>
          <p:nvPr>
            <p:extLst>
              <p:ext uri="{D42A27DB-BD31-4B8C-83A1-F6EECF244321}">
                <p14:modId xmlns:p14="http://schemas.microsoft.com/office/powerpoint/2010/main" val="2224997328"/>
              </p:ext>
            </p:extLst>
          </p:nvPr>
        </p:nvGraphicFramePr>
        <p:xfrm>
          <a:off x="713232" y="1981200"/>
          <a:ext cx="7744969" cy="4267200"/>
        </p:xfrm>
        <a:graphic>
          <a:graphicData uri="http://schemas.openxmlformats.org/drawingml/2006/table">
            <a:tbl>
              <a:tblPr firstRow="1" firstCol="1" bandRow="1">
                <a:tableStyleId>{5C22544A-7EE6-4342-B048-85BDC9FD1C3A}</a:tableStyleId>
              </a:tblPr>
              <a:tblGrid>
                <a:gridCol w="1115568">
                  <a:extLst>
                    <a:ext uri="{9D8B030D-6E8A-4147-A177-3AD203B41FA5}">
                      <a16:colId xmlns:a16="http://schemas.microsoft.com/office/drawing/2014/main" val="1611544969"/>
                    </a:ext>
                  </a:extLst>
                </a:gridCol>
                <a:gridCol w="838200">
                  <a:extLst>
                    <a:ext uri="{9D8B030D-6E8A-4147-A177-3AD203B41FA5}">
                      <a16:colId xmlns:a16="http://schemas.microsoft.com/office/drawing/2014/main" val="2736956741"/>
                    </a:ext>
                  </a:extLst>
                </a:gridCol>
                <a:gridCol w="3581400">
                  <a:extLst>
                    <a:ext uri="{9D8B030D-6E8A-4147-A177-3AD203B41FA5}">
                      <a16:colId xmlns:a16="http://schemas.microsoft.com/office/drawing/2014/main" val="3573992004"/>
                    </a:ext>
                  </a:extLst>
                </a:gridCol>
                <a:gridCol w="2209801">
                  <a:extLst>
                    <a:ext uri="{9D8B030D-6E8A-4147-A177-3AD203B41FA5}">
                      <a16:colId xmlns:a16="http://schemas.microsoft.com/office/drawing/2014/main" val="1039740364"/>
                    </a:ext>
                  </a:extLst>
                </a:gridCol>
              </a:tblGrid>
              <a:tr h="385614">
                <a:tc>
                  <a:txBody>
                    <a:bodyPr/>
                    <a:lstStyle/>
                    <a:p>
                      <a:pPr marL="0" marR="0">
                        <a:spcBef>
                          <a:spcPts val="0"/>
                        </a:spcBef>
                        <a:spcAft>
                          <a:spcPts val="0"/>
                        </a:spcAft>
                      </a:pPr>
                      <a:r>
                        <a:rPr lang="en-GB" sz="1400" b="0" dirty="0">
                          <a:solidFill>
                            <a:schemeClr val="tx1"/>
                          </a:solidFill>
                          <a:effectLst/>
                          <a:latin typeface="Calibri" panose="020F0502020204030204" pitchFamily="34" charset="0"/>
                          <a:cs typeface="Calibri" panose="020F0502020204030204" pitchFamily="34" charset="0"/>
                        </a:rPr>
                        <a:t>CID</a:t>
                      </a:r>
                      <a:endParaRPr lang="en-US" sz="1400" b="0" dirty="0">
                        <a:solidFill>
                          <a:schemeClr val="tx1"/>
                        </a:solidFill>
                        <a:effectLst/>
                        <a:latin typeface="Calibri" panose="020F0502020204030204" pitchFamily="34" charset="0"/>
                        <a:cs typeface="Calibri" panose="020F0502020204030204" pitchFamily="34" charset="0"/>
                      </a:endParaRPr>
                    </a:p>
                    <a:p>
                      <a:pPr marL="0" marR="0">
                        <a:spcBef>
                          <a:spcPts val="0"/>
                        </a:spcBef>
                        <a:spcAft>
                          <a:spcPts val="0"/>
                        </a:spcAft>
                      </a:pPr>
                      <a:r>
                        <a:rPr lang="en-GB" sz="1400" b="0" dirty="0">
                          <a:solidFill>
                            <a:schemeClr val="tx1"/>
                          </a:solidFill>
                          <a:effectLst/>
                          <a:latin typeface="Calibri" panose="020F0502020204030204" pitchFamily="34" charset="0"/>
                          <a:cs typeface="Calibri" panose="020F0502020204030204" pitchFamily="34" charset="0"/>
                        </a:rPr>
                        <a:t>(Commenter)</a:t>
                      </a:r>
                      <a:endParaRPr lang="en-US" sz="1400" b="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52584" marR="52584" marT="0" marB="0">
                    <a:solidFill>
                      <a:schemeClr val="bg1"/>
                    </a:solidFill>
                  </a:tcPr>
                </a:tc>
                <a:tc>
                  <a:txBody>
                    <a:bodyPr/>
                    <a:lstStyle/>
                    <a:p>
                      <a:pPr marL="0" marR="0">
                        <a:spcBef>
                          <a:spcPts val="0"/>
                        </a:spcBef>
                        <a:spcAft>
                          <a:spcPts val="0"/>
                        </a:spcAft>
                      </a:pPr>
                      <a:r>
                        <a:rPr lang="en-GB" sz="1400" b="0" dirty="0">
                          <a:solidFill>
                            <a:schemeClr val="tx1"/>
                          </a:solidFill>
                          <a:effectLst/>
                          <a:latin typeface="Calibri" panose="020F0502020204030204" pitchFamily="34" charset="0"/>
                          <a:cs typeface="Calibri" panose="020F0502020204030204" pitchFamily="34" charset="0"/>
                        </a:rPr>
                        <a:t>Clause/ Page</a:t>
                      </a:r>
                      <a:endParaRPr lang="en-US" sz="1400" b="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52584" marR="52584" marT="0" marB="0">
                    <a:solidFill>
                      <a:schemeClr val="bg1"/>
                    </a:solidFill>
                  </a:tcPr>
                </a:tc>
                <a:tc>
                  <a:txBody>
                    <a:bodyPr/>
                    <a:lstStyle/>
                    <a:p>
                      <a:pPr marL="0" marR="0">
                        <a:spcBef>
                          <a:spcPts val="0"/>
                        </a:spcBef>
                        <a:spcAft>
                          <a:spcPts val="0"/>
                        </a:spcAft>
                      </a:pPr>
                      <a:r>
                        <a:rPr lang="en-GB" sz="1400" b="0">
                          <a:solidFill>
                            <a:schemeClr val="tx1"/>
                          </a:solidFill>
                          <a:effectLst/>
                          <a:latin typeface="Calibri" panose="020F0502020204030204" pitchFamily="34" charset="0"/>
                          <a:cs typeface="Calibri" panose="020F0502020204030204" pitchFamily="34" charset="0"/>
                        </a:rPr>
                        <a:t>Comment</a:t>
                      </a:r>
                      <a:endParaRPr lang="en-US" sz="1400" b="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52584" marR="52584" marT="0" marB="0">
                    <a:solidFill>
                      <a:schemeClr val="bg1"/>
                    </a:solidFill>
                  </a:tcPr>
                </a:tc>
                <a:tc>
                  <a:txBody>
                    <a:bodyPr/>
                    <a:lstStyle/>
                    <a:p>
                      <a:pPr marL="0" marR="0">
                        <a:spcBef>
                          <a:spcPts val="0"/>
                        </a:spcBef>
                        <a:spcAft>
                          <a:spcPts val="0"/>
                        </a:spcAft>
                      </a:pPr>
                      <a:r>
                        <a:rPr lang="en-GB" sz="1400" b="0" dirty="0">
                          <a:solidFill>
                            <a:schemeClr val="tx1"/>
                          </a:solidFill>
                          <a:effectLst/>
                          <a:latin typeface="Calibri" panose="020F0502020204030204" pitchFamily="34" charset="0"/>
                          <a:cs typeface="Calibri" panose="020F0502020204030204" pitchFamily="34" charset="0"/>
                        </a:rPr>
                        <a:t>Proposed Change</a:t>
                      </a:r>
                      <a:endParaRPr lang="en-US" sz="1400" b="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52584" marR="52584" marT="0" marB="0">
                    <a:solidFill>
                      <a:schemeClr val="bg1"/>
                    </a:solidFill>
                  </a:tcPr>
                </a:tc>
                <a:extLst>
                  <a:ext uri="{0D108BD9-81ED-4DB2-BD59-A6C34878D82A}">
                    <a16:rowId xmlns:a16="http://schemas.microsoft.com/office/drawing/2014/main" val="296622493"/>
                  </a:ext>
                </a:extLst>
              </a:tr>
              <a:tr h="3727599">
                <a:tc>
                  <a:txBody>
                    <a:bodyPr/>
                    <a:lstStyle/>
                    <a:p>
                      <a:pPr marL="0" marR="0">
                        <a:spcBef>
                          <a:spcPts val="0"/>
                        </a:spcBef>
                        <a:spcAft>
                          <a:spcPts val="0"/>
                        </a:spcAft>
                      </a:pPr>
                      <a:r>
                        <a:rPr lang="en-GB" sz="1400" dirty="0">
                          <a:solidFill>
                            <a:schemeClr val="tx1"/>
                          </a:solidFill>
                          <a:effectLst/>
                          <a:latin typeface="Calibri" panose="020F0502020204030204" pitchFamily="34" charset="0"/>
                          <a:cs typeface="Calibri" panose="020F0502020204030204" pitchFamily="34" charset="0"/>
                        </a:rPr>
                        <a:t>3070</a:t>
                      </a:r>
                      <a:endParaRPr lang="en-US" sz="1400" dirty="0">
                        <a:solidFill>
                          <a:schemeClr val="tx1"/>
                        </a:solidFill>
                        <a:effectLst/>
                        <a:latin typeface="Calibri" panose="020F0502020204030204" pitchFamily="34" charset="0"/>
                        <a:cs typeface="Calibri" panose="020F0502020204030204" pitchFamily="34" charset="0"/>
                      </a:endParaRPr>
                    </a:p>
                    <a:p>
                      <a:pPr marL="0" marR="0">
                        <a:spcBef>
                          <a:spcPts val="0"/>
                        </a:spcBef>
                        <a:spcAft>
                          <a:spcPts val="0"/>
                        </a:spcAft>
                      </a:pPr>
                      <a:r>
                        <a:rPr lang="en-GB" sz="1400" dirty="0">
                          <a:solidFill>
                            <a:schemeClr val="tx1"/>
                          </a:solidFill>
                          <a:effectLst/>
                          <a:latin typeface="Calibri" panose="020F0502020204030204" pitchFamily="34" charset="0"/>
                          <a:cs typeface="Calibri" panose="020F0502020204030204" pitchFamily="34" charset="0"/>
                        </a:rPr>
                        <a:t> </a:t>
                      </a:r>
                      <a:endParaRPr lang="en-US" sz="1400" dirty="0">
                        <a:solidFill>
                          <a:schemeClr val="tx1"/>
                        </a:solidFill>
                        <a:effectLst/>
                        <a:latin typeface="Calibri" panose="020F0502020204030204" pitchFamily="34" charset="0"/>
                        <a:cs typeface="Calibri" panose="020F0502020204030204" pitchFamily="34" charset="0"/>
                      </a:endParaRPr>
                    </a:p>
                    <a:p>
                      <a:pPr marL="0" marR="0">
                        <a:spcBef>
                          <a:spcPts val="0"/>
                        </a:spcBef>
                        <a:spcAft>
                          <a:spcPts val="0"/>
                        </a:spcAft>
                      </a:pPr>
                      <a:r>
                        <a:rPr lang="en-GB" sz="1400" dirty="0">
                          <a:solidFill>
                            <a:schemeClr val="tx1"/>
                          </a:solidFill>
                          <a:effectLst/>
                          <a:latin typeface="Calibri" panose="020F0502020204030204" pitchFamily="34" charset="0"/>
                          <a:cs typeface="Calibri" panose="020F0502020204030204" pitchFamily="34" charset="0"/>
                        </a:rPr>
                        <a:t>(John Coffey)</a:t>
                      </a:r>
                      <a:endParaRPr lang="en-US" sz="1400" dirty="0">
                        <a:solidFill>
                          <a:schemeClr val="tx1"/>
                        </a:solidFill>
                        <a:effectLst/>
                        <a:latin typeface="Calibri" panose="020F0502020204030204" pitchFamily="34" charset="0"/>
                        <a:cs typeface="Calibri" panose="020F0502020204030204" pitchFamily="34" charset="0"/>
                      </a:endParaRPr>
                    </a:p>
                    <a:p>
                      <a:pPr marL="0" marR="0">
                        <a:spcBef>
                          <a:spcPts val="0"/>
                        </a:spcBef>
                        <a:spcAft>
                          <a:spcPts val="0"/>
                        </a:spcAft>
                      </a:pPr>
                      <a:r>
                        <a:rPr lang="en-GB" sz="1400" dirty="0">
                          <a:solidFill>
                            <a:schemeClr val="tx1"/>
                          </a:solidFill>
                          <a:effectLst/>
                          <a:latin typeface="Calibri" panose="020F0502020204030204" pitchFamily="34" charset="0"/>
                          <a:cs typeface="Calibri" panose="020F0502020204030204" pitchFamily="34" charset="0"/>
                        </a:rPr>
                        <a:t> </a:t>
                      </a:r>
                      <a:endParaRPr lang="en-US" sz="14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52584" marR="52584" marT="0" marB="0">
                    <a:solidFill>
                      <a:schemeClr val="bg1"/>
                    </a:solidFill>
                  </a:tcPr>
                </a:tc>
                <a:tc>
                  <a:txBody>
                    <a:bodyPr/>
                    <a:lstStyle/>
                    <a:p>
                      <a:pPr marL="0" marR="0">
                        <a:spcBef>
                          <a:spcPts val="0"/>
                        </a:spcBef>
                        <a:spcAft>
                          <a:spcPts val="0"/>
                        </a:spcAft>
                      </a:pPr>
                      <a:r>
                        <a:rPr lang="en-GB" sz="1200" dirty="0">
                          <a:effectLst/>
                          <a:latin typeface="Calibri" panose="020F0502020204030204" pitchFamily="34" charset="0"/>
                          <a:cs typeface="Calibri" panose="020F0502020204030204" pitchFamily="34" charset="0"/>
                        </a:rPr>
                        <a:t>30.3.10.2 / 4603.51</a:t>
                      </a:r>
                      <a:endParaRPr lang="en-US" sz="1200" dirty="0">
                        <a:effectLst/>
                        <a:latin typeface="Calibri" panose="020F0502020204030204" pitchFamily="34" charset="0"/>
                        <a:cs typeface="Calibri" panose="020F0502020204030204" pitchFamily="34" charset="0"/>
                      </a:endParaRPr>
                    </a:p>
                    <a:p>
                      <a:pPr marL="0" marR="0">
                        <a:spcBef>
                          <a:spcPts val="0"/>
                        </a:spcBef>
                        <a:spcAft>
                          <a:spcPts val="0"/>
                        </a:spcAft>
                      </a:pPr>
                      <a:r>
                        <a:rPr lang="en-GB" sz="1200" dirty="0">
                          <a:effectLst/>
                          <a:latin typeface="Calibri" panose="020F0502020204030204" pitchFamily="34" charset="0"/>
                          <a:cs typeface="Calibri" panose="020F0502020204030204" pitchFamily="34" charset="0"/>
                        </a:rPr>
                        <a:t> </a:t>
                      </a:r>
                      <a:endParaRPr lang="en-US" sz="1200" dirty="0">
                        <a:effectLst/>
                        <a:latin typeface="Calibri" panose="020F0502020204030204" pitchFamily="34" charset="0"/>
                        <a:cs typeface="Calibri" panose="020F0502020204030204" pitchFamily="34" charset="0"/>
                      </a:endParaRPr>
                    </a:p>
                    <a:p>
                      <a:pPr marL="0" marR="0">
                        <a:spcBef>
                          <a:spcPts val="0"/>
                        </a:spcBef>
                        <a:spcAft>
                          <a:spcPts val="0"/>
                        </a:spcAft>
                      </a:pPr>
                      <a:r>
                        <a:rPr lang="en-GB" sz="1200" dirty="0">
                          <a:effectLst/>
                          <a:latin typeface="Calibri" panose="020F0502020204030204" pitchFamily="34" charset="0"/>
                          <a:cs typeface="Calibri" panose="020F0502020204030204" pitchFamily="34" charset="0"/>
                        </a:rPr>
                        <a:t> </a:t>
                      </a:r>
                      <a:endParaRPr lang="en-US" sz="1200" dirty="0">
                        <a:effectLst/>
                        <a:latin typeface="Calibri" panose="020F0502020204030204" pitchFamily="34" charset="0"/>
                        <a:ea typeface="Times New Roman" panose="02020603050405020304" pitchFamily="18" charset="0"/>
                        <a:cs typeface="Calibri" panose="020F0502020204030204" pitchFamily="34" charset="0"/>
                      </a:endParaRPr>
                    </a:p>
                  </a:txBody>
                  <a:tcPr marL="52584" marR="52584" marT="0" marB="0">
                    <a:solidFill>
                      <a:schemeClr val="bg1"/>
                    </a:solidFill>
                  </a:tcPr>
                </a:tc>
                <a:tc>
                  <a:txBody>
                    <a:bodyPr/>
                    <a:lstStyle/>
                    <a:p>
                      <a:pPr marL="0" marR="0">
                        <a:spcBef>
                          <a:spcPts val="0"/>
                        </a:spcBef>
                        <a:spcAft>
                          <a:spcPts val="0"/>
                        </a:spcAft>
                      </a:pPr>
                      <a:r>
                        <a:rPr lang="en-US" sz="1200" dirty="0">
                          <a:effectLst/>
                          <a:latin typeface="Calibri" panose="020F0502020204030204" pitchFamily="34" charset="0"/>
                          <a:ea typeface="Times New Roman" panose="02020603050405020304" pitchFamily="18" charset="0"/>
                          <a:cs typeface="Calibri" panose="020F0502020204030204" pitchFamily="34" charset="0"/>
                        </a:rPr>
                        <a:t>"The encoded binary data shall be modulated using MC-OOK, i.e., encoded bits 0 and 1 shall be represented by Off and On Symbols, respectively." Taken together with the rest of the clause, this is confusing. What are the full requirements for MC-OOK? In particular, how can it be determined that a given device does *not* use MC-OOK? Most of the discussion of MC-OOK is by example of an implementation. The cited sentence has something approaching a definition, if we take the "i.e.," to mean "this is the same thing". But is the intention really that any modulation in which encoded bits 0 and 1 are </a:t>
                      </a:r>
                      <a:r>
                        <a:rPr lang="en-US" sz="1200" dirty="0" err="1">
                          <a:effectLst/>
                          <a:latin typeface="Calibri" panose="020F0502020204030204" pitchFamily="34" charset="0"/>
                          <a:ea typeface="Times New Roman" panose="02020603050405020304" pitchFamily="18" charset="0"/>
                          <a:cs typeface="Calibri" panose="020F0502020204030204" pitchFamily="34" charset="0"/>
                        </a:rPr>
                        <a:t>repreemted</a:t>
                      </a:r>
                      <a:r>
                        <a:rPr lang="en-US" sz="1200" dirty="0">
                          <a:effectLst/>
                          <a:latin typeface="Calibri" panose="020F0502020204030204" pitchFamily="34" charset="0"/>
                          <a:ea typeface="Times New Roman" panose="02020603050405020304" pitchFamily="18" charset="0"/>
                          <a:cs typeface="Calibri" panose="020F0502020204030204" pitchFamily="34" charset="0"/>
                        </a:rPr>
                        <a:t> by Off and On symbols, respectively is therefore, by definition, an MC-OOK system? Or are there other requirements (e.g., does it even have to be--as specified by a shall statement, not a description--multi-carrier?)? The cleanest definition seems to be in 30.3.12.4 (concerning required power ratio). But that does not involve the (murky) concept of MC-OOK. Regardless of the intention, it seems the middle words don't contribute anything concrete, and could be deleted.</a:t>
                      </a:r>
                    </a:p>
                  </a:txBody>
                  <a:tcPr marL="52584" marR="52584" marT="0" marB="0">
                    <a:solidFill>
                      <a:schemeClr val="bg1"/>
                    </a:solidFill>
                  </a:tcPr>
                </a:tc>
                <a:tc>
                  <a:txBody>
                    <a:bodyPr/>
                    <a:lstStyle/>
                    <a:p>
                      <a:pPr marL="0" marR="0">
                        <a:spcBef>
                          <a:spcPts val="0"/>
                        </a:spcBef>
                        <a:spcAft>
                          <a:spcPts val="0"/>
                        </a:spcAft>
                      </a:pPr>
                      <a:r>
                        <a:rPr lang="en-US" sz="1400" dirty="0">
                          <a:effectLst/>
                          <a:latin typeface="Calibri" panose="020F0502020204030204" pitchFamily="34" charset="0"/>
                          <a:cs typeface="Calibri" panose="020F0502020204030204" pitchFamily="34" charset="0"/>
                        </a:rPr>
                        <a:t>Change "using MC-OOK, i.e.," to "so that".</a:t>
                      </a:r>
                    </a:p>
                    <a:p>
                      <a:pPr marL="0" marR="0">
                        <a:spcBef>
                          <a:spcPts val="0"/>
                        </a:spcBef>
                        <a:spcAft>
                          <a:spcPts val="0"/>
                        </a:spcAft>
                      </a:pPr>
                      <a:r>
                        <a:rPr lang="en-GB" sz="1400" dirty="0">
                          <a:effectLst/>
                          <a:latin typeface="Calibri" panose="020F0502020204030204" pitchFamily="34" charset="0"/>
                          <a:cs typeface="Calibri" panose="020F0502020204030204" pitchFamily="34" charset="0"/>
                        </a:rPr>
                        <a:t> </a:t>
                      </a:r>
                      <a:endParaRPr lang="en-US" sz="1400" dirty="0">
                        <a:effectLst/>
                        <a:latin typeface="Calibri" panose="020F0502020204030204" pitchFamily="34" charset="0"/>
                        <a:ea typeface="Times New Roman" panose="02020603050405020304" pitchFamily="18" charset="0"/>
                        <a:cs typeface="Calibri" panose="020F0502020204030204" pitchFamily="34" charset="0"/>
                      </a:endParaRPr>
                    </a:p>
                  </a:txBody>
                  <a:tcPr marL="52584" marR="52584" marT="0" marB="0">
                    <a:solidFill>
                      <a:schemeClr val="bg1"/>
                    </a:solidFill>
                  </a:tcPr>
                </a:tc>
                <a:extLst>
                  <a:ext uri="{0D108BD9-81ED-4DB2-BD59-A6C34878D82A}">
                    <a16:rowId xmlns:a16="http://schemas.microsoft.com/office/drawing/2014/main" val="1748504865"/>
                  </a:ext>
                </a:extLst>
              </a:tr>
            </a:tbl>
          </a:graphicData>
        </a:graphic>
      </p:graphicFrame>
    </p:spTree>
    <p:extLst>
      <p:ext uri="{BB962C8B-B14F-4D97-AF65-F5344CB8AC3E}">
        <p14:creationId xmlns:p14="http://schemas.microsoft.com/office/powerpoint/2010/main" val="400883939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3232" y="356616"/>
            <a:ext cx="2589203" cy="273050"/>
          </a:xfrm>
        </p:spPr>
        <p:txBody>
          <a:bodyPr/>
          <a:lstStyle/>
          <a:p>
            <a:r>
              <a:rPr lang="en-US" dirty="0"/>
              <a:t>November 2022</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Sean Coffey, Realtek</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16</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latin typeface="Calibri" pitchFamily="34" charset="0"/>
              </a:rPr>
              <a:t>CIDs—IV</a:t>
            </a:r>
          </a:p>
        </p:txBody>
      </p:sp>
      <p:sp>
        <p:nvSpPr>
          <p:cNvPr id="4098" name="Rectangle 2"/>
          <p:cNvSpPr>
            <a:spLocks noGrp="1" noChangeArrowheads="1"/>
          </p:cNvSpPr>
          <p:nvPr>
            <p:ph type="body" idx="1"/>
          </p:nvPr>
        </p:nvSpPr>
        <p:spPr>
          <a:xfrm>
            <a:off x="685800" y="1981199"/>
            <a:ext cx="8458200" cy="4494213"/>
          </a:xfrm>
          <a:ln/>
        </p:spPr>
        <p:txBody>
          <a:bodyPr/>
          <a:lstStyle/>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600" b="0" dirty="0">
              <a:latin typeface="Calibri" pitchFamily="34" charset="0"/>
            </a:endParaRP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600" b="0" dirty="0">
              <a:latin typeface="Calibri" pitchFamily="34" charset="0"/>
            </a:endParaRPr>
          </a:p>
        </p:txBody>
      </p:sp>
      <p:graphicFrame>
        <p:nvGraphicFramePr>
          <p:cNvPr id="2" name="Table 1">
            <a:extLst>
              <a:ext uri="{FF2B5EF4-FFF2-40B4-BE49-F238E27FC236}">
                <a16:creationId xmlns:a16="http://schemas.microsoft.com/office/drawing/2014/main" id="{20754198-E35F-25EB-AC57-260ABCDF6D80}"/>
              </a:ext>
            </a:extLst>
          </p:cNvPr>
          <p:cNvGraphicFramePr>
            <a:graphicFrameLocks noGrp="1"/>
          </p:cNvGraphicFramePr>
          <p:nvPr>
            <p:extLst>
              <p:ext uri="{D42A27DB-BD31-4B8C-83A1-F6EECF244321}">
                <p14:modId xmlns:p14="http://schemas.microsoft.com/office/powerpoint/2010/main" val="1379910048"/>
              </p:ext>
            </p:extLst>
          </p:nvPr>
        </p:nvGraphicFramePr>
        <p:xfrm>
          <a:off x="713232" y="1981200"/>
          <a:ext cx="7744969" cy="4191000"/>
        </p:xfrm>
        <a:graphic>
          <a:graphicData uri="http://schemas.openxmlformats.org/drawingml/2006/table">
            <a:tbl>
              <a:tblPr firstRow="1" firstCol="1" bandRow="1">
                <a:tableStyleId>{5C22544A-7EE6-4342-B048-85BDC9FD1C3A}</a:tableStyleId>
              </a:tblPr>
              <a:tblGrid>
                <a:gridCol w="1115568">
                  <a:extLst>
                    <a:ext uri="{9D8B030D-6E8A-4147-A177-3AD203B41FA5}">
                      <a16:colId xmlns:a16="http://schemas.microsoft.com/office/drawing/2014/main" val="1611544969"/>
                    </a:ext>
                  </a:extLst>
                </a:gridCol>
                <a:gridCol w="838200">
                  <a:extLst>
                    <a:ext uri="{9D8B030D-6E8A-4147-A177-3AD203B41FA5}">
                      <a16:colId xmlns:a16="http://schemas.microsoft.com/office/drawing/2014/main" val="2736956741"/>
                    </a:ext>
                  </a:extLst>
                </a:gridCol>
                <a:gridCol w="2743200">
                  <a:extLst>
                    <a:ext uri="{9D8B030D-6E8A-4147-A177-3AD203B41FA5}">
                      <a16:colId xmlns:a16="http://schemas.microsoft.com/office/drawing/2014/main" val="3573992004"/>
                    </a:ext>
                  </a:extLst>
                </a:gridCol>
                <a:gridCol w="3048001">
                  <a:extLst>
                    <a:ext uri="{9D8B030D-6E8A-4147-A177-3AD203B41FA5}">
                      <a16:colId xmlns:a16="http://schemas.microsoft.com/office/drawing/2014/main" val="1039740364"/>
                    </a:ext>
                  </a:extLst>
                </a:gridCol>
              </a:tblGrid>
              <a:tr h="385614">
                <a:tc>
                  <a:txBody>
                    <a:bodyPr/>
                    <a:lstStyle/>
                    <a:p>
                      <a:pPr marL="0" marR="0">
                        <a:spcBef>
                          <a:spcPts val="0"/>
                        </a:spcBef>
                        <a:spcAft>
                          <a:spcPts val="0"/>
                        </a:spcAft>
                      </a:pPr>
                      <a:r>
                        <a:rPr lang="en-GB" sz="1400" b="0" dirty="0">
                          <a:solidFill>
                            <a:schemeClr val="tx1"/>
                          </a:solidFill>
                          <a:effectLst/>
                          <a:latin typeface="Calibri" panose="020F0502020204030204" pitchFamily="34" charset="0"/>
                          <a:cs typeface="Calibri" panose="020F0502020204030204" pitchFamily="34" charset="0"/>
                        </a:rPr>
                        <a:t>CID</a:t>
                      </a:r>
                      <a:endParaRPr lang="en-US" sz="1400" b="0" dirty="0">
                        <a:solidFill>
                          <a:schemeClr val="tx1"/>
                        </a:solidFill>
                        <a:effectLst/>
                        <a:latin typeface="Calibri" panose="020F0502020204030204" pitchFamily="34" charset="0"/>
                        <a:cs typeface="Calibri" panose="020F0502020204030204" pitchFamily="34" charset="0"/>
                      </a:endParaRPr>
                    </a:p>
                    <a:p>
                      <a:pPr marL="0" marR="0">
                        <a:spcBef>
                          <a:spcPts val="0"/>
                        </a:spcBef>
                        <a:spcAft>
                          <a:spcPts val="0"/>
                        </a:spcAft>
                      </a:pPr>
                      <a:r>
                        <a:rPr lang="en-GB" sz="1400" b="0" dirty="0">
                          <a:solidFill>
                            <a:schemeClr val="tx1"/>
                          </a:solidFill>
                          <a:effectLst/>
                          <a:latin typeface="Calibri" panose="020F0502020204030204" pitchFamily="34" charset="0"/>
                          <a:cs typeface="Calibri" panose="020F0502020204030204" pitchFamily="34" charset="0"/>
                        </a:rPr>
                        <a:t>(Commenter)</a:t>
                      </a:r>
                      <a:endParaRPr lang="en-US" sz="1400" b="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52584" marR="52584" marT="0" marB="0">
                    <a:solidFill>
                      <a:schemeClr val="bg1"/>
                    </a:solidFill>
                  </a:tcPr>
                </a:tc>
                <a:tc>
                  <a:txBody>
                    <a:bodyPr/>
                    <a:lstStyle/>
                    <a:p>
                      <a:pPr marL="0" marR="0">
                        <a:spcBef>
                          <a:spcPts val="0"/>
                        </a:spcBef>
                        <a:spcAft>
                          <a:spcPts val="0"/>
                        </a:spcAft>
                      </a:pPr>
                      <a:r>
                        <a:rPr lang="en-GB" sz="1400" b="0" dirty="0">
                          <a:solidFill>
                            <a:schemeClr val="tx1"/>
                          </a:solidFill>
                          <a:effectLst/>
                          <a:latin typeface="Calibri" panose="020F0502020204030204" pitchFamily="34" charset="0"/>
                          <a:cs typeface="Calibri" panose="020F0502020204030204" pitchFamily="34" charset="0"/>
                        </a:rPr>
                        <a:t>Clause/ Page</a:t>
                      </a:r>
                      <a:endParaRPr lang="en-US" sz="1400" b="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52584" marR="52584" marT="0" marB="0">
                    <a:solidFill>
                      <a:schemeClr val="bg1"/>
                    </a:solidFill>
                  </a:tcPr>
                </a:tc>
                <a:tc>
                  <a:txBody>
                    <a:bodyPr/>
                    <a:lstStyle/>
                    <a:p>
                      <a:pPr marL="0" marR="0">
                        <a:spcBef>
                          <a:spcPts val="0"/>
                        </a:spcBef>
                        <a:spcAft>
                          <a:spcPts val="0"/>
                        </a:spcAft>
                      </a:pPr>
                      <a:r>
                        <a:rPr lang="en-GB" sz="1400" b="0">
                          <a:solidFill>
                            <a:schemeClr val="tx1"/>
                          </a:solidFill>
                          <a:effectLst/>
                          <a:latin typeface="Calibri" panose="020F0502020204030204" pitchFamily="34" charset="0"/>
                          <a:cs typeface="Calibri" panose="020F0502020204030204" pitchFamily="34" charset="0"/>
                        </a:rPr>
                        <a:t>Comment</a:t>
                      </a:r>
                      <a:endParaRPr lang="en-US" sz="1400" b="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52584" marR="52584" marT="0" marB="0">
                    <a:solidFill>
                      <a:schemeClr val="bg1"/>
                    </a:solidFill>
                  </a:tcPr>
                </a:tc>
                <a:tc>
                  <a:txBody>
                    <a:bodyPr/>
                    <a:lstStyle/>
                    <a:p>
                      <a:pPr marL="0" marR="0">
                        <a:spcBef>
                          <a:spcPts val="0"/>
                        </a:spcBef>
                        <a:spcAft>
                          <a:spcPts val="0"/>
                        </a:spcAft>
                      </a:pPr>
                      <a:r>
                        <a:rPr lang="en-GB" sz="1400" b="0" dirty="0">
                          <a:solidFill>
                            <a:schemeClr val="tx1"/>
                          </a:solidFill>
                          <a:effectLst/>
                          <a:latin typeface="Calibri" panose="020F0502020204030204" pitchFamily="34" charset="0"/>
                          <a:cs typeface="Calibri" panose="020F0502020204030204" pitchFamily="34" charset="0"/>
                        </a:rPr>
                        <a:t>Proposed Change</a:t>
                      </a:r>
                      <a:endParaRPr lang="en-US" sz="1400" b="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52584" marR="52584" marT="0" marB="0">
                    <a:solidFill>
                      <a:schemeClr val="bg1"/>
                    </a:solidFill>
                  </a:tcPr>
                </a:tc>
                <a:extLst>
                  <a:ext uri="{0D108BD9-81ED-4DB2-BD59-A6C34878D82A}">
                    <a16:rowId xmlns:a16="http://schemas.microsoft.com/office/drawing/2014/main" val="296622493"/>
                  </a:ext>
                </a:extLst>
              </a:tr>
              <a:tr h="3727599">
                <a:tc>
                  <a:txBody>
                    <a:bodyPr/>
                    <a:lstStyle/>
                    <a:p>
                      <a:pPr marL="0" marR="0">
                        <a:spcBef>
                          <a:spcPts val="0"/>
                        </a:spcBef>
                        <a:spcAft>
                          <a:spcPts val="0"/>
                        </a:spcAft>
                      </a:pPr>
                      <a:r>
                        <a:rPr lang="en-GB" sz="1400" dirty="0">
                          <a:solidFill>
                            <a:schemeClr val="tx1"/>
                          </a:solidFill>
                          <a:effectLst/>
                          <a:latin typeface="Calibri" panose="020F0502020204030204" pitchFamily="34" charset="0"/>
                          <a:cs typeface="Calibri" panose="020F0502020204030204" pitchFamily="34" charset="0"/>
                        </a:rPr>
                        <a:t>3071</a:t>
                      </a:r>
                      <a:endParaRPr lang="en-US" sz="1400" dirty="0">
                        <a:solidFill>
                          <a:schemeClr val="tx1"/>
                        </a:solidFill>
                        <a:effectLst/>
                        <a:latin typeface="Calibri" panose="020F0502020204030204" pitchFamily="34" charset="0"/>
                        <a:cs typeface="Calibri" panose="020F0502020204030204" pitchFamily="34" charset="0"/>
                      </a:endParaRPr>
                    </a:p>
                    <a:p>
                      <a:pPr marL="0" marR="0">
                        <a:spcBef>
                          <a:spcPts val="0"/>
                        </a:spcBef>
                        <a:spcAft>
                          <a:spcPts val="0"/>
                        </a:spcAft>
                      </a:pPr>
                      <a:r>
                        <a:rPr lang="en-GB" sz="1400" dirty="0">
                          <a:solidFill>
                            <a:schemeClr val="tx1"/>
                          </a:solidFill>
                          <a:effectLst/>
                          <a:latin typeface="Calibri" panose="020F0502020204030204" pitchFamily="34" charset="0"/>
                          <a:cs typeface="Calibri" panose="020F0502020204030204" pitchFamily="34" charset="0"/>
                        </a:rPr>
                        <a:t> </a:t>
                      </a:r>
                      <a:endParaRPr lang="en-US" sz="1400" dirty="0">
                        <a:solidFill>
                          <a:schemeClr val="tx1"/>
                        </a:solidFill>
                        <a:effectLst/>
                        <a:latin typeface="Calibri" panose="020F0502020204030204" pitchFamily="34" charset="0"/>
                        <a:cs typeface="Calibri" panose="020F0502020204030204" pitchFamily="34" charset="0"/>
                      </a:endParaRPr>
                    </a:p>
                    <a:p>
                      <a:pPr marL="0" marR="0">
                        <a:spcBef>
                          <a:spcPts val="0"/>
                        </a:spcBef>
                        <a:spcAft>
                          <a:spcPts val="0"/>
                        </a:spcAft>
                      </a:pPr>
                      <a:r>
                        <a:rPr lang="en-GB" sz="1400" dirty="0">
                          <a:solidFill>
                            <a:schemeClr val="tx1"/>
                          </a:solidFill>
                          <a:effectLst/>
                          <a:latin typeface="Calibri" panose="020F0502020204030204" pitchFamily="34" charset="0"/>
                          <a:cs typeface="Calibri" panose="020F0502020204030204" pitchFamily="34" charset="0"/>
                        </a:rPr>
                        <a:t>(John Coffey)</a:t>
                      </a:r>
                      <a:endParaRPr lang="en-US" sz="1400" dirty="0">
                        <a:solidFill>
                          <a:schemeClr val="tx1"/>
                        </a:solidFill>
                        <a:effectLst/>
                        <a:latin typeface="Calibri" panose="020F0502020204030204" pitchFamily="34" charset="0"/>
                        <a:cs typeface="Calibri" panose="020F0502020204030204" pitchFamily="34" charset="0"/>
                      </a:endParaRPr>
                    </a:p>
                    <a:p>
                      <a:pPr marL="0" marR="0">
                        <a:spcBef>
                          <a:spcPts val="0"/>
                        </a:spcBef>
                        <a:spcAft>
                          <a:spcPts val="0"/>
                        </a:spcAft>
                      </a:pPr>
                      <a:r>
                        <a:rPr lang="en-GB" sz="1400" dirty="0">
                          <a:solidFill>
                            <a:schemeClr val="tx1"/>
                          </a:solidFill>
                          <a:effectLst/>
                          <a:latin typeface="Calibri" panose="020F0502020204030204" pitchFamily="34" charset="0"/>
                          <a:cs typeface="Calibri" panose="020F0502020204030204" pitchFamily="34" charset="0"/>
                        </a:rPr>
                        <a:t> </a:t>
                      </a:r>
                      <a:endParaRPr lang="en-US" sz="14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52584" marR="52584" marT="0" marB="0">
                    <a:solidFill>
                      <a:schemeClr val="bg1"/>
                    </a:solidFill>
                  </a:tcPr>
                </a:tc>
                <a:tc>
                  <a:txBody>
                    <a:bodyPr/>
                    <a:lstStyle/>
                    <a:p>
                      <a:pPr marL="0" marR="0">
                        <a:spcBef>
                          <a:spcPts val="0"/>
                        </a:spcBef>
                        <a:spcAft>
                          <a:spcPts val="0"/>
                        </a:spcAft>
                      </a:pPr>
                      <a:r>
                        <a:rPr lang="en-GB" sz="1200" dirty="0">
                          <a:effectLst/>
                          <a:latin typeface="Calibri" panose="020F0502020204030204" pitchFamily="34" charset="0"/>
                          <a:cs typeface="Calibri" panose="020F0502020204030204" pitchFamily="34" charset="0"/>
                        </a:rPr>
                        <a:t>30.3.8 / 4596.46</a:t>
                      </a:r>
                      <a:endParaRPr lang="en-US" sz="1200" dirty="0">
                        <a:effectLst/>
                        <a:latin typeface="Calibri" panose="020F0502020204030204" pitchFamily="34" charset="0"/>
                        <a:cs typeface="Calibri" panose="020F0502020204030204" pitchFamily="34" charset="0"/>
                      </a:endParaRPr>
                    </a:p>
                    <a:p>
                      <a:pPr marL="0" marR="0">
                        <a:spcBef>
                          <a:spcPts val="0"/>
                        </a:spcBef>
                        <a:spcAft>
                          <a:spcPts val="0"/>
                        </a:spcAft>
                      </a:pPr>
                      <a:r>
                        <a:rPr lang="en-GB" sz="1200" dirty="0">
                          <a:effectLst/>
                          <a:latin typeface="Calibri" panose="020F0502020204030204" pitchFamily="34" charset="0"/>
                          <a:cs typeface="Calibri" panose="020F0502020204030204" pitchFamily="34" charset="0"/>
                        </a:rPr>
                        <a:t> </a:t>
                      </a:r>
                      <a:endParaRPr lang="en-US" sz="1200" dirty="0">
                        <a:effectLst/>
                        <a:latin typeface="Calibri" panose="020F0502020204030204" pitchFamily="34" charset="0"/>
                        <a:cs typeface="Calibri" panose="020F0502020204030204" pitchFamily="34" charset="0"/>
                      </a:endParaRPr>
                    </a:p>
                    <a:p>
                      <a:pPr marL="0" marR="0">
                        <a:spcBef>
                          <a:spcPts val="0"/>
                        </a:spcBef>
                        <a:spcAft>
                          <a:spcPts val="0"/>
                        </a:spcAft>
                      </a:pPr>
                      <a:r>
                        <a:rPr lang="en-GB" sz="1200" dirty="0">
                          <a:effectLst/>
                          <a:latin typeface="Calibri" panose="020F0502020204030204" pitchFamily="34" charset="0"/>
                          <a:cs typeface="Calibri" panose="020F0502020204030204" pitchFamily="34" charset="0"/>
                        </a:rPr>
                        <a:t> </a:t>
                      </a:r>
                      <a:endParaRPr lang="en-US" sz="1200" dirty="0">
                        <a:effectLst/>
                        <a:latin typeface="Calibri" panose="020F0502020204030204" pitchFamily="34" charset="0"/>
                        <a:ea typeface="Times New Roman" panose="02020603050405020304" pitchFamily="18" charset="0"/>
                        <a:cs typeface="Calibri" panose="020F0502020204030204" pitchFamily="34" charset="0"/>
                      </a:endParaRPr>
                    </a:p>
                  </a:txBody>
                  <a:tcPr marL="52584" marR="52584" marT="0" marB="0">
                    <a:solidFill>
                      <a:schemeClr val="bg1"/>
                    </a:solidFill>
                  </a:tcPr>
                </a:tc>
                <a:tc>
                  <a:txBody>
                    <a:bodyPr/>
                    <a:lstStyle/>
                    <a:p>
                      <a:pPr marL="0" marR="0">
                        <a:spcBef>
                          <a:spcPts val="0"/>
                        </a:spcBef>
                        <a:spcAft>
                          <a:spcPts val="0"/>
                        </a:spcAft>
                      </a:pPr>
                      <a:r>
                        <a:rPr lang="en-US" sz="1300" dirty="0">
                          <a:effectLst/>
                          <a:latin typeface="Calibri" panose="020F0502020204030204" pitchFamily="34" charset="0"/>
                          <a:ea typeface="Times New Roman" panose="02020603050405020304" pitchFamily="18" charset="0"/>
                          <a:cs typeface="Calibri" panose="020F0502020204030204" pitchFamily="34" charset="0"/>
                        </a:rPr>
                        <a:t>"This general representation holds for WUR-Sync and WUR-Data fields, and the field specific parameters are provided in Table 30-5". Again, this is descriptive, i.e., it describes something as being true, but not normative, i.e., saying that it has to be true. There do not seem to be normative statements anywhere in the clause that say this has to be true. The previous sentence says that the baseband signal "should" be obtained by taking the IDFT of a set of subcarrier coefficients. This implies that it is permissible for a compliant device to obtain the baseband signal some other way. This is very confusing, bordering on misleading.</a:t>
                      </a:r>
                    </a:p>
                  </a:txBody>
                  <a:tcPr marL="52584" marR="52584" marT="0" marB="0">
                    <a:solidFill>
                      <a:schemeClr val="bg1"/>
                    </a:solidFill>
                  </a:tcPr>
                </a:tc>
                <a:tc>
                  <a:txBody>
                    <a:bodyPr/>
                    <a:lstStyle/>
                    <a:p>
                      <a:pPr marL="0" marR="0">
                        <a:spcBef>
                          <a:spcPts val="0"/>
                        </a:spcBef>
                        <a:spcAft>
                          <a:spcPts val="0"/>
                        </a:spcAft>
                      </a:pPr>
                      <a:r>
                        <a:rPr lang="en-US" sz="1300" dirty="0">
                          <a:effectLst/>
                          <a:latin typeface="Calibri" panose="020F0502020204030204" pitchFamily="34" charset="0"/>
                          <a:cs typeface="Calibri" panose="020F0502020204030204" pitchFamily="34" charset="0"/>
                        </a:rPr>
                        <a:t>Change " This general representation holds for WUR-Sync and WUR-Data fields, and the field specific parameters are provided in Table 30-5 (Field specific parameter values for the MC-OOK symbols in WUR-Sync and WUR-Data fields(11ba))" to "When the baseband signal is generated in this way, the field specific parameters are as shown in Table 30-5 (Field </a:t>
                      </a:r>
                      <a:r>
                        <a:rPr lang="en-US" sz="1300" dirty="0" err="1">
                          <a:effectLst/>
                          <a:latin typeface="Calibri" panose="020F0502020204030204" pitchFamily="34" charset="0"/>
                          <a:cs typeface="Calibri" panose="020F0502020204030204" pitchFamily="34" charset="0"/>
                        </a:rPr>
                        <a:t>speciifc</a:t>
                      </a:r>
                      <a:r>
                        <a:rPr lang="en-US" sz="1300" dirty="0">
                          <a:effectLst/>
                          <a:latin typeface="Calibri" panose="020F0502020204030204" pitchFamily="34" charset="0"/>
                          <a:cs typeface="Calibri" panose="020F0502020204030204" pitchFamily="34" charset="0"/>
                        </a:rPr>
                        <a:t> parameters for the MC-OOK symbols in WUR-Sync and WUR-Data fields when the baseband signal is generated by taking the IDFT of 13 contiguous subcarriers)". Also, change the title of Table 30-5 (4597.37) to "Field </a:t>
                      </a:r>
                      <a:r>
                        <a:rPr lang="en-US" sz="1300" dirty="0" err="1">
                          <a:effectLst/>
                          <a:latin typeface="Calibri" panose="020F0502020204030204" pitchFamily="34" charset="0"/>
                          <a:cs typeface="Calibri" panose="020F0502020204030204" pitchFamily="34" charset="0"/>
                        </a:rPr>
                        <a:t>speciifc</a:t>
                      </a:r>
                      <a:r>
                        <a:rPr lang="en-US" sz="1300" dirty="0">
                          <a:effectLst/>
                          <a:latin typeface="Calibri" panose="020F0502020204030204" pitchFamily="34" charset="0"/>
                          <a:cs typeface="Calibri" panose="020F0502020204030204" pitchFamily="34" charset="0"/>
                        </a:rPr>
                        <a:t> parameters for the MC-OOK symbols in WUR-Sync and WUR-Data fields when the baseband signal is generated by taking the IDFT of 13 contiguous subcarriers".</a:t>
                      </a:r>
                    </a:p>
                  </a:txBody>
                  <a:tcPr marL="52584" marR="52584" marT="0" marB="0">
                    <a:solidFill>
                      <a:schemeClr val="bg1"/>
                    </a:solidFill>
                  </a:tcPr>
                </a:tc>
                <a:extLst>
                  <a:ext uri="{0D108BD9-81ED-4DB2-BD59-A6C34878D82A}">
                    <a16:rowId xmlns:a16="http://schemas.microsoft.com/office/drawing/2014/main" val="1748504865"/>
                  </a:ext>
                </a:extLst>
              </a:tr>
            </a:tbl>
          </a:graphicData>
        </a:graphic>
      </p:graphicFrame>
    </p:spTree>
    <p:extLst>
      <p:ext uri="{BB962C8B-B14F-4D97-AF65-F5344CB8AC3E}">
        <p14:creationId xmlns:p14="http://schemas.microsoft.com/office/powerpoint/2010/main" val="93836503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3232" y="356616"/>
            <a:ext cx="2589203" cy="273050"/>
          </a:xfrm>
        </p:spPr>
        <p:txBody>
          <a:bodyPr/>
          <a:lstStyle/>
          <a:p>
            <a:r>
              <a:rPr lang="en-US" dirty="0"/>
              <a:t>November 2022</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Sean Coffey, Realtek</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17</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latin typeface="Calibri" pitchFamily="34" charset="0"/>
              </a:rPr>
              <a:t>CIDs—V</a:t>
            </a:r>
          </a:p>
        </p:txBody>
      </p:sp>
      <p:sp>
        <p:nvSpPr>
          <p:cNvPr id="4098" name="Rectangle 2"/>
          <p:cNvSpPr>
            <a:spLocks noGrp="1" noChangeArrowheads="1"/>
          </p:cNvSpPr>
          <p:nvPr>
            <p:ph type="body" idx="1"/>
          </p:nvPr>
        </p:nvSpPr>
        <p:spPr>
          <a:xfrm>
            <a:off x="685800" y="1981199"/>
            <a:ext cx="8458200" cy="4494213"/>
          </a:xfrm>
          <a:ln/>
        </p:spPr>
        <p:txBody>
          <a:bodyPr/>
          <a:lstStyle/>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600" b="0" dirty="0">
              <a:latin typeface="Calibri" pitchFamily="34" charset="0"/>
            </a:endParaRP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600" b="0" dirty="0">
              <a:latin typeface="Calibri" pitchFamily="34" charset="0"/>
            </a:endParaRPr>
          </a:p>
        </p:txBody>
      </p:sp>
      <p:graphicFrame>
        <p:nvGraphicFramePr>
          <p:cNvPr id="2" name="Table 1">
            <a:extLst>
              <a:ext uri="{FF2B5EF4-FFF2-40B4-BE49-F238E27FC236}">
                <a16:creationId xmlns:a16="http://schemas.microsoft.com/office/drawing/2014/main" id="{20754198-E35F-25EB-AC57-260ABCDF6D80}"/>
              </a:ext>
            </a:extLst>
          </p:cNvPr>
          <p:cNvGraphicFramePr>
            <a:graphicFrameLocks noGrp="1"/>
          </p:cNvGraphicFramePr>
          <p:nvPr>
            <p:extLst>
              <p:ext uri="{D42A27DB-BD31-4B8C-83A1-F6EECF244321}">
                <p14:modId xmlns:p14="http://schemas.microsoft.com/office/powerpoint/2010/main" val="4047981423"/>
              </p:ext>
            </p:extLst>
          </p:nvPr>
        </p:nvGraphicFramePr>
        <p:xfrm>
          <a:off x="713232" y="1981200"/>
          <a:ext cx="7744969" cy="4389120"/>
        </p:xfrm>
        <a:graphic>
          <a:graphicData uri="http://schemas.openxmlformats.org/drawingml/2006/table">
            <a:tbl>
              <a:tblPr firstRow="1" firstCol="1" bandRow="1">
                <a:tableStyleId>{5C22544A-7EE6-4342-B048-85BDC9FD1C3A}</a:tableStyleId>
              </a:tblPr>
              <a:tblGrid>
                <a:gridCol w="1115568">
                  <a:extLst>
                    <a:ext uri="{9D8B030D-6E8A-4147-A177-3AD203B41FA5}">
                      <a16:colId xmlns:a16="http://schemas.microsoft.com/office/drawing/2014/main" val="1611544969"/>
                    </a:ext>
                  </a:extLst>
                </a:gridCol>
                <a:gridCol w="838200">
                  <a:extLst>
                    <a:ext uri="{9D8B030D-6E8A-4147-A177-3AD203B41FA5}">
                      <a16:colId xmlns:a16="http://schemas.microsoft.com/office/drawing/2014/main" val="2736956741"/>
                    </a:ext>
                  </a:extLst>
                </a:gridCol>
                <a:gridCol w="3200400">
                  <a:extLst>
                    <a:ext uri="{9D8B030D-6E8A-4147-A177-3AD203B41FA5}">
                      <a16:colId xmlns:a16="http://schemas.microsoft.com/office/drawing/2014/main" val="3573992004"/>
                    </a:ext>
                  </a:extLst>
                </a:gridCol>
                <a:gridCol w="2590801">
                  <a:extLst>
                    <a:ext uri="{9D8B030D-6E8A-4147-A177-3AD203B41FA5}">
                      <a16:colId xmlns:a16="http://schemas.microsoft.com/office/drawing/2014/main" val="1039740364"/>
                    </a:ext>
                  </a:extLst>
                </a:gridCol>
              </a:tblGrid>
              <a:tr h="385614">
                <a:tc>
                  <a:txBody>
                    <a:bodyPr/>
                    <a:lstStyle/>
                    <a:p>
                      <a:pPr marL="0" marR="0">
                        <a:spcBef>
                          <a:spcPts val="0"/>
                        </a:spcBef>
                        <a:spcAft>
                          <a:spcPts val="0"/>
                        </a:spcAft>
                      </a:pPr>
                      <a:r>
                        <a:rPr lang="en-GB" sz="1400" b="0" dirty="0">
                          <a:solidFill>
                            <a:schemeClr val="tx1"/>
                          </a:solidFill>
                          <a:effectLst/>
                          <a:latin typeface="Calibri" panose="020F0502020204030204" pitchFamily="34" charset="0"/>
                          <a:cs typeface="Calibri" panose="020F0502020204030204" pitchFamily="34" charset="0"/>
                        </a:rPr>
                        <a:t>CID</a:t>
                      </a:r>
                      <a:endParaRPr lang="en-US" sz="1400" b="0" dirty="0">
                        <a:solidFill>
                          <a:schemeClr val="tx1"/>
                        </a:solidFill>
                        <a:effectLst/>
                        <a:latin typeface="Calibri" panose="020F0502020204030204" pitchFamily="34" charset="0"/>
                        <a:cs typeface="Calibri" panose="020F0502020204030204" pitchFamily="34" charset="0"/>
                      </a:endParaRPr>
                    </a:p>
                    <a:p>
                      <a:pPr marL="0" marR="0">
                        <a:spcBef>
                          <a:spcPts val="0"/>
                        </a:spcBef>
                        <a:spcAft>
                          <a:spcPts val="0"/>
                        </a:spcAft>
                      </a:pPr>
                      <a:r>
                        <a:rPr lang="en-GB" sz="1400" b="0" dirty="0">
                          <a:solidFill>
                            <a:schemeClr val="tx1"/>
                          </a:solidFill>
                          <a:effectLst/>
                          <a:latin typeface="Calibri" panose="020F0502020204030204" pitchFamily="34" charset="0"/>
                          <a:cs typeface="Calibri" panose="020F0502020204030204" pitchFamily="34" charset="0"/>
                        </a:rPr>
                        <a:t>(Commenter)</a:t>
                      </a:r>
                      <a:endParaRPr lang="en-US" sz="1400" b="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52584" marR="52584" marT="0" marB="0">
                    <a:solidFill>
                      <a:schemeClr val="bg1"/>
                    </a:solidFill>
                  </a:tcPr>
                </a:tc>
                <a:tc>
                  <a:txBody>
                    <a:bodyPr/>
                    <a:lstStyle/>
                    <a:p>
                      <a:pPr marL="0" marR="0">
                        <a:spcBef>
                          <a:spcPts val="0"/>
                        </a:spcBef>
                        <a:spcAft>
                          <a:spcPts val="0"/>
                        </a:spcAft>
                      </a:pPr>
                      <a:r>
                        <a:rPr lang="en-GB" sz="1400" b="0" dirty="0">
                          <a:solidFill>
                            <a:schemeClr val="tx1"/>
                          </a:solidFill>
                          <a:effectLst/>
                          <a:latin typeface="Calibri" panose="020F0502020204030204" pitchFamily="34" charset="0"/>
                          <a:cs typeface="Calibri" panose="020F0502020204030204" pitchFamily="34" charset="0"/>
                        </a:rPr>
                        <a:t>Clause/ Page</a:t>
                      </a:r>
                      <a:endParaRPr lang="en-US" sz="1400" b="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52584" marR="52584" marT="0" marB="0">
                    <a:solidFill>
                      <a:schemeClr val="bg1"/>
                    </a:solidFill>
                  </a:tcPr>
                </a:tc>
                <a:tc>
                  <a:txBody>
                    <a:bodyPr/>
                    <a:lstStyle/>
                    <a:p>
                      <a:pPr marL="0" marR="0">
                        <a:spcBef>
                          <a:spcPts val="0"/>
                        </a:spcBef>
                        <a:spcAft>
                          <a:spcPts val="0"/>
                        </a:spcAft>
                      </a:pPr>
                      <a:r>
                        <a:rPr lang="en-GB" sz="1400" b="0">
                          <a:solidFill>
                            <a:schemeClr val="tx1"/>
                          </a:solidFill>
                          <a:effectLst/>
                          <a:latin typeface="Calibri" panose="020F0502020204030204" pitchFamily="34" charset="0"/>
                          <a:cs typeface="Calibri" panose="020F0502020204030204" pitchFamily="34" charset="0"/>
                        </a:rPr>
                        <a:t>Comment</a:t>
                      </a:r>
                      <a:endParaRPr lang="en-US" sz="1400" b="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52584" marR="52584" marT="0" marB="0">
                    <a:solidFill>
                      <a:schemeClr val="bg1"/>
                    </a:solidFill>
                  </a:tcPr>
                </a:tc>
                <a:tc>
                  <a:txBody>
                    <a:bodyPr/>
                    <a:lstStyle/>
                    <a:p>
                      <a:pPr marL="0" marR="0">
                        <a:spcBef>
                          <a:spcPts val="0"/>
                        </a:spcBef>
                        <a:spcAft>
                          <a:spcPts val="0"/>
                        </a:spcAft>
                      </a:pPr>
                      <a:r>
                        <a:rPr lang="en-GB" sz="1400" b="0" dirty="0">
                          <a:solidFill>
                            <a:schemeClr val="tx1"/>
                          </a:solidFill>
                          <a:effectLst/>
                          <a:latin typeface="Calibri" panose="020F0502020204030204" pitchFamily="34" charset="0"/>
                          <a:cs typeface="Calibri" panose="020F0502020204030204" pitchFamily="34" charset="0"/>
                        </a:rPr>
                        <a:t>Proposed Change</a:t>
                      </a:r>
                      <a:endParaRPr lang="en-US" sz="1400" b="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52584" marR="52584" marT="0" marB="0">
                    <a:solidFill>
                      <a:schemeClr val="bg1"/>
                    </a:solidFill>
                  </a:tcPr>
                </a:tc>
                <a:extLst>
                  <a:ext uri="{0D108BD9-81ED-4DB2-BD59-A6C34878D82A}">
                    <a16:rowId xmlns:a16="http://schemas.microsoft.com/office/drawing/2014/main" val="296622493"/>
                  </a:ext>
                </a:extLst>
              </a:tr>
              <a:tr h="3727599">
                <a:tc>
                  <a:txBody>
                    <a:bodyPr/>
                    <a:lstStyle/>
                    <a:p>
                      <a:pPr marL="0" marR="0">
                        <a:spcBef>
                          <a:spcPts val="0"/>
                        </a:spcBef>
                        <a:spcAft>
                          <a:spcPts val="0"/>
                        </a:spcAft>
                      </a:pPr>
                      <a:r>
                        <a:rPr lang="en-GB" sz="1400" dirty="0">
                          <a:solidFill>
                            <a:schemeClr val="tx1"/>
                          </a:solidFill>
                          <a:effectLst/>
                          <a:latin typeface="Calibri" panose="020F0502020204030204" pitchFamily="34" charset="0"/>
                          <a:cs typeface="Calibri" panose="020F0502020204030204" pitchFamily="34" charset="0"/>
                        </a:rPr>
                        <a:t>3072</a:t>
                      </a:r>
                      <a:endParaRPr lang="en-US" sz="1400" dirty="0">
                        <a:solidFill>
                          <a:schemeClr val="tx1"/>
                        </a:solidFill>
                        <a:effectLst/>
                        <a:latin typeface="Calibri" panose="020F0502020204030204" pitchFamily="34" charset="0"/>
                        <a:cs typeface="Calibri" panose="020F0502020204030204" pitchFamily="34" charset="0"/>
                      </a:endParaRPr>
                    </a:p>
                    <a:p>
                      <a:pPr marL="0" marR="0">
                        <a:spcBef>
                          <a:spcPts val="0"/>
                        </a:spcBef>
                        <a:spcAft>
                          <a:spcPts val="0"/>
                        </a:spcAft>
                      </a:pPr>
                      <a:r>
                        <a:rPr lang="en-GB" sz="1400" dirty="0">
                          <a:solidFill>
                            <a:schemeClr val="tx1"/>
                          </a:solidFill>
                          <a:effectLst/>
                          <a:latin typeface="Calibri" panose="020F0502020204030204" pitchFamily="34" charset="0"/>
                          <a:cs typeface="Calibri" panose="020F0502020204030204" pitchFamily="34" charset="0"/>
                        </a:rPr>
                        <a:t> </a:t>
                      </a:r>
                      <a:endParaRPr lang="en-US" sz="1400" dirty="0">
                        <a:solidFill>
                          <a:schemeClr val="tx1"/>
                        </a:solidFill>
                        <a:effectLst/>
                        <a:latin typeface="Calibri" panose="020F0502020204030204" pitchFamily="34" charset="0"/>
                        <a:cs typeface="Calibri" panose="020F0502020204030204" pitchFamily="34" charset="0"/>
                      </a:endParaRPr>
                    </a:p>
                    <a:p>
                      <a:pPr marL="0" marR="0">
                        <a:spcBef>
                          <a:spcPts val="0"/>
                        </a:spcBef>
                        <a:spcAft>
                          <a:spcPts val="0"/>
                        </a:spcAft>
                      </a:pPr>
                      <a:r>
                        <a:rPr lang="en-GB" sz="1400" dirty="0">
                          <a:solidFill>
                            <a:schemeClr val="tx1"/>
                          </a:solidFill>
                          <a:effectLst/>
                          <a:latin typeface="Calibri" panose="020F0502020204030204" pitchFamily="34" charset="0"/>
                          <a:cs typeface="Calibri" panose="020F0502020204030204" pitchFamily="34" charset="0"/>
                        </a:rPr>
                        <a:t>(John Coffey)</a:t>
                      </a:r>
                      <a:endParaRPr lang="en-US" sz="1400" dirty="0">
                        <a:solidFill>
                          <a:schemeClr val="tx1"/>
                        </a:solidFill>
                        <a:effectLst/>
                        <a:latin typeface="Calibri" panose="020F0502020204030204" pitchFamily="34" charset="0"/>
                        <a:cs typeface="Calibri" panose="020F0502020204030204" pitchFamily="34" charset="0"/>
                      </a:endParaRPr>
                    </a:p>
                    <a:p>
                      <a:pPr marL="0" marR="0">
                        <a:spcBef>
                          <a:spcPts val="0"/>
                        </a:spcBef>
                        <a:spcAft>
                          <a:spcPts val="0"/>
                        </a:spcAft>
                      </a:pPr>
                      <a:r>
                        <a:rPr lang="en-GB" sz="1400" dirty="0">
                          <a:solidFill>
                            <a:schemeClr val="tx1"/>
                          </a:solidFill>
                          <a:effectLst/>
                          <a:latin typeface="Calibri" panose="020F0502020204030204" pitchFamily="34" charset="0"/>
                          <a:cs typeface="Calibri" panose="020F0502020204030204" pitchFamily="34" charset="0"/>
                        </a:rPr>
                        <a:t> </a:t>
                      </a:r>
                      <a:endParaRPr lang="en-US" sz="14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52584" marR="52584" marT="0" marB="0">
                    <a:solidFill>
                      <a:schemeClr val="bg1"/>
                    </a:solidFill>
                  </a:tcPr>
                </a:tc>
                <a:tc>
                  <a:txBody>
                    <a:bodyPr/>
                    <a:lstStyle/>
                    <a:p>
                      <a:pPr marL="0" marR="0">
                        <a:spcBef>
                          <a:spcPts val="0"/>
                        </a:spcBef>
                        <a:spcAft>
                          <a:spcPts val="0"/>
                        </a:spcAft>
                      </a:pPr>
                      <a:r>
                        <a:rPr lang="en-GB" sz="1200" dirty="0">
                          <a:effectLst/>
                          <a:latin typeface="Calibri" panose="020F0502020204030204" pitchFamily="34" charset="0"/>
                          <a:cs typeface="Calibri" panose="020F0502020204030204" pitchFamily="34" charset="0"/>
                        </a:rPr>
                        <a:t>30.3.8 / 4598.1</a:t>
                      </a:r>
                      <a:endParaRPr lang="en-US" sz="1200" dirty="0">
                        <a:effectLst/>
                        <a:latin typeface="Calibri" panose="020F0502020204030204" pitchFamily="34" charset="0"/>
                        <a:cs typeface="Calibri" panose="020F0502020204030204" pitchFamily="34" charset="0"/>
                      </a:endParaRPr>
                    </a:p>
                    <a:p>
                      <a:pPr marL="0" marR="0">
                        <a:spcBef>
                          <a:spcPts val="0"/>
                        </a:spcBef>
                        <a:spcAft>
                          <a:spcPts val="0"/>
                        </a:spcAft>
                      </a:pPr>
                      <a:r>
                        <a:rPr lang="en-GB" sz="1200" dirty="0">
                          <a:effectLst/>
                          <a:latin typeface="Calibri" panose="020F0502020204030204" pitchFamily="34" charset="0"/>
                          <a:cs typeface="Calibri" panose="020F0502020204030204" pitchFamily="34" charset="0"/>
                        </a:rPr>
                        <a:t> </a:t>
                      </a:r>
                      <a:endParaRPr lang="en-US" sz="1200" dirty="0">
                        <a:effectLst/>
                        <a:latin typeface="Calibri" panose="020F0502020204030204" pitchFamily="34" charset="0"/>
                        <a:cs typeface="Calibri" panose="020F0502020204030204" pitchFamily="34" charset="0"/>
                      </a:endParaRPr>
                    </a:p>
                    <a:p>
                      <a:pPr marL="0" marR="0">
                        <a:spcBef>
                          <a:spcPts val="0"/>
                        </a:spcBef>
                        <a:spcAft>
                          <a:spcPts val="0"/>
                        </a:spcAft>
                      </a:pPr>
                      <a:r>
                        <a:rPr lang="en-GB" sz="1200" dirty="0">
                          <a:effectLst/>
                          <a:latin typeface="Calibri" panose="020F0502020204030204" pitchFamily="34" charset="0"/>
                          <a:cs typeface="Calibri" panose="020F0502020204030204" pitchFamily="34" charset="0"/>
                        </a:rPr>
                        <a:t> </a:t>
                      </a:r>
                      <a:endParaRPr lang="en-US" sz="1200" dirty="0">
                        <a:effectLst/>
                        <a:latin typeface="Calibri" panose="020F0502020204030204" pitchFamily="34" charset="0"/>
                        <a:ea typeface="Times New Roman" panose="02020603050405020304" pitchFamily="18" charset="0"/>
                        <a:cs typeface="Calibri" panose="020F0502020204030204" pitchFamily="34" charset="0"/>
                      </a:endParaRPr>
                    </a:p>
                  </a:txBody>
                  <a:tcPr marL="52584" marR="52584" marT="0" marB="0">
                    <a:solidFill>
                      <a:schemeClr val="bg1"/>
                    </a:solidFill>
                  </a:tcPr>
                </a:tc>
                <a:tc>
                  <a:txBody>
                    <a:bodyPr/>
                    <a:lstStyle/>
                    <a:p>
                      <a:pPr marL="0" marR="0">
                        <a:spcBef>
                          <a:spcPts val="0"/>
                        </a:spcBef>
                        <a:spcAft>
                          <a:spcPts val="0"/>
                        </a:spcAft>
                      </a:pPr>
                      <a:r>
                        <a:rPr lang="en-US" sz="1300" dirty="0">
                          <a:effectLst/>
                          <a:latin typeface="Calibri" panose="020F0502020204030204" pitchFamily="34" charset="0"/>
                          <a:ea typeface="Times New Roman" panose="02020603050405020304" pitchFamily="18" charset="0"/>
                          <a:cs typeface="Calibri" panose="020F0502020204030204" pitchFamily="34" charset="0"/>
                        </a:rPr>
                        <a:t>The discussion in this section up to here is very unclear on what a WUR signal is. Elements of the signal are called MC-OOK, without any requirement that they are generated by a multi-carrier signal. A mathematical description of a multi-carrier signal is provided, without any requirement that the WUR </a:t>
                      </a:r>
                      <a:r>
                        <a:rPr lang="en-US" sz="1300" dirty="0" err="1">
                          <a:effectLst/>
                          <a:latin typeface="Calibri" panose="020F0502020204030204" pitchFamily="34" charset="0"/>
                          <a:ea typeface="Times New Roman" panose="02020603050405020304" pitchFamily="18" charset="0"/>
                          <a:cs typeface="Calibri" panose="020F0502020204030204" pitchFamily="34" charset="0"/>
                        </a:rPr>
                        <a:t>sugnal</a:t>
                      </a:r>
                      <a:r>
                        <a:rPr lang="en-US" sz="1300" dirty="0">
                          <a:effectLst/>
                          <a:latin typeface="Calibri" panose="020F0502020204030204" pitchFamily="34" charset="0"/>
                          <a:ea typeface="Times New Roman" panose="02020603050405020304" pitchFamily="18" charset="0"/>
                          <a:cs typeface="Calibri" panose="020F0502020204030204" pitchFamily="34" charset="0"/>
                        </a:rPr>
                        <a:t> is constructed in this way (there's a "should", but this implies "may do something else"). This is an important issue, because subclause 30.3.13.1 (Receiver minimum input sensitivity) imposes normative requirements on the receiver: it has to be able to receive (any) WUR PPDU with specified reliability at the given levels. For that requirement to have any meaning, there has to be adequate notice of the range of different transmitted signals that the receiver might encounter. This should (at the very least) be spelled out in a note.</a:t>
                      </a:r>
                    </a:p>
                  </a:txBody>
                  <a:tcPr marL="52584" marR="52584" marT="0" marB="0">
                    <a:solidFill>
                      <a:schemeClr val="bg1"/>
                    </a:solidFill>
                  </a:tcPr>
                </a:tc>
                <a:tc>
                  <a:txBody>
                    <a:bodyPr/>
                    <a:lstStyle/>
                    <a:p>
                      <a:pPr marL="0" marR="0">
                        <a:spcBef>
                          <a:spcPts val="0"/>
                        </a:spcBef>
                        <a:spcAft>
                          <a:spcPts val="0"/>
                        </a:spcAft>
                      </a:pPr>
                      <a:r>
                        <a:rPr lang="en-US" sz="1300" dirty="0">
                          <a:effectLst/>
                          <a:latin typeface="Calibri" panose="020F0502020204030204" pitchFamily="34" charset="0"/>
                          <a:cs typeface="Calibri" panose="020F0502020204030204" pitchFamily="34" charset="0"/>
                        </a:rPr>
                        <a:t>Add a second note: "NOTE 2--The transmitter's baseband signal is not required to </a:t>
                      </a:r>
                      <a:r>
                        <a:rPr lang="en-US" sz="1300" dirty="0" err="1">
                          <a:effectLst/>
                          <a:latin typeface="Calibri" panose="020F0502020204030204" pitchFamily="34" charset="0"/>
                          <a:cs typeface="Calibri" panose="020F0502020204030204" pitchFamily="34" charset="0"/>
                        </a:rPr>
                        <a:t>correspoind</a:t>
                      </a:r>
                      <a:r>
                        <a:rPr lang="en-US" sz="1300" dirty="0">
                          <a:effectLst/>
                          <a:latin typeface="Calibri" panose="020F0502020204030204" pitchFamily="34" charset="0"/>
                          <a:cs typeface="Calibri" panose="020F0502020204030204" pitchFamily="34" charset="0"/>
                        </a:rPr>
                        <a:t> to the IDFT of subcarrier coefficients derived from the stated constellations, and is not required to match the </a:t>
                      </a:r>
                      <a:r>
                        <a:rPr lang="en-US" sz="1300" dirty="0" err="1">
                          <a:effectLst/>
                          <a:latin typeface="Calibri" panose="020F0502020204030204" pitchFamily="34" charset="0"/>
                          <a:cs typeface="Calibri" panose="020F0502020204030204" pitchFamily="34" charset="0"/>
                        </a:rPr>
                        <a:t>descritpion</a:t>
                      </a:r>
                      <a:r>
                        <a:rPr lang="en-US" sz="1300" dirty="0">
                          <a:effectLst/>
                          <a:latin typeface="Calibri" panose="020F0502020204030204" pitchFamily="34" charset="0"/>
                          <a:cs typeface="Calibri" panose="020F0502020204030204" pitchFamily="34" charset="0"/>
                        </a:rPr>
                        <a:t> in Equation (30-3). The only normative requirements that apply to the WUR-Sync and WUR-Data fields are provided in subclauses 30.3.12.1 (Transmit spectrum mask), 30.3.12.2 (Spectral flatness), 30.3.12.3 (Transmit center frequency and symbol clock frequency tolerance) and 30.3.12.4 (Transmit On and Off Symbols power ratio). For the avoidance of doubt, elements of WUR PPDUs that are labeled "MC-OOK" in this clause are not required to be "multi-carrier".</a:t>
                      </a:r>
                    </a:p>
                  </a:txBody>
                  <a:tcPr marL="52584" marR="52584" marT="0" marB="0">
                    <a:solidFill>
                      <a:schemeClr val="bg1"/>
                    </a:solidFill>
                  </a:tcPr>
                </a:tc>
                <a:extLst>
                  <a:ext uri="{0D108BD9-81ED-4DB2-BD59-A6C34878D82A}">
                    <a16:rowId xmlns:a16="http://schemas.microsoft.com/office/drawing/2014/main" val="1748504865"/>
                  </a:ext>
                </a:extLst>
              </a:tr>
            </a:tbl>
          </a:graphicData>
        </a:graphic>
      </p:graphicFrame>
    </p:spTree>
    <p:extLst>
      <p:ext uri="{BB962C8B-B14F-4D97-AF65-F5344CB8AC3E}">
        <p14:creationId xmlns:p14="http://schemas.microsoft.com/office/powerpoint/2010/main" val="243169445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3232" y="356616"/>
            <a:ext cx="2589203" cy="273050"/>
          </a:xfrm>
        </p:spPr>
        <p:txBody>
          <a:bodyPr/>
          <a:lstStyle/>
          <a:p>
            <a:r>
              <a:rPr lang="en-US" dirty="0"/>
              <a:t>November 2022</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Sean Coffey, Realtek</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18</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latin typeface="Calibri" pitchFamily="34" charset="0"/>
              </a:rPr>
              <a:t>CIDs—VI</a:t>
            </a:r>
          </a:p>
        </p:txBody>
      </p:sp>
      <p:sp>
        <p:nvSpPr>
          <p:cNvPr id="4098" name="Rectangle 2"/>
          <p:cNvSpPr>
            <a:spLocks noGrp="1" noChangeArrowheads="1"/>
          </p:cNvSpPr>
          <p:nvPr>
            <p:ph type="body" idx="1"/>
          </p:nvPr>
        </p:nvSpPr>
        <p:spPr>
          <a:xfrm>
            <a:off x="685800" y="1981199"/>
            <a:ext cx="8458200" cy="4494213"/>
          </a:xfrm>
          <a:ln/>
        </p:spPr>
        <p:txBody>
          <a:bodyPr/>
          <a:lstStyle/>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600" b="0" dirty="0">
              <a:latin typeface="Calibri" pitchFamily="34" charset="0"/>
            </a:endParaRP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600" b="0" dirty="0">
              <a:latin typeface="Calibri" pitchFamily="34" charset="0"/>
            </a:endParaRPr>
          </a:p>
        </p:txBody>
      </p:sp>
      <p:graphicFrame>
        <p:nvGraphicFramePr>
          <p:cNvPr id="2" name="Table 1">
            <a:extLst>
              <a:ext uri="{FF2B5EF4-FFF2-40B4-BE49-F238E27FC236}">
                <a16:creationId xmlns:a16="http://schemas.microsoft.com/office/drawing/2014/main" id="{20754198-E35F-25EB-AC57-260ABCDF6D80}"/>
              </a:ext>
            </a:extLst>
          </p:cNvPr>
          <p:cNvGraphicFramePr>
            <a:graphicFrameLocks noGrp="1"/>
          </p:cNvGraphicFramePr>
          <p:nvPr>
            <p:extLst>
              <p:ext uri="{D42A27DB-BD31-4B8C-83A1-F6EECF244321}">
                <p14:modId xmlns:p14="http://schemas.microsoft.com/office/powerpoint/2010/main" val="1356661222"/>
              </p:ext>
            </p:extLst>
          </p:nvPr>
        </p:nvGraphicFramePr>
        <p:xfrm>
          <a:off x="713232" y="1981200"/>
          <a:ext cx="7744969" cy="4154319"/>
        </p:xfrm>
        <a:graphic>
          <a:graphicData uri="http://schemas.openxmlformats.org/drawingml/2006/table">
            <a:tbl>
              <a:tblPr firstRow="1" firstCol="1" bandRow="1">
                <a:tableStyleId>{5C22544A-7EE6-4342-B048-85BDC9FD1C3A}</a:tableStyleId>
              </a:tblPr>
              <a:tblGrid>
                <a:gridCol w="1115568">
                  <a:extLst>
                    <a:ext uri="{9D8B030D-6E8A-4147-A177-3AD203B41FA5}">
                      <a16:colId xmlns:a16="http://schemas.microsoft.com/office/drawing/2014/main" val="1611544969"/>
                    </a:ext>
                  </a:extLst>
                </a:gridCol>
                <a:gridCol w="838200">
                  <a:extLst>
                    <a:ext uri="{9D8B030D-6E8A-4147-A177-3AD203B41FA5}">
                      <a16:colId xmlns:a16="http://schemas.microsoft.com/office/drawing/2014/main" val="2736956741"/>
                    </a:ext>
                  </a:extLst>
                </a:gridCol>
                <a:gridCol w="2743200">
                  <a:extLst>
                    <a:ext uri="{9D8B030D-6E8A-4147-A177-3AD203B41FA5}">
                      <a16:colId xmlns:a16="http://schemas.microsoft.com/office/drawing/2014/main" val="3573992004"/>
                    </a:ext>
                  </a:extLst>
                </a:gridCol>
                <a:gridCol w="3048001">
                  <a:extLst>
                    <a:ext uri="{9D8B030D-6E8A-4147-A177-3AD203B41FA5}">
                      <a16:colId xmlns:a16="http://schemas.microsoft.com/office/drawing/2014/main" val="1039740364"/>
                    </a:ext>
                  </a:extLst>
                </a:gridCol>
              </a:tblGrid>
              <a:tr h="385614">
                <a:tc>
                  <a:txBody>
                    <a:bodyPr/>
                    <a:lstStyle/>
                    <a:p>
                      <a:pPr marL="0" marR="0">
                        <a:spcBef>
                          <a:spcPts val="0"/>
                        </a:spcBef>
                        <a:spcAft>
                          <a:spcPts val="0"/>
                        </a:spcAft>
                      </a:pPr>
                      <a:r>
                        <a:rPr lang="en-GB" sz="1400" b="0" dirty="0">
                          <a:solidFill>
                            <a:schemeClr val="tx1"/>
                          </a:solidFill>
                          <a:effectLst/>
                          <a:latin typeface="Calibri" panose="020F0502020204030204" pitchFamily="34" charset="0"/>
                          <a:cs typeface="Calibri" panose="020F0502020204030204" pitchFamily="34" charset="0"/>
                        </a:rPr>
                        <a:t>CID</a:t>
                      </a:r>
                      <a:endParaRPr lang="en-US" sz="1400" b="0" dirty="0">
                        <a:solidFill>
                          <a:schemeClr val="tx1"/>
                        </a:solidFill>
                        <a:effectLst/>
                        <a:latin typeface="Calibri" panose="020F0502020204030204" pitchFamily="34" charset="0"/>
                        <a:cs typeface="Calibri" panose="020F0502020204030204" pitchFamily="34" charset="0"/>
                      </a:endParaRPr>
                    </a:p>
                    <a:p>
                      <a:pPr marL="0" marR="0">
                        <a:spcBef>
                          <a:spcPts val="0"/>
                        </a:spcBef>
                        <a:spcAft>
                          <a:spcPts val="0"/>
                        </a:spcAft>
                      </a:pPr>
                      <a:r>
                        <a:rPr lang="en-GB" sz="1400" b="0" dirty="0">
                          <a:solidFill>
                            <a:schemeClr val="tx1"/>
                          </a:solidFill>
                          <a:effectLst/>
                          <a:latin typeface="Calibri" panose="020F0502020204030204" pitchFamily="34" charset="0"/>
                          <a:cs typeface="Calibri" panose="020F0502020204030204" pitchFamily="34" charset="0"/>
                        </a:rPr>
                        <a:t>(Commenter)</a:t>
                      </a:r>
                      <a:endParaRPr lang="en-US" sz="1400" b="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52584" marR="52584" marT="0" marB="0">
                    <a:solidFill>
                      <a:schemeClr val="bg1"/>
                    </a:solidFill>
                  </a:tcPr>
                </a:tc>
                <a:tc>
                  <a:txBody>
                    <a:bodyPr/>
                    <a:lstStyle/>
                    <a:p>
                      <a:pPr marL="0" marR="0">
                        <a:spcBef>
                          <a:spcPts val="0"/>
                        </a:spcBef>
                        <a:spcAft>
                          <a:spcPts val="0"/>
                        </a:spcAft>
                      </a:pPr>
                      <a:r>
                        <a:rPr lang="en-GB" sz="1400" b="0" dirty="0">
                          <a:solidFill>
                            <a:schemeClr val="tx1"/>
                          </a:solidFill>
                          <a:effectLst/>
                          <a:latin typeface="Calibri" panose="020F0502020204030204" pitchFamily="34" charset="0"/>
                          <a:cs typeface="Calibri" panose="020F0502020204030204" pitchFamily="34" charset="0"/>
                        </a:rPr>
                        <a:t>Clause/ Page</a:t>
                      </a:r>
                      <a:endParaRPr lang="en-US" sz="1400" b="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52584" marR="52584" marT="0" marB="0">
                    <a:solidFill>
                      <a:schemeClr val="bg1"/>
                    </a:solidFill>
                  </a:tcPr>
                </a:tc>
                <a:tc>
                  <a:txBody>
                    <a:bodyPr/>
                    <a:lstStyle/>
                    <a:p>
                      <a:pPr marL="0" marR="0">
                        <a:spcBef>
                          <a:spcPts val="0"/>
                        </a:spcBef>
                        <a:spcAft>
                          <a:spcPts val="0"/>
                        </a:spcAft>
                      </a:pPr>
                      <a:r>
                        <a:rPr lang="en-GB" sz="1400" b="0">
                          <a:solidFill>
                            <a:schemeClr val="tx1"/>
                          </a:solidFill>
                          <a:effectLst/>
                          <a:latin typeface="Calibri" panose="020F0502020204030204" pitchFamily="34" charset="0"/>
                          <a:cs typeface="Calibri" panose="020F0502020204030204" pitchFamily="34" charset="0"/>
                        </a:rPr>
                        <a:t>Comment</a:t>
                      </a:r>
                      <a:endParaRPr lang="en-US" sz="1400" b="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52584" marR="52584" marT="0" marB="0">
                    <a:solidFill>
                      <a:schemeClr val="bg1"/>
                    </a:solidFill>
                  </a:tcPr>
                </a:tc>
                <a:tc>
                  <a:txBody>
                    <a:bodyPr/>
                    <a:lstStyle/>
                    <a:p>
                      <a:pPr marL="0" marR="0">
                        <a:spcBef>
                          <a:spcPts val="0"/>
                        </a:spcBef>
                        <a:spcAft>
                          <a:spcPts val="0"/>
                        </a:spcAft>
                      </a:pPr>
                      <a:r>
                        <a:rPr lang="en-GB" sz="1400" b="0" dirty="0">
                          <a:solidFill>
                            <a:schemeClr val="tx1"/>
                          </a:solidFill>
                          <a:effectLst/>
                          <a:latin typeface="Calibri" panose="020F0502020204030204" pitchFamily="34" charset="0"/>
                          <a:cs typeface="Calibri" panose="020F0502020204030204" pitchFamily="34" charset="0"/>
                        </a:rPr>
                        <a:t>Proposed Change</a:t>
                      </a:r>
                      <a:endParaRPr lang="en-US" sz="1400" b="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52584" marR="52584" marT="0" marB="0">
                    <a:solidFill>
                      <a:schemeClr val="bg1"/>
                    </a:solidFill>
                  </a:tcPr>
                </a:tc>
                <a:extLst>
                  <a:ext uri="{0D108BD9-81ED-4DB2-BD59-A6C34878D82A}">
                    <a16:rowId xmlns:a16="http://schemas.microsoft.com/office/drawing/2014/main" val="296622493"/>
                  </a:ext>
                </a:extLst>
              </a:tr>
              <a:tr h="3727599">
                <a:tc>
                  <a:txBody>
                    <a:bodyPr/>
                    <a:lstStyle/>
                    <a:p>
                      <a:pPr marL="0" marR="0">
                        <a:spcBef>
                          <a:spcPts val="0"/>
                        </a:spcBef>
                        <a:spcAft>
                          <a:spcPts val="0"/>
                        </a:spcAft>
                      </a:pPr>
                      <a:r>
                        <a:rPr lang="en-GB" sz="1400" dirty="0">
                          <a:solidFill>
                            <a:schemeClr val="tx1"/>
                          </a:solidFill>
                          <a:effectLst/>
                          <a:latin typeface="Calibri" panose="020F0502020204030204" pitchFamily="34" charset="0"/>
                          <a:cs typeface="Calibri" panose="020F0502020204030204" pitchFamily="34" charset="0"/>
                        </a:rPr>
                        <a:t>3095</a:t>
                      </a:r>
                      <a:endParaRPr lang="en-US" sz="1400" dirty="0">
                        <a:solidFill>
                          <a:schemeClr val="tx1"/>
                        </a:solidFill>
                        <a:effectLst/>
                        <a:latin typeface="Calibri" panose="020F0502020204030204" pitchFamily="34" charset="0"/>
                        <a:cs typeface="Calibri" panose="020F0502020204030204" pitchFamily="34" charset="0"/>
                      </a:endParaRPr>
                    </a:p>
                    <a:p>
                      <a:pPr marL="0" marR="0">
                        <a:spcBef>
                          <a:spcPts val="0"/>
                        </a:spcBef>
                        <a:spcAft>
                          <a:spcPts val="0"/>
                        </a:spcAft>
                      </a:pPr>
                      <a:r>
                        <a:rPr lang="en-GB" sz="1400" dirty="0">
                          <a:solidFill>
                            <a:schemeClr val="tx1"/>
                          </a:solidFill>
                          <a:effectLst/>
                          <a:latin typeface="Calibri" panose="020F0502020204030204" pitchFamily="34" charset="0"/>
                          <a:cs typeface="Calibri" panose="020F0502020204030204" pitchFamily="34" charset="0"/>
                        </a:rPr>
                        <a:t> </a:t>
                      </a:r>
                      <a:endParaRPr lang="en-US" sz="1400" dirty="0">
                        <a:solidFill>
                          <a:schemeClr val="tx1"/>
                        </a:solidFill>
                        <a:effectLst/>
                        <a:latin typeface="Calibri" panose="020F0502020204030204" pitchFamily="34" charset="0"/>
                        <a:cs typeface="Calibri" panose="020F0502020204030204" pitchFamily="34" charset="0"/>
                      </a:endParaRPr>
                    </a:p>
                    <a:p>
                      <a:pPr marL="0" marR="0">
                        <a:spcBef>
                          <a:spcPts val="0"/>
                        </a:spcBef>
                        <a:spcAft>
                          <a:spcPts val="0"/>
                        </a:spcAft>
                      </a:pPr>
                      <a:r>
                        <a:rPr lang="en-GB" sz="1400" dirty="0">
                          <a:solidFill>
                            <a:schemeClr val="tx1"/>
                          </a:solidFill>
                          <a:effectLst/>
                          <a:latin typeface="Calibri" panose="020F0502020204030204" pitchFamily="34" charset="0"/>
                          <a:cs typeface="Calibri" panose="020F0502020204030204" pitchFamily="34" charset="0"/>
                        </a:rPr>
                        <a:t>(Joseph Levy)</a:t>
                      </a:r>
                      <a:endParaRPr lang="en-US" sz="1400" dirty="0">
                        <a:solidFill>
                          <a:schemeClr val="tx1"/>
                        </a:solidFill>
                        <a:effectLst/>
                        <a:latin typeface="Calibri" panose="020F0502020204030204" pitchFamily="34" charset="0"/>
                        <a:cs typeface="Calibri" panose="020F0502020204030204" pitchFamily="34" charset="0"/>
                      </a:endParaRPr>
                    </a:p>
                    <a:p>
                      <a:pPr marL="0" marR="0">
                        <a:spcBef>
                          <a:spcPts val="0"/>
                        </a:spcBef>
                        <a:spcAft>
                          <a:spcPts val="0"/>
                        </a:spcAft>
                      </a:pPr>
                      <a:r>
                        <a:rPr lang="en-GB" sz="1400" dirty="0">
                          <a:solidFill>
                            <a:schemeClr val="tx1"/>
                          </a:solidFill>
                          <a:effectLst/>
                          <a:latin typeface="Calibri" panose="020F0502020204030204" pitchFamily="34" charset="0"/>
                          <a:cs typeface="Calibri" panose="020F0502020204030204" pitchFamily="34" charset="0"/>
                        </a:rPr>
                        <a:t> </a:t>
                      </a:r>
                      <a:endParaRPr lang="en-US" sz="14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52584" marR="52584" marT="0" marB="0">
                    <a:solidFill>
                      <a:schemeClr val="bg1"/>
                    </a:solidFill>
                  </a:tcPr>
                </a:tc>
                <a:tc>
                  <a:txBody>
                    <a:bodyPr/>
                    <a:lstStyle/>
                    <a:p>
                      <a:pPr marL="0" marR="0">
                        <a:spcBef>
                          <a:spcPts val="0"/>
                        </a:spcBef>
                        <a:spcAft>
                          <a:spcPts val="0"/>
                        </a:spcAft>
                      </a:pPr>
                      <a:r>
                        <a:rPr lang="en-GB" sz="1200" dirty="0">
                          <a:effectLst/>
                          <a:latin typeface="Calibri" panose="020F0502020204030204" pitchFamily="34" charset="0"/>
                          <a:cs typeface="Calibri" panose="020F0502020204030204" pitchFamily="34" charset="0"/>
                        </a:rPr>
                        <a:t>3.2 / 2018.43</a:t>
                      </a:r>
                      <a:endParaRPr lang="en-US" sz="1200" dirty="0">
                        <a:effectLst/>
                        <a:latin typeface="Calibri" panose="020F0502020204030204" pitchFamily="34" charset="0"/>
                        <a:cs typeface="Calibri" panose="020F0502020204030204" pitchFamily="34" charset="0"/>
                      </a:endParaRPr>
                    </a:p>
                    <a:p>
                      <a:pPr marL="0" marR="0">
                        <a:spcBef>
                          <a:spcPts val="0"/>
                        </a:spcBef>
                        <a:spcAft>
                          <a:spcPts val="0"/>
                        </a:spcAft>
                      </a:pPr>
                      <a:r>
                        <a:rPr lang="en-GB" sz="1200" dirty="0">
                          <a:effectLst/>
                          <a:latin typeface="Calibri" panose="020F0502020204030204" pitchFamily="34" charset="0"/>
                          <a:cs typeface="Calibri" panose="020F0502020204030204" pitchFamily="34" charset="0"/>
                        </a:rPr>
                        <a:t> </a:t>
                      </a:r>
                      <a:endParaRPr lang="en-US" sz="1200" dirty="0">
                        <a:effectLst/>
                        <a:latin typeface="Calibri" panose="020F0502020204030204" pitchFamily="34" charset="0"/>
                        <a:cs typeface="Calibri" panose="020F0502020204030204" pitchFamily="34" charset="0"/>
                      </a:endParaRPr>
                    </a:p>
                    <a:p>
                      <a:pPr marL="0" marR="0">
                        <a:spcBef>
                          <a:spcPts val="0"/>
                        </a:spcBef>
                        <a:spcAft>
                          <a:spcPts val="0"/>
                        </a:spcAft>
                      </a:pPr>
                      <a:r>
                        <a:rPr lang="en-GB" sz="1200" dirty="0">
                          <a:effectLst/>
                          <a:latin typeface="Calibri" panose="020F0502020204030204" pitchFamily="34" charset="0"/>
                          <a:cs typeface="Calibri" panose="020F0502020204030204" pitchFamily="34" charset="0"/>
                        </a:rPr>
                        <a:t> </a:t>
                      </a:r>
                      <a:endParaRPr lang="en-US" sz="1200" dirty="0">
                        <a:effectLst/>
                        <a:latin typeface="Calibri" panose="020F0502020204030204" pitchFamily="34" charset="0"/>
                        <a:ea typeface="Times New Roman" panose="02020603050405020304" pitchFamily="18" charset="0"/>
                        <a:cs typeface="Calibri" panose="020F0502020204030204" pitchFamily="34" charset="0"/>
                      </a:endParaRPr>
                    </a:p>
                  </a:txBody>
                  <a:tcPr marL="52584" marR="52584" marT="0" marB="0">
                    <a:solidFill>
                      <a:schemeClr val="bg1"/>
                    </a:solidFill>
                  </a:tcPr>
                </a:tc>
                <a:tc>
                  <a:txBody>
                    <a:bodyPr/>
                    <a:lstStyle/>
                    <a:p>
                      <a:pPr marL="0" marR="0">
                        <a:spcBef>
                          <a:spcPts val="0"/>
                        </a:spcBef>
                        <a:spcAft>
                          <a:spcPts val="0"/>
                        </a:spcAft>
                      </a:pPr>
                      <a:r>
                        <a:rPr lang="en-US" sz="1400" dirty="0">
                          <a:effectLst/>
                          <a:latin typeface="Calibri" panose="020F0502020204030204" pitchFamily="34" charset="0"/>
                          <a:ea typeface="Times New Roman" panose="02020603050405020304" pitchFamily="18" charset="0"/>
                          <a:cs typeface="Calibri" panose="020F0502020204030204" pitchFamily="34" charset="0"/>
                        </a:rPr>
                        <a:t>The definition of MC-OOK  symbol is confusing and is not sufficient: The definition is self referential and MC-OOK symbols are not normatively defined. The 802.11 specification normatively defines the OOK modulation that may be generated using an MC-OOK implementation. But calling these symbols these symbols "MC-OOK symbols" is confusing and incorrect.</a:t>
                      </a:r>
                    </a:p>
                  </a:txBody>
                  <a:tcPr marL="52584" marR="52584" marT="0" marB="0">
                    <a:solidFill>
                      <a:schemeClr val="bg1"/>
                    </a:solidFill>
                  </a:tcPr>
                </a:tc>
                <a:tc>
                  <a:txBody>
                    <a:bodyPr/>
                    <a:lstStyle/>
                    <a:p>
                      <a:pPr marL="0" marR="0">
                        <a:spcBef>
                          <a:spcPts val="0"/>
                        </a:spcBef>
                        <a:spcAft>
                          <a:spcPts val="0"/>
                        </a:spcAft>
                      </a:pPr>
                      <a:r>
                        <a:rPr lang="en-US" sz="1400" dirty="0">
                          <a:effectLst/>
                          <a:latin typeface="Calibri" panose="020F0502020204030204" pitchFamily="34" charset="0"/>
                          <a:cs typeface="Calibri" panose="020F0502020204030204" pitchFamily="34" charset="0"/>
                        </a:rPr>
                        <a:t>Delete the definition</a:t>
                      </a:r>
                    </a:p>
                  </a:txBody>
                  <a:tcPr marL="52584" marR="52584" marT="0" marB="0">
                    <a:solidFill>
                      <a:schemeClr val="bg1"/>
                    </a:solidFill>
                  </a:tcPr>
                </a:tc>
                <a:extLst>
                  <a:ext uri="{0D108BD9-81ED-4DB2-BD59-A6C34878D82A}">
                    <a16:rowId xmlns:a16="http://schemas.microsoft.com/office/drawing/2014/main" val="1748504865"/>
                  </a:ext>
                </a:extLst>
              </a:tr>
            </a:tbl>
          </a:graphicData>
        </a:graphic>
      </p:graphicFrame>
    </p:spTree>
    <p:extLst>
      <p:ext uri="{BB962C8B-B14F-4D97-AF65-F5344CB8AC3E}">
        <p14:creationId xmlns:p14="http://schemas.microsoft.com/office/powerpoint/2010/main" val="368070826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3232" y="356616"/>
            <a:ext cx="2589203" cy="273050"/>
          </a:xfrm>
        </p:spPr>
        <p:txBody>
          <a:bodyPr/>
          <a:lstStyle/>
          <a:p>
            <a:r>
              <a:rPr lang="en-US" dirty="0"/>
              <a:t>November 2022</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Sean Coffey, Realtek</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19</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latin typeface="Calibri" pitchFamily="34" charset="0"/>
              </a:rPr>
              <a:t>CIDs—VII</a:t>
            </a:r>
          </a:p>
        </p:txBody>
      </p:sp>
      <p:sp>
        <p:nvSpPr>
          <p:cNvPr id="4098" name="Rectangle 2"/>
          <p:cNvSpPr>
            <a:spLocks noGrp="1" noChangeArrowheads="1"/>
          </p:cNvSpPr>
          <p:nvPr>
            <p:ph type="body" idx="1"/>
          </p:nvPr>
        </p:nvSpPr>
        <p:spPr>
          <a:xfrm>
            <a:off x="685800" y="1981199"/>
            <a:ext cx="8458200" cy="4494213"/>
          </a:xfrm>
          <a:ln/>
        </p:spPr>
        <p:txBody>
          <a:bodyPr/>
          <a:lstStyle/>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600" b="0" dirty="0">
              <a:latin typeface="Calibri" pitchFamily="34" charset="0"/>
            </a:endParaRP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600" b="0" dirty="0">
              <a:latin typeface="Calibri" pitchFamily="34" charset="0"/>
            </a:endParaRPr>
          </a:p>
        </p:txBody>
      </p:sp>
      <p:graphicFrame>
        <p:nvGraphicFramePr>
          <p:cNvPr id="2" name="Table 1">
            <a:extLst>
              <a:ext uri="{FF2B5EF4-FFF2-40B4-BE49-F238E27FC236}">
                <a16:creationId xmlns:a16="http://schemas.microsoft.com/office/drawing/2014/main" id="{20754198-E35F-25EB-AC57-260ABCDF6D80}"/>
              </a:ext>
            </a:extLst>
          </p:cNvPr>
          <p:cNvGraphicFramePr>
            <a:graphicFrameLocks noGrp="1"/>
          </p:cNvGraphicFramePr>
          <p:nvPr>
            <p:extLst>
              <p:ext uri="{D42A27DB-BD31-4B8C-83A1-F6EECF244321}">
                <p14:modId xmlns:p14="http://schemas.microsoft.com/office/powerpoint/2010/main" val="1683931682"/>
              </p:ext>
            </p:extLst>
          </p:nvPr>
        </p:nvGraphicFramePr>
        <p:xfrm>
          <a:off x="713232" y="1981200"/>
          <a:ext cx="7744969" cy="4154319"/>
        </p:xfrm>
        <a:graphic>
          <a:graphicData uri="http://schemas.openxmlformats.org/drawingml/2006/table">
            <a:tbl>
              <a:tblPr firstRow="1" firstCol="1" bandRow="1">
                <a:tableStyleId>{5C22544A-7EE6-4342-B048-85BDC9FD1C3A}</a:tableStyleId>
              </a:tblPr>
              <a:tblGrid>
                <a:gridCol w="1115568">
                  <a:extLst>
                    <a:ext uri="{9D8B030D-6E8A-4147-A177-3AD203B41FA5}">
                      <a16:colId xmlns:a16="http://schemas.microsoft.com/office/drawing/2014/main" val="1611544969"/>
                    </a:ext>
                  </a:extLst>
                </a:gridCol>
                <a:gridCol w="838200">
                  <a:extLst>
                    <a:ext uri="{9D8B030D-6E8A-4147-A177-3AD203B41FA5}">
                      <a16:colId xmlns:a16="http://schemas.microsoft.com/office/drawing/2014/main" val="2736956741"/>
                    </a:ext>
                  </a:extLst>
                </a:gridCol>
                <a:gridCol w="2743200">
                  <a:extLst>
                    <a:ext uri="{9D8B030D-6E8A-4147-A177-3AD203B41FA5}">
                      <a16:colId xmlns:a16="http://schemas.microsoft.com/office/drawing/2014/main" val="3573992004"/>
                    </a:ext>
                  </a:extLst>
                </a:gridCol>
                <a:gridCol w="3048001">
                  <a:extLst>
                    <a:ext uri="{9D8B030D-6E8A-4147-A177-3AD203B41FA5}">
                      <a16:colId xmlns:a16="http://schemas.microsoft.com/office/drawing/2014/main" val="1039740364"/>
                    </a:ext>
                  </a:extLst>
                </a:gridCol>
              </a:tblGrid>
              <a:tr h="385614">
                <a:tc>
                  <a:txBody>
                    <a:bodyPr/>
                    <a:lstStyle/>
                    <a:p>
                      <a:pPr marL="0" marR="0">
                        <a:spcBef>
                          <a:spcPts val="0"/>
                        </a:spcBef>
                        <a:spcAft>
                          <a:spcPts val="0"/>
                        </a:spcAft>
                      </a:pPr>
                      <a:r>
                        <a:rPr lang="en-GB" sz="1400" b="0" dirty="0">
                          <a:solidFill>
                            <a:schemeClr val="tx1"/>
                          </a:solidFill>
                          <a:effectLst/>
                          <a:latin typeface="Calibri" panose="020F0502020204030204" pitchFamily="34" charset="0"/>
                          <a:cs typeface="Calibri" panose="020F0502020204030204" pitchFamily="34" charset="0"/>
                        </a:rPr>
                        <a:t>CID</a:t>
                      </a:r>
                      <a:endParaRPr lang="en-US" sz="1400" b="0" dirty="0">
                        <a:solidFill>
                          <a:schemeClr val="tx1"/>
                        </a:solidFill>
                        <a:effectLst/>
                        <a:latin typeface="Calibri" panose="020F0502020204030204" pitchFamily="34" charset="0"/>
                        <a:cs typeface="Calibri" panose="020F0502020204030204" pitchFamily="34" charset="0"/>
                      </a:endParaRPr>
                    </a:p>
                    <a:p>
                      <a:pPr marL="0" marR="0">
                        <a:spcBef>
                          <a:spcPts val="0"/>
                        </a:spcBef>
                        <a:spcAft>
                          <a:spcPts val="0"/>
                        </a:spcAft>
                      </a:pPr>
                      <a:r>
                        <a:rPr lang="en-GB" sz="1400" b="0" dirty="0">
                          <a:solidFill>
                            <a:schemeClr val="tx1"/>
                          </a:solidFill>
                          <a:effectLst/>
                          <a:latin typeface="Calibri" panose="020F0502020204030204" pitchFamily="34" charset="0"/>
                          <a:cs typeface="Calibri" panose="020F0502020204030204" pitchFamily="34" charset="0"/>
                        </a:rPr>
                        <a:t>(Commenter)</a:t>
                      </a:r>
                      <a:endParaRPr lang="en-US" sz="1400" b="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52584" marR="52584" marT="0" marB="0">
                    <a:solidFill>
                      <a:schemeClr val="bg1"/>
                    </a:solidFill>
                  </a:tcPr>
                </a:tc>
                <a:tc>
                  <a:txBody>
                    <a:bodyPr/>
                    <a:lstStyle/>
                    <a:p>
                      <a:pPr marL="0" marR="0">
                        <a:spcBef>
                          <a:spcPts val="0"/>
                        </a:spcBef>
                        <a:spcAft>
                          <a:spcPts val="0"/>
                        </a:spcAft>
                      </a:pPr>
                      <a:r>
                        <a:rPr lang="en-GB" sz="1400" b="0" dirty="0">
                          <a:solidFill>
                            <a:schemeClr val="tx1"/>
                          </a:solidFill>
                          <a:effectLst/>
                          <a:latin typeface="Calibri" panose="020F0502020204030204" pitchFamily="34" charset="0"/>
                          <a:cs typeface="Calibri" panose="020F0502020204030204" pitchFamily="34" charset="0"/>
                        </a:rPr>
                        <a:t>Clause/ Page</a:t>
                      </a:r>
                      <a:endParaRPr lang="en-US" sz="1400" b="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52584" marR="52584" marT="0" marB="0">
                    <a:solidFill>
                      <a:schemeClr val="bg1"/>
                    </a:solidFill>
                  </a:tcPr>
                </a:tc>
                <a:tc>
                  <a:txBody>
                    <a:bodyPr/>
                    <a:lstStyle/>
                    <a:p>
                      <a:pPr marL="0" marR="0">
                        <a:spcBef>
                          <a:spcPts val="0"/>
                        </a:spcBef>
                        <a:spcAft>
                          <a:spcPts val="0"/>
                        </a:spcAft>
                      </a:pPr>
                      <a:r>
                        <a:rPr lang="en-GB" sz="1400" b="0">
                          <a:solidFill>
                            <a:schemeClr val="tx1"/>
                          </a:solidFill>
                          <a:effectLst/>
                          <a:latin typeface="Calibri" panose="020F0502020204030204" pitchFamily="34" charset="0"/>
                          <a:cs typeface="Calibri" panose="020F0502020204030204" pitchFamily="34" charset="0"/>
                        </a:rPr>
                        <a:t>Comment</a:t>
                      </a:r>
                      <a:endParaRPr lang="en-US" sz="1400" b="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52584" marR="52584" marT="0" marB="0">
                    <a:solidFill>
                      <a:schemeClr val="bg1"/>
                    </a:solidFill>
                  </a:tcPr>
                </a:tc>
                <a:tc>
                  <a:txBody>
                    <a:bodyPr/>
                    <a:lstStyle/>
                    <a:p>
                      <a:pPr marL="0" marR="0">
                        <a:spcBef>
                          <a:spcPts val="0"/>
                        </a:spcBef>
                        <a:spcAft>
                          <a:spcPts val="0"/>
                        </a:spcAft>
                      </a:pPr>
                      <a:r>
                        <a:rPr lang="en-GB" sz="1400" b="0" dirty="0">
                          <a:solidFill>
                            <a:schemeClr val="tx1"/>
                          </a:solidFill>
                          <a:effectLst/>
                          <a:latin typeface="Calibri" panose="020F0502020204030204" pitchFamily="34" charset="0"/>
                          <a:cs typeface="Calibri" panose="020F0502020204030204" pitchFamily="34" charset="0"/>
                        </a:rPr>
                        <a:t>Proposed Change</a:t>
                      </a:r>
                      <a:endParaRPr lang="en-US" sz="1400" b="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52584" marR="52584" marT="0" marB="0">
                    <a:solidFill>
                      <a:schemeClr val="bg1"/>
                    </a:solidFill>
                  </a:tcPr>
                </a:tc>
                <a:extLst>
                  <a:ext uri="{0D108BD9-81ED-4DB2-BD59-A6C34878D82A}">
                    <a16:rowId xmlns:a16="http://schemas.microsoft.com/office/drawing/2014/main" val="296622493"/>
                  </a:ext>
                </a:extLst>
              </a:tr>
              <a:tr h="3727599">
                <a:tc>
                  <a:txBody>
                    <a:bodyPr/>
                    <a:lstStyle/>
                    <a:p>
                      <a:pPr marL="0" marR="0">
                        <a:spcBef>
                          <a:spcPts val="0"/>
                        </a:spcBef>
                        <a:spcAft>
                          <a:spcPts val="0"/>
                        </a:spcAft>
                      </a:pPr>
                      <a:r>
                        <a:rPr lang="en-GB" sz="1400" dirty="0">
                          <a:solidFill>
                            <a:schemeClr val="tx1"/>
                          </a:solidFill>
                          <a:effectLst/>
                          <a:latin typeface="Calibri" panose="020F0502020204030204" pitchFamily="34" charset="0"/>
                          <a:cs typeface="Calibri" panose="020F0502020204030204" pitchFamily="34" charset="0"/>
                        </a:rPr>
                        <a:t>3096</a:t>
                      </a:r>
                      <a:endParaRPr lang="en-US" sz="1400" dirty="0">
                        <a:solidFill>
                          <a:schemeClr val="tx1"/>
                        </a:solidFill>
                        <a:effectLst/>
                        <a:latin typeface="Calibri" panose="020F0502020204030204" pitchFamily="34" charset="0"/>
                        <a:cs typeface="Calibri" panose="020F0502020204030204" pitchFamily="34" charset="0"/>
                      </a:endParaRPr>
                    </a:p>
                    <a:p>
                      <a:pPr marL="0" marR="0">
                        <a:spcBef>
                          <a:spcPts val="0"/>
                        </a:spcBef>
                        <a:spcAft>
                          <a:spcPts val="0"/>
                        </a:spcAft>
                      </a:pPr>
                      <a:r>
                        <a:rPr lang="en-GB" sz="1400" dirty="0">
                          <a:solidFill>
                            <a:schemeClr val="tx1"/>
                          </a:solidFill>
                          <a:effectLst/>
                          <a:latin typeface="Calibri" panose="020F0502020204030204" pitchFamily="34" charset="0"/>
                          <a:cs typeface="Calibri" panose="020F0502020204030204" pitchFamily="34" charset="0"/>
                        </a:rPr>
                        <a:t> </a:t>
                      </a:r>
                      <a:endParaRPr lang="en-US" sz="1400" dirty="0">
                        <a:solidFill>
                          <a:schemeClr val="tx1"/>
                        </a:solidFill>
                        <a:effectLst/>
                        <a:latin typeface="Calibri" panose="020F0502020204030204" pitchFamily="34" charset="0"/>
                        <a:cs typeface="Calibri" panose="020F0502020204030204" pitchFamily="34" charset="0"/>
                      </a:endParaRPr>
                    </a:p>
                    <a:p>
                      <a:pPr marL="0" marR="0">
                        <a:spcBef>
                          <a:spcPts val="0"/>
                        </a:spcBef>
                        <a:spcAft>
                          <a:spcPts val="0"/>
                        </a:spcAft>
                      </a:pPr>
                      <a:r>
                        <a:rPr lang="en-GB" sz="1400" dirty="0">
                          <a:solidFill>
                            <a:schemeClr val="tx1"/>
                          </a:solidFill>
                          <a:effectLst/>
                          <a:latin typeface="Calibri" panose="020F0502020204030204" pitchFamily="34" charset="0"/>
                          <a:cs typeface="Calibri" panose="020F0502020204030204" pitchFamily="34" charset="0"/>
                        </a:rPr>
                        <a:t>(Joseph Levy)</a:t>
                      </a:r>
                      <a:endParaRPr lang="en-US" sz="1400" dirty="0">
                        <a:solidFill>
                          <a:schemeClr val="tx1"/>
                        </a:solidFill>
                        <a:effectLst/>
                        <a:latin typeface="Calibri" panose="020F0502020204030204" pitchFamily="34" charset="0"/>
                        <a:cs typeface="Calibri" panose="020F0502020204030204" pitchFamily="34" charset="0"/>
                      </a:endParaRPr>
                    </a:p>
                    <a:p>
                      <a:pPr marL="0" marR="0">
                        <a:spcBef>
                          <a:spcPts val="0"/>
                        </a:spcBef>
                        <a:spcAft>
                          <a:spcPts val="0"/>
                        </a:spcAft>
                      </a:pPr>
                      <a:r>
                        <a:rPr lang="en-GB" sz="1400" dirty="0">
                          <a:solidFill>
                            <a:schemeClr val="tx1"/>
                          </a:solidFill>
                          <a:effectLst/>
                          <a:latin typeface="Calibri" panose="020F0502020204030204" pitchFamily="34" charset="0"/>
                          <a:cs typeface="Calibri" panose="020F0502020204030204" pitchFamily="34" charset="0"/>
                        </a:rPr>
                        <a:t> </a:t>
                      </a:r>
                      <a:endParaRPr lang="en-US" sz="14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52584" marR="52584" marT="0" marB="0">
                    <a:solidFill>
                      <a:schemeClr val="bg1"/>
                    </a:solidFill>
                  </a:tcPr>
                </a:tc>
                <a:tc>
                  <a:txBody>
                    <a:bodyPr/>
                    <a:lstStyle/>
                    <a:p>
                      <a:pPr marL="0" marR="0">
                        <a:spcBef>
                          <a:spcPts val="0"/>
                        </a:spcBef>
                        <a:spcAft>
                          <a:spcPts val="0"/>
                        </a:spcAft>
                      </a:pPr>
                      <a:r>
                        <a:rPr lang="en-GB" sz="1200" dirty="0">
                          <a:effectLst/>
                          <a:latin typeface="Calibri" panose="020F0502020204030204" pitchFamily="34" charset="0"/>
                          <a:cs typeface="Calibri" panose="020F0502020204030204" pitchFamily="34" charset="0"/>
                        </a:rPr>
                        <a:t>3.2 / 2018.43</a:t>
                      </a:r>
                      <a:endParaRPr lang="en-US" sz="1200" dirty="0">
                        <a:effectLst/>
                        <a:latin typeface="Calibri" panose="020F0502020204030204" pitchFamily="34" charset="0"/>
                        <a:cs typeface="Calibri" panose="020F0502020204030204" pitchFamily="34" charset="0"/>
                      </a:endParaRPr>
                    </a:p>
                    <a:p>
                      <a:pPr marL="0" marR="0">
                        <a:spcBef>
                          <a:spcPts val="0"/>
                        </a:spcBef>
                        <a:spcAft>
                          <a:spcPts val="0"/>
                        </a:spcAft>
                      </a:pPr>
                      <a:r>
                        <a:rPr lang="en-GB" sz="1200" dirty="0">
                          <a:effectLst/>
                          <a:latin typeface="Calibri" panose="020F0502020204030204" pitchFamily="34" charset="0"/>
                          <a:cs typeface="Calibri" panose="020F0502020204030204" pitchFamily="34" charset="0"/>
                        </a:rPr>
                        <a:t> </a:t>
                      </a:r>
                      <a:endParaRPr lang="en-US" sz="1200" dirty="0">
                        <a:effectLst/>
                        <a:latin typeface="Calibri" panose="020F0502020204030204" pitchFamily="34" charset="0"/>
                        <a:cs typeface="Calibri" panose="020F0502020204030204" pitchFamily="34" charset="0"/>
                      </a:endParaRPr>
                    </a:p>
                    <a:p>
                      <a:pPr marL="0" marR="0">
                        <a:spcBef>
                          <a:spcPts val="0"/>
                        </a:spcBef>
                        <a:spcAft>
                          <a:spcPts val="0"/>
                        </a:spcAft>
                      </a:pPr>
                      <a:r>
                        <a:rPr lang="en-GB" sz="1200" dirty="0">
                          <a:effectLst/>
                          <a:latin typeface="Calibri" panose="020F0502020204030204" pitchFamily="34" charset="0"/>
                          <a:cs typeface="Calibri" panose="020F0502020204030204" pitchFamily="34" charset="0"/>
                        </a:rPr>
                        <a:t> </a:t>
                      </a:r>
                      <a:endParaRPr lang="en-US" sz="1200" dirty="0">
                        <a:effectLst/>
                        <a:latin typeface="Calibri" panose="020F0502020204030204" pitchFamily="34" charset="0"/>
                        <a:ea typeface="Times New Roman" panose="02020603050405020304" pitchFamily="18" charset="0"/>
                        <a:cs typeface="Calibri" panose="020F0502020204030204" pitchFamily="34" charset="0"/>
                      </a:endParaRPr>
                    </a:p>
                  </a:txBody>
                  <a:tcPr marL="52584" marR="52584" marT="0" marB="0">
                    <a:solidFill>
                      <a:schemeClr val="bg1"/>
                    </a:solidFill>
                  </a:tcPr>
                </a:tc>
                <a:tc>
                  <a:txBody>
                    <a:bodyPr/>
                    <a:lstStyle/>
                    <a:p>
                      <a:pPr marL="0" marR="0">
                        <a:spcBef>
                          <a:spcPts val="0"/>
                        </a:spcBef>
                        <a:spcAft>
                          <a:spcPts val="0"/>
                        </a:spcAft>
                      </a:pPr>
                      <a:r>
                        <a:rPr lang="en-US" sz="1400" dirty="0">
                          <a:effectLst/>
                          <a:latin typeface="Calibri" panose="020F0502020204030204" pitchFamily="34" charset="0"/>
                          <a:ea typeface="Times New Roman" panose="02020603050405020304" pitchFamily="18" charset="0"/>
                          <a:cs typeface="Calibri" panose="020F0502020204030204" pitchFamily="34" charset="0"/>
                        </a:rPr>
                        <a:t>The term MC-OOK is used inconsistently in specification. MC-OOK is used to describe an implementation that can generate the OOK symbols used by WUR using a multi-carrier transmitter. In addition these WUR OOK symbols are referred to as MC-OOK symbols in several locations.in the specification.  using the same term to refer to and implementation technique and the modulation symbols is confusing and incorrect.</a:t>
                      </a:r>
                    </a:p>
                  </a:txBody>
                  <a:tcPr marL="52584" marR="52584" marT="0" marB="0">
                    <a:solidFill>
                      <a:schemeClr val="bg1"/>
                    </a:solidFill>
                  </a:tcPr>
                </a:tc>
                <a:tc>
                  <a:txBody>
                    <a:bodyPr/>
                    <a:lstStyle/>
                    <a:p>
                      <a:pPr marL="0" marR="0">
                        <a:spcBef>
                          <a:spcPts val="0"/>
                        </a:spcBef>
                        <a:spcAft>
                          <a:spcPts val="0"/>
                        </a:spcAft>
                      </a:pPr>
                      <a:r>
                        <a:rPr lang="en-US" sz="1400" dirty="0">
                          <a:effectLst/>
                          <a:latin typeface="Calibri" panose="020F0502020204030204" pitchFamily="34" charset="0"/>
                          <a:cs typeface="Calibri" panose="020F0502020204030204" pitchFamily="34" charset="0"/>
                        </a:rPr>
                        <a:t>Use term MC-OOK when referring to the multi-carrier implementation technique for generating the OOK symbols used in WUR.  Do not refer to these OOK symbols or modulations using the term MC-OOK as this confuses the implementation technique with the normatively defined symbols and modulations used in WUR.    Make the changes provided in 11-22/1035.</a:t>
                      </a:r>
                    </a:p>
                  </a:txBody>
                  <a:tcPr marL="52584" marR="52584" marT="0" marB="0">
                    <a:solidFill>
                      <a:schemeClr val="bg1"/>
                    </a:solidFill>
                  </a:tcPr>
                </a:tc>
                <a:extLst>
                  <a:ext uri="{0D108BD9-81ED-4DB2-BD59-A6C34878D82A}">
                    <a16:rowId xmlns:a16="http://schemas.microsoft.com/office/drawing/2014/main" val="1748504865"/>
                  </a:ext>
                </a:extLst>
              </a:tr>
            </a:tbl>
          </a:graphicData>
        </a:graphic>
      </p:graphicFrame>
    </p:spTree>
    <p:extLst>
      <p:ext uri="{BB962C8B-B14F-4D97-AF65-F5344CB8AC3E}">
        <p14:creationId xmlns:p14="http://schemas.microsoft.com/office/powerpoint/2010/main" val="214102979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3232" y="356616"/>
            <a:ext cx="2589203" cy="273050"/>
          </a:xfrm>
        </p:spPr>
        <p:txBody>
          <a:bodyPr/>
          <a:lstStyle/>
          <a:p>
            <a:r>
              <a:rPr lang="en-US"/>
              <a:t>November 2022</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Sean Coffey, Realtek</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latin typeface="Calibri" pitchFamily="34" charset="0"/>
              </a:rPr>
              <a:t>Abstract</a:t>
            </a:r>
          </a:p>
        </p:txBody>
      </p:sp>
      <p:sp>
        <p:nvSpPr>
          <p:cNvPr id="4098" name="Rectangle 2"/>
          <p:cNvSpPr>
            <a:spLocks noGrp="1" noChangeArrowheads="1"/>
          </p:cNvSpPr>
          <p:nvPr>
            <p:ph type="body" idx="1"/>
          </p:nvPr>
        </p:nvSpPr>
        <p:spPr>
          <a:xfrm>
            <a:off x="685800" y="1981200"/>
            <a:ext cx="84582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b="0" dirty="0">
                <a:latin typeface="Calibri" pitchFamily="34" charset="0"/>
              </a:rPr>
              <a:t>Clause 30 (Wake-Up Radio PHY specification) requires a WUR non-AP STA to be able to receive WUR PPDUs at given power levels.</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b="0" dirty="0">
                <a:latin typeface="Calibri" pitchFamily="34" charset="0"/>
              </a:rPr>
              <a:t>But what is a WUR PPDU? This is not clear.</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b="0" dirty="0">
                <a:latin typeface="Calibri" pitchFamily="34" charset="0"/>
              </a:rPr>
              <a:t>In particular:</a:t>
            </a:r>
          </a:p>
          <a:p>
            <a:pPr marL="857250" lvl="1" indent="-457200">
              <a:buFont typeface="+mj-lt"/>
              <a:buAutoNum type="arabicPeriod"/>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b="0" dirty="0">
                <a:latin typeface="Calibri" pitchFamily="34" charset="0"/>
              </a:rPr>
              <a:t>A WUR PPDU contains a </a:t>
            </a:r>
            <a:r>
              <a:rPr lang="en-US" sz="1600" dirty="0">
                <a:latin typeface="Calibri" pitchFamily="34" charset="0"/>
              </a:rPr>
              <a:t>component</a:t>
            </a:r>
            <a:r>
              <a:rPr lang="en-US" sz="1600" b="0" dirty="0">
                <a:latin typeface="Calibri" pitchFamily="34" charset="0"/>
              </a:rPr>
              <a:t> that is called “MC-OOK”</a:t>
            </a:r>
          </a:p>
          <a:p>
            <a:pPr marL="857250" lvl="1" indent="-457200">
              <a:buFont typeface="+mj-lt"/>
              <a:buAutoNum type="arabicPeriod"/>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b="0" dirty="0">
                <a:latin typeface="Calibri" pitchFamily="34" charset="0"/>
              </a:rPr>
              <a:t>“MC-OOK” stands for “multicarrier on-off keying”</a:t>
            </a:r>
          </a:p>
          <a:p>
            <a:pPr marL="857250" lvl="1" indent="-457200">
              <a:buFont typeface="+mj-lt"/>
              <a:buAutoNum type="arabicPeriod"/>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a:latin typeface="Calibri" pitchFamily="34" charset="0"/>
              </a:rPr>
              <a:t>But the normative requirements say only that “MC-OOK” </a:t>
            </a:r>
            <a:r>
              <a:rPr lang="en-US" sz="1600" b="1" i="1" u="sng" dirty="0">
                <a:solidFill>
                  <a:srgbClr val="FF0000"/>
                </a:solidFill>
                <a:latin typeface="Calibri" pitchFamily="34" charset="0"/>
              </a:rPr>
              <a:t>should</a:t>
            </a:r>
            <a:r>
              <a:rPr lang="en-US" sz="1600" dirty="0">
                <a:solidFill>
                  <a:srgbClr val="FF0000"/>
                </a:solidFill>
                <a:latin typeface="Calibri" pitchFamily="34" charset="0"/>
              </a:rPr>
              <a:t> </a:t>
            </a:r>
            <a:r>
              <a:rPr lang="en-US" sz="1600" dirty="0">
                <a:latin typeface="Calibri" pitchFamily="34" charset="0"/>
              </a:rPr>
              <a:t>be generated as (one kind of) a multicarrier signal—implying that other choices are permissible</a:t>
            </a:r>
          </a:p>
          <a:p>
            <a:pPr marL="857250" lvl="1" indent="-457200">
              <a:buFont typeface="+mj-lt"/>
              <a:buAutoNum type="arabicPeriod"/>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a:latin typeface="Calibri" pitchFamily="34" charset="0"/>
              </a:rPr>
              <a:t>Other sections say that MC-OOK </a:t>
            </a:r>
            <a:r>
              <a:rPr lang="en-US" sz="1600" b="1" i="1" u="sng" dirty="0">
                <a:solidFill>
                  <a:srgbClr val="FF0000"/>
                </a:solidFill>
                <a:latin typeface="Calibri" pitchFamily="34" charset="0"/>
              </a:rPr>
              <a:t>is</a:t>
            </a:r>
            <a:r>
              <a:rPr lang="en-US" sz="1600" b="1" i="1" dirty="0">
                <a:solidFill>
                  <a:srgbClr val="4F81BD"/>
                </a:solidFill>
                <a:latin typeface="Calibri" pitchFamily="34" charset="0"/>
              </a:rPr>
              <a:t> </a:t>
            </a:r>
            <a:r>
              <a:rPr lang="en-US" sz="1600" dirty="0">
                <a:latin typeface="Calibri" pitchFamily="34" charset="0"/>
              </a:rPr>
              <a:t>a multicarrier signal, but without corresponding normative language saying that it </a:t>
            </a:r>
            <a:r>
              <a:rPr lang="en-US" sz="1600" i="1" dirty="0">
                <a:latin typeface="Calibri" pitchFamily="34" charset="0"/>
              </a:rPr>
              <a:t>shall be</a:t>
            </a:r>
          </a:p>
          <a:p>
            <a:pPr marL="857250" lvl="1" indent="-457200">
              <a:buFont typeface="+mj-lt"/>
              <a:buAutoNum type="arabicPeriod"/>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a:latin typeface="Calibri" pitchFamily="34" charset="0"/>
              </a:rPr>
              <a:t>WUR non-AP STAs are required to be able to receive any compliant WUR PPDU, including PPDUs that do not follow the multicarrier format—even though the spec strongly suggests that this is the only format required to be received</a:t>
            </a:r>
            <a:endParaRPr lang="en-US" sz="1200" dirty="0">
              <a:latin typeface="Calibri" pitchFamily="34" charset="0"/>
            </a:endParaRP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700" dirty="0">
                <a:solidFill>
                  <a:srgbClr val="4F81BD"/>
                </a:solidFill>
                <a:latin typeface="Calibri" pitchFamily="34" charset="0"/>
              </a:rPr>
              <a:t>It is essential for the specification to provide adequate notice to potential implementers on what is required of a compliant portion; the current draft does not do this</a:t>
            </a:r>
            <a:r>
              <a:rPr lang="en-US" sz="1800" dirty="0">
                <a:solidFill>
                  <a:srgbClr val="4F81BD"/>
                </a:solidFill>
                <a:latin typeface="Calibri" pitchFamily="34" charset="0"/>
              </a:rPr>
              <a:t>.</a:t>
            </a:r>
            <a:endParaRPr lang="en-GB" sz="1800" dirty="0">
              <a:solidFill>
                <a:srgbClr val="4F81BD"/>
              </a:solidFill>
              <a:latin typeface="Calibri" pitchFamily="34" charset="0"/>
            </a:endParaRPr>
          </a:p>
          <a:p>
            <a:pPr marL="800100" lvl="1" indent="-342900">
              <a:buFont typeface="+mj-lt"/>
              <a:buAutoNum type="arabicPeriod"/>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500" b="0" dirty="0">
              <a:latin typeface="Calibri" pitchFamily="34" charset="0"/>
            </a:endParaRPr>
          </a:p>
        </p:txBody>
      </p:sp>
    </p:spTree>
    <p:extLst>
      <p:ext uri="{BB962C8B-B14F-4D97-AF65-F5344CB8AC3E}">
        <p14:creationId xmlns:p14="http://schemas.microsoft.com/office/powerpoint/2010/main" val="370419597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3232" y="356616"/>
            <a:ext cx="2589203" cy="273050"/>
          </a:xfrm>
        </p:spPr>
        <p:txBody>
          <a:bodyPr/>
          <a:lstStyle/>
          <a:p>
            <a:r>
              <a:rPr lang="en-US" dirty="0"/>
              <a:t>November 2022</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Sean Coffey, Realtek</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20</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latin typeface="Calibri" pitchFamily="34" charset="0"/>
              </a:rPr>
              <a:t>CIDs—VIII</a:t>
            </a:r>
          </a:p>
        </p:txBody>
      </p:sp>
      <p:sp>
        <p:nvSpPr>
          <p:cNvPr id="4098" name="Rectangle 2"/>
          <p:cNvSpPr>
            <a:spLocks noGrp="1" noChangeArrowheads="1"/>
          </p:cNvSpPr>
          <p:nvPr>
            <p:ph type="body" idx="1"/>
          </p:nvPr>
        </p:nvSpPr>
        <p:spPr>
          <a:xfrm>
            <a:off x="685800" y="1981199"/>
            <a:ext cx="8458200" cy="4494213"/>
          </a:xfrm>
          <a:ln/>
        </p:spPr>
        <p:txBody>
          <a:bodyPr/>
          <a:lstStyle/>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600" b="0" dirty="0">
              <a:latin typeface="Calibri" pitchFamily="34" charset="0"/>
            </a:endParaRP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600" b="0" dirty="0">
              <a:latin typeface="Calibri" pitchFamily="34" charset="0"/>
            </a:endParaRPr>
          </a:p>
        </p:txBody>
      </p:sp>
      <p:graphicFrame>
        <p:nvGraphicFramePr>
          <p:cNvPr id="2" name="Table 1">
            <a:extLst>
              <a:ext uri="{FF2B5EF4-FFF2-40B4-BE49-F238E27FC236}">
                <a16:creationId xmlns:a16="http://schemas.microsoft.com/office/drawing/2014/main" id="{20754198-E35F-25EB-AC57-260ABCDF6D80}"/>
              </a:ext>
            </a:extLst>
          </p:cNvPr>
          <p:cNvGraphicFramePr>
            <a:graphicFrameLocks noGrp="1"/>
          </p:cNvGraphicFramePr>
          <p:nvPr>
            <p:extLst>
              <p:ext uri="{D42A27DB-BD31-4B8C-83A1-F6EECF244321}">
                <p14:modId xmlns:p14="http://schemas.microsoft.com/office/powerpoint/2010/main" val="2390065705"/>
              </p:ext>
            </p:extLst>
          </p:nvPr>
        </p:nvGraphicFramePr>
        <p:xfrm>
          <a:off x="713232" y="1981200"/>
          <a:ext cx="7744969" cy="4154319"/>
        </p:xfrm>
        <a:graphic>
          <a:graphicData uri="http://schemas.openxmlformats.org/drawingml/2006/table">
            <a:tbl>
              <a:tblPr firstRow="1" firstCol="1" bandRow="1">
                <a:tableStyleId>{5C22544A-7EE6-4342-B048-85BDC9FD1C3A}</a:tableStyleId>
              </a:tblPr>
              <a:tblGrid>
                <a:gridCol w="1115568">
                  <a:extLst>
                    <a:ext uri="{9D8B030D-6E8A-4147-A177-3AD203B41FA5}">
                      <a16:colId xmlns:a16="http://schemas.microsoft.com/office/drawing/2014/main" val="1611544969"/>
                    </a:ext>
                  </a:extLst>
                </a:gridCol>
                <a:gridCol w="838200">
                  <a:extLst>
                    <a:ext uri="{9D8B030D-6E8A-4147-A177-3AD203B41FA5}">
                      <a16:colId xmlns:a16="http://schemas.microsoft.com/office/drawing/2014/main" val="2736956741"/>
                    </a:ext>
                  </a:extLst>
                </a:gridCol>
                <a:gridCol w="2743200">
                  <a:extLst>
                    <a:ext uri="{9D8B030D-6E8A-4147-A177-3AD203B41FA5}">
                      <a16:colId xmlns:a16="http://schemas.microsoft.com/office/drawing/2014/main" val="3573992004"/>
                    </a:ext>
                  </a:extLst>
                </a:gridCol>
                <a:gridCol w="3048001">
                  <a:extLst>
                    <a:ext uri="{9D8B030D-6E8A-4147-A177-3AD203B41FA5}">
                      <a16:colId xmlns:a16="http://schemas.microsoft.com/office/drawing/2014/main" val="1039740364"/>
                    </a:ext>
                  </a:extLst>
                </a:gridCol>
              </a:tblGrid>
              <a:tr h="385614">
                <a:tc>
                  <a:txBody>
                    <a:bodyPr/>
                    <a:lstStyle/>
                    <a:p>
                      <a:pPr marL="0" marR="0">
                        <a:spcBef>
                          <a:spcPts val="0"/>
                        </a:spcBef>
                        <a:spcAft>
                          <a:spcPts val="0"/>
                        </a:spcAft>
                      </a:pPr>
                      <a:r>
                        <a:rPr lang="en-GB" sz="1400" b="0" dirty="0">
                          <a:solidFill>
                            <a:schemeClr val="tx1"/>
                          </a:solidFill>
                          <a:effectLst/>
                          <a:latin typeface="Calibri" panose="020F0502020204030204" pitchFamily="34" charset="0"/>
                          <a:cs typeface="Calibri" panose="020F0502020204030204" pitchFamily="34" charset="0"/>
                        </a:rPr>
                        <a:t>CID</a:t>
                      </a:r>
                      <a:endParaRPr lang="en-US" sz="1400" b="0" dirty="0">
                        <a:solidFill>
                          <a:schemeClr val="tx1"/>
                        </a:solidFill>
                        <a:effectLst/>
                        <a:latin typeface="Calibri" panose="020F0502020204030204" pitchFamily="34" charset="0"/>
                        <a:cs typeface="Calibri" panose="020F0502020204030204" pitchFamily="34" charset="0"/>
                      </a:endParaRPr>
                    </a:p>
                    <a:p>
                      <a:pPr marL="0" marR="0">
                        <a:spcBef>
                          <a:spcPts val="0"/>
                        </a:spcBef>
                        <a:spcAft>
                          <a:spcPts val="0"/>
                        </a:spcAft>
                      </a:pPr>
                      <a:r>
                        <a:rPr lang="en-GB" sz="1400" b="0" dirty="0">
                          <a:solidFill>
                            <a:schemeClr val="tx1"/>
                          </a:solidFill>
                          <a:effectLst/>
                          <a:latin typeface="Calibri" panose="020F0502020204030204" pitchFamily="34" charset="0"/>
                          <a:cs typeface="Calibri" panose="020F0502020204030204" pitchFamily="34" charset="0"/>
                        </a:rPr>
                        <a:t>(Commenter)</a:t>
                      </a:r>
                      <a:endParaRPr lang="en-US" sz="1400" b="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52584" marR="52584" marT="0" marB="0">
                    <a:solidFill>
                      <a:schemeClr val="bg1"/>
                    </a:solidFill>
                  </a:tcPr>
                </a:tc>
                <a:tc>
                  <a:txBody>
                    <a:bodyPr/>
                    <a:lstStyle/>
                    <a:p>
                      <a:pPr marL="0" marR="0">
                        <a:spcBef>
                          <a:spcPts val="0"/>
                        </a:spcBef>
                        <a:spcAft>
                          <a:spcPts val="0"/>
                        </a:spcAft>
                      </a:pPr>
                      <a:r>
                        <a:rPr lang="en-GB" sz="1400" b="0" dirty="0">
                          <a:solidFill>
                            <a:schemeClr val="tx1"/>
                          </a:solidFill>
                          <a:effectLst/>
                          <a:latin typeface="Calibri" panose="020F0502020204030204" pitchFamily="34" charset="0"/>
                          <a:cs typeface="Calibri" panose="020F0502020204030204" pitchFamily="34" charset="0"/>
                        </a:rPr>
                        <a:t>Clause/ Page</a:t>
                      </a:r>
                      <a:endParaRPr lang="en-US" sz="1400" b="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52584" marR="52584" marT="0" marB="0">
                    <a:solidFill>
                      <a:schemeClr val="bg1"/>
                    </a:solidFill>
                  </a:tcPr>
                </a:tc>
                <a:tc>
                  <a:txBody>
                    <a:bodyPr/>
                    <a:lstStyle/>
                    <a:p>
                      <a:pPr marL="0" marR="0">
                        <a:spcBef>
                          <a:spcPts val="0"/>
                        </a:spcBef>
                        <a:spcAft>
                          <a:spcPts val="0"/>
                        </a:spcAft>
                      </a:pPr>
                      <a:r>
                        <a:rPr lang="en-GB" sz="1400" b="0">
                          <a:solidFill>
                            <a:schemeClr val="tx1"/>
                          </a:solidFill>
                          <a:effectLst/>
                          <a:latin typeface="Calibri" panose="020F0502020204030204" pitchFamily="34" charset="0"/>
                          <a:cs typeface="Calibri" panose="020F0502020204030204" pitchFamily="34" charset="0"/>
                        </a:rPr>
                        <a:t>Comment</a:t>
                      </a:r>
                      <a:endParaRPr lang="en-US" sz="1400" b="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52584" marR="52584" marT="0" marB="0">
                    <a:solidFill>
                      <a:schemeClr val="bg1"/>
                    </a:solidFill>
                  </a:tcPr>
                </a:tc>
                <a:tc>
                  <a:txBody>
                    <a:bodyPr/>
                    <a:lstStyle/>
                    <a:p>
                      <a:pPr marL="0" marR="0">
                        <a:spcBef>
                          <a:spcPts val="0"/>
                        </a:spcBef>
                        <a:spcAft>
                          <a:spcPts val="0"/>
                        </a:spcAft>
                      </a:pPr>
                      <a:r>
                        <a:rPr lang="en-GB" sz="1400" b="0" dirty="0">
                          <a:solidFill>
                            <a:schemeClr val="tx1"/>
                          </a:solidFill>
                          <a:effectLst/>
                          <a:latin typeface="Calibri" panose="020F0502020204030204" pitchFamily="34" charset="0"/>
                          <a:cs typeface="Calibri" panose="020F0502020204030204" pitchFamily="34" charset="0"/>
                        </a:rPr>
                        <a:t>Proposed Change</a:t>
                      </a:r>
                      <a:endParaRPr lang="en-US" sz="1400" b="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52584" marR="52584" marT="0" marB="0">
                    <a:solidFill>
                      <a:schemeClr val="bg1"/>
                    </a:solidFill>
                  </a:tcPr>
                </a:tc>
                <a:extLst>
                  <a:ext uri="{0D108BD9-81ED-4DB2-BD59-A6C34878D82A}">
                    <a16:rowId xmlns:a16="http://schemas.microsoft.com/office/drawing/2014/main" val="296622493"/>
                  </a:ext>
                </a:extLst>
              </a:tr>
              <a:tr h="3727599">
                <a:tc>
                  <a:txBody>
                    <a:bodyPr/>
                    <a:lstStyle/>
                    <a:p>
                      <a:pPr marL="0" marR="0">
                        <a:spcBef>
                          <a:spcPts val="0"/>
                        </a:spcBef>
                        <a:spcAft>
                          <a:spcPts val="0"/>
                        </a:spcAft>
                      </a:pPr>
                      <a:r>
                        <a:rPr lang="en-GB" sz="1400" dirty="0">
                          <a:solidFill>
                            <a:schemeClr val="tx1"/>
                          </a:solidFill>
                          <a:effectLst/>
                          <a:latin typeface="Calibri" panose="020F0502020204030204" pitchFamily="34" charset="0"/>
                          <a:cs typeface="Calibri" panose="020F0502020204030204" pitchFamily="34" charset="0"/>
                        </a:rPr>
                        <a:t>3278</a:t>
                      </a:r>
                      <a:endParaRPr lang="en-US" sz="1400" dirty="0">
                        <a:solidFill>
                          <a:schemeClr val="tx1"/>
                        </a:solidFill>
                        <a:effectLst/>
                        <a:latin typeface="Calibri" panose="020F0502020204030204" pitchFamily="34" charset="0"/>
                        <a:cs typeface="Calibri" panose="020F0502020204030204" pitchFamily="34" charset="0"/>
                      </a:endParaRPr>
                    </a:p>
                    <a:p>
                      <a:pPr marL="0" marR="0">
                        <a:spcBef>
                          <a:spcPts val="0"/>
                        </a:spcBef>
                        <a:spcAft>
                          <a:spcPts val="0"/>
                        </a:spcAft>
                      </a:pPr>
                      <a:r>
                        <a:rPr lang="en-GB" sz="1400" dirty="0">
                          <a:solidFill>
                            <a:schemeClr val="tx1"/>
                          </a:solidFill>
                          <a:effectLst/>
                          <a:latin typeface="Calibri" panose="020F0502020204030204" pitchFamily="34" charset="0"/>
                          <a:cs typeface="Calibri" panose="020F0502020204030204" pitchFamily="34" charset="0"/>
                        </a:rPr>
                        <a:t> </a:t>
                      </a:r>
                      <a:endParaRPr lang="en-US" sz="1400" dirty="0">
                        <a:solidFill>
                          <a:schemeClr val="tx1"/>
                        </a:solidFill>
                        <a:effectLst/>
                        <a:latin typeface="Calibri" panose="020F0502020204030204" pitchFamily="34" charset="0"/>
                        <a:cs typeface="Calibri" panose="020F0502020204030204" pitchFamily="34" charset="0"/>
                      </a:endParaRPr>
                    </a:p>
                    <a:p>
                      <a:pPr marL="0" marR="0">
                        <a:spcBef>
                          <a:spcPts val="0"/>
                        </a:spcBef>
                        <a:spcAft>
                          <a:spcPts val="0"/>
                        </a:spcAft>
                      </a:pPr>
                      <a:r>
                        <a:rPr lang="en-GB" sz="1400" dirty="0">
                          <a:solidFill>
                            <a:schemeClr val="tx1"/>
                          </a:solidFill>
                          <a:effectLst/>
                          <a:latin typeface="Calibri" panose="020F0502020204030204" pitchFamily="34" charset="0"/>
                          <a:cs typeface="Calibri" panose="020F0502020204030204" pitchFamily="34" charset="0"/>
                        </a:rPr>
                        <a:t>(Mark Rison)</a:t>
                      </a:r>
                      <a:endParaRPr lang="en-US" sz="1400" dirty="0">
                        <a:solidFill>
                          <a:schemeClr val="tx1"/>
                        </a:solidFill>
                        <a:effectLst/>
                        <a:latin typeface="Calibri" panose="020F0502020204030204" pitchFamily="34" charset="0"/>
                        <a:cs typeface="Calibri" panose="020F0502020204030204" pitchFamily="34" charset="0"/>
                      </a:endParaRPr>
                    </a:p>
                    <a:p>
                      <a:pPr marL="0" marR="0">
                        <a:spcBef>
                          <a:spcPts val="0"/>
                        </a:spcBef>
                        <a:spcAft>
                          <a:spcPts val="0"/>
                        </a:spcAft>
                      </a:pPr>
                      <a:r>
                        <a:rPr lang="en-GB" sz="1400" dirty="0">
                          <a:solidFill>
                            <a:schemeClr val="tx1"/>
                          </a:solidFill>
                          <a:effectLst/>
                          <a:latin typeface="Calibri" panose="020F0502020204030204" pitchFamily="34" charset="0"/>
                          <a:cs typeface="Calibri" panose="020F0502020204030204" pitchFamily="34" charset="0"/>
                        </a:rPr>
                        <a:t> </a:t>
                      </a:r>
                      <a:endParaRPr lang="en-US" sz="14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52584" marR="52584" marT="0" marB="0">
                    <a:solidFill>
                      <a:schemeClr val="bg1"/>
                    </a:solidFill>
                  </a:tcPr>
                </a:tc>
                <a:tc>
                  <a:txBody>
                    <a:bodyPr/>
                    <a:lstStyle/>
                    <a:p>
                      <a:pPr marL="0" marR="0">
                        <a:spcBef>
                          <a:spcPts val="0"/>
                        </a:spcBef>
                        <a:spcAft>
                          <a:spcPts val="0"/>
                        </a:spcAft>
                      </a:pPr>
                      <a:r>
                        <a:rPr lang="en-GB" sz="1200" dirty="0">
                          <a:effectLst/>
                          <a:latin typeface="Calibri" panose="020F0502020204030204" pitchFamily="34" charset="0"/>
                          <a:cs typeface="Calibri" panose="020F0502020204030204" pitchFamily="34" charset="0"/>
                        </a:rPr>
                        <a:t>30.3.4</a:t>
                      </a:r>
                    </a:p>
                    <a:p>
                      <a:pPr marL="0" marR="0">
                        <a:spcBef>
                          <a:spcPts val="0"/>
                        </a:spcBef>
                        <a:spcAft>
                          <a:spcPts val="0"/>
                        </a:spcAft>
                      </a:pPr>
                      <a:r>
                        <a:rPr lang="en-GB" sz="1200" dirty="0">
                          <a:effectLst/>
                          <a:latin typeface="Calibri" panose="020F0502020204030204" pitchFamily="34" charset="0"/>
                          <a:cs typeface="Calibri" panose="020F0502020204030204" pitchFamily="34" charset="0"/>
                        </a:rPr>
                        <a:t>/ 4588.56</a:t>
                      </a:r>
                      <a:endParaRPr lang="en-US" sz="1200" dirty="0">
                        <a:effectLst/>
                        <a:latin typeface="Calibri" panose="020F0502020204030204" pitchFamily="34" charset="0"/>
                        <a:cs typeface="Calibri" panose="020F0502020204030204" pitchFamily="34" charset="0"/>
                      </a:endParaRPr>
                    </a:p>
                    <a:p>
                      <a:pPr marL="0" marR="0">
                        <a:spcBef>
                          <a:spcPts val="0"/>
                        </a:spcBef>
                        <a:spcAft>
                          <a:spcPts val="0"/>
                        </a:spcAft>
                      </a:pPr>
                      <a:r>
                        <a:rPr lang="en-GB" sz="1200" dirty="0">
                          <a:effectLst/>
                          <a:latin typeface="Calibri" panose="020F0502020204030204" pitchFamily="34" charset="0"/>
                          <a:cs typeface="Calibri" panose="020F0502020204030204" pitchFamily="34" charset="0"/>
                        </a:rPr>
                        <a:t> </a:t>
                      </a:r>
                      <a:endParaRPr lang="en-US" sz="1200" dirty="0">
                        <a:effectLst/>
                        <a:latin typeface="Calibri" panose="020F0502020204030204" pitchFamily="34" charset="0"/>
                        <a:cs typeface="Calibri" panose="020F0502020204030204" pitchFamily="34" charset="0"/>
                      </a:endParaRPr>
                    </a:p>
                    <a:p>
                      <a:pPr marL="0" marR="0">
                        <a:spcBef>
                          <a:spcPts val="0"/>
                        </a:spcBef>
                        <a:spcAft>
                          <a:spcPts val="0"/>
                        </a:spcAft>
                      </a:pPr>
                      <a:r>
                        <a:rPr lang="en-GB" sz="1200" dirty="0">
                          <a:effectLst/>
                          <a:latin typeface="Calibri" panose="020F0502020204030204" pitchFamily="34" charset="0"/>
                          <a:cs typeface="Calibri" panose="020F0502020204030204" pitchFamily="34" charset="0"/>
                        </a:rPr>
                        <a:t> </a:t>
                      </a:r>
                      <a:endParaRPr lang="en-US" sz="1200" dirty="0">
                        <a:effectLst/>
                        <a:latin typeface="Calibri" panose="020F0502020204030204" pitchFamily="34" charset="0"/>
                        <a:ea typeface="Times New Roman" panose="02020603050405020304" pitchFamily="18" charset="0"/>
                        <a:cs typeface="Calibri" panose="020F0502020204030204" pitchFamily="34" charset="0"/>
                      </a:endParaRPr>
                    </a:p>
                  </a:txBody>
                  <a:tcPr marL="52584" marR="52584" marT="0" marB="0">
                    <a:solidFill>
                      <a:schemeClr val="bg1"/>
                    </a:solidFill>
                  </a:tcPr>
                </a:tc>
                <a:tc>
                  <a:txBody>
                    <a:bodyPr/>
                    <a:lstStyle/>
                    <a:p>
                      <a:pPr marL="0" marR="0">
                        <a:spcBef>
                          <a:spcPts val="0"/>
                        </a:spcBef>
                        <a:spcAft>
                          <a:spcPts val="0"/>
                        </a:spcAft>
                      </a:pPr>
                      <a:r>
                        <a:rPr lang="en-US" sz="1400" dirty="0">
                          <a:effectLst/>
                          <a:latin typeface="Calibri" panose="020F0502020204030204" pitchFamily="34" charset="0"/>
                          <a:ea typeface="Times New Roman" panose="02020603050405020304" pitchFamily="18" charset="0"/>
                          <a:cs typeface="Calibri" panose="020F0502020204030204" pitchFamily="34" charset="0"/>
                        </a:rPr>
                        <a:t>"With the 4 </a:t>
                      </a:r>
                      <a:r>
                        <a:rPr lang="en-US" sz="1400" dirty="0">
                          <a:effectLst/>
                          <a:latin typeface="Calibri" panose="020F0502020204030204" pitchFamily="34" charset="0"/>
                          <a:ea typeface="Times New Roman" panose="02020603050405020304" pitchFamily="18" charset="0"/>
                          <a:cs typeface="Calibri" panose="020F0502020204030204" pitchFamily="34" charset="0"/>
                          <a:sym typeface="Symbol" panose="05050102010706020507" pitchFamily="18" charset="2"/>
                        </a:rPr>
                        <a:t></a:t>
                      </a:r>
                      <a:r>
                        <a:rPr lang="en-US" sz="1400" dirty="0">
                          <a:effectLst/>
                          <a:latin typeface="Calibri" panose="020F0502020204030204" pitchFamily="34" charset="0"/>
                          <a:ea typeface="Times New Roman" panose="02020603050405020304" pitchFamily="18" charset="0"/>
                          <a:cs typeface="Calibri" panose="020F0502020204030204" pitchFamily="34" charset="0"/>
                        </a:rPr>
                        <a:t>s duration MC-OOK On and Off Symbols, the PPDU should meet the Correlation test defined in 30.3.12.5 (Correlation test on MC-OOK symbols)." -- this should be a "shall" else there may be interop issues</a:t>
                      </a:r>
                    </a:p>
                  </a:txBody>
                  <a:tcPr marL="52584" marR="52584" marT="0" marB="0">
                    <a:solidFill>
                      <a:schemeClr val="bg1"/>
                    </a:solidFill>
                  </a:tcPr>
                </a:tc>
                <a:tc>
                  <a:txBody>
                    <a:bodyPr/>
                    <a:lstStyle/>
                    <a:p>
                      <a:pPr marL="0" marR="0">
                        <a:spcBef>
                          <a:spcPts val="0"/>
                        </a:spcBef>
                        <a:spcAft>
                          <a:spcPts val="0"/>
                        </a:spcAft>
                      </a:pPr>
                      <a:r>
                        <a:rPr lang="en-US" sz="1400" dirty="0">
                          <a:effectLst/>
                          <a:latin typeface="Calibri" panose="020F0502020204030204" pitchFamily="34" charset="0"/>
                          <a:cs typeface="Calibri" panose="020F0502020204030204" pitchFamily="34" charset="0"/>
                        </a:rPr>
                        <a:t>Change "should" to "shall" at the referenced location and at line 4</a:t>
                      </a:r>
                    </a:p>
                  </a:txBody>
                  <a:tcPr marL="52584" marR="52584" marT="0" marB="0">
                    <a:solidFill>
                      <a:schemeClr val="bg1"/>
                    </a:solidFill>
                  </a:tcPr>
                </a:tc>
                <a:extLst>
                  <a:ext uri="{0D108BD9-81ED-4DB2-BD59-A6C34878D82A}">
                    <a16:rowId xmlns:a16="http://schemas.microsoft.com/office/drawing/2014/main" val="1748504865"/>
                  </a:ext>
                </a:extLst>
              </a:tr>
            </a:tbl>
          </a:graphicData>
        </a:graphic>
      </p:graphicFrame>
    </p:spTree>
    <p:extLst>
      <p:ext uri="{BB962C8B-B14F-4D97-AF65-F5344CB8AC3E}">
        <p14:creationId xmlns:p14="http://schemas.microsoft.com/office/powerpoint/2010/main" val="300930744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3232" y="356616"/>
            <a:ext cx="2589203" cy="273050"/>
          </a:xfrm>
        </p:spPr>
        <p:txBody>
          <a:bodyPr/>
          <a:lstStyle/>
          <a:p>
            <a:r>
              <a:rPr lang="en-US" dirty="0"/>
              <a:t>November 2022</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Sean Coffey, Realtek</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21</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latin typeface="Calibri" pitchFamily="34" charset="0"/>
              </a:rPr>
              <a:t>CIDs—IX</a:t>
            </a:r>
          </a:p>
        </p:txBody>
      </p:sp>
      <p:sp>
        <p:nvSpPr>
          <p:cNvPr id="4098" name="Rectangle 2"/>
          <p:cNvSpPr>
            <a:spLocks noGrp="1" noChangeArrowheads="1"/>
          </p:cNvSpPr>
          <p:nvPr>
            <p:ph type="body" idx="1"/>
          </p:nvPr>
        </p:nvSpPr>
        <p:spPr>
          <a:xfrm>
            <a:off x="685800" y="1981199"/>
            <a:ext cx="8458200" cy="4494213"/>
          </a:xfrm>
          <a:ln/>
        </p:spPr>
        <p:txBody>
          <a:bodyPr/>
          <a:lstStyle/>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600" b="0" dirty="0">
              <a:latin typeface="Calibri" pitchFamily="34" charset="0"/>
            </a:endParaRP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600" b="0" dirty="0">
              <a:latin typeface="Calibri" pitchFamily="34" charset="0"/>
            </a:endParaRPr>
          </a:p>
        </p:txBody>
      </p:sp>
      <p:graphicFrame>
        <p:nvGraphicFramePr>
          <p:cNvPr id="2" name="Table 1">
            <a:extLst>
              <a:ext uri="{FF2B5EF4-FFF2-40B4-BE49-F238E27FC236}">
                <a16:creationId xmlns:a16="http://schemas.microsoft.com/office/drawing/2014/main" id="{20754198-E35F-25EB-AC57-260ABCDF6D80}"/>
              </a:ext>
            </a:extLst>
          </p:cNvPr>
          <p:cNvGraphicFramePr>
            <a:graphicFrameLocks noGrp="1"/>
          </p:cNvGraphicFramePr>
          <p:nvPr/>
        </p:nvGraphicFramePr>
        <p:xfrm>
          <a:off x="713232" y="1981200"/>
          <a:ext cx="7744969" cy="4154319"/>
        </p:xfrm>
        <a:graphic>
          <a:graphicData uri="http://schemas.openxmlformats.org/drawingml/2006/table">
            <a:tbl>
              <a:tblPr firstRow="1" firstCol="1" bandRow="1">
                <a:tableStyleId>{5C22544A-7EE6-4342-B048-85BDC9FD1C3A}</a:tableStyleId>
              </a:tblPr>
              <a:tblGrid>
                <a:gridCol w="1115568">
                  <a:extLst>
                    <a:ext uri="{9D8B030D-6E8A-4147-A177-3AD203B41FA5}">
                      <a16:colId xmlns:a16="http://schemas.microsoft.com/office/drawing/2014/main" val="1611544969"/>
                    </a:ext>
                  </a:extLst>
                </a:gridCol>
                <a:gridCol w="838200">
                  <a:extLst>
                    <a:ext uri="{9D8B030D-6E8A-4147-A177-3AD203B41FA5}">
                      <a16:colId xmlns:a16="http://schemas.microsoft.com/office/drawing/2014/main" val="2736956741"/>
                    </a:ext>
                  </a:extLst>
                </a:gridCol>
                <a:gridCol w="2743200">
                  <a:extLst>
                    <a:ext uri="{9D8B030D-6E8A-4147-A177-3AD203B41FA5}">
                      <a16:colId xmlns:a16="http://schemas.microsoft.com/office/drawing/2014/main" val="3573992004"/>
                    </a:ext>
                  </a:extLst>
                </a:gridCol>
                <a:gridCol w="3048001">
                  <a:extLst>
                    <a:ext uri="{9D8B030D-6E8A-4147-A177-3AD203B41FA5}">
                      <a16:colId xmlns:a16="http://schemas.microsoft.com/office/drawing/2014/main" val="1039740364"/>
                    </a:ext>
                  </a:extLst>
                </a:gridCol>
              </a:tblGrid>
              <a:tr h="385614">
                <a:tc>
                  <a:txBody>
                    <a:bodyPr/>
                    <a:lstStyle/>
                    <a:p>
                      <a:pPr marL="0" marR="0">
                        <a:spcBef>
                          <a:spcPts val="0"/>
                        </a:spcBef>
                        <a:spcAft>
                          <a:spcPts val="0"/>
                        </a:spcAft>
                      </a:pPr>
                      <a:r>
                        <a:rPr lang="en-GB" sz="1400" b="0" dirty="0">
                          <a:solidFill>
                            <a:schemeClr val="tx1"/>
                          </a:solidFill>
                          <a:effectLst/>
                          <a:latin typeface="Calibri" panose="020F0502020204030204" pitchFamily="34" charset="0"/>
                          <a:cs typeface="Calibri" panose="020F0502020204030204" pitchFamily="34" charset="0"/>
                        </a:rPr>
                        <a:t>CID</a:t>
                      </a:r>
                      <a:endParaRPr lang="en-US" sz="1400" b="0" dirty="0">
                        <a:solidFill>
                          <a:schemeClr val="tx1"/>
                        </a:solidFill>
                        <a:effectLst/>
                        <a:latin typeface="Calibri" panose="020F0502020204030204" pitchFamily="34" charset="0"/>
                        <a:cs typeface="Calibri" panose="020F0502020204030204" pitchFamily="34" charset="0"/>
                      </a:endParaRPr>
                    </a:p>
                    <a:p>
                      <a:pPr marL="0" marR="0">
                        <a:spcBef>
                          <a:spcPts val="0"/>
                        </a:spcBef>
                        <a:spcAft>
                          <a:spcPts val="0"/>
                        </a:spcAft>
                      </a:pPr>
                      <a:r>
                        <a:rPr lang="en-GB" sz="1400" b="0" dirty="0">
                          <a:solidFill>
                            <a:schemeClr val="tx1"/>
                          </a:solidFill>
                          <a:effectLst/>
                          <a:latin typeface="Calibri" panose="020F0502020204030204" pitchFamily="34" charset="0"/>
                          <a:cs typeface="Calibri" panose="020F0502020204030204" pitchFamily="34" charset="0"/>
                        </a:rPr>
                        <a:t>(Commenter)</a:t>
                      </a:r>
                      <a:endParaRPr lang="en-US" sz="1400" b="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52584" marR="52584" marT="0" marB="0">
                    <a:solidFill>
                      <a:schemeClr val="bg1"/>
                    </a:solidFill>
                  </a:tcPr>
                </a:tc>
                <a:tc>
                  <a:txBody>
                    <a:bodyPr/>
                    <a:lstStyle/>
                    <a:p>
                      <a:pPr marL="0" marR="0">
                        <a:spcBef>
                          <a:spcPts val="0"/>
                        </a:spcBef>
                        <a:spcAft>
                          <a:spcPts val="0"/>
                        </a:spcAft>
                      </a:pPr>
                      <a:r>
                        <a:rPr lang="en-GB" sz="1400" b="0" dirty="0">
                          <a:solidFill>
                            <a:schemeClr val="tx1"/>
                          </a:solidFill>
                          <a:effectLst/>
                          <a:latin typeface="Calibri" panose="020F0502020204030204" pitchFamily="34" charset="0"/>
                          <a:cs typeface="Calibri" panose="020F0502020204030204" pitchFamily="34" charset="0"/>
                        </a:rPr>
                        <a:t>Clause/ Page</a:t>
                      </a:r>
                      <a:endParaRPr lang="en-US" sz="1400" b="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52584" marR="52584" marT="0" marB="0">
                    <a:solidFill>
                      <a:schemeClr val="bg1"/>
                    </a:solidFill>
                  </a:tcPr>
                </a:tc>
                <a:tc>
                  <a:txBody>
                    <a:bodyPr/>
                    <a:lstStyle/>
                    <a:p>
                      <a:pPr marL="0" marR="0">
                        <a:spcBef>
                          <a:spcPts val="0"/>
                        </a:spcBef>
                        <a:spcAft>
                          <a:spcPts val="0"/>
                        </a:spcAft>
                      </a:pPr>
                      <a:r>
                        <a:rPr lang="en-GB" sz="1400" b="0">
                          <a:solidFill>
                            <a:schemeClr val="tx1"/>
                          </a:solidFill>
                          <a:effectLst/>
                          <a:latin typeface="Calibri" panose="020F0502020204030204" pitchFamily="34" charset="0"/>
                          <a:cs typeface="Calibri" panose="020F0502020204030204" pitchFamily="34" charset="0"/>
                        </a:rPr>
                        <a:t>Comment</a:t>
                      </a:r>
                      <a:endParaRPr lang="en-US" sz="1400" b="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52584" marR="52584" marT="0" marB="0">
                    <a:solidFill>
                      <a:schemeClr val="bg1"/>
                    </a:solidFill>
                  </a:tcPr>
                </a:tc>
                <a:tc>
                  <a:txBody>
                    <a:bodyPr/>
                    <a:lstStyle/>
                    <a:p>
                      <a:pPr marL="0" marR="0">
                        <a:spcBef>
                          <a:spcPts val="0"/>
                        </a:spcBef>
                        <a:spcAft>
                          <a:spcPts val="0"/>
                        </a:spcAft>
                      </a:pPr>
                      <a:r>
                        <a:rPr lang="en-GB" sz="1400" b="0" dirty="0">
                          <a:solidFill>
                            <a:schemeClr val="tx1"/>
                          </a:solidFill>
                          <a:effectLst/>
                          <a:latin typeface="Calibri" panose="020F0502020204030204" pitchFamily="34" charset="0"/>
                          <a:cs typeface="Calibri" panose="020F0502020204030204" pitchFamily="34" charset="0"/>
                        </a:rPr>
                        <a:t>Proposed Change</a:t>
                      </a:r>
                      <a:endParaRPr lang="en-US" sz="1400" b="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52584" marR="52584" marT="0" marB="0">
                    <a:solidFill>
                      <a:schemeClr val="bg1"/>
                    </a:solidFill>
                  </a:tcPr>
                </a:tc>
                <a:extLst>
                  <a:ext uri="{0D108BD9-81ED-4DB2-BD59-A6C34878D82A}">
                    <a16:rowId xmlns:a16="http://schemas.microsoft.com/office/drawing/2014/main" val="296622493"/>
                  </a:ext>
                </a:extLst>
              </a:tr>
              <a:tr h="3727599">
                <a:tc>
                  <a:txBody>
                    <a:bodyPr/>
                    <a:lstStyle/>
                    <a:p>
                      <a:pPr marL="0" marR="0">
                        <a:spcBef>
                          <a:spcPts val="0"/>
                        </a:spcBef>
                        <a:spcAft>
                          <a:spcPts val="0"/>
                        </a:spcAft>
                      </a:pPr>
                      <a:r>
                        <a:rPr lang="en-GB" sz="1400" dirty="0">
                          <a:solidFill>
                            <a:schemeClr val="tx1"/>
                          </a:solidFill>
                          <a:effectLst/>
                          <a:latin typeface="Calibri" panose="020F0502020204030204" pitchFamily="34" charset="0"/>
                          <a:cs typeface="Calibri" panose="020F0502020204030204" pitchFamily="34" charset="0"/>
                        </a:rPr>
                        <a:t>3283</a:t>
                      </a:r>
                      <a:endParaRPr lang="en-US" sz="1400" dirty="0">
                        <a:solidFill>
                          <a:schemeClr val="tx1"/>
                        </a:solidFill>
                        <a:effectLst/>
                        <a:latin typeface="Calibri" panose="020F0502020204030204" pitchFamily="34" charset="0"/>
                        <a:cs typeface="Calibri" panose="020F0502020204030204" pitchFamily="34" charset="0"/>
                      </a:endParaRPr>
                    </a:p>
                    <a:p>
                      <a:pPr marL="0" marR="0">
                        <a:spcBef>
                          <a:spcPts val="0"/>
                        </a:spcBef>
                        <a:spcAft>
                          <a:spcPts val="0"/>
                        </a:spcAft>
                      </a:pPr>
                      <a:r>
                        <a:rPr lang="en-GB" sz="1400" dirty="0">
                          <a:solidFill>
                            <a:schemeClr val="tx1"/>
                          </a:solidFill>
                          <a:effectLst/>
                          <a:latin typeface="Calibri" panose="020F0502020204030204" pitchFamily="34" charset="0"/>
                          <a:cs typeface="Calibri" panose="020F0502020204030204" pitchFamily="34" charset="0"/>
                        </a:rPr>
                        <a:t> </a:t>
                      </a:r>
                      <a:endParaRPr lang="en-US" sz="1400" dirty="0">
                        <a:solidFill>
                          <a:schemeClr val="tx1"/>
                        </a:solidFill>
                        <a:effectLst/>
                        <a:latin typeface="Calibri" panose="020F0502020204030204" pitchFamily="34" charset="0"/>
                        <a:cs typeface="Calibri" panose="020F0502020204030204" pitchFamily="34" charset="0"/>
                      </a:endParaRPr>
                    </a:p>
                    <a:p>
                      <a:pPr marL="0" marR="0">
                        <a:spcBef>
                          <a:spcPts val="0"/>
                        </a:spcBef>
                        <a:spcAft>
                          <a:spcPts val="0"/>
                        </a:spcAft>
                      </a:pPr>
                      <a:r>
                        <a:rPr lang="en-GB" sz="1400" dirty="0">
                          <a:solidFill>
                            <a:schemeClr val="tx1"/>
                          </a:solidFill>
                          <a:effectLst/>
                          <a:latin typeface="Calibri" panose="020F0502020204030204" pitchFamily="34" charset="0"/>
                          <a:cs typeface="Calibri" panose="020F0502020204030204" pitchFamily="34" charset="0"/>
                        </a:rPr>
                        <a:t>(Mark Rison)</a:t>
                      </a:r>
                      <a:endParaRPr lang="en-US" sz="1400" dirty="0">
                        <a:solidFill>
                          <a:schemeClr val="tx1"/>
                        </a:solidFill>
                        <a:effectLst/>
                        <a:latin typeface="Calibri" panose="020F0502020204030204" pitchFamily="34" charset="0"/>
                        <a:cs typeface="Calibri" panose="020F0502020204030204" pitchFamily="34" charset="0"/>
                      </a:endParaRPr>
                    </a:p>
                    <a:p>
                      <a:pPr marL="0" marR="0">
                        <a:spcBef>
                          <a:spcPts val="0"/>
                        </a:spcBef>
                        <a:spcAft>
                          <a:spcPts val="0"/>
                        </a:spcAft>
                      </a:pPr>
                      <a:r>
                        <a:rPr lang="en-GB" sz="1400" dirty="0">
                          <a:solidFill>
                            <a:schemeClr val="tx1"/>
                          </a:solidFill>
                          <a:effectLst/>
                          <a:latin typeface="Calibri" panose="020F0502020204030204" pitchFamily="34" charset="0"/>
                          <a:cs typeface="Calibri" panose="020F0502020204030204" pitchFamily="34" charset="0"/>
                        </a:rPr>
                        <a:t> </a:t>
                      </a:r>
                      <a:endParaRPr lang="en-US" sz="14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52584" marR="52584" marT="0" marB="0">
                    <a:solidFill>
                      <a:schemeClr val="bg1"/>
                    </a:solidFill>
                  </a:tcPr>
                </a:tc>
                <a:tc>
                  <a:txBody>
                    <a:bodyPr/>
                    <a:lstStyle/>
                    <a:p>
                      <a:pPr marL="0" marR="0">
                        <a:spcBef>
                          <a:spcPts val="0"/>
                        </a:spcBef>
                        <a:spcAft>
                          <a:spcPts val="0"/>
                        </a:spcAft>
                      </a:pPr>
                      <a:r>
                        <a:rPr lang="en-GB" sz="1200" dirty="0">
                          <a:effectLst/>
                          <a:latin typeface="Calibri" panose="020F0502020204030204" pitchFamily="34" charset="0"/>
                          <a:cs typeface="Calibri" panose="020F0502020204030204" pitchFamily="34" charset="0"/>
                        </a:rPr>
                        <a:t>30</a:t>
                      </a:r>
                    </a:p>
                    <a:p>
                      <a:pPr marL="0" marR="0">
                        <a:spcBef>
                          <a:spcPts val="0"/>
                        </a:spcBef>
                        <a:spcAft>
                          <a:spcPts val="0"/>
                        </a:spcAft>
                      </a:pPr>
                      <a:r>
                        <a:rPr lang="en-GB" sz="1200" dirty="0">
                          <a:effectLst/>
                          <a:latin typeface="Calibri" panose="020F0502020204030204" pitchFamily="34" charset="0"/>
                          <a:cs typeface="Calibri" panose="020F0502020204030204" pitchFamily="34" charset="0"/>
                        </a:rPr>
                        <a:t>/ -</a:t>
                      </a:r>
                      <a:endParaRPr lang="en-US" sz="1200" dirty="0">
                        <a:effectLst/>
                        <a:latin typeface="Calibri" panose="020F0502020204030204" pitchFamily="34" charset="0"/>
                        <a:cs typeface="Calibri" panose="020F0502020204030204" pitchFamily="34" charset="0"/>
                      </a:endParaRPr>
                    </a:p>
                    <a:p>
                      <a:pPr marL="0" marR="0">
                        <a:spcBef>
                          <a:spcPts val="0"/>
                        </a:spcBef>
                        <a:spcAft>
                          <a:spcPts val="0"/>
                        </a:spcAft>
                      </a:pPr>
                      <a:r>
                        <a:rPr lang="en-GB" sz="1200" dirty="0">
                          <a:effectLst/>
                          <a:latin typeface="Calibri" panose="020F0502020204030204" pitchFamily="34" charset="0"/>
                          <a:cs typeface="Calibri" panose="020F0502020204030204" pitchFamily="34" charset="0"/>
                        </a:rPr>
                        <a:t> </a:t>
                      </a:r>
                      <a:endParaRPr lang="en-US" sz="1200" dirty="0">
                        <a:effectLst/>
                        <a:latin typeface="Calibri" panose="020F0502020204030204" pitchFamily="34" charset="0"/>
                        <a:cs typeface="Calibri" panose="020F0502020204030204" pitchFamily="34" charset="0"/>
                      </a:endParaRPr>
                    </a:p>
                    <a:p>
                      <a:pPr marL="0" marR="0">
                        <a:spcBef>
                          <a:spcPts val="0"/>
                        </a:spcBef>
                        <a:spcAft>
                          <a:spcPts val="0"/>
                        </a:spcAft>
                      </a:pPr>
                      <a:r>
                        <a:rPr lang="en-GB" sz="1200" dirty="0">
                          <a:effectLst/>
                          <a:latin typeface="Calibri" panose="020F0502020204030204" pitchFamily="34" charset="0"/>
                          <a:cs typeface="Calibri" panose="020F0502020204030204" pitchFamily="34" charset="0"/>
                        </a:rPr>
                        <a:t> </a:t>
                      </a:r>
                      <a:endParaRPr lang="en-US" sz="1200" dirty="0">
                        <a:effectLst/>
                        <a:latin typeface="Calibri" panose="020F0502020204030204" pitchFamily="34" charset="0"/>
                        <a:ea typeface="Times New Roman" panose="02020603050405020304" pitchFamily="18" charset="0"/>
                        <a:cs typeface="Calibri" panose="020F0502020204030204" pitchFamily="34" charset="0"/>
                      </a:endParaRPr>
                    </a:p>
                  </a:txBody>
                  <a:tcPr marL="52584" marR="52584" marT="0" marB="0">
                    <a:solidFill>
                      <a:schemeClr val="bg1"/>
                    </a:solidFill>
                  </a:tcPr>
                </a:tc>
                <a:tc>
                  <a:txBody>
                    <a:bodyPr/>
                    <a:lstStyle/>
                    <a:p>
                      <a:pPr marL="0" marR="0">
                        <a:spcBef>
                          <a:spcPts val="0"/>
                        </a:spcBef>
                        <a:spcAft>
                          <a:spcPts val="0"/>
                        </a:spcAft>
                      </a:pPr>
                      <a:r>
                        <a:rPr lang="en-US" sz="1400" dirty="0">
                          <a:effectLst/>
                          <a:latin typeface="Calibri" panose="020F0502020204030204" pitchFamily="34" charset="0"/>
                          <a:ea typeface="Times New Roman" panose="02020603050405020304" pitchFamily="18" charset="0"/>
                          <a:cs typeface="Calibri" panose="020F0502020204030204" pitchFamily="34" charset="0"/>
                        </a:rPr>
                        <a:t>MC-OOK is just an example way of generating waveforms, but the actual requirements on the OOK used for WUR are not specified</a:t>
                      </a:r>
                    </a:p>
                  </a:txBody>
                  <a:tcPr marL="52584" marR="52584" marT="0" marB="0">
                    <a:solidFill>
                      <a:schemeClr val="bg1"/>
                    </a:solidFill>
                  </a:tcPr>
                </a:tc>
                <a:tc>
                  <a:txBody>
                    <a:bodyPr/>
                    <a:lstStyle/>
                    <a:p>
                      <a:pPr marL="0" marR="0">
                        <a:spcBef>
                          <a:spcPts val="0"/>
                        </a:spcBef>
                        <a:spcAft>
                          <a:spcPts val="0"/>
                        </a:spcAft>
                      </a:pPr>
                      <a:r>
                        <a:rPr lang="en-US" sz="1400" dirty="0">
                          <a:effectLst/>
                          <a:latin typeface="Calibri" panose="020F0502020204030204" pitchFamily="34" charset="0"/>
                          <a:cs typeface="Calibri" panose="020F0502020204030204" pitchFamily="34" charset="0"/>
                        </a:rPr>
                        <a:t>Add a subclause defining the "</a:t>
                      </a:r>
                      <a:r>
                        <a:rPr lang="en-US" sz="1400" dirty="0" err="1">
                          <a:effectLst/>
                          <a:latin typeface="Calibri" panose="020F0502020204030204" pitchFamily="34" charset="0"/>
                          <a:cs typeface="Calibri" panose="020F0502020204030204" pitchFamily="34" charset="0"/>
                        </a:rPr>
                        <a:t>shall"s</a:t>
                      </a:r>
                      <a:r>
                        <a:rPr lang="en-US" sz="1400" dirty="0">
                          <a:effectLst/>
                          <a:latin typeface="Calibri" panose="020F0502020204030204" pitchFamily="34" charset="0"/>
                          <a:cs typeface="Calibri" panose="020F0502020204030204" pitchFamily="34" charset="0"/>
                        </a:rPr>
                        <a:t> for WUR PPDUs, and then give MC-OOK as the "should" way to generate them</a:t>
                      </a:r>
                    </a:p>
                  </a:txBody>
                  <a:tcPr marL="52584" marR="52584" marT="0" marB="0">
                    <a:solidFill>
                      <a:schemeClr val="bg1"/>
                    </a:solidFill>
                  </a:tcPr>
                </a:tc>
                <a:extLst>
                  <a:ext uri="{0D108BD9-81ED-4DB2-BD59-A6C34878D82A}">
                    <a16:rowId xmlns:a16="http://schemas.microsoft.com/office/drawing/2014/main" val="1748504865"/>
                  </a:ext>
                </a:extLst>
              </a:tr>
            </a:tbl>
          </a:graphicData>
        </a:graphic>
      </p:graphicFrame>
    </p:spTree>
    <p:extLst>
      <p:ext uri="{BB962C8B-B14F-4D97-AF65-F5344CB8AC3E}">
        <p14:creationId xmlns:p14="http://schemas.microsoft.com/office/powerpoint/2010/main" val="332571837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3232" y="356616"/>
            <a:ext cx="2589203" cy="273050"/>
          </a:xfrm>
        </p:spPr>
        <p:txBody>
          <a:bodyPr/>
          <a:lstStyle/>
          <a:p>
            <a:r>
              <a:rPr lang="en-US" dirty="0"/>
              <a:t>November 2022</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Sean Coffey, Realtek</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22</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latin typeface="Calibri" pitchFamily="34" charset="0"/>
              </a:rPr>
              <a:t>CIDs—X</a:t>
            </a:r>
          </a:p>
        </p:txBody>
      </p:sp>
      <p:sp>
        <p:nvSpPr>
          <p:cNvPr id="4098" name="Rectangle 2"/>
          <p:cNvSpPr>
            <a:spLocks noGrp="1" noChangeArrowheads="1"/>
          </p:cNvSpPr>
          <p:nvPr>
            <p:ph type="body" idx="1"/>
          </p:nvPr>
        </p:nvSpPr>
        <p:spPr>
          <a:xfrm>
            <a:off x="685800" y="1981199"/>
            <a:ext cx="8458200" cy="4494213"/>
          </a:xfrm>
          <a:ln/>
        </p:spPr>
        <p:txBody>
          <a:bodyPr/>
          <a:lstStyle/>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600" b="0" dirty="0">
              <a:latin typeface="Calibri" pitchFamily="34" charset="0"/>
            </a:endParaRP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600" b="0" dirty="0">
              <a:latin typeface="Calibri" pitchFamily="34" charset="0"/>
            </a:endParaRPr>
          </a:p>
        </p:txBody>
      </p:sp>
      <p:graphicFrame>
        <p:nvGraphicFramePr>
          <p:cNvPr id="2" name="Table 1">
            <a:extLst>
              <a:ext uri="{FF2B5EF4-FFF2-40B4-BE49-F238E27FC236}">
                <a16:creationId xmlns:a16="http://schemas.microsoft.com/office/drawing/2014/main" id="{20754198-E35F-25EB-AC57-260ABCDF6D80}"/>
              </a:ext>
            </a:extLst>
          </p:cNvPr>
          <p:cNvGraphicFramePr>
            <a:graphicFrameLocks noGrp="1"/>
          </p:cNvGraphicFramePr>
          <p:nvPr>
            <p:extLst>
              <p:ext uri="{D42A27DB-BD31-4B8C-83A1-F6EECF244321}">
                <p14:modId xmlns:p14="http://schemas.microsoft.com/office/powerpoint/2010/main" val="1234174636"/>
              </p:ext>
            </p:extLst>
          </p:nvPr>
        </p:nvGraphicFramePr>
        <p:xfrm>
          <a:off x="713232" y="1981200"/>
          <a:ext cx="7744969" cy="4154319"/>
        </p:xfrm>
        <a:graphic>
          <a:graphicData uri="http://schemas.openxmlformats.org/drawingml/2006/table">
            <a:tbl>
              <a:tblPr firstRow="1" firstCol="1" bandRow="1">
                <a:tableStyleId>{5C22544A-7EE6-4342-B048-85BDC9FD1C3A}</a:tableStyleId>
              </a:tblPr>
              <a:tblGrid>
                <a:gridCol w="1115568">
                  <a:extLst>
                    <a:ext uri="{9D8B030D-6E8A-4147-A177-3AD203B41FA5}">
                      <a16:colId xmlns:a16="http://schemas.microsoft.com/office/drawing/2014/main" val="1611544969"/>
                    </a:ext>
                  </a:extLst>
                </a:gridCol>
                <a:gridCol w="838200">
                  <a:extLst>
                    <a:ext uri="{9D8B030D-6E8A-4147-A177-3AD203B41FA5}">
                      <a16:colId xmlns:a16="http://schemas.microsoft.com/office/drawing/2014/main" val="2736956741"/>
                    </a:ext>
                  </a:extLst>
                </a:gridCol>
                <a:gridCol w="2743200">
                  <a:extLst>
                    <a:ext uri="{9D8B030D-6E8A-4147-A177-3AD203B41FA5}">
                      <a16:colId xmlns:a16="http://schemas.microsoft.com/office/drawing/2014/main" val="3573992004"/>
                    </a:ext>
                  </a:extLst>
                </a:gridCol>
                <a:gridCol w="3048001">
                  <a:extLst>
                    <a:ext uri="{9D8B030D-6E8A-4147-A177-3AD203B41FA5}">
                      <a16:colId xmlns:a16="http://schemas.microsoft.com/office/drawing/2014/main" val="1039740364"/>
                    </a:ext>
                  </a:extLst>
                </a:gridCol>
              </a:tblGrid>
              <a:tr h="385614">
                <a:tc>
                  <a:txBody>
                    <a:bodyPr/>
                    <a:lstStyle/>
                    <a:p>
                      <a:pPr marL="0" marR="0">
                        <a:spcBef>
                          <a:spcPts val="0"/>
                        </a:spcBef>
                        <a:spcAft>
                          <a:spcPts val="0"/>
                        </a:spcAft>
                      </a:pPr>
                      <a:r>
                        <a:rPr lang="en-GB" sz="1400" b="0" dirty="0">
                          <a:solidFill>
                            <a:schemeClr val="tx1"/>
                          </a:solidFill>
                          <a:effectLst/>
                          <a:latin typeface="Calibri" panose="020F0502020204030204" pitchFamily="34" charset="0"/>
                          <a:cs typeface="Calibri" panose="020F0502020204030204" pitchFamily="34" charset="0"/>
                        </a:rPr>
                        <a:t>CID</a:t>
                      </a:r>
                      <a:endParaRPr lang="en-US" sz="1400" b="0" dirty="0">
                        <a:solidFill>
                          <a:schemeClr val="tx1"/>
                        </a:solidFill>
                        <a:effectLst/>
                        <a:latin typeface="Calibri" panose="020F0502020204030204" pitchFamily="34" charset="0"/>
                        <a:cs typeface="Calibri" panose="020F0502020204030204" pitchFamily="34" charset="0"/>
                      </a:endParaRPr>
                    </a:p>
                    <a:p>
                      <a:pPr marL="0" marR="0">
                        <a:spcBef>
                          <a:spcPts val="0"/>
                        </a:spcBef>
                        <a:spcAft>
                          <a:spcPts val="0"/>
                        </a:spcAft>
                      </a:pPr>
                      <a:r>
                        <a:rPr lang="en-GB" sz="1400" b="0" dirty="0">
                          <a:solidFill>
                            <a:schemeClr val="tx1"/>
                          </a:solidFill>
                          <a:effectLst/>
                          <a:latin typeface="Calibri" panose="020F0502020204030204" pitchFamily="34" charset="0"/>
                          <a:cs typeface="Calibri" panose="020F0502020204030204" pitchFamily="34" charset="0"/>
                        </a:rPr>
                        <a:t>(Commenter)</a:t>
                      </a:r>
                      <a:endParaRPr lang="en-US" sz="1400" b="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52584" marR="52584" marT="0" marB="0">
                    <a:solidFill>
                      <a:schemeClr val="bg1"/>
                    </a:solidFill>
                  </a:tcPr>
                </a:tc>
                <a:tc>
                  <a:txBody>
                    <a:bodyPr/>
                    <a:lstStyle/>
                    <a:p>
                      <a:pPr marL="0" marR="0">
                        <a:spcBef>
                          <a:spcPts val="0"/>
                        </a:spcBef>
                        <a:spcAft>
                          <a:spcPts val="0"/>
                        </a:spcAft>
                      </a:pPr>
                      <a:r>
                        <a:rPr lang="en-GB" sz="1400" b="0" dirty="0">
                          <a:solidFill>
                            <a:schemeClr val="tx1"/>
                          </a:solidFill>
                          <a:effectLst/>
                          <a:latin typeface="Calibri" panose="020F0502020204030204" pitchFamily="34" charset="0"/>
                          <a:cs typeface="Calibri" panose="020F0502020204030204" pitchFamily="34" charset="0"/>
                        </a:rPr>
                        <a:t>Clause/ Page</a:t>
                      </a:r>
                      <a:endParaRPr lang="en-US" sz="1400" b="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52584" marR="52584" marT="0" marB="0">
                    <a:solidFill>
                      <a:schemeClr val="bg1"/>
                    </a:solidFill>
                  </a:tcPr>
                </a:tc>
                <a:tc>
                  <a:txBody>
                    <a:bodyPr/>
                    <a:lstStyle/>
                    <a:p>
                      <a:pPr marL="0" marR="0">
                        <a:spcBef>
                          <a:spcPts val="0"/>
                        </a:spcBef>
                        <a:spcAft>
                          <a:spcPts val="0"/>
                        </a:spcAft>
                      </a:pPr>
                      <a:r>
                        <a:rPr lang="en-GB" sz="1400" b="0">
                          <a:solidFill>
                            <a:schemeClr val="tx1"/>
                          </a:solidFill>
                          <a:effectLst/>
                          <a:latin typeface="Calibri" panose="020F0502020204030204" pitchFamily="34" charset="0"/>
                          <a:cs typeface="Calibri" panose="020F0502020204030204" pitchFamily="34" charset="0"/>
                        </a:rPr>
                        <a:t>Comment</a:t>
                      </a:r>
                      <a:endParaRPr lang="en-US" sz="1400" b="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52584" marR="52584" marT="0" marB="0">
                    <a:solidFill>
                      <a:schemeClr val="bg1"/>
                    </a:solidFill>
                  </a:tcPr>
                </a:tc>
                <a:tc>
                  <a:txBody>
                    <a:bodyPr/>
                    <a:lstStyle/>
                    <a:p>
                      <a:pPr marL="0" marR="0">
                        <a:spcBef>
                          <a:spcPts val="0"/>
                        </a:spcBef>
                        <a:spcAft>
                          <a:spcPts val="0"/>
                        </a:spcAft>
                      </a:pPr>
                      <a:r>
                        <a:rPr lang="en-GB" sz="1400" b="0" dirty="0">
                          <a:solidFill>
                            <a:schemeClr val="tx1"/>
                          </a:solidFill>
                          <a:effectLst/>
                          <a:latin typeface="Calibri" panose="020F0502020204030204" pitchFamily="34" charset="0"/>
                          <a:cs typeface="Calibri" panose="020F0502020204030204" pitchFamily="34" charset="0"/>
                        </a:rPr>
                        <a:t>Proposed Change</a:t>
                      </a:r>
                      <a:endParaRPr lang="en-US" sz="1400" b="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52584" marR="52584" marT="0" marB="0">
                    <a:solidFill>
                      <a:schemeClr val="bg1"/>
                    </a:solidFill>
                  </a:tcPr>
                </a:tc>
                <a:extLst>
                  <a:ext uri="{0D108BD9-81ED-4DB2-BD59-A6C34878D82A}">
                    <a16:rowId xmlns:a16="http://schemas.microsoft.com/office/drawing/2014/main" val="296622493"/>
                  </a:ext>
                </a:extLst>
              </a:tr>
              <a:tr h="3727599">
                <a:tc>
                  <a:txBody>
                    <a:bodyPr/>
                    <a:lstStyle/>
                    <a:p>
                      <a:pPr marL="0" marR="0">
                        <a:spcBef>
                          <a:spcPts val="0"/>
                        </a:spcBef>
                        <a:spcAft>
                          <a:spcPts val="0"/>
                        </a:spcAft>
                      </a:pPr>
                      <a:r>
                        <a:rPr lang="en-GB" sz="1400" dirty="0">
                          <a:solidFill>
                            <a:schemeClr val="tx1"/>
                          </a:solidFill>
                          <a:effectLst/>
                          <a:latin typeface="Calibri" panose="020F0502020204030204" pitchFamily="34" charset="0"/>
                          <a:cs typeface="Calibri" panose="020F0502020204030204" pitchFamily="34" charset="0"/>
                        </a:rPr>
                        <a:t>3458</a:t>
                      </a:r>
                      <a:endParaRPr lang="en-US" sz="1400" dirty="0">
                        <a:solidFill>
                          <a:schemeClr val="tx1"/>
                        </a:solidFill>
                        <a:effectLst/>
                        <a:latin typeface="Calibri" panose="020F0502020204030204" pitchFamily="34" charset="0"/>
                        <a:cs typeface="Calibri" panose="020F0502020204030204" pitchFamily="34" charset="0"/>
                      </a:endParaRPr>
                    </a:p>
                    <a:p>
                      <a:pPr marL="0" marR="0">
                        <a:spcBef>
                          <a:spcPts val="0"/>
                        </a:spcBef>
                        <a:spcAft>
                          <a:spcPts val="0"/>
                        </a:spcAft>
                      </a:pPr>
                      <a:r>
                        <a:rPr lang="en-GB" sz="1400" dirty="0">
                          <a:solidFill>
                            <a:schemeClr val="tx1"/>
                          </a:solidFill>
                          <a:effectLst/>
                          <a:latin typeface="Calibri" panose="020F0502020204030204" pitchFamily="34" charset="0"/>
                          <a:cs typeface="Calibri" panose="020F0502020204030204" pitchFamily="34" charset="0"/>
                        </a:rPr>
                        <a:t> </a:t>
                      </a:r>
                      <a:endParaRPr lang="en-US" sz="1400" dirty="0">
                        <a:solidFill>
                          <a:schemeClr val="tx1"/>
                        </a:solidFill>
                        <a:effectLst/>
                        <a:latin typeface="Calibri" panose="020F0502020204030204" pitchFamily="34" charset="0"/>
                        <a:cs typeface="Calibri" panose="020F0502020204030204" pitchFamily="34" charset="0"/>
                      </a:endParaRPr>
                    </a:p>
                    <a:p>
                      <a:pPr marL="0" marR="0">
                        <a:spcBef>
                          <a:spcPts val="0"/>
                        </a:spcBef>
                        <a:spcAft>
                          <a:spcPts val="0"/>
                        </a:spcAft>
                      </a:pPr>
                      <a:r>
                        <a:rPr lang="en-GB" sz="1400" dirty="0">
                          <a:solidFill>
                            <a:schemeClr val="tx1"/>
                          </a:solidFill>
                          <a:effectLst/>
                          <a:latin typeface="Calibri" panose="020F0502020204030204" pitchFamily="34" charset="0"/>
                          <a:cs typeface="Calibri" panose="020F0502020204030204" pitchFamily="34" charset="0"/>
                        </a:rPr>
                        <a:t>(Mark Rison)</a:t>
                      </a:r>
                      <a:endParaRPr lang="en-US" sz="1400" dirty="0">
                        <a:solidFill>
                          <a:schemeClr val="tx1"/>
                        </a:solidFill>
                        <a:effectLst/>
                        <a:latin typeface="Calibri" panose="020F0502020204030204" pitchFamily="34" charset="0"/>
                        <a:cs typeface="Calibri" panose="020F0502020204030204" pitchFamily="34" charset="0"/>
                      </a:endParaRPr>
                    </a:p>
                    <a:p>
                      <a:pPr marL="0" marR="0">
                        <a:spcBef>
                          <a:spcPts val="0"/>
                        </a:spcBef>
                        <a:spcAft>
                          <a:spcPts val="0"/>
                        </a:spcAft>
                      </a:pPr>
                      <a:r>
                        <a:rPr lang="en-GB" sz="1400" dirty="0">
                          <a:solidFill>
                            <a:schemeClr val="tx1"/>
                          </a:solidFill>
                          <a:effectLst/>
                          <a:latin typeface="Calibri" panose="020F0502020204030204" pitchFamily="34" charset="0"/>
                          <a:cs typeface="Calibri" panose="020F0502020204030204" pitchFamily="34" charset="0"/>
                        </a:rPr>
                        <a:t> </a:t>
                      </a:r>
                      <a:endParaRPr lang="en-US" sz="14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52584" marR="52584" marT="0" marB="0">
                    <a:solidFill>
                      <a:schemeClr val="bg1"/>
                    </a:solidFill>
                  </a:tcPr>
                </a:tc>
                <a:tc>
                  <a:txBody>
                    <a:bodyPr/>
                    <a:lstStyle/>
                    <a:p>
                      <a:pPr marL="0" marR="0">
                        <a:spcBef>
                          <a:spcPts val="0"/>
                        </a:spcBef>
                        <a:spcAft>
                          <a:spcPts val="0"/>
                        </a:spcAft>
                      </a:pPr>
                      <a:r>
                        <a:rPr lang="en-GB" sz="1200" dirty="0">
                          <a:effectLst/>
                          <a:latin typeface="Calibri" panose="020F0502020204030204" pitchFamily="34" charset="0"/>
                          <a:cs typeface="Calibri" panose="020F0502020204030204" pitchFamily="34" charset="0"/>
                        </a:rPr>
                        <a:t>30 / 4579.1</a:t>
                      </a:r>
                      <a:endParaRPr lang="en-US" sz="1200" dirty="0">
                        <a:effectLst/>
                        <a:latin typeface="Calibri" panose="020F0502020204030204" pitchFamily="34" charset="0"/>
                        <a:cs typeface="Calibri" panose="020F0502020204030204" pitchFamily="34" charset="0"/>
                      </a:endParaRPr>
                    </a:p>
                    <a:p>
                      <a:pPr marL="0" marR="0">
                        <a:spcBef>
                          <a:spcPts val="0"/>
                        </a:spcBef>
                        <a:spcAft>
                          <a:spcPts val="0"/>
                        </a:spcAft>
                      </a:pPr>
                      <a:r>
                        <a:rPr lang="en-GB" sz="1200" dirty="0">
                          <a:effectLst/>
                          <a:latin typeface="Calibri" panose="020F0502020204030204" pitchFamily="34" charset="0"/>
                          <a:cs typeface="Calibri" panose="020F0502020204030204" pitchFamily="34" charset="0"/>
                        </a:rPr>
                        <a:t> </a:t>
                      </a:r>
                      <a:endParaRPr lang="en-US" sz="1200" dirty="0">
                        <a:effectLst/>
                        <a:latin typeface="Calibri" panose="020F0502020204030204" pitchFamily="34" charset="0"/>
                        <a:cs typeface="Calibri" panose="020F0502020204030204" pitchFamily="34" charset="0"/>
                      </a:endParaRPr>
                    </a:p>
                    <a:p>
                      <a:pPr marL="0" marR="0">
                        <a:spcBef>
                          <a:spcPts val="0"/>
                        </a:spcBef>
                        <a:spcAft>
                          <a:spcPts val="0"/>
                        </a:spcAft>
                      </a:pPr>
                      <a:r>
                        <a:rPr lang="en-GB" sz="1200" dirty="0">
                          <a:effectLst/>
                          <a:latin typeface="Calibri" panose="020F0502020204030204" pitchFamily="34" charset="0"/>
                          <a:cs typeface="Calibri" panose="020F0502020204030204" pitchFamily="34" charset="0"/>
                        </a:rPr>
                        <a:t> </a:t>
                      </a:r>
                      <a:endParaRPr lang="en-US" sz="1200" dirty="0">
                        <a:effectLst/>
                        <a:latin typeface="Calibri" panose="020F0502020204030204" pitchFamily="34" charset="0"/>
                        <a:ea typeface="Times New Roman" panose="02020603050405020304" pitchFamily="18" charset="0"/>
                        <a:cs typeface="Calibri" panose="020F0502020204030204" pitchFamily="34" charset="0"/>
                      </a:endParaRPr>
                    </a:p>
                  </a:txBody>
                  <a:tcPr marL="52584" marR="52584" marT="0" marB="0">
                    <a:solidFill>
                      <a:schemeClr val="bg1"/>
                    </a:solidFill>
                  </a:tcPr>
                </a:tc>
                <a:tc>
                  <a:txBody>
                    <a:bodyPr/>
                    <a:lstStyle/>
                    <a:p>
                      <a:pPr marL="0" marR="0">
                        <a:spcBef>
                          <a:spcPts val="0"/>
                        </a:spcBef>
                        <a:spcAft>
                          <a:spcPts val="0"/>
                        </a:spcAft>
                      </a:pPr>
                      <a:r>
                        <a:rPr lang="en-US" sz="1400" dirty="0">
                          <a:effectLst/>
                          <a:latin typeface="Calibri" panose="020F0502020204030204" pitchFamily="34" charset="0"/>
                          <a:ea typeface="Times New Roman" panose="02020603050405020304" pitchFamily="18" charset="0"/>
                          <a:cs typeface="Calibri" panose="020F0502020204030204" pitchFamily="34" charset="0"/>
                        </a:rPr>
                        <a:t>MC-OOK is a strange definition.  Is MC-OOK symbol different than regular OOK symbols, particularly the definition of MC-OOK OFF symbol sounds rather strange.</a:t>
                      </a:r>
                    </a:p>
                  </a:txBody>
                  <a:tcPr marL="52584" marR="52584" marT="0" marB="0">
                    <a:solidFill>
                      <a:schemeClr val="bg1"/>
                    </a:solidFill>
                  </a:tcPr>
                </a:tc>
                <a:tc>
                  <a:txBody>
                    <a:bodyPr/>
                    <a:lstStyle/>
                    <a:p>
                      <a:pPr marL="0" marR="0">
                        <a:spcBef>
                          <a:spcPts val="0"/>
                        </a:spcBef>
                        <a:spcAft>
                          <a:spcPts val="0"/>
                        </a:spcAft>
                      </a:pPr>
                      <a:r>
                        <a:rPr lang="en-US" sz="1400" dirty="0">
                          <a:effectLst/>
                          <a:latin typeface="Calibri" panose="020F0502020204030204" pitchFamily="34" charset="0"/>
                          <a:cs typeface="Calibri" panose="020F0502020204030204" pitchFamily="34" charset="0"/>
                        </a:rPr>
                        <a:t>Make the changes shown in 22/1035r1</a:t>
                      </a:r>
                    </a:p>
                  </a:txBody>
                  <a:tcPr marL="52584" marR="52584" marT="0" marB="0">
                    <a:solidFill>
                      <a:schemeClr val="bg1"/>
                    </a:solidFill>
                  </a:tcPr>
                </a:tc>
                <a:extLst>
                  <a:ext uri="{0D108BD9-81ED-4DB2-BD59-A6C34878D82A}">
                    <a16:rowId xmlns:a16="http://schemas.microsoft.com/office/drawing/2014/main" val="1748504865"/>
                  </a:ext>
                </a:extLst>
              </a:tr>
            </a:tbl>
          </a:graphicData>
        </a:graphic>
      </p:graphicFrame>
    </p:spTree>
    <p:extLst>
      <p:ext uri="{BB962C8B-B14F-4D97-AF65-F5344CB8AC3E}">
        <p14:creationId xmlns:p14="http://schemas.microsoft.com/office/powerpoint/2010/main" val="29837958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3232" y="356616"/>
            <a:ext cx="2589203" cy="273050"/>
          </a:xfrm>
        </p:spPr>
        <p:txBody>
          <a:bodyPr/>
          <a:lstStyle/>
          <a:p>
            <a:r>
              <a:rPr lang="en-US"/>
              <a:t>November 2022</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Sean Coffey, Realtek</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23</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latin typeface="Calibri" pitchFamily="34" charset="0"/>
              </a:rPr>
              <a:t>Questions and straw polls—I</a:t>
            </a:r>
          </a:p>
        </p:txBody>
      </p:sp>
      <p:sp>
        <p:nvSpPr>
          <p:cNvPr id="4098" name="Rectangle 2"/>
          <p:cNvSpPr>
            <a:spLocks noGrp="1" noChangeArrowheads="1"/>
          </p:cNvSpPr>
          <p:nvPr>
            <p:ph type="body" idx="1"/>
          </p:nvPr>
        </p:nvSpPr>
        <p:spPr>
          <a:xfrm>
            <a:off x="685800" y="1981200"/>
            <a:ext cx="84582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b="0" dirty="0">
                <a:solidFill>
                  <a:srgbClr val="4F81BD"/>
                </a:solidFill>
                <a:latin typeface="Calibri" pitchFamily="34" charset="0"/>
              </a:rPr>
              <a:t>SP1. </a:t>
            </a:r>
            <a:r>
              <a:rPr lang="en-US" sz="2000" b="0" dirty="0">
                <a:solidFill>
                  <a:schemeClr val="tx1"/>
                </a:solidFill>
                <a:latin typeface="Calibri" pitchFamily="34" charset="0"/>
              </a:rPr>
              <a:t>MC-OOK is a (currently) defined component of a WUR PPDU. Under the current spec, is an MC-OOK signal required to be a multicarrier signal?</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b="0" dirty="0">
                <a:solidFill>
                  <a:schemeClr val="tx1"/>
                </a:solidFill>
                <a:latin typeface="Calibri" pitchFamily="34" charset="0"/>
              </a:rPr>
              <a:t>	Y:			N:</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400" b="0" dirty="0">
              <a:solidFill>
                <a:schemeClr val="tx1"/>
              </a:solidFill>
              <a:latin typeface="Calibri" pitchFamily="34" charset="0"/>
            </a:endParaRP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b="0" dirty="0">
                <a:solidFill>
                  <a:schemeClr val="tx1"/>
                </a:solidFill>
                <a:latin typeface="Calibri" pitchFamily="34" charset="0"/>
              </a:rPr>
              <a:t>	</a:t>
            </a:r>
            <a:r>
              <a:rPr lang="en-US" sz="1900" b="0" dirty="0">
                <a:solidFill>
                  <a:srgbClr val="4F81BD"/>
                </a:solidFill>
                <a:latin typeface="Calibri" pitchFamily="34" charset="0"/>
              </a:rPr>
              <a:t>SP1.1.1   </a:t>
            </a:r>
            <a:r>
              <a:rPr lang="en-US" sz="1900" b="0" dirty="0">
                <a:solidFill>
                  <a:schemeClr val="tx1"/>
                </a:solidFill>
                <a:latin typeface="Calibri" pitchFamily="34" charset="0"/>
              </a:rPr>
              <a:t>If no on SP1, do you agree to add a note (location TBD) that includes “elements of WUR PPDUs that are labeled "MC-OOK" in this clause are not required to be multicarrier signals”?</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b="0" dirty="0">
                <a:solidFill>
                  <a:schemeClr val="tx1"/>
                </a:solidFill>
                <a:latin typeface="Calibri" pitchFamily="34" charset="0"/>
              </a:rPr>
              <a:t>	Y:			N:</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b="0" dirty="0">
                <a:solidFill>
                  <a:schemeClr val="tx1"/>
                </a:solidFill>
                <a:latin typeface="Calibri" pitchFamily="34" charset="0"/>
              </a:rPr>
              <a:t>	</a:t>
            </a:r>
            <a:r>
              <a:rPr lang="en-US" sz="1900" b="0" dirty="0">
                <a:solidFill>
                  <a:srgbClr val="4F81BD"/>
                </a:solidFill>
                <a:latin typeface="Calibri" pitchFamily="34" charset="0"/>
              </a:rPr>
              <a:t>SP1.1.2  </a:t>
            </a:r>
            <a:r>
              <a:rPr lang="en-US" sz="1900" b="0" dirty="0">
                <a:solidFill>
                  <a:schemeClr val="tx1"/>
                </a:solidFill>
                <a:latin typeface="Calibri" pitchFamily="34" charset="0"/>
              </a:rPr>
              <a:t> If no on SP1, Do you agree to change the definition of “MC-OOK symbol” as follows:</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900" b="0" dirty="0">
                <a:solidFill>
                  <a:schemeClr val="tx1"/>
                </a:solidFill>
                <a:latin typeface="Calibri" pitchFamily="34" charset="0"/>
              </a:rPr>
              <a:t>	“multicarrier on-off keying (MC-OOK) symbol: (#2242)Either an MC-OOK On Symbol where the </a:t>
            </a:r>
            <a:r>
              <a:rPr lang="en-US" sz="1900" b="0" strike="sngStrike" dirty="0">
                <a:solidFill>
                  <a:srgbClr val="FF0000"/>
                </a:solidFill>
                <a:latin typeface="Calibri" pitchFamily="34" charset="0"/>
              </a:rPr>
              <a:t>multicarrier </a:t>
            </a:r>
            <a:r>
              <a:rPr lang="en-US" sz="1900" b="0" dirty="0">
                <a:solidFill>
                  <a:schemeClr val="tx1"/>
                </a:solidFill>
                <a:latin typeface="Calibri" pitchFamily="34" charset="0"/>
              </a:rPr>
              <a:t>signal is present or an MC-OOK Off Symbol where no signal is present.(11ba)”</a:t>
            </a:r>
            <a:endParaRPr lang="en-US" sz="1800" b="0" dirty="0">
              <a:solidFill>
                <a:schemeClr val="tx1"/>
              </a:solidFill>
              <a:latin typeface="Calibri" pitchFamily="34" charset="0"/>
            </a:endParaRPr>
          </a:p>
        </p:txBody>
      </p:sp>
    </p:spTree>
    <p:extLst>
      <p:ext uri="{BB962C8B-B14F-4D97-AF65-F5344CB8AC3E}">
        <p14:creationId xmlns:p14="http://schemas.microsoft.com/office/powerpoint/2010/main" val="141242977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3232" y="356616"/>
            <a:ext cx="2589203" cy="273050"/>
          </a:xfrm>
        </p:spPr>
        <p:txBody>
          <a:bodyPr/>
          <a:lstStyle/>
          <a:p>
            <a:r>
              <a:rPr lang="en-US"/>
              <a:t>November 2022</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Sean Coffey, Realtek</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24</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latin typeface="Calibri" pitchFamily="34" charset="0"/>
              </a:rPr>
              <a:t>Questions and straw polls—II</a:t>
            </a:r>
          </a:p>
        </p:txBody>
      </p:sp>
      <p:sp>
        <p:nvSpPr>
          <p:cNvPr id="4098" name="Rectangle 2"/>
          <p:cNvSpPr>
            <a:spLocks noGrp="1" noChangeArrowheads="1"/>
          </p:cNvSpPr>
          <p:nvPr>
            <p:ph type="body" idx="1"/>
          </p:nvPr>
        </p:nvSpPr>
        <p:spPr>
          <a:xfrm>
            <a:off x="685800" y="1981200"/>
            <a:ext cx="84582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b="0" dirty="0">
                <a:solidFill>
                  <a:schemeClr val="tx1"/>
                </a:solidFill>
                <a:latin typeface="Calibri" pitchFamily="34" charset="0"/>
              </a:rPr>
              <a:t>	</a:t>
            </a:r>
            <a:r>
              <a:rPr lang="en-US" sz="1900" b="0" dirty="0">
                <a:solidFill>
                  <a:srgbClr val="4F81BD"/>
                </a:solidFill>
                <a:latin typeface="Calibri" pitchFamily="34" charset="0"/>
              </a:rPr>
              <a:t>SP1.1.3</a:t>
            </a:r>
            <a:r>
              <a:rPr lang="en-US" sz="1900" b="0" dirty="0">
                <a:solidFill>
                  <a:schemeClr val="tx1"/>
                </a:solidFill>
                <a:latin typeface="Calibri" pitchFamily="34" charset="0"/>
              </a:rPr>
              <a:t>   If no on SP1, there is a contradiction in 30.1 (Introduction): the statement “MC-OOK is on-off keying, modulated with a multicarrier signal” would not be correct. Which resolutions would you find acceptable?</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900" b="0" dirty="0">
                <a:solidFill>
                  <a:schemeClr val="tx1"/>
                </a:solidFill>
                <a:latin typeface="Calibri" pitchFamily="34" charset="0"/>
              </a:rPr>
              <a:t>	A:   Delete the sentence</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900" b="0" dirty="0">
                <a:solidFill>
                  <a:schemeClr val="tx1"/>
                </a:solidFill>
                <a:latin typeface="Calibri" pitchFamily="34" charset="0"/>
              </a:rPr>
              <a:t>	B:   Delete the last five words of the sentence</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900" b="0" dirty="0">
                <a:solidFill>
                  <a:schemeClr val="tx1"/>
                </a:solidFill>
                <a:latin typeface="Calibri" pitchFamily="34" charset="0"/>
              </a:rPr>
              <a:t>	C:   Change to “MC-OOK is on-off keying, possibly modulated with a multicarrier signal” </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900" b="0" dirty="0">
              <a:solidFill>
                <a:schemeClr val="tx1"/>
              </a:solidFill>
              <a:latin typeface="Calibri" pitchFamily="34" charset="0"/>
            </a:endParaRP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800" b="0" dirty="0">
              <a:solidFill>
                <a:schemeClr val="tx1"/>
              </a:solidFill>
              <a:latin typeface="Calibri" pitchFamily="34" charset="0"/>
            </a:endParaRPr>
          </a:p>
        </p:txBody>
      </p:sp>
    </p:spTree>
    <p:extLst>
      <p:ext uri="{BB962C8B-B14F-4D97-AF65-F5344CB8AC3E}">
        <p14:creationId xmlns:p14="http://schemas.microsoft.com/office/powerpoint/2010/main" val="215019316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3232" y="356616"/>
            <a:ext cx="2589203" cy="273050"/>
          </a:xfrm>
        </p:spPr>
        <p:txBody>
          <a:bodyPr/>
          <a:lstStyle/>
          <a:p>
            <a:r>
              <a:rPr lang="en-US"/>
              <a:t>November 2022</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Sean Coffey, Realtek</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25</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latin typeface="Calibri" pitchFamily="34" charset="0"/>
              </a:rPr>
              <a:t>Questions and straw polls—III</a:t>
            </a:r>
          </a:p>
        </p:txBody>
      </p:sp>
      <p:sp>
        <p:nvSpPr>
          <p:cNvPr id="4098" name="Rectangle 2"/>
          <p:cNvSpPr>
            <a:spLocks noGrp="1" noChangeArrowheads="1"/>
          </p:cNvSpPr>
          <p:nvPr>
            <p:ph type="body" idx="1"/>
          </p:nvPr>
        </p:nvSpPr>
        <p:spPr>
          <a:xfrm>
            <a:off x="685800" y="1981200"/>
            <a:ext cx="84582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900" b="0" dirty="0">
                <a:solidFill>
                  <a:schemeClr val="tx1"/>
                </a:solidFill>
                <a:latin typeface="Calibri" pitchFamily="34" charset="0"/>
              </a:rPr>
              <a:t>	</a:t>
            </a:r>
            <a:r>
              <a:rPr lang="en-US" sz="1900" b="0" dirty="0">
                <a:solidFill>
                  <a:srgbClr val="4F81BD"/>
                </a:solidFill>
                <a:latin typeface="Calibri" pitchFamily="34" charset="0"/>
              </a:rPr>
              <a:t>SP1.2.1  </a:t>
            </a:r>
            <a:r>
              <a:rPr lang="en-US" sz="1900" b="0" dirty="0">
                <a:solidFill>
                  <a:schemeClr val="tx1"/>
                </a:solidFill>
                <a:latin typeface="Calibri" pitchFamily="34" charset="0"/>
              </a:rPr>
              <a:t>If yes on SP1, are there any requirements on number of tones or subcarrier spacing for an MC-OOK symbol?</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900" b="0" dirty="0">
                <a:solidFill>
                  <a:schemeClr val="tx1"/>
                </a:solidFill>
                <a:latin typeface="Calibri" pitchFamily="34" charset="0"/>
              </a:rPr>
              <a:t>	Y:			N:		</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900" b="0" dirty="0">
                <a:solidFill>
                  <a:schemeClr val="tx1"/>
                </a:solidFill>
                <a:latin typeface="Calibri" pitchFamily="34" charset="0"/>
              </a:rPr>
              <a:t>	</a:t>
            </a:r>
            <a:r>
              <a:rPr lang="en-US" sz="1900" b="0" dirty="0">
                <a:solidFill>
                  <a:srgbClr val="4F81BD"/>
                </a:solidFill>
                <a:latin typeface="Calibri" pitchFamily="34" charset="0"/>
              </a:rPr>
              <a:t>SP1.2.2   </a:t>
            </a:r>
            <a:r>
              <a:rPr lang="en-US" sz="1900" b="0" dirty="0">
                <a:solidFill>
                  <a:schemeClr val="tx1"/>
                </a:solidFill>
                <a:latin typeface="Calibri" pitchFamily="34" charset="0"/>
              </a:rPr>
              <a:t>If yes on SP1, no on SP1.2.1, do you agree to add a statement (location TBD) that “MC-OOK signals shall be multicarrier signals”?</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900" b="0" dirty="0">
                <a:solidFill>
                  <a:schemeClr val="tx1"/>
                </a:solidFill>
                <a:latin typeface="Calibri" pitchFamily="34" charset="0"/>
              </a:rPr>
              <a:t>	Y:			N:</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900" b="0" dirty="0">
                <a:solidFill>
                  <a:schemeClr val="tx1"/>
                </a:solidFill>
                <a:latin typeface="Calibri" pitchFamily="34" charset="0"/>
              </a:rPr>
              <a:t>	</a:t>
            </a:r>
            <a:r>
              <a:rPr lang="en-US" sz="1900" b="0" dirty="0">
                <a:solidFill>
                  <a:srgbClr val="4F81BD"/>
                </a:solidFill>
                <a:latin typeface="Calibri" pitchFamily="34" charset="0"/>
              </a:rPr>
              <a:t>SP1.2.3   </a:t>
            </a:r>
            <a:r>
              <a:rPr lang="en-US" sz="1900" b="0" dirty="0">
                <a:solidFill>
                  <a:schemeClr val="tx1"/>
                </a:solidFill>
                <a:latin typeface="Calibri" pitchFamily="34" charset="0"/>
              </a:rPr>
              <a:t>If yes on SP1, no on SP1.2.1 (continued), do you agree to modify subclause 30.3.8 (Mathematical description of signals) to clarify that the description given applies only to the example, and is not generally applicable?</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900" b="0" dirty="0">
                <a:solidFill>
                  <a:schemeClr val="tx1"/>
                </a:solidFill>
                <a:latin typeface="Calibri" pitchFamily="34" charset="0"/>
              </a:rPr>
              <a:t>	Y:			N:</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900" b="0" dirty="0">
                <a:solidFill>
                  <a:schemeClr val="tx1"/>
                </a:solidFill>
                <a:latin typeface="Calibri" pitchFamily="34" charset="0"/>
              </a:rPr>
              <a:t>	If yes here, do you agree to the proposed resolution of CID 3071?  Y:         N:</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900" b="0" i="1" dirty="0">
                <a:solidFill>
                  <a:schemeClr val="tx1"/>
                </a:solidFill>
                <a:latin typeface="Calibri" pitchFamily="34" charset="0"/>
              </a:rPr>
              <a:t>Note: with consensus on these straw polls, we might have a direction to address all CIDs except CID 3278.</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800" b="0" dirty="0">
              <a:solidFill>
                <a:schemeClr val="tx1"/>
              </a:solidFill>
              <a:latin typeface="Calibri" pitchFamily="34" charset="0"/>
            </a:endParaRPr>
          </a:p>
        </p:txBody>
      </p:sp>
    </p:spTree>
    <p:extLst>
      <p:ext uri="{BB962C8B-B14F-4D97-AF65-F5344CB8AC3E}">
        <p14:creationId xmlns:p14="http://schemas.microsoft.com/office/powerpoint/2010/main" val="15600253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3232" y="356616"/>
            <a:ext cx="2589203" cy="273050"/>
          </a:xfrm>
        </p:spPr>
        <p:txBody>
          <a:bodyPr/>
          <a:lstStyle/>
          <a:p>
            <a:r>
              <a:rPr lang="en-US"/>
              <a:t>November 2022</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Sean Coffey, Realtek</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26</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latin typeface="Calibri" pitchFamily="34" charset="0"/>
              </a:rPr>
              <a:t>The remaining CID (3278)—I</a:t>
            </a:r>
          </a:p>
        </p:txBody>
      </p:sp>
      <p:sp>
        <p:nvSpPr>
          <p:cNvPr id="4098" name="Rectangle 2"/>
          <p:cNvSpPr>
            <a:spLocks noGrp="1" noChangeArrowheads="1"/>
          </p:cNvSpPr>
          <p:nvPr>
            <p:ph type="body" idx="1"/>
          </p:nvPr>
        </p:nvSpPr>
        <p:spPr>
          <a:xfrm>
            <a:off x="685800" y="1981200"/>
            <a:ext cx="84582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b="0" dirty="0">
                <a:solidFill>
                  <a:schemeClr val="tx1"/>
                </a:solidFill>
                <a:latin typeface="Calibri" pitchFamily="34" charset="0"/>
              </a:rPr>
              <a:t>If we assume that the current draft does not require MC-OOK symbols to be multicarrier signals, then none of the CIDs apart from CID 3278 would require any changes to normative behavior.</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b="0" dirty="0">
                <a:solidFill>
                  <a:schemeClr val="tx1"/>
                </a:solidFill>
                <a:latin typeface="Calibri" pitchFamily="34" charset="0"/>
              </a:rPr>
              <a:t>CID 3278 proposes a change to normative behavior by making the correlation test (30.3.12.5) mandatory (rather than recommended as presently defined):</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b="0" dirty="0">
                <a:solidFill>
                  <a:schemeClr val="tx1"/>
                </a:solidFill>
                <a:latin typeface="Calibri" pitchFamily="34" charset="0"/>
              </a:rPr>
              <a:t>	</a:t>
            </a:r>
            <a:r>
              <a:rPr lang="en-US" sz="1800" b="0" dirty="0">
                <a:solidFill>
                  <a:srgbClr val="4F81BD"/>
                </a:solidFill>
                <a:latin typeface="Calibri" pitchFamily="34" charset="0"/>
              </a:rPr>
              <a:t>“this should be a "shall" else there may be interop issues”</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b="0" dirty="0">
                <a:solidFill>
                  <a:srgbClr val="4F81BD"/>
                </a:solidFill>
                <a:latin typeface="Calibri" pitchFamily="34" charset="0"/>
              </a:rPr>
              <a:t>	</a:t>
            </a:r>
            <a:r>
              <a:rPr lang="en-US" sz="1800" b="0" dirty="0">
                <a:solidFill>
                  <a:schemeClr val="tx1"/>
                </a:solidFill>
                <a:latin typeface="Calibri" pitchFamily="34" charset="0"/>
              </a:rPr>
              <a:t>(Note that 30.3.12.5 has nothing to do with multicarrier format)</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b="0" u="sng" dirty="0">
                <a:solidFill>
                  <a:schemeClr val="tx1"/>
                </a:solidFill>
                <a:latin typeface="Calibri" pitchFamily="34" charset="0"/>
              </a:rPr>
              <a:t>Discussion:</a:t>
            </a:r>
            <a:r>
              <a:rPr lang="en-US" sz="1800" b="0" dirty="0">
                <a:solidFill>
                  <a:schemeClr val="tx1"/>
                </a:solidFill>
                <a:latin typeface="Calibri" pitchFamily="34" charset="0"/>
              </a:rPr>
              <a:t> The correlation test has nothing to do with interop between WUR devices. It arose from a concern that non-WUR devices might false-detect on WUR signals; cf. 11-19/1120r0 and 11-19/1178r0, and also 11-19/1171r3 (relevant comment resolution). The impact of the problem is implementation-dependent, and at worst would result in non-WUR devices expending a little extra processing power, and conceivably missing some non-WUR PPDUs (per 11-19/1120r0). These are relatively minor effects that seem to be adequately provided for by recommending that the correlation test should be satisfied and offering examples, as the draft does.</a:t>
            </a:r>
          </a:p>
        </p:txBody>
      </p:sp>
    </p:spTree>
    <p:extLst>
      <p:ext uri="{BB962C8B-B14F-4D97-AF65-F5344CB8AC3E}">
        <p14:creationId xmlns:p14="http://schemas.microsoft.com/office/powerpoint/2010/main" val="194117025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3232" y="356616"/>
            <a:ext cx="2589203" cy="273050"/>
          </a:xfrm>
        </p:spPr>
        <p:txBody>
          <a:bodyPr/>
          <a:lstStyle/>
          <a:p>
            <a:r>
              <a:rPr lang="en-US"/>
              <a:t>November 2022</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Sean Coffey, Realtek</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27</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latin typeface="Calibri" pitchFamily="34" charset="0"/>
              </a:rPr>
              <a:t>The remaining CID (3278)—II</a:t>
            </a:r>
          </a:p>
        </p:txBody>
      </p:sp>
      <p:sp>
        <p:nvSpPr>
          <p:cNvPr id="4098" name="Rectangle 2"/>
          <p:cNvSpPr>
            <a:spLocks noGrp="1" noChangeArrowheads="1"/>
          </p:cNvSpPr>
          <p:nvPr>
            <p:ph type="body" idx="1"/>
          </p:nvPr>
        </p:nvSpPr>
        <p:spPr>
          <a:xfrm>
            <a:off x="685800" y="1981200"/>
            <a:ext cx="84582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b="0" u="sng" dirty="0">
                <a:solidFill>
                  <a:schemeClr val="tx1"/>
                </a:solidFill>
                <a:latin typeface="Calibri" pitchFamily="34" charset="0"/>
              </a:rPr>
              <a:t>Recommended resolution:</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b="0" dirty="0">
                <a:solidFill>
                  <a:schemeClr val="tx1"/>
                </a:solidFill>
                <a:latin typeface="Calibri" pitchFamily="34" charset="0"/>
              </a:rPr>
              <a:t>Reject.</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b="0" dirty="0">
                <a:solidFill>
                  <a:schemeClr val="tx1"/>
                </a:solidFill>
                <a:latin typeface="Calibri" pitchFamily="34" charset="0"/>
              </a:rPr>
              <a:t>There are no known WUR interop issues that might arise if the correlation test fails.</a:t>
            </a:r>
          </a:p>
        </p:txBody>
      </p:sp>
    </p:spTree>
    <p:extLst>
      <p:ext uri="{BB962C8B-B14F-4D97-AF65-F5344CB8AC3E}">
        <p14:creationId xmlns:p14="http://schemas.microsoft.com/office/powerpoint/2010/main" val="422822482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3232" y="356616"/>
            <a:ext cx="2589203" cy="273050"/>
          </a:xfrm>
        </p:spPr>
        <p:txBody>
          <a:bodyPr/>
          <a:lstStyle/>
          <a:p>
            <a:r>
              <a:rPr lang="en-US"/>
              <a:t>November 2022</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Sean Coffey, Realtek</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3</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latin typeface="Calibri" pitchFamily="34" charset="0"/>
              </a:rPr>
              <a:t>Summary</a:t>
            </a:r>
          </a:p>
        </p:txBody>
      </p:sp>
      <p:sp>
        <p:nvSpPr>
          <p:cNvPr id="4098" name="Rectangle 2"/>
          <p:cNvSpPr>
            <a:spLocks noGrp="1" noChangeArrowheads="1"/>
          </p:cNvSpPr>
          <p:nvPr>
            <p:ph type="body" idx="1"/>
          </p:nvPr>
        </p:nvSpPr>
        <p:spPr>
          <a:xfrm>
            <a:off x="685800" y="1981200"/>
            <a:ext cx="8458200" cy="4114800"/>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b="0" dirty="0">
                <a:latin typeface="Calibri" pitchFamily="34" charset="0"/>
              </a:rPr>
              <a:t>Slides 4-6 review what is (or seems to be) required under the spec as it is</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b="0" dirty="0">
                <a:latin typeface="Calibri" pitchFamily="34" charset="0"/>
              </a:rPr>
              <a:t>Slides 7-9 review MC-OOK and its associated “should” statements</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b="0" dirty="0">
                <a:latin typeface="Calibri" pitchFamily="34" charset="0"/>
              </a:rPr>
              <a:t>Slides 10-11 review MC-OOK and “multicarrier” and their associated descriptive statements</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b="0" dirty="0">
                <a:latin typeface="Calibri" pitchFamily="34" charset="0"/>
              </a:rPr>
              <a:t>Slide 12 reviews Annex AC</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b="0" dirty="0">
                <a:latin typeface="Calibri" pitchFamily="34" charset="0"/>
              </a:rPr>
              <a:t>Slides 13-22 review the CIDs and the proposed resolutions</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b="0" dirty="0">
                <a:latin typeface="Calibri" pitchFamily="34" charset="0"/>
              </a:rPr>
              <a:t>Slides 23-26 provide straw polls that may help clarify which direction to take to resolve all CIDs except CID 3278</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b="0" dirty="0">
                <a:latin typeface="Calibri" pitchFamily="34" charset="0"/>
              </a:rPr>
              <a:t>Slides 27-28 discuss CID 3278</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800" b="0" dirty="0">
              <a:latin typeface="Calibri" pitchFamily="34" charset="0"/>
            </a:endParaRP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800" b="0" dirty="0">
              <a:latin typeface="Calibri" pitchFamily="34" charset="0"/>
            </a:endParaRP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b="0" dirty="0">
                <a:latin typeface="Calibri" pitchFamily="34" charset="0"/>
              </a:rPr>
              <a:t>Note—for slides 4-12, cf. doc. IEEE 802.11-22/1035r1, “Proposed </a:t>
            </a:r>
            <a:r>
              <a:rPr lang="en-US" sz="1400" b="0" dirty="0" err="1">
                <a:latin typeface="Calibri" pitchFamily="34" charset="0"/>
              </a:rPr>
              <a:t>TGme</a:t>
            </a:r>
            <a:r>
              <a:rPr lang="en-US" sz="1400" b="0" dirty="0">
                <a:latin typeface="Calibri" pitchFamily="34" charset="0"/>
              </a:rPr>
              <a:t> Comment Resolution CID 2346”, J. Levy, September 2022 (similar and consistent, but not identical)</a:t>
            </a:r>
          </a:p>
        </p:txBody>
      </p:sp>
    </p:spTree>
    <p:extLst>
      <p:ext uri="{BB962C8B-B14F-4D97-AF65-F5344CB8AC3E}">
        <p14:creationId xmlns:p14="http://schemas.microsoft.com/office/powerpoint/2010/main" val="23790382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3232" y="356616"/>
            <a:ext cx="2589203" cy="273050"/>
          </a:xfrm>
        </p:spPr>
        <p:txBody>
          <a:bodyPr/>
          <a:lstStyle/>
          <a:p>
            <a:r>
              <a:rPr lang="en-US"/>
              <a:t>November 2022</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Sean Coffey, Realtek</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4</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latin typeface="Calibri" pitchFamily="34" charset="0"/>
              </a:rPr>
              <a:t>Requirements—I</a:t>
            </a:r>
          </a:p>
        </p:txBody>
      </p:sp>
      <p:sp>
        <p:nvSpPr>
          <p:cNvPr id="4098" name="Rectangle 2"/>
          <p:cNvSpPr>
            <a:spLocks noGrp="1" noChangeArrowheads="1"/>
          </p:cNvSpPr>
          <p:nvPr>
            <p:ph type="body" idx="1"/>
          </p:nvPr>
        </p:nvSpPr>
        <p:spPr>
          <a:xfrm>
            <a:off x="685800" y="1981200"/>
            <a:ext cx="8458200" cy="4114800"/>
          </a:xfrm>
          <a:ln/>
        </p:spPr>
        <p:txBody>
          <a:bodyPr/>
          <a:lstStyle/>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b="0" dirty="0">
                <a:latin typeface="Calibri" pitchFamily="34" charset="0"/>
              </a:rPr>
              <a:t>A WUR non-AP STA is required to be able to receive WUR PPDUs at given power levels:</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800" b="0" dirty="0">
              <a:latin typeface="Calibri" pitchFamily="34" charset="0"/>
            </a:endParaRP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800" b="0" dirty="0">
              <a:latin typeface="Calibri" pitchFamily="34" charset="0"/>
            </a:endParaRP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800" b="0" dirty="0">
              <a:latin typeface="Calibri" pitchFamily="34" charset="0"/>
            </a:endParaRP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800" b="0" dirty="0">
              <a:latin typeface="Calibri" pitchFamily="34" charset="0"/>
            </a:endParaRP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800" b="0" dirty="0">
              <a:latin typeface="Calibri" pitchFamily="34" charset="0"/>
            </a:endParaRP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800" b="0" dirty="0">
              <a:latin typeface="Calibri" pitchFamily="34" charset="0"/>
            </a:endParaRP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800" b="0" dirty="0">
              <a:latin typeface="Calibri" pitchFamily="34" charset="0"/>
            </a:endParaRP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800" b="0" dirty="0">
              <a:latin typeface="Calibri" pitchFamily="34" charset="0"/>
            </a:endParaRP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800" b="0" dirty="0">
              <a:latin typeface="Calibri" pitchFamily="34" charset="0"/>
            </a:endParaRP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b="0" dirty="0">
                <a:latin typeface="Calibri" pitchFamily="34" charset="0"/>
              </a:rPr>
              <a:t>(D2.0 4608)</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b="0" dirty="0">
                <a:latin typeface="Calibri" pitchFamily="34" charset="0"/>
              </a:rPr>
              <a:t>Other WUR non-AP STA requirements are in the following subclauses (adjacent channel rejection, nonadjacent channel rejection, receiver maximum input level, CCA sensitivity) </a:t>
            </a:r>
          </a:p>
        </p:txBody>
      </p:sp>
      <p:pic>
        <p:nvPicPr>
          <p:cNvPr id="3" name="Picture 2" descr="Table&#10;&#10;Description automatically generated">
            <a:extLst>
              <a:ext uri="{FF2B5EF4-FFF2-40B4-BE49-F238E27FC236}">
                <a16:creationId xmlns:a16="http://schemas.microsoft.com/office/drawing/2014/main" id="{80CE99EC-6082-E923-6E7C-DBF1BD4C363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66800" y="2588613"/>
            <a:ext cx="7022923" cy="2821587"/>
          </a:xfrm>
          <a:prstGeom prst="rect">
            <a:avLst/>
          </a:prstGeom>
        </p:spPr>
      </p:pic>
      <p:cxnSp>
        <p:nvCxnSpPr>
          <p:cNvPr id="8" name="Straight Connector 7">
            <a:extLst>
              <a:ext uri="{FF2B5EF4-FFF2-40B4-BE49-F238E27FC236}">
                <a16:creationId xmlns:a16="http://schemas.microsoft.com/office/drawing/2014/main" id="{721D0B4F-3BC4-DFEB-7F22-D9DEEF5FCF0D}"/>
              </a:ext>
            </a:extLst>
          </p:cNvPr>
          <p:cNvCxnSpPr>
            <a:cxnSpLocks/>
          </p:cNvCxnSpPr>
          <p:nvPr/>
        </p:nvCxnSpPr>
        <p:spPr bwMode="auto">
          <a:xfrm>
            <a:off x="3429000" y="3758184"/>
            <a:ext cx="381000" cy="0"/>
          </a:xfrm>
          <a:prstGeom prst="line">
            <a:avLst/>
          </a:prstGeom>
          <a:solidFill>
            <a:srgbClr val="00B8FF"/>
          </a:solidFill>
          <a:ln w="22225" cap="flat" cmpd="sng" algn="ctr">
            <a:solidFill>
              <a:srgbClr val="FF0000"/>
            </a:solidFill>
            <a:prstDash val="solid"/>
            <a:round/>
            <a:headEnd type="none" w="med" len="med"/>
            <a:tailEnd type="none" w="med" len="med"/>
          </a:ln>
          <a:effectLst/>
        </p:spPr>
      </p:cxnSp>
      <p:sp>
        <p:nvSpPr>
          <p:cNvPr id="11" name="Arrow: Right 10">
            <a:extLst>
              <a:ext uri="{FF2B5EF4-FFF2-40B4-BE49-F238E27FC236}">
                <a16:creationId xmlns:a16="http://schemas.microsoft.com/office/drawing/2014/main" id="{09F816F4-EDAC-0AD1-0DF7-FCF41C4141C0}"/>
              </a:ext>
            </a:extLst>
          </p:cNvPr>
          <p:cNvSpPr/>
          <p:nvPr/>
        </p:nvSpPr>
        <p:spPr bwMode="auto">
          <a:xfrm>
            <a:off x="411481" y="3566160"/>
            <a:ext cx="807719" cy="274313"/>
          </a:xfrm>
          <a:prstGeom prst="rightArrow">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180834484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3232" y="356616"/>
            <a:ext cx="2589203" cy="273050"/>
          </a:xfrm>
        </p:spPr>
        <p:txBody>
          <a:bodyPr/>
          <a:lstStyle/>
          <a:p>
            <a:r>
              <a:rPr lang="en-US"/>
              <a:t>November 2022</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Sean Coffey, Realtek</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5</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latin typeface="Calibri" pitchFamily="34" charset="0"/>
              </a:rPr>
              <a:t>Requirements—II</a:t>
            </a:r>
          </a:p>
        </p:txBody>
      </p:sp>
      <p:sp>
        <p:nvSpPr>
          <p:cNvPr id="4098" name="Rectangle 2"/>
          <p:cNvSpPr>
            <a:spLocks noGrp="1" noChangeArrowheads="1"/>
          </p:cNvSpPr>
          <p:nvPr>
            <p:ph type="body" idx="1"/>
          </p:nvPr>
        </p:nvSpPr>
        <p:spPr>
          <a:xfrm>
            <a:off x="685800" y="1981200"/>
            <a:ext cx="8458200" cy="4267200"/>
          </a:xfrm>
          <a:ln/>
        </p:spPr>
        <p:txBody>
          <a:bodyPr/>
          <a:lstStyle/>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b="0" dirty="0">
                <a:latin typeface="Calibri" pitchFamily="34" charset="0"/>
              </a:rPr>
              <a:t>A WUR PPDU is required to satisfy several transmit requirements (D2.0 4604 →):</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b="0" dirty="0">
                <a:latin typeface="Calibri" pitchFamily="34" charset="0"/>
              </a:rPr>
              <a:t>“30.3.12 WUR transmit specification</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b="0" dirty="0">
                <a:latin typeface="Calibri" pitchFamily="34" charset="0"/>
              </a:rPr>
              <a:t>30.3.12.1 Transmit spectrum mask</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b="0" dirty="0">
                <a:latin typeface="Calibri" pitchFamily="34" charset="0"/>
              </a:rPr>
              <a:t>… For operation using 20 MHz channel spacing, the transmitted spectrum of the WUR-Sync and WUR-Data fields </a:t>
            </a:r>
            <a:r>
              <a:rPr lang="en-US" sz="1600" b="0" dirty="0">
                <a:highlight>
                  <a:srgbClr val="00FF00"/>
                </a:highlight>
                <a:latin typeface="Calibri" pitchFamily="34" charset="0"/>
              </a:rPr>
              <a:t>shall have</a:t>
            </a:r>
            <a:r>
              <a:rPr lang="en-US" sz="1600" b="0" dirty="0">
                <a:latin typeface="Calibri" pitchFamily="34" charset="0"/>
              </a:rPr>
              <a:t> a 0 </a:t>
            </a:r>
            <a:r>
              <a:rPr lang="en-US" sz="1600" b="0" dirty="0" err="1">
                <a:latin typeface="Calibri" pitchFamily="34" charset="0"/>
              </a:rPr>
              <a:t>dBr</a:t>
            </a:r>
            <a:r>
              <a:rPr lang="en-US" sz="1600" b="0" dirty="0">
                <a:latin typeface="Calibri" pitchFamily="34" charset="0"/>
              </a:rPr>
              <a:t> […] bandwidth …</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b="0" dirty="0">
                <a:latin typeface="Calibri" pitchFamily="34" charset="0"/>
              </a:rPr>
              <a:t>The transmitted spectral density of the WUR-Sync and WUR-Data fields of the transmitted signal </a:t>
            </a:r>
            <a:r>
              <a:rPr lang="en-US" sz="1600" b="0" dirty="0">
                <a:highlight>
                  <a:srgbClr val="00FF00"/>
                </a:highlight>
                <a:latin typeface="Calibri" pitchFamily="34" charset="0"/>
              </a:rPr>
              <a:t>shall fall</a:t>
            </a:r>
            <a:r>
              <a:rPr lang="en-US" sz="1600" b="0" dirty="0">
                <a:latin typeface="Calibri" pitchFamily="34" charset="0"/>
              </a:rPr>
              <a:t> within the spectral mask … [Similar requirements for 40 MHz, 80 MHz, &amp; preambles]”</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b="0" dirty="0">
                <a:latin typeface="Calibri" pitchFamily="34" charset="0"/>
              </a:rPr>
              <a:t>“30.3.12.2 Spectral flatness</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b="0" dirty="0">
                <a:latin typeface="Calibri" pitchFamily="34" charset="0"/>
              </a:rPr>
              <a:t>… </a:t>
            </a:r>
            <a:r>
              <a:rPr lang="en-US" sz="1600" b="0" dirty="0">
                <a:highlight>
                  <a:srgbClr val="00FF00"/>
                </a:highlight>
                <a:latin typeface="Calibri" pitchFamily="34" charset="0"/>
              </a:rPr>
              <a:t>The requirement is</a:t>
            </a:r>
            <a:r>
              <a:rPr lang="en-US" sz="1600" b="0" dirty="0">
                <a:latin typeface="Calibri" pitchFamily="34" charset="0"/>
              </a:rPr>
              <a:t> that the power in any 1 MHz segment, within the center 4 MHz, is in the range of [Pave – 6 dB, Pave + 3 dB]”</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b="0" dirty="0">
                <a:latin typeface="Calibri" pitchFamily="34" charset="0"/>
              </a:rPr>
              <a:t>30.3.12.3 Transmit center frequency and symbol clock frequency tolerance</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b="0" dirty="0">
                <a:latin typeface="Calibri" pitchFamily="34" charset="0"/>
              </a:rPr>
              <a:t>The symbol clock frequency and transmit center frequency tolerance </a:t>
            </a:r>
            <a:r>
              <a:rPr lang="en-US" sz="1600" b="0" dirty="0">
                <a:highlight>
                  <a:srgbClr val="00FF00"/>
                </a:highlight>
                <a:latin typeface="Calibri" pitchFamily="34" charset="0"/>
              </a:rPr>
              <a:t>shall be</a:t>
            </a:r>
            <a:r>
              <a:rPr lang="en-US" sz="1600" b="0" dirty="0">
                <a:latin typeface="Calibri" pitchFamily="34" charset="0"/>
              </a:rPr>
              <a:t> ±20 ppm maximum. The transmit center frequency and the symbol clock frequency for all transmit antennas and frequency segments </a:t>
            </a:r>
            <a:r>
              <a:rPr lang="en-US" sz="1600" b="0" dirty="0">
                <a:highlight>
                  <a:srgbClr val="00FF00"/>
                </a:highlight>
                <a:latin typeface="Calibri" pitchFamily="34" charset="0"/>
              </a:rPr>
              <a:t>shall be</a:t>
            </a:r>
            <a:r>
              <a:rPr lang="en-US" sz="1600" b="0" dirty="0">
                <a:latin typeface="Calibri" pitchFamily="34" charset="0"/>
              </a:rPr>
              <a:t> derived from the same reference oscillator.”</a:t>
            </a:r>
            <a:r>
              <a:rPr lang="en-US" sz="1800" b="0" dirty="0">
                <a:latin typeface="Calibri" pitchFamily="34" charset="0"/>
              </a:rPr>
              <a:t> </a:t>
            </a:r>
          </a:p>
        </p:txBody>
      </p:sp>
    </p:spTree>
    <p:extLst>
      <p:ext uri="{BB962C8B-B14F-4D97-AF65-F5344CB8AC3E}">
        <p14:creationId xmlns:p14="http://schemas.microsoft.com/office/powerpoint/2010/main" val="321198628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3232" y="356616"/>
            <a:ext cx="2589203" cy="273050"/>
          </a:xfrm>
        </p:spPr>
        <p:txBody>
          <a:bodyPr/>
          <a:lstStyle/>
          <a:p>
            <a:r>
              <a:rPr lang="en-US"/>
              <a:t>November 2022</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Sean Coffey, Realtek</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6</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latin typeface="Calibri" pitchFamily="34" charset="0"/>
              </a:rPr>
              <a:t>Requirements—III</a:t>
            </a:r>
          </a:p>
        </p:txBody>
      </p:sp>
      <p:sp>
        <p:nvSpPr>
          <p:cNvPr id="4098" name="Rectangle 2"/>
          <p:cNvSpPr>
            <a:spLocks noGrp="1" noChangeArrowheads="1"/>
          </p:cNvSpPr>
          <p:nvPr>
            <p:ph type="body" idx="1"/>
          </p:nvPr>
        </p:nvSpPr>
        <p:spPr>
          <a:xfrm>
            <a:off x="685800" y="1981200"/>
            <a:ext cx="8458200" cy="4114800"/>
          </a:xfrm>
          <a:ln/>
        </p:spPr>
        <p:txBody>
          <a:bodyPr/>
          <a:lstStyle/>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b="0" dirty="0">
                <a:latin typeface="Calibri" pitchFamily="34" charset="0"/>
              </a:rPr>
              <a:t>Transmit requirements, contd.:</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b="0" dirty="0">
                <a:latin typeface="Calibri" pitchFamily="34" charset="0"/>
              </a:rPr>
              <a:t>“30.3.12.4 Transmit On and Off Symbols power ratio</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b="0" dirty="0">
                <a:latin typeface="Calibri" pitchFamily="34" charset="0"/>
              </a:rPr>
              <a:t>For each input bit of the WUR-Data field transmitted at WUR HDR, the ratio between the averaged power of the On Symbol and the averaged power of the Off Symbol of the transmit signal in the WUR-Data field </a:t>
            </a:r>
            <a:r>
              <a:rPr lang="en-US" sz="1600" b="0" dirty="0">
                <a:highlight>
                  <a:srgbClr val="00FF00"/>
                </a:highlight>
                <a:latin typeface="Calibri" pitchFamily="34" charset="0"/>
              </a:rPr>
              <a:t>shall be</a:t>
            </a:r>
            <a:r>
              <a:rPr lang="en-US" sz="1600" b="0" dirty="0">
                <a:latin typeface="Calibri" pitchFamily="34" charset="0"/>
              </a:rPr>
              <a:t> at least 20 </a:t>
            </a:r>
            <a:r>
              <a:rPr lang="en-US" sz="1600" b="0" dirty="0" err="1">
                <a:latin typeface="Calibri" pitchFamily="34" charset="0"/>
              </a:rPr>
              <a:t>dB.</a:t>
            </a:r>
            <a:endParaRPr lang="en-US" sz="1600" b="0" dirty="0">
              <a:latin typeface="Calibri" pitchFamily="34" charset="0"/>
            </a:endParaRP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b="0" dirty="0">
                <a:latin typeface="Calibri" pitchFamily="34" charset="0"/>
              </a:rPr>
              <a:t>For each input bit of the WUR-Data field transmitted at WUR LDR, the ratio between the averaged power over On Symbols and the averaged power over Off Symbols of the transmit signal in the WUR-Data field </a:t>
            </a:r>
            <a:r>
              <a:rPr lang="en-US" sz="1600" b="0" dirty="0">
                <a:highlight>
                  <a:srgbClr val="00FF00"/>
                </a:highlight>
                <a:latin typeface="Calibri" pitchFamily="34" charset="0"/>
              </a:rPr>
              <a:t>shall be</a:t>
            </a:r>
            <a:r>
              <a:rPr lang="en-US" sz="1600" b="0" dirty="0">
                <a:latin typeface="Calibri" pitchFamily="34" charset="0"/>
              </a:rPr>
              <a:t> at least 20 </a:t>
            </a:r>
            <a:r>
              <a:rPr lang="en-US" sz="1600" b="0" dirty="0" err="1">
                <a:latin typeface="Calibri" pitchFamily="34" charset="0"/>
              </a:rPr>
              <a:t>dB.</a:t>
            </a:r>
            <a:endParaRPr lang="en-US" sz="1600" b="0" dirty="0">
              <a:latin typeface="Calibri" pitchFamily="34" charset="0"/>
            </a:endParaRP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b="0" dirty="0">
                <a:latin typeface="Calibri" pitchFamily="34" charset="0"/>
              </a:rPr>
              <a:t>For the WUR-Sync field transmission, the ratio between the averaged power over all On Symbols and the averaged power over all Off Symbols in the WUR-Sync field </a:t>
            </a:r>
            <a:r>
              <a:rPr lang="en-US" sz="1600" b="0" dirty="0">
                <a:highlight>
                  <a:srgbClr val="00FF00"/>
                </a:highlight>
                <a:latin typeface="Calibri" pitchFamily="34" charset="0"/>
              </a:rPr>
              <a:t>shall be</a:t>
            </a:r>
            <a:r>
              <a:rPr lang="en-US" sz="1600" b="0" dirty="0">
                <a:latin typeface="Calibri" pitchFamily="34" charset="0"/>
              </a:rPr>
              <a:t> at least 20 </a:t>
            </a:r>
            <a:r>
              <a:rPr lang="en-US" sz="1600" b="0" dirty="0" err="1">
                <a:latin typeface="Calibri" pitchFamily="34" charset="0"/>
              </a:rPr>
              <a:t>dB.</a:t>
            </a:r>
            <a:endParaRPr lang="en-US" sz="1600" b="0" dirty="0">
              <a:latin typeface="Calibri" pitchFamily="34" charset="0"/>
            </a:endParaRP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b="0" dirty="0">
                <a:latin typeface="Calibri" pitchFamily="34" charset="0"/>
              </a:rPr>
              <a:t>For FDMA transmission, the </a:t>
            </a:r>
            <a:r>
              <a:rPr lang="en-US" sz="1600" b="0" dirty="0">
                <a:highlight>
                  <a:srgbClr val="00FF00"/>
                </a:highlight>
                <a:latin typeface="Calibri" pitchFamily="34" charset="0"/>
              </a:rPr>
              <a:t>above requirement</a:t>
            </a:r>
            <a:r>
              <a:rPr lang="en-US" sz="1600" b="0" dirty="0">
                <a:latin typeface="Calibri" pitchFamily="34" charset="0"/>
              </a:rPr>
              <a:t> on the transmit On and Off Symbols power ratio </a:t>
            </a:r>
            <a:r>
              <a:rPr lang="en-US" sz="1600" b="0" dirty="0">
                <a:highlight>
                  <a:srgbClr val="00FF00"/>
                </a:highlight>
                <a:latin typeface="Calibri" pitchFamily="34" charset="0"/>
              </a:rPr>
              <a:t>applies to</a:t>
            </a:r>
            <a:r>
              <a:rPr lang="en-US" sz="1600" b="0" dirty="0">
                <a:latin typeface="Calibri" pitchFamily="34" charset="0"/>
              </a:rPr>
              <a:t> each 20 MHz channel.”</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600" b="0" dirty="0">
              <a:latin typeface="Calibri" pitchFamily="34" charset="0"/>
            </a:endParaRP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b="0" dirty="0">
                <a:latin typeface="Calibri" pitchFamily="34" charset="0"/>
              </a:rPr>
              <a:t>It seems that these are the only “shall” requirements on the transmitted signal.</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b="0" dirty="0">
                <a:latin typeface="Calibri" pitchFamily="34" charset="0"/>
              </a:rPr>
              <a:t>Note that none of these requirements refer to a multicarrier format.</a:t>
            </a:r>
          </a:p>
        </p:txBody>
      </p:sp>
    </p:spTree>
    <p:extLst>
      <p:ext uri="{BB962C8B-B14F-4D97-AF65-F5344CB8AC3E}">
        <p14:creationId xmlns:p14="http://schemas.microsoft.com/office/powerpoint/2010/main" val="57060516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3232" y="356616"/>
            <a:ext cx="2589203" cy="273050"/>
          </a:xfrm>
        </p:spPr>
        <p:txBody>
          <a:bodyPr/>
          <a:lstStyle/>
          <a:p>
            <a:r>
              <a:rPr lang="en-US"/>
              <a:t>November 2022</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Sean Coffey, Realtek</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7</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latin typeface="Calibri" pitchFamily="34" charset="0"/>
              </a:rPr>
              <a:t>MC-OOK “should” statements—I</a:t>
            </a:r>
          </a:p>
        </p:txBody>
      </p:sp>
      <p:sp>
        <p:nvSpPr>
          <p:cNvPr id="4098" name="Rectangle 2"/>
          <p:cNvSpPr>
            <a:spLocks noGrp="1" noChangeArrowheads="1"/>
          </p:cNvSpPr>
          <p:nvPr>
            <p:ph type="body" idx="1"/>
          </p:nvPr>
        </p:nvSpPr>
        <p:spPr>
          <a:xfrm>
            <a:off x="685800" y="1981200"/>
            <a:ext cx="8458200" cy="4114800"/>
          </a:xfrm>
          <a:ln/>
        </p:spPr>
        <p:txBody>
          <a:bodyPr/>
          <a:lstStyle/>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b="0" dirty="0">
                <a:latin typeface="Calibri" pitchFamily="34" charset="0"/>
              </a:rPr>
              <a:t>“30. Wake-Up Radio (WUR) PHY specification(11ba)</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b="0" dirty="0">
                <a:latin typeface="Calibri" pitchFamily="34" charset="0"/>
              </a:rPr>
              <a:t>30.1 Introduction</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b="0" dirty="0">
                <a:latin typeface="Calibri" pitchFamily="34" charset="0"/>
              </a:rPr>
              <a:t>… The multicarrier signal </a:t>
            </a:r>
            <a:r>
              <a:rPr lang="en-US" sz="1600" b="0" dirty="0">
                <a:highlight>
                  <a:srgbClr val="FFFF00"/>
                </a:highlight>
                <a:latin typeface="Calibri" pitchFamily="34" charset="0"/>
              </a:rPr>
              <a:t>should be</a:t>
            </a:r>
            <a:r>
              <a:rPr lang="en-US" sz="1600" b="0" dirty="0">
                <a:latin typeface="Calibri" pitchFamily="34" charset="0"/>
              </a:rPr>
              <a:t> generated using contiguous 13 subcarriers, centered within a 20 MHz channel, with a subcarrier spacing of 312.5 kHz and the center subcarrier (#1131)being null. The subcarrier coefficients </a:t>
            </a:r>
            <a:r>
              <a:rPr lang="en-US" sz="1600" b="0" dirty="0">
                <a:highlight>
                  <a:srgbClr val="FFFF00"/>
                </a:highlight>
                <a:latin typeface="Calibri" pitchFamily="34" charset="0"/>
              </a:rPr>
              <a:t>may</a:t>
            </a:r>
            <a:r>
              <a:rPr lang="en-US" sz="1600" b="0" dirty="0">
                <a:latin typeface="Calibri" pitchFamily="34" charset="0"/>
              </a:rPr>
              <a:t> take values from the BPSK, QPSK, 16-QAM, 64-QAM, or 256-QAM constellation symbols …”</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b="0" dirty="0">
                <a:latin typeface="Calibri" pitchFamily="34" charset="0"/>
              </a:rPr>
              <a:t>“30.3.4.1 WUR Basic PPDU waveform generation for WUR-Sync field and WUR-Data field with WUR HDR</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b="0" dirty="0">
                <a:latin typeface="Calibri" pitchFamily="34" charset="0"/>
              </a:rPr>
              <a:t>For a single 20 MHz WUR channel, the 2 µs duration MC-OOK On Symbol </a:t>
            </a:r>
            <a:r>
              <a:rPr lang="en-US" sz="1600" b="0" dirty="0">
                <a:highlight>
                  <a:srgbClr val="FFFF00"/>
                </a:highlight>
                <a:latin typeface="Calibri" pitchFamily="34" charset="0"/>
              </a:rPr>
              <a:t>should be</a:t>
            </a:r>
            <a:r>
              <a:rPr lang="en-US" sz="1600" b="0" dirty="0">
                <a:latin typeface="Calibri" pitchFamily="34" charset="0"/>
              </a:rPr>
              <a:t> constructed by the On-WG using (#1137)the center 13 subcarriers of a 64-point IDFT, sampling at 20 MHz as follows:</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b="0" dirty="0">
                <a:latin typeface="Calibri" pitchFamily="34" charset="0"/>
              </a:rPr>
              <a:t>For a single 20 MHz WUR channel, the 2 µs duration MC-OOK Off Symbol </a:t>
            </a:r>
            <a:r>
              <a:rPr lang="en-US" sz="1600" b="0" dirty="0">
                <a:highlight>
                  <a:srgbClr val="FFFF00"/>
                </a:highlight>
                <a:latin typeface="Calibri" pitchFamily="34" charset="0"/>
              </a:rPr>
              <a:t>should be</a:t>
            </a:r>
            <a:r>
              <a:rPr lang="en-US" sz="1600" b="0" dirty="0">
                <a:latin typeface="Calibri" pitchFamily="34" charset="0"/>
              </a:rPr>
              <a:t> constructed by the Off-Waveform Generator (Off-WG) as zero for 2 µs.</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b="0" dirty="0">
                <a:latin typeface="Calibri" pitchFamily="34" charset="0"/>
              </a:rPr>
              <a:t>With the 2 µs duration MC-OOK On and Off Symbols, the PPDU </a:t>
            </a:r>
            <a:r>
              <a:rPr lang="en-US" sz="1600" b="0" dirty="0">
                <a:highlight>
                  <a:srgbClr val="FFFF00"/>
                </a:highlight>
                <a:latin typeface="Calibri" pitchFamily="34" charset="0"/>
              </a:rPr>
              <a:t>should</a:t>
            </a:r>
            <a:r>
              <a:rPr lang="en-US" sz="1600" b="0" dirty="0">
                <a:latin typeface="Calibri" pitchFamily="34" charset="0"/>
              </a:rPr>
              <a:t> meet the Correlation test defined in 30.3.12.5 (Correlation test on MC-OOK symbols).”</a:t>
            </a:r>
          </a:p>
        </p:txBody>
      </p:sp>
    </p:spTree>
    <p:extLst>
      <p:ext uri="{BB962C8B-B14F-4D97-AF65-F5344CB8AC3E}">
        <p14:creationId xmlns:p14="http://schemas.microsoft.com/office/powerpoint/2010/main" val="86358139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3232" y="356616"/>
            <a:ext cx="2589203" cy="273050"/>
          </a:xfrm>
        </p:spPr>
        <p:txBody>
          <a:bodyPr/>
          <a:lstStyle/>
          <a:p>
            <a:r>
              <a:rPr lang="en-US" dirty="0"/>
              <a:t>November 2022</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Sean Coffey, Realtek</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8</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latin typeface="Calibri" pitchFamily="34" charset="0"/>
              </a:rPr>
              <a:t>MC-OOK “should” statements—II</a:t>
            </a:r>
          </a:p>
        </p:txBody>
      </p:sp>
      <p:sp>
        <p:nvSpPr>
          <p:cNvPr id="4098" name="Rectangle 2"/>
          <p:cNvSpPr>
            <a:spLocks noGrp="1" noChangeArrowheads="1"/>
          </p:cNvSpPr>
          <p:nvPr>
            <p:ph type="body" idx="1"/>
          </p:nvPr>
        </p:nvSpPr>
        <p:spPr>
          <a:xfrm>
            <a:off x="685800" y="1981200"/>
            <a:ext cx="8458200" cy="4114800"/>
          </a:xfrm>
          <a:ln/>
        </p:spPr>
        <p:txBody>
          <a:bodyPr/>
          <a:lstStyle/>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b="0" dirty="0">
                <a:latin typeface="Calibri" pitchFamily="34" charset="0"/>
              </a:rPr>
              <a:t>“30.3.4.2 WUR Basic PPDU waveform generation for WUR-Data field with WUR LDR</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b="0" dirty="0">
                <a:latin typeface="Calibri" pitchFamily="34" charset="0"/>
              </a:rPr>
              <a:t>For a single 20 MHz WUR channel the 4 µs duration MC-OOK On Symbol </a:t>
            </a:r>
            <a:r>
              <a:rPr lang="en-US" sz="1600" b="0" dirty="0">
                <a:highlight>
                  <a:srgbClr val="FFFF00"/>
                </a:highlight>
                <a:latin typeface="Calibri" pitchFamily="34" charset="0"/>
              </a:rPr>
              <a:t>should be</a:t>
            </a:r>
            <a:r>
              <a:rPr lang="en-US" sz="1600" b="0" dirty="0">
                <a:latin typeface="Calibri" pitchFamily="34" charset="0"/>
              </a:rPr>
              <a:t> constructed by the On-WG using (#1139)the center 13 subcarriers of a 64-point IDFT, sampling at 20 MHz as follows:</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b="0" dirty="0">
                <a:latin typeface="Calibri" pitchFamily="34" charset="0"/>
              </a:rPr>
              <a:t>— The 12 subcarriers with subcarrier indices k = (–6, –5, … –1, 1, 2, … 6) are used with nonzero input. Other subcarriers are null. …</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b="0" dirty="0">
                <a:latin typeface="Calibri" pitchFamily="34" charset="0"/>
              </a:rPr>
              <a:t>For a single 20 MHz WUR channel the 4 µs duration MC-OOK Off Symbol </a:t>
            </a:r>
            <a:r>
              <a:rPr lang="en-US" sz="1600" b="0" dirty="0">
                <a:highlight>
                  <a:srgbClr val="FFFF00"/>
                </a:highlight>
                <a:latin typeface="Calibri" pitchFamily="34" charset="0"/>
              </a:rPr>
              <a:t>should be</a:t>
            </a:r>
            <a:r>
              <a:rPr lang="en-US" sz="1600" b="0" dirty="0">
                <a:latin typeface="Calibri" pitchFamily="34" charset="0"/>
              </a:rPr>
              <a:t> constructed by the Off-Waveform Generator (Off-WG) as zero for 4 µs.</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b="0" dirty="0">
                <a:latin typeface="Calibri" pitchFamily="34" charset="0"/>
              </a:rPr>
              <a:t>With the 4 µs duration MC-OOK On and Off Symbols, the PPDU </a:t>
            </a:r>
            <a:r>
              <a:rPr lang="en-US" sz="1600" b="0" dirty="0">
                <a:highlight>
                  <a:srgbClr val="FFFF00"/>
                </a:highlight>
                <a:latin typeface="Calibri" pitchFamily="34" charset="0"/>
              </a:rPr>
              <a:t>should</a:t>
            </a:r>
            <a:r>
              <a:rPr lang="en-US" sz="1600" b="0" dirty="0">
                <a:latin typeface="Calibri" pitchFamily="34" charset="0"/>
              </a:rPr>
              <a:t> meet the Correlation test defined in 30.3.12.5 (Correlation test on MC-OOK symbols).”</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600" b="0" dirty="0">
              <a:latin typeface="Calibri" pitchFamily="34" charset="0"/>
            </a:endParaRPr>
          </a:p>
        </p:txBody>
      </p:sp>
    </p:spTree>
    <p:extLst>
      <p:ext uri="{BB962C8B-B14F-4D97-AF65-F5344CB8AC3E}">
        <p14:creationId xmlns:p14="http://schemas.microsoft.com/office/powerpoint/2010/main" val="188556119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3232" y="356616"/>
            <a:ext cx="2589203" cy="273050"/>
          </a:xfrm>
        </p:spPr>
        <p:txBody>
          <a:bodyPr/>
          <a:lstStyle/>
          <a:p>
            <a:r>
              <a:rPr lang="en-US" dirty="0"/>
              <a:t>November 2022</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Sean Coffey, Realtek</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9</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latin typeface="Calibri" pitchFamily="34" charset="0"/>
              </a:rPr>
              <a:t>MC-OOK “should” statements—III</a:t>
            </a:r>
          </a:p>
        </p:txBody>
      </p:sp>
      <p:sp>
        <p:nvSpPr>
          <p:cNvPr id="4098" name="Rectangle 2"/>
          <p:cNvSpPr>
            <a:spLocks noGrp="1" noChangeArrowheads="1"/>
          </p:cNvSpPr>
          <p:nvPr>
            <p:ph type="body" idx="1"/>
          </p:nvPr>
        </p:nvSpPr>
        <p:spPr>
          <a:xfrm>
            <a:off x="685800" y="1981200"/>
            <a:ext cx="8458200" cy="4191000"/>
          </a:xfrm>
          <a:ln/>
        </p:spPr>
        <p:txBody>
          <a:bodyPr/>
          <a:lstStyle/>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b="0" dirty="0">
                <a:latin typeface="Calibri" pitchFamily="34" charset="0"/>
              </a:rPr>
              <a:t>“30.3.4.3 WUR FDMA PPDU WUR-Data field waveform generation</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b="0" dirty="0">
                <a:latin typeface="Calibri" pitchFamily="34" charset="0"/>
              </a:rPr>
              <a:t>The MC-OOK On Symbol for the 20 MHz WUR waveform </a:t>
            </a:r>
            <a:r>
              <a:rPr lang="en-US" sz="1600" b="0" dirty="0">
                <a:highlight>
                  <a:srgbClr val="FFFF00"/>
                </a:highlight>
                <a:latin typeface="Calibri" pitchFamily="34" charset="0"/>
              </a:rPr>
              <a:t>should be</a:t>
            </a:r>
            <a:r>
              <a:rPr lang="en-US" sz="1600" b="0" dirty="0">
                <a:latin typeface="Calibri" pitchFamily="34" charset="0"/>
              </a:rPr>
              <a:t> generated according to 30.3.4.1</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b="0" dirty="0">
                <a:latin typeface="Calibri" pitchFamily="34" charset="0"/>
              </a:rPr>
              <a:t>(WUR Basic PPDU waveform generation for WUR-Sync field and WUR-Data field with WUR HDR) or</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b="0" dirty="0">
                <a:latin typeface="Calibri" pitchFamily="34" charset="0"/>
              </a:rPr>
              <a:t>30.3.4.2 (WUR Basic PPDU waveform generation for WUR-Data field with WUR LDR) depending on</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b="0" dirty="0">
                <a:latin typeface="Calibri" pitchFamily="34" charset="0"/>
              </a:rPr>
              <a:t>WUR_DATARATE. The 40 MHz or 80 MHz WUR FDMA PPDU </a:t>
            </a:r>
            <a:r>
              <a:rPr lang="en-US" sz="1600" b="0" dirty="0">
                <a:highlight>
                  <a:srgbClr val="FFFF00"/>
                </a:highlight>
                <a:latin typeface="Calibri" pitchFamily="34" charset="0"/>
              </a:rPr>
              <a:t>should be</a:t>
            </a:r>
            <a:r>
              <a:rPr lang="en-US" sz="1600" b="0" dirty="0">
                <a:latin typeface="Calibri" pitchFamily="34" charset="0"/>
              </a:rPr>
              <a:t> generated by multiplexing</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b="0" dirty="0">
                <a:latin typeface="Calibri" pitchFamily="34" charset="0"/>
              </a:rPr>
              <a:t>multiple 20 MHz WUR waveforms in the corresponding channel as shown in Figure 30-8 (An example of a WUR-Data field signal generator for the FDMA transmission(11ba)).</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b="0" dirty="0">
                <a:latin typeface="Calibri" pitchFamily="34" charset="0"/>
              </a:rPr>
              <a:t>“30.3.8 Mathematical description of signals</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b="0" dirty="0">
                <a:latin typeface="Calibri" pitchFamily="34" charset="0"/>
              </a:rPr>
              <a:t>For the MC-OOK On Symbols in the WUR-Sync field (WUR-Sync On Symbols) and the MC-OOK On Symbols in the WUR-Data field (</a:t>
            </a:r>
            <a:r>
              <a:rPr lang="en-US" sz="1600" b="0" dirty="0" err="1">
                <a:latin typeface="Calibri" pitchFamily="34" charset="0"/>
              </a:rPr>
              <a:t>SymLDROn</a:t>
            </a:r>
            <a:r>
              <a:rPr lang="en-US" sz="1600" b="0" dirty="0">
                <a:latin typeface="Calibri" pitchFamily="34" charset="0"/>
              </a:rPr>
              <a:t> and </a:t>
            </a:r>
            <a:r>
              <a:rPr lang="en-US" sz="1600" b="0" dirty="0" err="1">
                <a:latin typeface="Calibri" pitchFamily="34" charset="0"/>
              </a:rPr>
              <a:t>SymHDROn</a:t>
            </a:r>
            <a:r>
              <a:rPr lang="en-US" sz="1600" b="0" dirty="0">
                <a:latin typeface="Calibri" pitchFamily="34" charset="0"/>
              </a:rPr>
              <a:t>), the baseband signal </a:t>
            </a:r>
            <a:r>
              <a:rPr lang="en-US" sz="1600" b="0" dirty="0">
                <a:highlight>
                  <a:srgbClr val="FFFF00"/>
                </a:highlight>
                <a:latin typeface="Calibri" pitchFamily="34" charset="0"/>
              </a:rPr>
              <a:t>should be</a:t>
            </a:r>
            <a:r>
              <a:rPr lang="en-US" sz="1600" b="0" dirty="0">
                <a:latin typeface="Calibri" pitchFamily="34" charset="0"/>
              </a:rPr>
              <a:t> obtained by taking the Inverse Discrete Fourier Transform (IDFT) of a set of subcarrier coefficients, which is described by Equation (30-3).”</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b="0" dirty="0">
                <a:latin typeface="Calibri" pitchFamily="34" charset="0"/>
              </a:rPr>
              <a:t>“3.10.2 WUR-Data field for WUR LDR and WUR HDR</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b="0" dirty="0">
                <a:latin typeface="Calibri" pitchFamily="34" charset="0"/>
              </a:rPr>
              <a:t>… </a:t>
            </a:r>
            <a:r>
              <a:rPr lang="en-US" sz="1600" b="0" dirty="0" err="1">
                <a:latin typeface="Calibri" pitchFamily="34" charset="0"/>
              </a:rPr>
              <a:t>SymLDROn</a:t>
            </a:r>
            <a:r>
              <a:rPr lang="en-US" sz="1600" b="0" dirty="0">
                <a:latin typeface="Calibri" pitchFamily="34" charset="0"/>
              </a:rPr>
              <a:t> and </a:t>
            </a:r>
            <a:r>
              <a:rPr lang="en-US" sz="1600" b="0" dirty="0" err="1">
                <a:latin typeface="Calibri" pitchFamily="34" charset="0"/>
              </a:rPr>
              <a:t>SymHDROn</a:t>
            </a:r>
            <a:r>
              <a:rPr lang="en-US" sz="1600" b="0" dirty="0">
                <a:latin typeface="Calibri" pitchFamily="34" charset="0"/>
              </a:rPr>
              <a:t> </a:t>
            </a:r>
            <a:r>
              <a:rPr lang="en-US" sz="1600" b="0" dirty="0">
                <a:highlight>
                  <a:srgbClr val="FFFF00"/>
                </a:highlight>
                <a:latin typeface="Calibri" pitchFamily="34" charset="0"/>
              </a:rPr>
              <a:t>should be</a:t>
            </a:r>
            <a:r>
              <a:rPr lang="en-US" sz="1600" b="0" dirty="0">
                <a:latin typeface="Calibri" pitchFamily="34" charset="0"/>
              </a:rPr>
              <a:t> generated using contiguous 13 subcarriers …</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b="0" dirty="0">
                <a:latin typeface="Calibri" pitchFamily="34" charset="0"/>
              </a:rPr>
              <a:t>…The subcarrier coefficients </a:t>
            </a:r>
            <a:r>
              <a:rPr lang="en-US" sz="1600" b="0" dirty="0">
                <a:highlight>
                  <a:srgbClr val="FFFF00"/>
                </a:highlight>
                <a:latin typeface="Calibri" pitchFamily="34" charset="0"/>
              </a:rPr>
              <a:t>may</a:t>
            </a:r>
            <a:r>
              <a:rPr lang="en-US" sz="1600" b="0" dirty="0">
                <a:latin typeface="Calibri" pitchFamily="34" charset="0"/>
              </a:rPr>
              <a:t> take values …” </a:t>
            </a:r>
          </a:p>
        </p:txBody>
      </p:sp>
    </p:spTree>
    <p:extLst>
      <p:ext uri="{BB962C8B-B14F-4D97-AF65-F5344CB8AC3E}">
        <p14:creationId xmlns:p14="http://schemas.microsoft.com/office/powerpoint/2010/main" val="15649187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98440</TotalTime>
  <Words>4638</Words>
  <Application>Microsoft Office PowerPoint</Application>
  <PresentationFormat>On-screen Show (4:3)</PresentationFormat>
  <Paragraphs>488</Paragraphs>
  <Slides>27</Slides>
  <Notes>27</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27</vt:i4>
      </vt:variant>
    </vt:vector>
  </HeadingPairs>
  <TitlesOfParts>
    <vt:vector size="32" baseType="lpstr">
      <vt:lpstr>Arial</vt:lpstr>
      <vt:lpstr>Calibri</vt:lpstr>
      <vt:lpstr>Times New Roman</vt:lpstr>
      <vt:lpstr>802-11-Submission</vt:lpstr>
      <vt:lpstr>Document</vt:lpstr>
      <vt:lpstr>Re WUR, MC-OOK, and multicarrier signals</vt:lpstr>
      <vt:lpstr>Abstract</vt:lpstr>
      <vt:lpstr>Summary</vt:lpstr>
      <vt:lpstr>Requirements—I</vt:lpstr>
      <vt:lpstr>Requirements—II</vt:lpstr>
      <vt:lpstr>Requirements—III</vt:lpstr>
      <vt:lpstr>MC-OOK “should” statements—I</vt:lpstr>
      <vt:lpstr>MC-OOK “should” statements—II</vt:lpstr>
      <vt:lpstr>MC-OOK “should” statements—III</vt:lpstr>
      <vt:lpstr>MC-OOK descriptive statements—I</vt:lpstr>
      <vt:lpstr>MC-OOK descriptive statements—II</vt:lpstr>
      <vt:lpstr>Annex AC</vt:lpstr>
      <vt:lpstr>CIDs—I</vt:lpstr>
      <vt:lpstr>CIDs—II</vt:lpstr>
      <vt:lpstr>CIDs—III</vt:lpstr>
      <vt:lpstr>CIDs—IV</vt:lpstr>
      <vt:lpstr>CIDs—V</vt:lpstr>
      <vt:lpstr>CIDs—VI</vt:lpstr>
      <vt:lpstr>CIDs—VII</vt:lpstr>
      <vt:lpstr>CIDs—VIII</vt:lpstr>
      <vt:lpstr>CIDs—IX</vt:lpstr>
      <vt:lpstr>CIDs—X</vt:lpstr>
      <vt:lpstr>Questions and straw polls—I</vt:lpstr>
      <vt:lpstr>Questions and straw polls—II</vt:lpstr>
      <vt:lpstr>Questions and straw polls—III</vt:lpstr>
      <vt:lpstr>The remaining CID (3278)—I</vt:lpstr>
      <vt:lpstr>The remaining CID (3278)—II</vt:lpstr>
    </vt:vector>
  </TitlesOfParts>
  <Company>Realtek</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 WUR, MC-OOK, and multicarrier signals</dc:title>
  <dc:creator>Sean Coffey</dc:creator>
  <cp:lastModifiedBy>Sean Coffey</cp:lastModifiedBy>
  <cp:revision>1463</cp:revision>
  <cp:lastPrinted>1601-01-01T00:00:00Z</cp:lastPrinted>
  <dcterms:created xsi:type="dcterms:W3CDTF">2014-07-14T14:49:11Z</dcterms:created>
  <dcterms:modified xsi:type="dcterms:W3CDTF">2022-12-06T22:21:42Z</dcterms:modified>
</cp:coreProperties>
</file>