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527" r:id="rId2"/>
    <p:sldId id="475" r:id="rId3"/>
    <p:sldId id="531" r:id="rId4"/>
    <p:sldId id="532" r:id="rId5"/>
    <p:sldId id="541" r:id="rId6"/>
    <p:sldId id="542" r:id="rId7"/>
    <p:sldId id="538" r:id="rId8"/>
    <p:sldId id="539" r:id="rId9"/>
    <p:sldId id="540" r:id="rId10"/>
    <p:sldId id="543" r:id="rId11"/>
    <p:sldId id="554" r:id="rId12"/>
    <p:sldId id="544" r:id="rId13"/>
    <p:sldId id="545" r:id="rId14"/>
    <p:sldId id="546" r:id="rId15"/>
    <p:sldId id="547" r:id="rId16"/>
    <p:sldId id="548" r:id="rId17"/>
    <p:sldId id="550" r:id="rId18"/>
    <p:sldId id="549" r:id="rId19"/>
    <p:sldId id="551" r:id="rId20"/>
    <p:sldId id="552" r:id="rId21"/>
    <p:sldId id="553" r:id="rId22"/>
    <p:sldId id="511"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4F81BD"/>
    <a:srgbClr val="2E75B6"/>
    <a:srgbClr val="FFFFFF"/>
    <a:srgbClr val="009999"/>
    <a:srgbClr val="00CC99"/>
    <a:srgbClr val="99CCFF"/>
    <a:srgbClr val="4A7EBB"/>
    <a:srgbClr val="00956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3899" autoAdjust="0"/>
  </p:normalViewPr>
  <p:slideViewPr>
    <p:cSldViewPr>
      <p:cViewPr>
        <p:scale>
          <a:sx n="80" d="100"/>
          <a:sy n="80" d="100"/>
        </p:scale>
        <p:origin x="1579" y="269"/>
      </p:cViewPr>
      <p:guideLst>
        <p:guide orient="horz" pos="2160"/>
        <p:guide pos="2880"/>
      </p:guideLst>
    </p:cSldViewPr>
  </p:slideViewPr>
  <p:outlineViewPr>
    <p:cViewPr varScale="1">
      <p:scale>
        <a:sx n="170" d="200"/>
        <a:sy n="170" d="200"/>
      </p:scale>
      <p:origin x="0" y="-21643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Coffey" userId="78b6c01de8847d4f" providerId="LiveId" clId="{462C69B8-8350-4225-AF86-7DF355EBDA8A}"/>
    <pc:docChg chg="modSld">
      <pc:chgData name="Sean Coffey" userId="78b6c01de8847d4f" providerId="LiveId" clId="{462C69B8-8350-4225-AF86-7DF355EBDA8A}" dt="2022-11-30T19:59:01.666" v="4" actId="13926"/>
      <pc:docMkLst>
        <pc:docMk/>
      </pc:docMkLst>
      <pc:sldChg chg="modSp mod">
        <pc:chgData name="Sean Coffey" userId="78b6c01de8847d4f" providerId="LiveId" clId="{462C69B8-8350-4225-AF86-7DF355EBDA8A}" dt="2022-11-30T19:58:16.272" v="0" actId="13926"/>
        <pc:sldMkLst>
          <pc:docMk/>
          <pc:sldMk cId="1465830906" sldId="543"/>
        </pc:sldMkLst>
        <pc:spChg chg="mod">
          <ac:chgData name="Sean Coffey" userId="78b6c01de8847d4f" providerId="LiveId" clId="{462C69B8-8350-4225-AF86-7DF355EBDA8A}" dt="2022-11-30T19:58:16.272" v="0" actId="13926"/>
          <ac:spMkLst>
            <pc:docMk/>
            <pc:sldMk cId="1465830906" sldId="543"/>
            <ac:spMk id="4098" creationId="{00000000-0000-0000-0000-000000000000}"/>
          </ac:spMkLst>
        </pc:spChg>
      </pc:sldChg>
      <pc:sldChg chg="modSp mod">
        <pc:chgData name="Sean Coffey" userId="78b6c01de8847d4f" providerId="LiveId" clId="{462C69B8-8350-4225-AF86-7DF355EBDA8A}" dt="2022-11-30T19:59:01.666" v="4" actId="13926"/>
        <pc:sldMkLst>
          <pc:docMk/>
          <pc:sldMk cId="2570631163" sldId="544"/>
        </pc:sldMkLst>
        <pc:spChg chg="mod">
          <ac:chgData name="Sean Coffey" userId="78b6c01de8847d4f" providerId="LiveId" clId="{462C69B8-8350-4225-AF86-7DF355EBDA8A}" dt="2022-11-30T19:59:01.666" v="4" actId="13926"/>
          <ac:spMkLst>
            <pc:docMk/>
            <pc:sldMk cId="2570631163" sldId="544"/>
            <ac:spMk id="4098" creationId="{00000000-0000-0000-0000-000000000000}"/>
          </ac:spMkLst>
        </pc:spChg>
      </pc:sldChg>
      <pc:sldChg chg="modSp mod">
        <pc:chgData name="Sean Coffey" userId="78b6c01de8847d4f" providerId="LiveId" clId="{462C69B8-8350-4225-AF86-7DF355EBDA8A}" dt="2022-11-30T19:58:41.439" v="2" actId="13926"/>
        <pc:sldMkLst>
          <pc:docMk/>
          <pc:sldMk cId="2786095916" sldId="554"/>
        </pc:sldMkLst>
        <pc:spChg chg="mod">
          <ac:chgData name="Sean Coffey" userId="78b6c01de8847d4f" providerId="LiveId" clId="{462C69B8-8350-4225-AF86-7DF355EBDA8A}" dt="2022-11-30T19:58:41.439" v="2" actId="13926"/>
          <ac:spMkLst>
            <pc:docMk/>
            <pc:sldMk cId="2786095916" sldId="554"/>
            <ac:spMk id="409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9190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86670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4305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07149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348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03406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4961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79055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2741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21712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83872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345569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42923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91605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06574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22109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8456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82463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90600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4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9504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nvGraphicFramePr>
        <p:xfrm>
          <a:off x="566738" y="3060700"/>
          <a:ext cx="7845425" cy="2308324"/>
        </p:xfrm>
        <a:graphic>
          <a:graphicData uri="http://schemas.openxmlformats.org/presentationml/2006/ole">
            <mc:AlternateContent xmlns:mc="http://schemas.openxmlformats.org/markup-compatibility/2006">
              <mc:Choice xmlns:v="urn:schemas-microsoft-com:vml" Requires="v">
                <p:oleObj name="Document" r:id="rId3" imgW="8526058" imgH="2465301" progId="Word.Document.8">
                  <p:embed/>
                </p:oleObj>
              </mc:Choice>
              <mc:Fallback>
                <p:oleObj name="Document" r:id="rId3" imgW="8526058" imgH="2465301" progId="Word.Document.8">
                  <p:embed/>
                  <p:pic>
                    <p:nvPicPr>
                      <p:cNvPr id="9" name="Object 3"/>
                      <p:cNvPicPr>
                        <a:picLocks noChangeAspect="1" noChangeArrowheads="1"/>
                      </p:cNvPicPr>
                      <p:nvPr/>
                    </p:nvPicPr>
                    <p:blipFill>
                      <a:blip r:embed="rId4"/>
                      <a:srcRect/>
                      <a:stretch>
                        <a:fillRect/>
                      </a:stretch>
                    </p:blipFill>
                    <p:spPr bwMode="auto">
                      <a:xfrm>
                        <a:off x="566738" y="3060700"/>
                        <a:ext cx="7845425" cy="2308324"/>
                      </a:xfrm>
                      <a:prstGeom prst="rect">
                        <a:avLst/>
                      </a:prstGeom>
                      <a:noFill/>
                    </p:spPr>
                  </p:pic>
                </p:oleObj>
              </mc:Fallback>
            </mc:AlternateContent>
          </a:graphicData>
        </a:graphic>
      </p:graphicFrame>
      <p:sp>
        <p:nvSpPr>
          <p:cNvPr id="6" name="Date Placeholder 3"/>
          <p:cNvSpPr>
            <a:spLocks noGrp="1"/>
          </p:cNvSpPr>
          <p:nvPr>
            <p:ph type="dt" idx="15"/>
          </p:nvPr>
        </p:nvSpPr>
        <p:spPr>
          <a:xfrm>
            <a:off x="713232" y="356616"/>
            <a:ext cx="2303451" cy="273050"/>
          </a:xfrm>
        </p:spPr>
        <p:txBody>
          <a:bodyPr/>
          <a:lstStyle/>
          <a:p>
            <a:r>
              <a:rPr lang="en-US"/>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 WUR, MC-OOK, and multicarrier signals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2022-11-30</a:t>
            </a:r>
          </a:p>
        </p:txBody>
      </p:sp>
      <p:sp>
        <p:nvSpPr>
          <p:cNvPr id="3" name="TextBox 2">
            <a:extLst>
              <a:ext uri="{FF2B5EF4-FFF2-40B4-BE49-F238E27FC236}">
                <a16:creationId xmlns:a16="http://schemas.microsoft.com/office/drawing/2014/main" id="{94EEF1C2-D245-4689-A5F7-9417E72CA1AB}"/>
              </a:ext>
            </a:extLst>
          </p:cNvPr>
          <p:cNvSpPr txBox="1"/>
          <p:nvPr/>
        </p:nvSpPr>
        <p:spPr>
          <a:xfrm>
            <a:off x="533400" y="4267201"/>
            <a:ext cx="8043862" cy="800219"/>
          </a:xfrm>
          <a:prstGeom prst="rect">
            <a:avLst/>
          </a:prstGeom>
          <a:noFill/>
        </p:spPr>
        <p:txBody>
          <a:bodyPr wrap="square" rtlCol="0">
            <a:spAutoFit/>
          </a:bodyPr>
          <a:lstStyle/>
          <a:p>
            <a:pPr marL="342900" indent="-342900">
              <a:buFont typeface="Arial" panose="020B0604020202020204" pitchFamily="34" charset="0"/>
              <a:buChar char="•"/>
            </a:pPr>
            <a:r>
              <a:rPr lang="en-US" sz="1500" dirty="0">
                <a:solidFill>
                  <a:schemeClr val="tx1"/>
                </a:solidFill>
                <a:latin typeface="Calibri" panose="020F0502020204030204" pitchFamily="34" charset="0"/>
              </a:rPr>
              <a:t>CIDs addressed: LB 270 CIDs 3067-3068, 3070-3072, 3095-3096, 3283, 3458</a:t>
            </a:r>
          </a:p>
          <a:p>
            <a:pPr marL="342900" indent="-342900">
              <a:buFont typeface="Arial" panose="020B0604020202020204" pitchFamily="34" charset="0"/>
              <a:buChar char="•"/>
            </a:pPr>
            <a:r>
              <a:rPr lang="en-US" sz="1500" dirty="0">
                <a:solidFill>
                  <a:schemeClr val="tx1"/>
                </a:solidFill>
                <a:latin typeface="Calibri" panose="020F0502020204030204" pitchFamily="34" charset="0"/>
              </a:rPr>
              <a:t>r0 (November 30, 2022): Initial draft</a:t>
            </a:r>
          </a:p>
          <a:p>
            <a:r>
              <a:rPr lang="en-US" sz="1600" dirty="0">
                <a:latin typeface="Calibri" panose="020F0502020204030204" pitchFamily="34" charset="0"/>
              </a:rPr>
              <a:t>   </a:t>
            </a:r>
          </a:p>
        </p:txBody>
      </p:sp>
    </p:spTree>
    <p:extLst>
      <p:ext uri="{BB962C8B-B14F-4D97-AF65-F5344CB8AC3E}">
        <p14:creationId xmlns:p14="http://schemas.microsoft.com/office/powerpoint/2010/main" val="2429779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descriptive statements—I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“3.2 Definitions specific to IEEE Std 802.11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multicarrier on-off keying (MC-OOK) symbol: (#2242)Either an </a:t>
            </a:r>
            <a:r>
              <a:rPr lang="en-US" sz="1600" b="0" dirty="0">
                <a:highlight>
                  <a:srgbClr val="00FFFF"/>
                </a:highlight>
                <a:latin typeface="Calibri" pitchFamily="34" charset="0"/>
              </a:rPr>
              <a:t>MC-OOK On Symbol where the </a:t>
            </a:r>
            <a:r>
              <a:rPr lang="en-US" sz="1600" b="0" dirty="0" err="1">
                <a:highlight>
                  <a:srgbClr val="00FFFF"/>
                </a:highlight>
                <a:latin typeface="Calibri" pitchFamily="34" charset="0"/>
              </a:rPr>
              <a:t>multicarrier</a:t>
            </a:r>
            <a:r>
              <a:rPr lang="en-US" sz="1600" b="0" dirty="0">
                <a:highlight>
                  <a:srgbClr val="00FFFF"/>
                </a:highlight>
                <a:latin typeface="Calibri" pitchFamily="34" charset="0"/>
              </a:rPr>
              <a:t> signal</a:t>
            </a:r>
            <a:r>
              <a:rPr lang="en-US" sz="1600" b="0" dirty="0">
                <a:latin typeface="Calibri" pitchFamily="34" charset="0"/>
              </a:rPr>
              <a:t> is present or an MC-OOK Off Symbol where no signal is present.(11ba)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multicarrier signal: A(#2242) signal that is </a:t>
            </a:r>
            <a:r>
              <a:rPr lang="en-US" sz="1600" b="0" dirty="0">
                <a:highlight>
                  <a:srgbClr val="00FFFF"/>
                </a:highlight>
                <a:latin typeface="Calibri" pitchFamily="34" charset="0"/>
              </a:rPr>
              <a:t>constructed with multiple subcarriers</a:t>
            </a:r>
            <a:r>
              <a:rPr lang="en-US" sz="1600" b="0" dirty="0">
                <a:latin typeface="Calibri" pitchFamily="34" charset="0"/>
              </a:rPr>
              <a:t>.(#2241)(11ba)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 Wake-Up Radio (WUR) PHY specification(11ba)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30.1 Introduction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WUR PHY uses the multicarrier on-off keying (MC-OOK) modulation for (#1128)WUR-Sync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WUR-Data fields. … MC-OOK</a:t>
            </a:r>
            <a:r>
              <a:rPr lang="en-US" sz="1600" b="0" dirty="0">
                <a:highlight>
                  <a:srgbClr val="00FFFF"/>
                </a:highlight>
                <a:latin typeface="Calibri" pitchFamily="34" charset="0"/>
              </a:rPr>
              <a:t> is </a:t>
            </a:r>
            <a:r>
              <a:rPr lang="en-US" sz="1600" b="0" dirty="0">
                <a:latin typeface="Calibri" pitchFamily="34" charset="0"/>
              </a:rPr>
              <a:t>on-off keying, modulated with a multicarrier signal.”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“30.3.7 Timing related parameters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Table 30-3 (Timing-related constants(11ba)) defines the timing-related parameters for WUR PPDU formats. …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Parameter 	Value 		Description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sym typeface="Symbol" panose="05050102010706020507" pitchFamily="18" charset="2"/>
              </a:rPr>
              <a:t></a:t>
            </a:r>
            <a:r>
              <a:rPr lang="en-US" sz="1600" b="0" baseline="-25000" dirty="0">
                <a:latin typeface="Calibri" pitchFamily="34" charset="0"/>
                <a:sym typeface="Symbol" panose="05050102010706020507" pitchFamily="18" charset="2"/>
              </a:rPr>
              <a:t>F,</a:t>
            </a:r>
            <a:r>
              <a:rPr lang="en-US" sz="1600" b="0" baseline="-25000" dirty="0">
                <a:latin typeface="Calibri" pitchFamily="34" charset="0"/>
              </a:rPr>
              <a:t>WUR		</a:t>
            </a:r>
            <a:r>
              <a:rPr lang="en-US" sz="1600" b="0" dirty="0">
                <a:latin typeface="Calibri" pitchFamily="34" charset="0"/>
              </a:rPr>
              <a:t>312.5 kHz 		</a:t>
            </a:r>
            <a:r>
              <a:rPr lang="en-US" sz="1600" b="0" dirty="0">
                <a:highlight>
                  <a:srgbClr val="00FFFF"/>
                </a:highlight>
                <a:latin typeface="Calibri" pitchFamily="34" charset="0"/>
              </a:rPr>
              <a:t>Subcarrier frequency spacing for WUR PPDU</a:t>
            </a:r>
          </a:p>
        </p:txBody>
      </p:sp>
    </p:spTree>
    <p:extLst>
      <p:ext uri="{BB962C8B-B14F-4D97-AF65-F5344CB8AC3E}">
        <p14:creationId xmlns:p14="http://schemas.microsoft.com/office/powerpoint/2010/main" val="14658309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descriptive statements—II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“30.3.8 Mathematical description of signals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a:highlight>
                  <a:srgbClr val="00FFFF"/>
                </a:highlight>
                <a:latin typeface="Calibri" pitchFamily="34" charset="0"/>
              </a:rPr>
              <a:t>This general representation holds</a:t>
            </a:r>
            <a:r>
              <a:rPr lang="en-US" sz="1600" b="0" dirty="0">
                <a:latin typeface="Calibri" pitchFamily="34" charset="0"/>
              </a:rPr>
              <a:t> for WUR-Sync and WUR-Data fields, and the field specific parameters are provided in Table 30-5 (Field specific parameter values for the MC-OOK symbols in WUR-Sync and WUR-Data fields(11ba))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i="1" dirty="0" err="1">
                <a:latin typeface="Calibri" pitchFamily="34" charset="0"/>
              </a:rPr>
              <a:t>X</a:t>
            </a:r>
            <a:r>
              <a:rPr lang="en-US" sz="1600" b="0" i="1" baseline="-25000" dirty="0" err="1">
                <a:latin typeface="Calibri" pitchFamily="34" charset="0"/>
              </a:rPr>
              <a:t>Field</a:t>
            </a:r>
            <a:r>
              <a:rPr lang="en-US" sz="1600" b="0" i="1" dirty="0">
                <a:latin typeface="Calibri" pitchFamily="34" charset="0"/>
              </a:rPr>
              <a:t>(k), </a:t>
            </a:r>
            <a:r>
              <a:rPr lang="en-US" sz="1600" b="0" i="1" dirty="0">
                <a:highlight>
                  <a:srgbClr val="00FFFF"/>
                </a:highlight>
                <a:latin typeface="Calibri" pitchFamily="34" charset="0"/>
              </a:rPr>
              <a:t>-6 </a:t>
            </a:r>
            <a:r>
              <a:rPr lang="en-US" sz="1600" b="0" i="1" dirty="0">
                <a:highlight>
                  <a:srgbClr val="00FFFF"/>
                </a:highlight>
                <a:latin typeface="Calibri" pitchFamily="34" charset="0"/>
                <a:sym typeface="Symbol" panose="05050102010706020507" pitchFamily="18" charset="2"/>
              </a:rPr>
              <a:t> </a:t>
            </a:r>
            <a:r>
              <a:rPr lang="en-US" sz="1600" b="0" i="1" dirty="0">
                <a:highlight>
                  <a:srgbClr val="00FFFF"/>
                </a:highlight>
                <a:latin typeface="Calibri" pitchFamily="34" charset="0"/>
              </a:rPr>
              <a:t>k </a:t>
            </a:r>
            <a:r>
              <a:rPr lang="en-US" sz="1600" b="0" i="1" dirty="0">
                <a:highlight>
                  <a:srgbClr val="00FFFF"/>
                </a:highlight>
                <a:latin typeface="Calibri" pitchFamily="34" charset="0"/>
                <a:sym typeface="Symbol" panose="05050102010706020507" pitchFamily="18" charset="2"/>
              </a:rPr>
              <a:t> </a:t>
            </a:r>
            <a:r>
              <a:rPr lang="en-US" sz="1600" b="0" i="1" dirty="0">
                <a:highlight>
                  <a:srgbClr val="00FFFF"/>
                </a:highlight>
                <a:latin typeface="Calibri" pitchFamily="34" charset="0"/>
              </a:rPr>
              <a:t>6 </a:t>
            </a:r>
            <a:r>
              <a:rPr lang="en-US" sz="1600" b="0" dirty="0">
                <a:latin typeface="Calibri" pitchFamily="34" charset="0"/>
              </a:rPr>
              <a:t>} are the </a:t>
            </a:r>
            <a:r>
              <a:rPr lang="en-US" sz="1600" b="0" dirty="0">
                <a:highlight>
                  <a:srgbClr val="00FFFF"/>
                </a:highlight>
                <a:latin typeface="Calibri" pitchFamily="34" charset="0"/>
              </a:rPr>
              <a:t>field specific subcarrier coefficients</a:t>
            </a:r>
            <a:r>
              <a:rPr lang="en-US" sz="1600" b="0" dirty="0">
                <a:latin typeface="Calibri" pitchFamily="34" charset="0"/>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Table 30-5—Field specific parameter values for the MC-OOK symbols in WUR-Sync and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WUR-Data fields(11ba)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Parameter 	WUR-Sync field	WUR-Data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err="1">
                <a:latin typeface="Calibri" pitchFamily="34" charset="0"/>
              </a:rPr>
              <a:t>SymLDROn</a:t>
            </a:r>
            <a:r>
              <a:rPr lang="en-US" sz="1600" b="0" dirty="0">
                <a:latin typeface="Calibri" pitchFamily="34" charset="0"/>
              </a:rPr>
              <a:t> 	</a:t>
            </a:r>
            <a:r>
              <a:rPr lang="en-US" sz="1600" b="0" dirty="0" err="1">
                <a:latin typeface="Calibri" pitchFamily="34" charset="0"/>
              </a:rPr>
              <a:t>SymHDROn</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i="1" dirty="0" err="1">
                <a:latin typeface="Calibri" pitchFamily="34" charset="0"/>
              </a:rPr>
              <a:t>N</a:t>
            </a:r>
            <a:r>
              <a:rPr lang="en-US" sz="1600" b="0" i="1" baseline="30000" dirty="0" err="1">
                <a:latin typeface="Calibri" pitchFamily="34" charset="0"/>
              </a:rPr>
              <a:t>Tone</a:t>
            </a:r>
            <a:r>
              <a:rPr lang="en-US" sz="1600" b="0" i="1" baseline="-25000" dirty="0" err="1">
                <a:latin typeface="Calibri" pitchFamily="34" charset="0"/>
              </a:rPr>
              <a:t>Field</a:t>
            </a:r>
            <a:r>
              <a:rPr lang="en-US" sz="1600" b="0" dirty="0">
                <a:latin typeface="Calibri" pitchFamily="34" charset="0"/>
              </a:rPr>
              <a:t>		</a:t>
            </a:r>
            <a:r>
              <a:rPr lang="en-US" sz="1600" b="0" dirty="0">
                <a:highlight>
                  <a:srgbClr val="00FFFF"/>
                </a:highlight>
                <a:latin typeface="Calibri" pitchFamily="34" charset="0"/>
              </a:rPr>
              <a:t>6 		12 		6</a:t>
            </a:r>
            <a:r>
              <a:rPr lang="en-US" sz="1600" b="0" dirty="0">
                <a:latin typeface="Calibri" pitchFamily="34" charset="0"/>
              </a:rPr>
              <a:t>”</a:t>
            </a:r>
          </a:p>
        </p:txBody>
      </p:sp>
    </p:spTree>
    <p:extLst>
      <p:ext uri="{BB962C8B-B14F-4D97-AF65-F5344CB8AC3E}">
        <p14:creationId xmlns:p14="http://schemas.microsoft.com/office/powerpoint/2010/main" val="2786095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Annex AC</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“Annex AC(11ba)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(informative)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Examples of WUR MC-OOK Symbol Design and CSD Design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Subclauses 30.3.4.1 (WUR Basic PPDU waveform generation for WUR-Sync field and WUR-Data field with WUR HDR), 30.3.4.2 (WUR Basic PPDU waveform generation for WUR-Data field with WUR LDR), and 30.3.4.3 (WUR FDMA PPDU WUR-Data field waveform generation) </a:t>
            </a:r>
            <a:r>
              <a:rPr lang="en-US" sz="1800" b="0" dirty="0">
                <a:highlight>
                  <a:srgbClr val="FFCC99"/>
                </a:highlight>
                <a:latin typeface="Calibri" pitchFamily="34" charset="0"/>
              </a:rPr>
              <a:t>provides a description</a:t>
            </a:r>
            <a:r>
              <a:rPr lang="en-US" sz="1800" b="0" dirty="0">
                <a:latin typeface="Calibri" pitchFamily="34" charset="0"/>
              </a:rPr>
              <a:t> of how the 2 µs duration MC-OOK and 4 µs duration MC-OOK On and Off Symbols </a:t>
            </a:r>
            <a:r>
              <a:rPr lang="en-US" sz="1800" b="0" dirty="0">
                <a:highlight>
                  <a:srgbClr val="FFCC99"/>
                </a:highlight>
                <a:latin typeface="Calibri" pitchFamily="34" charset="0"/>
              </a:rPr>
              <a:t>might be constructed</a:t>
            </a:r>
            <a:r>
              <a:rPr lang="en-US" sz="1800" b="0" dirty="0">
                <a:latin typeface="Calibri" pitchFamily="34" charset="0"/>
              </a:rPr>
              <a:t> but does not provide the actual frequency domain sequences for those symbols. </a:t>
            </a:r>
            <a:r>
              <a:rPr lang="en-US" sz="1800" b="0" dirty="0">
                <a:highlight>
                  <a:srgbClr val="FFCC99"/>
                </a:highlight>
                <a:latin typeface="Calibri" pitchFamily="34" charset="0"/>
              </a:rPr>
              <a:t>This annex provides example sequences</a:t>
            </a:r>
            <a:r>
              <a:rPr lang="en-US" sz="1800" b="0" dirty="0">
                <a:latin typeface="Calibri" pitchFamily="34" charset="0"/>
              </a:rPr>
              <a:t> for the construction of these symbols.”</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spTree>
    <p:extLst>
      <p:ext uri="{BB962C8B-B14F-4D97-AF65-F5344CB8AC3E}">
        <p14:creationId xmlns:p14="http://schemas.microsoft.com/office/powerpoint/2010/main" val="2570631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668626225"/>
              </p:ext>
            </p:extLst>
          </p:nvPr>
        </p:nvGraphicFramePr>
        <p:xfrm>
          <a:off x="713232" y="1981200"/>
          <a:ext cx="7744969" cy="438912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581400">
                  <a:extLst>
                    <a:ext uri="{9D8B030D-6E8A-4147-A177-3AD203B41FA5}">
                      <a16:colId xmlns:a16="http://schemas.microsoft.com/office/drawing/2014/main" val="3573992004"/>
                    </a:ext>
                  </a:extLst>
                </a:gridCol>
                <a:gridCol w="2209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3067</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30.1 / 4579.7</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"Clause 30 ... specifies the PHY entity for ... Multi-Carrier On-Off Keying (OOK)". But does Clause 30 do this? Clause 30 defines the PHY entity for wake-up radio (WUR), and the rest of this introductory subclause mentions only "WUR PHY", until we get to 4579.53: "The WUR PHY uses the multi-carrier on-off keying (MC-OOK) modulation for WUR-Sync and WUR-Data fields". But this bare assertion is not supported by the rest of the clause. The same paragraph goes on to say that the "multicarrier" signal "should" be generated using 13 contiguous subcarriers, but (as far as I can see) never specifies that the WUR PPDU is required to use a multicarrier signal. Instead the detailed version of MC-OOK is offered as an example of a WUR format. This setup causes problems throughout the clause, but the immediate issue on 4579.8 is that the clause isn't specifying the PHY entity for MC-OOK: it is specifying (rather loosely!) the PHY entity for WUR.</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Change "multi-carrier on-off </a:t>
                      </a:r>
                      <a:r>
                        <a:rPr lang="en-US" sz="1400" dirty="0" err="1">
                          <a:effectLst/>
                          <a:latin typeface="Calibri" panose="020F0502020204030204" pitchFamily="34" charset="0"/>
                          <a:cs typeface="Calibri" panose="020F0502020204030204" pitchFamily="34" charset="0"/>
                        </a:rPr>
                        <a:t>keing</a:t>
                      </a:r>
                      <a:r>
                        <a:rPr lang="en-US" sz="1400" dirty="0">
                          <a:effectLst/>
                          <a:latin typeface="Calibri" panose="020F0502020204030204" pitchFamily="34" charset="0"/>
                          <a:cs typeface="Calibri" panose="020F0502020204030204" pitchFamily="34" charset="0"/>
                        </a:rPr>
                        <a:t> (MC-OOK)" to wake-up radio (WUR)".</a:t>
                      </a:r>
                    </a:p>
                    <a:p>
                      <a:pPr marL="0" marR="0">
                        <a:spcBef>
                          <a:spcPts val="0"/>
                        </a:spcBef>
                        <a:spcAft>
                          <a:spcPts val="0"/>
                        </a:spcAft>
                      </a:pPr>
                      <a:r>
                        <a:rPr lang="en-GB"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3940095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2763600811"/>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581400">
                  <a:extLst>
                    <a:ext uri="{9D8B030D-6E8A-4147-A177-3AD203B41FA5}">
                      <a16:colId xmlns:a16="http://schemas.microsoft.com/office/drawing/2014/main" val="3573992004"/>
                    </a:ext>
                  </a:extLst>
                </a:gridCol>
                <a:gridCol w="2209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3068</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30.1 / 4579.54</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""The WUR PHY uses the multi-carrier on-off keying (MC-OOK) modulation for WUR-Sync and WUR-Data fields. MC-OOK is on-off keying, modulated with a multicarrier signal". This is descriptive, not </a:t>
                      </a:r>
                      <a:r>
                        <a:rPr lang="en-US" sz="1300" dirty="0" err="1">
                          <a:effectLst/>
                          <a:latin typeface="Calibri" panose="020F0502020204030204" pitchFamily="34" charset="0"/>
                          <a:ea typeface="Times New Roman" panose="02020603050405020304" pitchFamily="18" charset="0"/>
                          <a:cs typeface="Calibri" panose="020F0502020204030204" pitchFamily="34" charset="0"/>
                        </a:rPr>
                        <a:t>normative.Is</a:t>
                      </a:r>
                      <a:r>
                        <a:rPr lang="en-US" sz="1300" dirty="0">
                          <a:effectLst/>
                          <a:latin typeface="Calibri" panose="020F0502020204030204" pitchFamily="34" charset="0"/>
                          <a:ea typeface="Times New Roman" panose="02020603050405020304" pitchFamily="18" charset="0"/>
                          <a:cs typeface="Calibri" panose="020F0502020204030204" pitchFamily="34" charset="0"/>
                        </a:rPr>
                        <a:t> there any normative statement that says that the WUR PHY shall use a multicarrier signal? The following sentence says that the multicarrier signal "should" be generated by using 13 contiguous carriers. But "should" implies that it is permissible to generate the signal some other way, i.e., that a compliant WUR PHY might not use 13 contiguous carriers, and indeed (it seems) might not use multicarrier keying at all. If so, the first sentence here is misleading. (Note that the proposed change mirrors the last sentence in the paragraph: "The subcarrier coefficients may take values from the BPSK, QPSK, 16-QAM, 64-QAM, or 256-QAM constellation symbols.")</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Change "The WUR PHY uses" to "The WUR PHY may use".</a:t>
                      </a:r>
                    </a:p>
                    <a:p>
                      <a:pPr marL="0" marR="0">
                        <a:spcBef>
                          <a:spcPts val="0"/>
                        </a:spcBef>
                        <a:spcAft>
                          <a:spcPts val="0"/>
                        </a:spcAft>
                      </a:pPr>
                      <a:r>
                        <a:rPr lang="en-GB"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535033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2224997328"/>
              </p:ext>
            </p:extLst>
          </p:nvPr>
        </p:nvGraphicFramePr>
        <p:xfrm>
          <a:off x="713232" y="1981200"/>
          <a:ext cx="7744969" cy="426720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581400">
                  <a:extLst>
                    <a:ext uri="{9D8B030D-6E8A-4147-A177-3AD203B41FA5}">
                      <a16:colId xmlns:a16="http://schemas.microsoft.com/office/drawing/2014/main" val="3573992004"/>
                    </a:ext>
                  </a:extLst>
                </a:gridCol>
                <a:gridCol w="2209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3070</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30.3.10.2 / 4603.51</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"The encoded binary data shall be modulated using MC-OOK, i.e., encoded bits 0 and 1 shall be represented by Off and On Symbols, respectively." Taken together with the rest of the clause, this is confusing. What are the full requirements for MC-OOK? In particular, how can it be determined that a given device does *not* use MC-OOK? Most of the discussion of MC-OOK is by example of an implementation. The cited sentence has something approaching a definition, if we take the "i.e.," to mean "this is the same thing". But is the intention really that any modulation in which encoded bits 0 and 1 are </a:t>
                      </a:r>
                      <a:r>
                        <a:rPr lang="en-US" sz="1200" dirty="0" err="1">
                          <a:effectLst/>
                          <a:latin typeface="Calibri" panose="020F0502020204030204" pitchFamily="34" charset="0"/>
                          <a:ea typeface="Times New Roman" panose="02020603050405020304" pitchFamily="18" charset="0"/>
                          <a:cs typeface="Calibri" panose="020F0502020204030204" pitchFamily="34" charset="0"/>
                        </a:rPr>
                        <a:t>repreemted</a:t>
                      </a:r>
                      <a:r>
                        <a:rPr lang="en-US" sz="1200" dirty="0">
                          <a:effectLst/>
                          <a:latin typeface="Calibri" panose="020F0502020204030204" pitchFamily="34" charset="0"/>
                          <a:ea typeface="Times New Roman" panose="02020603050405020304" pitchFamily="18" charset="0"/>
                          <a:cs typeface="Calibri" panose="020F0502020204030204" pitchFamily="34" charset="0"/>
                        </a:rPr>
                        <a:t> by Off and On symbols, respectively is therefore, by definition, an MC-OOK system? Or are there other requirements (e.g., does it even have to be--as specified by a shall statement, not a description--multi-carrier?)? The cleanest definition seems to be in 30.3.12.4 (concerning required power ratio). But that does not involve the (murky) concept of MC-OOK. Regardless of the intention, it seems the middle words don't contribute anything concrete, and could be deleted.</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Change "using MC-OOK, i.e.," to "so that".</a:t>
                      </a:r>
                    </a:p>
                    <a:p>
                      <a:pPr marL="0" marR="0">
                        <a:spcBef>
                          <a:spcPts val="0"/>
                        </a:spcBef>
                        <a:spcAft>
                          <a:spcPts val="0"/>
                        </a:spcAft>
                      </a:pPr>
                      <a:r>
                        <a:rPr lang="en-GB"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40088393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CIDs—IV</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379910048"/>
              </p:ext>
            </p:extLst>
          </p:nvPr>
        </p:nvGraphicFramePr>
        <p:xfrm>
          <a:off x="713232" y="1981200"/>
          <a:ext cx="7744969" cy="419100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3071</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30.3.8 / 4596.46</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"This general representation holds for WUR-Sync and WUR-Data fields, and the field specific parameters are provided in Table 30-5". Again, this is descriptive, i.e., it describes something as being true, but not normative, i.e., saying that it has to be true. There do not seem to be normative statements anywhere in the clause that say this has to be true. The previous sentence says that the baseband signal "should" be obtained by taking the IDFT of a set of subcarrier coefficients. This implies that it is permissible for a compliant device to obtain the baseband signal some other way. This is very confusing, bordering on misleading.</a:t>
                      </a: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cs typeface="Calibri" panose="020F0502020204030204" pitchFamily="34" charset="0"/>
                        </a:rPr>
                        <a:t>Change " This general representation holds for WUR-Sync and WUR-Data fields, and the field specific parameters are provided in Table 30-5 (Field specific parameter values for the MC-OOK symbols in WUR-Sync and WUR-Data fields(11ba))" to "When the baseband signal is generated in this way, the field specific parameters are as shown in Table 30-5 (Field </a:t>
                      </a:r>
                      <a:r>
                        <a:rPr lang="en-US" sz="1300" dirty="0" err="1">
                          <a:effectLst/>
                          <a:latin typeface="Calibri" panose="020F0502020204030204" pitchFamily="34" charset="0"/>
                          <a:cs typeface="Calibri" panose="020F0502020204030204" pitchFamily="34" charset="0"/>
                        </a:rPr>
                        <a:t>speciifc</a:t>
                      </a:r>
                      <a:r>
                        <a:rPr lang="en-US" sz="1300" dirty="0">
                          <a:effectLst/>
                          <a:latin typeface="Calibri" panose="020F0502020204030204" pitchFamily="34" charset="0"/>
                          <a:cs typeface="Calibri" panose="020F0502020204030204" pitchFamily="34" charset="0"/>
                        </a:rPr>
                        <a:t> parameters for the MC-OOK symbols in WUR-Sync and WUR-Data fields when the baseband signal is generated by taking the IDFT of 13 contiguous subcarriers)". Also, change the title of Table 30-5 (4597.37) to "Field </a:t>
                      </a:r>
                      <a:r>
                        <a:rPr lang="en-US" sz="1300" dirty="0" err="1">
                          <a:effectLst/>
                          <a:latin typeface="Calibri" panose="020F0502020204030204" pitchFamily="34" charset="0"/>
                          <a:cs typeface="Calibri" panose="020F0502020204030204" pitchFamily="34" charset="0"/>
                        </a:rPr>
                        <a:t>speciifc</a:t>
                      </a:r>
                      <a:r>
                        <a:rPr lang="en-US" sz="1300" dirty="0">
                          <a:effectLst/>
                          <a:latin typeface="Calibri" panose="020F0502020204030204" pitchFamily="34" charset="0"/>
                          <a:cs typeface="Calibri" panose="020F0502020204030204" pitchFamily="34" charset="0"/>
                        </a:rPr>
                        <a:t> parameters for the MC-OOK symbols in WUR-Sync and WUR-Data fields when the baseband signal is generated by taking the IDFT of 13 contiguous subcarriers".</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9383650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4047981423"/>
              </p:ext>
            </p:extLst>
          </p:nvPr>
        </p:nvGraphicFramePr>
        <p:xfrm>
          <a:off x="713232" y="1981200"/>
          <a:ext cx="7744969" cy="4389120"/>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3200400">
                  <a:extLst>
                    <a:ext uri="{9D8B030D-6E8A-4147-A177-3AD203B41FA5}">
                      <a16:colId xmlns:a16="http://schemas.microsoft.com/office/drawing/2014/main" val="3573992004"/>
                    </a:ext>
                  </a:extLst>
                </a:gridCol>
                <a:gridCol w="25908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3072</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(John Coffey)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30.3.8 / 4598.1</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ea typeface="Times New Roman" panose="02020603050405020304" pitchFamily="18" charset="0"/>
                          <a:cs typeface="Calibri" panose="020F0502020204030204" pitchFamily="34" charset="0"/>
                        </a:rPr>
                        <a:t>The discussion in this section up to here is very unclear on what a WUR signal is. Elements of the signal are called MC-OOK, without any requirement that they are generated by a multi-carrier signal. A mathematical description of a multi-carrier signal is provided, without any requirement that the WUR </a:t>
                      </a:r>
                      <a:r>
                        <a:rPr lang="en-US" sz="1300" dirty="0" err="1">
                          <a:effectLst/>
                          <a:latin typeface="Calibri" panose="020F0502020204030204" pitchFamily="34" charset="0"/>
                          <a:ea typeface="Times New Roman" panose="02020603050405020304" pitchFamily="18" charset="0"/>
                          <a:cs typeface="Calibri" panose="020F0502020204030204" pitchFamily="34" charset="0"/>
                        </a:rPr>
                        <a:t>sugnal</a:t>
                      </a:r>
                      <a:r>
                        <a:rPr lang="en-US" sz="1300" dirty="0">
                          <a:effectLst/>
                          <a:latin typeface="Calibri" panose="020F0502020204030204" pitchFamily="34" charset="0"/>
                          <a:ea typeface="Times New Roman" panose="02020603050405020304" pitchFamily="18" charset="0"/>
                          <a:cs typeface="Calibri" panose="020F0502020204030204" pitchFamily="34" charset="0"/>
                        </a:rPr>
                        <a:t> is constructed in this way (there's a "should", but this implies "may do something else"). This is an important issue, because subclause 30.3.13.1 (Receiver minimum input sensitivity) imposes normative requirements on the receiver: it has to be able to receive (any) WUR PPDU with specified reliability at the given levels. For that requirement to have any meaning, there has to be adequate notice of the range of different transmitted signals that the receiver might encounter. This should (at the very least) be spelled out in a note.</a:t>
                      </a:r>
                    </a:p>
                  </a:txBody>
                  <a:tcPr marL="52584" marR="52584" marT="0" marB="0">
                    <a:solidFill>
                      <a:schemeClr val="bg1"/>
                    </a:solidFill>
                  </a:tcPr>
                </a:tc>
                <a:tc>
                  <a:txBody>
                    <a:bodyPr/>
                    <a:lstStyle/>
                    <a:p>
                      <a:pPr marL="0" marR="0">
                        <a:spcBef>
                          <a:spcPts val="0"/>
                        </a:spcBef>
                        <a:spcAft>
                          <a:spcPts val="0"/>
                        </a:spcAft>
                      </a:pPr>
                      <a:r>
                        <a:rPr lang="en-US" sz="1300" dirty="0">
                          <a:effectLst/>
                          <a:latin typeface="Calibri" panose="020F0502020204030204" pitchFamily="34" charset="0"/>
                          <a:cs typeface="Calibri" panose="020F0502020204030204" pitchFamily="34" charset="0"/>
                        </a:rPr>
                        <a:t>Add a second note: "NOTE 2--The transmitter's baseband signal is not required to </a:t>
                      </a:r>
                      <a:r>
                        <a:rPr lang="en-US" sz="1300" dirty="0" err="1">
                          <a:effectLst/>
                          <a:latin typeface="Calibri" panose="020F0502020204030204" pitchFamily="34" charset="0"/>
                          <a:cs typeface="Calibri" panose="020F0502020204030204" pitchFamily="34" charset="0"/>
                        </a:rPr>
                        <a:t>correspoind</a:t>
                      </a:r>
                      <a:r>
                        <a:rPr lang="en-US" sz="1300" dirty="0">
                          <a:effectLst/>
                          <a:latin typeface="Calibri" panose="020F0502020204030204" pitchFamily="34" charset="0"/>
                          <a:cs typeface="Calibri" panose="020F0502020204030204" pitchFamily="34" charset="0"/>
                        </a:rPr>
                        <a:t> to the IDFT of subcarrier coefficients derived from the stated constellations, and is not required to match the </a:t>
                      </a:r>
                      <a:r>
                        <a:rPr lang="en-US" sz="1300" dirty="0" err="1">
                          <a:effectLst/>
                          <a:latin typeface="Calibri" panose="020F0502020204030204" pitchFamily="34" charset="0"/>
                          <a:cs typeface="Calibri" panose="020F0502020204030204" pitchFamily="34" charset="0"/>
                        </a:rPr>
                        <a:t>descritpion</a:t>
                      </a:r>
                      <a:r>
                        <a:rPr lang="en-US" sz="1300" dirty="0">
                          <a:effectLst/>
                          <a:latin typeface="Calibri" panose="020F0502020204030204" pitchFamily="34" charset="0"/>
                          <a:cs typeface="Calibri" panose="020F0502020204030204" pitchFamily="34" charset="0"/>
                        </a:rPr>
                        <a:t> in Equation (30-3). The only normative requirements that apply to the WUR-Sync and WUR-Data fields are provided in subclauses 30.3.12.1 (Transmit spectrum mask), 30.3.12.2 (Spectral flatness), 30.3.12.3 (Transmit center frequency and symbol clock frequency tolerance) and 30.3.12.4 (Transmit On and Off Symbols power ratio). For the avoidance of doubt, elements of WUR PPDUs that are labeled "MC-OOK" in this clause are not required to be "multi-carrier".</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4316944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356661222"/>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3095</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(Joseph Levy)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3.2 / 2018.43</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The definition of MC-OOK  symbol is confusing and is not sufficient: The definition is self referential and MC-OOK symbols are not normatively defined. The 802.11 specification normatively defines the OOK modulation that may be generated using an MC-OOK implementation. But calling these symbols these symbols "MC-OOK symbols" is confusing and incorrect.</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Delete the definition</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3680708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683931682"/>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3096</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(Joseph Levy)</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3.2 / 2018.43</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The term MC-OOK is used inconsistently in specification. MC-OOK is used to describe an implementation that can generate the OOK symbols used by WUR using a multi-carrier transmitter. In addition these WUR OOK symbols are referred to as MC-OOK symbols in several locations.in the specification.  using the same term to refer to and implementation technique and the modulation symbols is confusing and incorrect.</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Use term MC-OOK when referring to the multi-carrier implementation technique for generating the OOK symbols used in WUR.  Do not refer to these OOK symbols or modulations using the term MC-OOK as this confuses the implementation technique with the normatively defined symbols and modulations used in WUR.    Make the changes provided in 11-22/1035.</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141029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Clause 30 (Wake-Up Radio PHY specification) requires a WUR non-AP STA to be able to receive WUR PPDUs at given power levels.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But what is a WUR PPDU? This is not clear.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In particular:</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A WUR PPDU contains a </a:t>
            </a:r>
            <a:r>
              <a:rPr lang="en-US" sz="1600" dirty="0">
                <a:latin typeface="Calibri" pitchFamily="34" charset="0"/>
              </a:rPr>
              <a:t>component</a:t>
            </a:r>
            <a:r>
              <a:rPr lang="en-US" sz="1600" b="0" dirty="0">
                <a:latin typeface="Calibri" pitchFamily="34" charset="0"/>
              </a:rPr>
              <a:t> that is called “MC-OOK”</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“MC-OOK” stands for “multicarrier on-off keying”</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But the normative requirements say only that “MC-OOK” </a:t>
            </a:r>
            <a:r>
              <a:rPr lang="en-US" sz="1600" b="1" i="1" u="sng" dirty="0">
                <a:solidFill>
                  <a:srgbClr val="FF0000"/>
                </a:solidFill>
                <a:latin typeface="Calibri" pitchFamily="34" charset="0"/>
              </a:rPr>
              <a:t>should</a:t>
            </a:r>
            <a:r>
              <a:rPr lang="en-US" sz="1600" dirty="0">
                <a:solidFill>
                  <a:srgbClr val="FF0000"/>
                </a:solidFill>
                <a:latin typeface="Calibri" pitchFamily="34" charset="0"/>
              </a:rPr>
              <a:t> </a:t>
            </a:r>
            <a:r>
              <a:rPr lang="en-US" sz="1600" dirty="0">
                <a:latin typeface="Calibri" pitchFamily="34" charset="0"/>
              </a:rPr>
              <a:t>be generated as (one kind of) a multicarrier signal—implying that other choices are permissible</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Other sections say that MC-OOK </a:t>
            </a:r>
            <a:r>
              <a:rPr lang="en-US" sz="1600" b="1" i="1" u="sng" dirty="0">
                <a:solidFill>
                  <a:srgbClr val="FF0000"/>
                </a:solidFill>
                <a:latin typeface="Calibri" pitchFamily="34" charset="0"/>
              </a:rPr>
              <a:t>is</a:t>
            </a:r>
            <a:r>
              <a:rPr lang="en-US" sz="1600" b="1" i="1" dirty="0">
                <a:solidFill>
                  <a:srgbClr val="4F81BD"/>
                </a:solidFill>
                <a:latin typeface="Calibri" pitchFamily="34" charset="0"/>
              </a:rPr>
              <a:t> </a:t>
            </a:r>
            <a:r>
              <a:rPr lang="en-US" sz="1600" dirty="0">
                <a:latin typeface="Calibri" pitchFamily="34" charset="0"/>
              </a:rPr>
              <a:t>a multicarrier signal, but without corresponding normative language saying that it </a:t>
            </a:r>
            <a:r>
              <a:rPr lang="en-US" sz="1600" i="1" dirty="0">
                <a:latin typeface="Calibri" pitchFamily="34" charset="0"/>
              </a:rPr>
              <a:t>shall be</a:t>
            </a: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latin typeface="Calibri" pitchFamily="34" charset="0"/>
              </a:rPr>
              <a:t>WUR non-AP STAs are required to be able to receive any compliant WUR PPDU, including PPDUs that do not follow the multicarrier format—even though the spec strongly suggests that this is the only format required to be received</a:t>
            </a:r>
            <a:endParaRPr lang="en-US" sz="120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700" dirty="0">
                <a:solidFill>
                  <a:srgbClr val="4F81BD"/>
                </a:solidFill>
                <a:latin typeface="Calibri" pitchFamily="34" charset="0"/>
              </a:rPr>
              <a:t>It is essential for the specification to provide adequate notice to potential implementers on what is required of a compliant portion; the current draft does not do this</a:t>
            </a:r>
            <a:r>
              <a:rPr lang="en-US" sz="1800" dirty="0">
                <a:solidFill>
                  <a:srgbClr val="4F81BD"/>
                </a:solidFill>
                <a:latin typeface="Calibri" pitchFamily="34" charset="0"/>
              </a:rPr>
              <a:t>.</a:t>
            </a:r>
            <a:endParaRPr lang="en-GB" sz="1800" dirty="0">
              <a:solidFill>
                <a:srgbClr val="4F81BD"/>
              </a:solidFill>
              <a:latin typeface="Calibri" pitchFamily="34" charset="0"/>
            </a:endParaRP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500" b="0" dirty="0">
              <a:latin typeface="Calibri" pitchFamily="34" charset="0"/>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CIDs—VIII</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2029617598"/>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3283</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(Mark Rison)</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a:t>
                      </a: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MC-OOK is just an example way of generating waveforms, but the actual requirements on the OOK used for WUR are not specified</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Add a subclause defining the "</a:t>
                      </a:r>
                      <a:r>
                        <a:rPr lang="en-US" sz="1400" dirty="0" err="1">
                          <a:effectLst/>
                          <a:latin typeface="Calibri" panose="020F0502020204030204" pitchFamily="34" charset="0"/>
                          <a:cs typeface="Calibri" panose="020F0502020204030204" pitchFamily="34" charset="0"/>
                        </a:rPr>
                        <a:t>shall"s</a:t>
                      </a:r>
                      <a:r>
                        <a:rPr lang="en-US" sz="1400" dirty="0">
                          <a:effectLst/>
                          <a:latin typeface="Calibri" panose="020F0502020204030204" pitchFamily="34" charset="0"/>
                          <a:cs typeface="Calibri" panose="020F0502020204030204" pitchFamily="34" charset="0"/>
                        </a:rPr>
                        <a:t> for WUR PPDUs, and then give MC-OOK as the "should" way to generate them</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3009307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CIDs—IX</a:t>
            </a:r>
          </a:p>
        </p:txBody>
      </p:sp>
      <p:sp>
        <p:nvSpPr>
          <p:cNvPr id="4098" name="Rectangle 2"/>
          <p:cNvSpPr>
            <a:spLocks noGrp="1" noChangeArrowheads="1"/>
          </p:cNvSpPr>
          <p:nvPr>
            <p:ph type="body" idx="1"/>
          </p:nvPr>
        </p:nvSpPr>
        <p:spPr>
          <a:xfrm>
            <a:off x="685800" y="1981199"/>
            <a:ext cx="8458200" cy="4494213"/>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graphicFrame>
        <p:nvGraphicFramePr>
          <p:cNvPr id="2" name="Table 1">
            <a:extLst>
              <a:ext uri="{FF2B5EF4-FFF2-40B4-BE49-F238E27FC236}">
                <a16:creationId xmlns:a16="http://schemas.microsoft.com/office/drawing/2014/main" id="{20754198-E35F-25EB-AC57-260ABCDF6D80}"/>
              </a:ext>
            </a:extLst>
          </p:cNvPr>
          <p:cNvGraphicFramePr>
            <a:graphicFrameLocks noGrp="1"/>
          </p:cNvGraphicFramePr>
          <p:nvPr>
            <p:extLst>
              <p:ext uri="{D42A27DB-BD31-4B8C-83A1-F6EECF244321}">
                <p14:modId xmlns:p14="http://schemas.microsoft.com/office/powerpoint/2010/main" val="1234174636"/>
              </p:ext>
            </p:extLst>
          </p:nvPr>
        </p:nvGraphicFramePr>
        <p:xfrm>
          <a:off x="713232" y="1981200"/>
          <a:ext cx="7744969" cy="4154319"/>
        </p:xfrm>
        <a:graphic>
          <a:graphicData uri="http://schemas.openxmlformats.org/drawingml/2006/table">
            <a:tbl>
              <a:tblPr firstRow="1" firstCol="1" bandRow="1">
                <a:tableStyleId>{5C22544A-7EE6-4342-B048-85BDC9FD1C3A}</a:tableStyleId>
              </a:tblPr>
              <a:tblGrid>
                <a:gridCol w="1115568">
                  <a:extLst>
                    <a:ext uri="{9D8B030D-6E8A-4147-A177-3AD203B41FA5}">
                      <a16:colId xmlns:a16="http://schemas.microsoft.com/office/drawing/2014/main" val="1611544969"/>
                    </a:ext>
                  </a:extLst>
                </a:gridCol>
                <a:gridCol w="838200">
                  <a:extLst>
                    <a:ext uri="{9D8B030D-6E8A-4147-A177-3AD203B41FA5}">
                      <a16:colId xmlns:a16="http://schemas.microsoft.com/office/drawing/2014/main" val="2736956741"/>
                    </a:ext>
                  </a:extLst>
                </a:gridCol>
                <a:gridCol w="2743200">
                  <a:extLst>
                    <a:ext uri="{9D8B030D-6E8A-4147-A177-3AD203B41FA5}">
                      <a16:colId xmlns:a16="http://schemas.microsoft.com/office/drawing/2014/main" val="3573992004"/>
                    </a:ext>
                  </a:extLst>
                </a:gridCol>
                <a:gridCol w="3048001">
                  <a:extLst>
                    <a:ext uri="{9D8B030D-6E8A-4147-A177-3AD203B41FA5}">
                      <a16:colId xmlns:a16="http://schemas.microsoft.com/office/drawing/2014/main" val="1039740364"/>
                    </a:ext>
                  </a:extLst>
                </a:gridCol>
              </a:tblGrid>
              <a:tr h="385614">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CID</a:t>
                      </a:r>
                      <a:endParaRPr lang="en-US" sz="1400" b="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(Commenter)</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Clause/ Page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a:solidFill>
                            <a:schemeClr val="tx1"/>
                          </a:solidFill>
                          <a:effectLst/>
                          <a:latin typeface="Calibri" panose="020F0502020204030204" pitchFamily="34" charset="0"/>
                          <a:cs typeface="Calibri" panose="020F0502020204030204" pitchFamily="34" charset="0"/>
                        </a:rPr>
                        <a:t>Comment</a:t>
                      </a:r>
                      <a:endParaRPr lang="en-US" sz="1400" b="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400" b="0" dirty="0">
                          <a:solidFill>
                            <a:schemeClr val="tx1"/>
                          </a:solidFill>
                          <a:effectLst/>
                          <a:latin typeface="Calibri" panose="020F0502020204030204" pitchFamily="34" charset="0"/>
                          <a:cs typeface="Calibri" panose="020F0502020204030204" pitchFamily="34" charset="0"/>
                        </a:rPr>
                        <a:t>Proposed Change</a:t>
                      </a:r>
                      <a:endParaRPr lang="en-US" sz="14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extLst>
                  <a:ext uri="{0D108BD9-81ED-4DB2-BD59-A6C34878D82A}">
                    <a16:rowId xmlns:a16="http://schemas.microsoft.com/office/drawing/2014/main" val="296622493"/>
                  </a:ext>
                </a:extLst>
              </a:tr>
              <a:tr h="3727599">
                <a:tc>
                  <a:txBody>
                    <a:bodyPr/>
                    <a:lstStyle/>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3458</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(Mark Rison)</a:t>
                      </a:r>
                      <a:endParaRPr lang="en-US" sz="1400" dirty="0">
                        <a:solidFill>
                          <a:schemeClr val="tx1"/>
                        </a:solidFill>
                        <a:effectLst/>
                        <a:latin typeface="Calibri" panose="020F0502020204030204" pitchFamily="34" charset="0"/>
                        <a:cs typeface="Calibri" panose="020F0502020204030204" pitchFamily="34" charset="0"/>
                      </a:endParaRPr>
                    </a:p>
                    <a:p>
                      <a:pPr marL="0" marR="0">
                        <a:spcBef>
                          <a:spcPts val="0"/>
                        </a:spcBef>
                        <a:spcAft>
                          <a:spcPts val="0"/>
                        </a:spcAft>
                      </a:pPr>
                      <a:r>
                        <a:rPr lang="en-GB" sz="1400" dirty="0">
                          <a:solidFill>
                            <a:schemeClr val="tx1"/>
                          </a:solidFill>
                          <a:effectLst/>
                          <a:latin typeface="Calibri" panose="020F0502020204030204" pitchFamily="34" charset="0"/>
                          <a:cs typeface="Calibri" panose="020F0502020204030204" pitchFamily="34" charset="0"/>
                        </a:rPr>
                        <a:t> </a:t>
                      </a:r>
                      <a:endParaRPr lang="en-US"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GB" sz="1200" dirty="0">
                          <a:effectLst/>
                          <a:latin typeface="Calibri" panose="020F0502020204030204" pitchFamily="34" charset="0"/>
                          <a:cs typeface="Calibri" panose="020F0502020204030204" pitchFamily="34" charset="0"/>
                        </a:rPr>
                        <a:t>30 / 4579.1</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a:p>
                      <a:pPr marL="0" marR="0">
                        <a:spcBef>
                          <a:spcPts val="0"/>
                        </a:spcBef>
                        <a:spcAft>
                          <a:spcPts val="0"/>
                        </a:spcAft>
                      </a:pPr>
                      <a:r>
                        <a:rPr lang="en-GB"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MC-OOK is a strange definition.  Is MC-OOK symbol different than regular OOK symbols, particularly the definition of MC-OOK OFF symbol sounds rather strange.</a:t>
                      </a:r>
                    </a:p>
                  </a:txBody>
                  <a:tcPr marL="52584" marR="52584" marT="0" marB="0">
                    <a:solidFill>
                      <a:schemeClr val="bg1"/>
                    </a:solidFill>
                  </a:tcPr>
                </a:tc>
                <a:tc>
                  <a:txBody>
                    <a:bodyPr/>
                    <a:lstStyle/>
                    <a:p>
                      <a:pPr marL="0" marR="0">
                        <a:spcBef>
                          <a:spcPts val="0"/>
                        </a:spcBef>
                        <a:spcAft>
                          <a:spcPts val="0"/>
                        </a:spcAft>
                      </a:pPr>
                      <a:r>
                        <a:rPr lang="en-US" sz="1400" dirty="0">
                          <a:effectLst/>
                          <a:latin typeface="Calibri" panose="020F0502020204030204" pitchFamily="34" charset="0"/>
                          <a:cs typeface="Calibri" panose="020F0502020204030204" pitchFamily="34" charset="0"/>
                        </a:rPr>
                        <a:t>Make the changes shown in 22/1035r1</a:t>
                      </a:r>
                    </a:p>
                  </a:txBody>
                  <a:tcPr marL="52584" marR="52584" marT="0" marB="0">
                    <a:solidFill>
                      <a:schemeClr val="bg1"/>
                    </a:solidFill>
                  </a:tcPr>
                </a:tc>
                <a:extLst>
                  <a:ext uri="{0D108BD9-81ED-4DB2-BD59-A6C34878D82A}">
                    <a16:rowId xmlns:a16="http://schemas.microsoft.com/office/drawing/2014/main" val="1748504865"/>
                  </a:ext>
                </a:extLst>
              </a:tr>
            </a:tbl>
          </a:graphicData>
        </a:graphic>
      </p:graphicFrame>
    </p:spTree>
    <p:extLst>
      <p:ext uri="{BB962C8B-B14F-4D97-AF65-F5344CB8AC3E}">
        <p14:creationId xmlns:p14="http://schemas.microsoft.com/office/powerpoint/2010/main" val="2983795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Summary</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The comments raise broadly similar concerns.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000" b="0" dirty="0">
              <a:solidFill>
                <a:schemeClr val="tx1"/>
              </a:solidFill>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The proposed resolutions differ in some ways. Roughly, we can distinguish between two main choices: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	(1) Retain the definition of MC-OOK as a defined component of WUR PPDUs, but clarify that “MC-OOK” does not necessarily mean “multicarrier”, 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	(2) redefine terms so that “MC-OOK” necessarily means “multicarrier”, but a WUR PPDU does not necessarily contain “MC-OOK” components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000" b="0" dirty="0">
              <a:solidFill>
                <a:schemeClr val="tx1"/>
              </a:solidFill>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itchFamily="34" charset="0"/>
              </a:rPr>
              <a:t>In addition, the CIDs point out several instances where the current draft is incorrect, or inconsistent, or confusing, or misleading, or contains superfluous text that muddles distinct concepts together.</a:t>
            </a:r>
          </a:p>
        </p:txBody>
      </p:sp>
    </p:spTree>
    <p:extLst>
      <p:ext uri="{BB962C8B-B14F-4D97-AF65-F5344CB8AC3E}">
        <p14:creationId xmlns:p14="http://schemas.microsoft.com/office/powerpoint/2010/main" val="3491064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Summary</a:t>
            </a:r>
          </a:p>
        </p:txBody>
      </p:sp>
      <p:sp>
        <p:nvSpPr>
          <p:cNvPr id="4098" name="Rectangle 2"/>
          <p:cNvSpPr>
            <a:spLocks noGrp="1" noChangeArrowheads="1"/>
          </p:cNvSpPr>
          <p:nvPr>
            <p:ph type="body" idx="1"/>
          </p:nvPr>
        </p:nvSpPr>
        <p:spPr>
          <a:xfrm>
            <a:off x="685800" y="1981200"/>
            <a:ext cx="84582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4-6 review what is (or seems to be) required under the spec as it is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7-9 review MC-OOK and its associated “should” statements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10-11 review MC-OOK and “multicarrier” and their associated descriptive statements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 12 reviews Annex AC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Slides 13-21 review the CIDs and the proposed resolutions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Slide 22 provides a (brief) summary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b="0" dirty="0">
                <a:latin typeface="Calibri" pitchFamily="34" charset="0"/>
              </a:rPr>
              <a:t>Note—for slides 4-12, cf. doc. IEEE 802.11-22/1035r1, “Proposed </a:t>
            </a:r>
            <a:r>
              <a:rPr lang="en-US" sz="1400" b="0" dirty="0" err="1">
                <a:latin typeface="Calibri" pitchFamily="34" charset="0"/>
              </a:rPr>
              <a:t>TGme</a:t>
            </a:r>
            <a:r>
              <a:rPr lang="en-US" sz="1400" b="0" dirty="0">
                <a:latin typeface="Calibri" pitchFamily="34" charset="0"/>
              </a:rPr>
              <a:t> Comment Resolution CID 2346”, J. Levy, September 2022 (similar and consistent, but not identical)</a:t>
            </a:r>
          </a:p>
        </p:txBody>
      </p:sp>
    </p:spTree>
    <p:extLst>
      <p:ext uri="{BB962C8B-B14F-4D97-AF65-F5344CB8AC3E}">
        <p14:creationId xmlns:p14="http://schemas.microsoft.com/office/powerpoint/2010/main" val="2379038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Requirements—I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A WUR non-AP STA is required to be able to receive WUR PPDUs at given power levels: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(D2.0 4608)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Other WUR non-AP STA requirements are in the following subclauses (adjacent channel rejection, nonadjacent channel rejection, receiver maximum input level, CCA sensitivity) </a:t>
            </a:r>
          </a:p>
        </p:txBody>
      </p:sp>
      <p:pic>
        <p:nvPicPr>
          <p:cNvPr id="3" name="Picture 2" descr="Table&#10;&#10;Description automatically generated">
            <a:extLst>
              <a:ext uri="{FF2B5EF4-FFF2-40B4-BE49-F238E27FC236}">
                <a16:creationId xmlns:a16="http://schemas.microsoft.com/office/drawing/2014/main" id="{80CE99EC-6082-E923-6E7C-DBF1BD4C36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588613"/>
            <a:ext cx="7022923" cy="2821587"/>
          </a:xfrm>
          <a:prstGeom prst="rect">
            <a:avLst/>
          </a:prstGeom>
        </p:spPr>
      </p:pic>
      <p:cxnSp>
        <p:nvCxnSpPr>
          <p:cNvPr id="8" name="Straight Connector 7">
            <a:extLst>
              <a:ext uri="{FF2B5EF4-FFF2-40B4-BE49-F238E27FC236}">
                <a16:creationId xmlns:a16="http://schemas.microsoft.com/office/drawing/2014/main" id="{721D0B4F-3BC4-DFEB-7F22-D9DEEF5FCF0D}"/>
              </a:ext>
            </a:extLst>
          </p:cNvPr>
          <p:cNvCxnSpPr>
            <a:cxnSpLocks/>
          </p:cNvCxnSpPr>
          <p:nvPr/>
        </p:nvCxnSpPr>
        <p:spPr bwMode="auto">
          <a:xfrm>
            <a:off x="3429000" y="3758184"/>
            <a:ext cx="381000" cy="0"/>
          </a:xfrm>
          <a:prstGeom prst="line">
            <a:avLst/>
          </a:prstGeom>
          <a:solidFill>
            <a:srgbClr val="00B8FF"/>
          </a:solidFill>
          <a:ln w="22225" cap="flat" cmpd="sng" algn="ctr">
            <a:solidFill>
              <a:srgbClr val="FF0000"/>
            </a:solidFill>
            <a:prstDash val="solid"/>
            <a:round/>
            <a:headEnd type="none" w="med" len="med"/>
            <a:tailEnd type="none" w="med" len="med"/>
          </a:ln>
          <a:effectLst/>
        </p:spPr>
      </p:cxnSp>
      <p:sp>
        <p:nvSpPr>
          <p:cNvPr id="11" name="Arrow: Right 10">
            <a:extLst>
              <a:ext uri="{FF2B5EF4-FFF2-40B4-BE49-F238E27FC236}">
                <a16:creationId xmlns:a16="http://schemas.microsoft.com/office/drawing/2014/main" id="{09F816F4-EDAC-0AD1-0DF7-FCF41C4141C0}"/>
              </a:ext>
            </a:extLst>
          </p:cNvPr>
          <p:cNvSpPr/>
          <p:nvPr/>
        </p:nvSpPr>
        <p:spPr bwMode="auto">
          <a:xfrm>
            <a:off x="411481" y="3566160"/>
            <a:ext cx="807719" cy="274313"/>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80834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Requirements—II</a:t>
            </a:r>
          </a:p>
        </p:txBody>
      </p:sp>
      <p:sp>
        <p:nvSpPr>
          <p:cNvPr id="4098" name="Rectangle 2"/>
          <p:cNvSpPr>
            <a:spLocks noGrp="1" noChangeArrowheads="1"/>
          </p:cNvSpPr>
          <p:nvPr>
            <p:ph type="body" idx="1"/>
          </p:nvPr>
        </p:nvSpPr>
        <p:spPr>
          <a:xfrm>
            <a:off x="685800" y="1981200"/>
            <a:ext cx="8458200" cy="42672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A WUR PPDU is required to satisfy several transmit requirements (D2.0 4604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 WUR transmit specification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30.3.12.1 Transmit spectrum mask</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For operation using 20 MHz channel spacing, the transmitted spectrum of the WUR-Sync and WUR-Data fields </a:t>
            </a:r>
            <a:r>
              <a:rPr lang="en-US" sz="1600" b="0" dirty="0">
                <a:highlight>
                  <a:srgbClr val="00FF00"/>
                </a:highlight>
                <a:latin typeface="Calibri" pitchFamily="34" charset="0"/>
              </a:rPr>
              <a:t>shall have</a:t>
            </a:r>
            <a:r>
              <a:rPr lang="en-US" sz="1600" b="0" dirty="0">
                <a:latin typeface="Calibri" pitchFamily="34" charset="0"/>
              </a:rPr>
              <a:t> a 0 </a:t>
            </a:r>
            <a:r>
              <a:rPr lang="en-US" sz="1600" b="0" dirty="0" err="1">
                <a:latin typeface="Calibri" pitchFamily="34" charset="0"/>
              </a:rPr>
              <a:t>dBr</a:t>
            </a:r>
            <a:r>
              <a:rPr lang="en-US" sz="1600" b="0" dirty="0">
                <a:latin typeface="Calibri" pitchFamily="34" charset="0"/>
              </a:rPr>
              <a:t> […] bandwidth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transmitted spectral density of the WUR-Sync and WUR-Data fields of the transmitted signal </a:t>
            </a:r>
            <a:r>
              <a:rPr lang="en-US" sz="1600" b="0" dirty="0">
                <a:highlight>
                  <a:srgbClr val="00FF00"/>
                </a:highlight>
                <a:latin typeface="Calibri" pitchFamily="34" charset="0"/>
              </a:rPr>
              <a:t>shall fall</a:t>
            </a:r>
            <a:r>
              <a:rPr lang="en-US" sz="1600" b="0" dirty="0">
                <a:latin typeface="Calibri" pitchFamily="34" charset="0"/>
              </a:rPr>
              <a:t> within the spectral mask … [Similar requirements for 40 MHz, 80 MHz, &amp; preambles]”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“30.3.12.2 Spectral flatness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a:highlight>
                  <a:srgbClr val="00FF00"/>
                </a:highlight>
                <a:latin typeface="Calibri" pitchFamily="34" charset="0"/>
              </a:rPr>
              <a:t>The requirement is</a:t>
            </a:r>
            <a:r>
              <a:rPr lang="en-US" sz="1600" b="0" dirty="0">
                <a:latin typeface="Calibri" pitchFamily="34" charset="0"/>
              </a:rPr>
              <a:t> that the power in any 1 MHz segment, within the center 4 MHz, is in the range of [Pave – 6 dB, Pave + 3 dB]”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30.3.12.3 Transmit center frequency and symbol clock frequency tolerance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symbol clock frequency and transmit center frequency tolerance </a:t>
            </a:r>
            <a:r>
              <a:rPr lang="en-US" sz="1600" b="0" dirty="0">
                <a:highlight>
                  <a:srgbClr val="00FF00"/>
                </a:highlight>
                <a:latin typeface="Calibri" pitchFamily="34" charset="0"/>
              </a:rPr>
              <a:t>shall be</a:t>
            </a:r>
            <a:r>
              <a:rPr lang="en-US" sz="1600" b="0" dirty="0">
                <a:latin typeface="Calibri" pitchFamily="34" charset="0"/>
              </a:rPr>
              <a:t> ±20 ppm maximum. The transmit center frequency and the symbol clock frequency for all transmit antennas and frequency segments </a:t>
            </a:r>
            <a:r>
              <a:rPr lang="en-US" sz="1600" b="0" dirty="0">
                <a:highlight>
                  <a:srgbClr val="00FF00"/>
                </a:highlight>
                <a:latin typeface="Calibri" pitchFamily="34" charset="0"/>
              </a:rPr>
              <a:t>shall be</a:t>
            </a:r>
            <a:r>
              <a:rPr lang="en-US" sz="1600" b="0" dirty="0">
                <a:latin typeface="Calibri" pitchFamily="34" charset="0"/>
              </a:rPr>
              <a:t> derived from the same reference oscillator.”</a:t>
            </a:r>
            <a:r>
              <a:rPr lang="en-US" sz="1800" b="0" dirty="0">
                <a:latin typeface="Calibri" pitchFamily="34" charset="0"/>
              </a:rPr>
              <a:t> </a:t>
            </a:r>
          </a:p>
        </p:txBody>
      </p:sp>
    </p:spTree>
    <p:extLst>
      <p:ext uri="{BB962C8B-B14F-4D97-AF65-F5344CB8AC3E}">
        <p14:creationId xmlns:p14="http://schemas.microsoft.com/office/powerpoint/2010/main" val="3211986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Requirements—III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Transmit requirements, contd.: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“30.3.12.4 Transmit On and Off Symbols power ratio</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each input bit of the WUR-Data field transmitted at WUR HDR, the ratio between the averaged power of the On Symbol and the averaged power of the Off Symbol of the transmit signal in the WUR-Data field </a:t>
            </a:r>
            <a:r>
              <a:rPr lang="en-US" sz="1600" b="0" dirty="0">
                <a:highlight>
                  <a:srgbClr val="00FF00"/>
                </a:highlight>
                <a:latin typeface="Calibri" pitchFamily="34" charset="0"/>
              </a:rPr>
              <a:t>shall be</a:t>
            </a:r>
            <a:r>
              <a:rPr lang="en-US" sz="1600" b="0" dirty="0">
                <a:latin typeface="Calibri" pitchFamily="34" charset="0"/>
              </a:rPr>
              <a:t> at least 20 </a:t>
            </a:r>
            <a:r>
              <a:rPr lang="en-US" sz="1600" b="0" dirty="0" err="1">
                <a:latin typeface="Calibri" pitchFamily="34" charset="0"/>
              </a:rPr>
              <a:t>dB.</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each input bit of the WUR-Data field transmitted at WUR LDR, the ratio between the averaged power over On Symbols and the averaged power over Off Symbols of the transmit signal in the WUR-Data field </a:t>
            </a:r>
            <a:r>
              <a:rPr lang="en-US" sz="1600" b="0" dirty="0">
                <a:highlight>
                  <a:srgbClr val="00FF00"/>
                </a:highlight>
                <a:latin typeface="Calibri" pitchFamily="34" charset="0"/>
              </a:rPr>
              <a:t>shall be</a:t>
            </a:r>
            <a:r>
              <a:rPr lang="en-US" sz="1600" b="0" dirty="0">
                <a:latin typeface="Calibri" pitchFamily="34" charset="0"/>
              </a:rPr>
              <a:t> at least 20 </a:t>
            </a:r>
            <a:r>
              <a:rPr lang="en-US" sz="1600" b="0" dirty="0" err="1">
                <a:latin typeface="Calibri" pitchFamily="34" charset="0"/>
              </a:rPr>
              <a:t>dB.</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the WUR-Sync field transmission, the ratio between the averaged power over all On Symbols and the averaged power over all Off Symbols in the WUR-Sync field </a:t>
            </a:r>
            <a:r>
              <a:rPr lang="en-US" sz="1600" b="0" dirty="0">
                <a:highlight>
                  <a:srgbClr val="00FF00"/>
                </a:highlight>
                <a:latin typeface="Calibri" pitchFamily="34" charset="0"/>
              </a:rPr>
              <a:t>shall be</a:t>
            </a:r>
            <a:r>
              <a:rPr lang="en-US" sz="1600" b="0" dirty="0">
                <a:latin typeface="Calibri" pitchFamily="34" charset="0"/>
              </a:rPr>
              <a:t> at least 20 </a:t>
            </a:r>
            <a:r>
              <a:rPr lang="en-US" sz="1600" b="0" dirty="0" err="1">
                <a:latin typeface="Calibri" pitchFamily="34" charset="0"/>
              </a:rPr>
              <a:t>dB.</a:t>
            </a: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FDMA transmission, the </a:t>
            </a:r>
            <a:r>
              <a:rPr lang="en-US" sz="1600" b="0" dirty="0">
                <a:highlight>
                  <a:srgbClr val="00FF00"/>
                </a:highlight>
                <a:latin typeface="Calibri" pitchFamily="34" charset="0"/>
              </a:rPr>
              <a:t>above requirement</a:t>
            </a:r>
            <a:r>
              <a:rPr lang="en-US" sz="1600" b="0" dirty="0">
                <a:latin typeface="Calibri" pitchFamily="34" charset="0"/>
              </a:rPr>
              <a:t> on the transmit On and Off Symbols power ratio </a:t>
            </a:r>
            <a:r>
              <a:rPr lang="en-US" sz="1600" b="0" dirty="0">
                <a:highlight>
                  <a:srgbClr val="00FF00"/>
                </a:highlight>
                <a:latin typeface="Calibri" pitchFamily="34" charset="0"/>
              </a:rPr>
              <a:t>applies to</a:t>
            </a:r>
            <a:r>
              <a:rPr lang="en-US" sz="1600" b="0" dirty="0">
                <a:latin typeface="Calibri" pitchFamily="34" charset="0"/>
              </a:rPr>
              <a:t> each 20 MHz channel.”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It seems that these are the only “shall” requirements on the transmitted signal.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latin typeface="Calibri" pitchFamily="34" charset="0"/>
              </a:rPr>
              <a:t>Note that none of these requirements refer to a multicarrier format.</a:t>
            </a:r>
          </a:p>
        </p:txBody>
      </p:sp>
    </p:spTree>
    <p:extLst>
      <p:ext uri="{BB962C8B-B14F-4D97-AF65-F5344CB8AC3E}">
        <p14:creationId xmlns:p14="http://schemas.microsoft.com/office/powerpoint/2010/main" val="570605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“should” statements—I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 Wake-Up Radio (WUR) PHY specification(11ba)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30.1 Introduction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The multicarrier signal </a:t>
            </a:r>
            <a:r>
              <a:rPr lang="en-US" sz="1600" b="0" dirty="0">
                <a:highlight>
                  <a:srgbClr val="FFFF00"/>
                </a:highlight>
                <a:latin typeface="Calibri" pitchFamily="34" charset="0"/>
              </a:rPr>
              <a:t>should be</a:t>
            </a:r>
            <a:r>
              <a:rPr lang="en-US" sz="1600" b="0" dirty="0">
                <a:latin typeface="Calibri" pitchFamily="34" charset="0"/>
              </a:rPr>
              <a:t> generated using contiguous 13 subcarriers, centered within a 20 MHz channel, with a subcarrier spacing of 312.5 kHz and the center subcarrier (#1131)being null. The subcarrier coefficients </a:t>
            </a:r>
            <a:r>
              <a:rPr lang="en-US" sz="1600" b="0" dirty="0">
                <a:highlight>
                  <a:srgbClr val="FFFF00"/>
                </a:highlight>
                <a:latin typeface="Calibri" pitchFamily="34" charset="0"/>
              </a:rPr>
              <a:t>may</a:t>
            </a:r>
            <a:r>
              <a:rPr lang="en-US" sz="1600" b="0" dirty="0">
                <a:latin typeface="Calibri" pitchFamily="34" charset="0"/>
              </a:rPr>
              <a:t> take values from the BPSK, QPSK, 16-QAM, 64-QAM, or 256-QAM constellation symbols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“30.3.4.1 WUR Basic PPDU waveform generation for WUR-Sync field and WUR-Data field with WUR HDR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2 µs duration MC-OOK On Symbol </a:t>
            </a:r>
            <a:r>
              <a:rPr lang="en-US" sz="1600" b="0" dirty="0">
                <a:highlight>
                  <a:srgbClr val="FFFF00"/>
                </a:highlight>
                <a:latin typeface="Calibri" pitchFamily="34" charset="0"/>
              </a:rPr>
              <a:t>should be</a:t>
            </a:r>
            <a:r>
              <a:rPr lang="en-US" sz="1600" b="0" dirty="0">
                <a:latin typeface="Calibri" pitchFamily="34" charset="0"/>
              </a:rPr>
              <a:t> constructed by the On-WG using (#1137)the center 13 subcarriers of a 64-point IDFT, sampling at 20 MHz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2 µs duration MC-OOK Off Symbol </a:t>
            </a:r>
            <a:r>
              <a:rPr lang="en-US" sz="1600" b="0" dirty="0">
                <a:highlight>
                  <a:srgbClr val="FFFF00"/>
                </a:highlight>
                <a:latin typeface="Calibri" pitchFamily="34" charset="0"/>
              </a:rPr>
              <a:t>should be</a:t>
            </a:r>
            <a:r>
              <a:rPr lang="en-US" sz="1600" b="0" dirty="0">
                <a:latin typeface="Calibri" pitchFamily="34" charset="0"/>
              </a:rPr>
              <a:t> constructed by the Off-Waveform Generator (Off-WG) as zero for 2 µs.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With the 2 µs duration MC-OOK On and Off Symbols, the PPDU </a:t>
            </a:r>
            <a:r>
              <a:rPr lang="en-US" sz="1600" b="0" dirty="0">
                <a:highlight>
                  <a:srgbClr val="FFFF00"/>
                </a:highlight>
                <a:latin typeface="Calibri" pitchFamily="34" charset="0"/>
              </a:rPr>
              <a:t>should</a:t>
            </a:r>
            <a:r>
              <a:rPr lang="en-US" sz="1600" b="0" dirty="0">
                <a:latin typeface="Calibri" pitchFamily="34" charset="0"/>
              </a:rPr>
              <a:t> meet the Correlation test defined in 30.3.12.5 (Correlation test on MC-OOK symbols).”</a:t>
            </a:r>
          </a:p>
        </p:txBody>
      </p:sp>
    </p:spTree>
    <p:extLst>
      <p:ext uri="{BB962C8B-B14F-4D97-AF65-F5344CB8AC3E}">
        <p14:creationId xmlns:p14="http://schemas.microsoft.com/office/powerpoint/2010/main" val="8635813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“should” statements—II</a:t>
            </a: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“30.3.4.2 WUR Basic PPDU waveform generation for WUR-Data field with WUR LDR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4 µs duration MC-OOK On Symbol </a:t>
            </a:r>
            <a:r>
              <a:rPr lang="en-US" sz="1600" b="0" dirty="0">
                <a:highlight>
                  <a:srgbClr val="FFFF00"/>
                </a:highlight>
                <a:latin typeface="Calibri" pitchFamily="34" charset="0"/>
              </a:rPr>
              <a:t>should be</a:t>
            </a:r>
            <a:r>
              <a:rPr lang="en-US" sz="1600" b="0" dirty="0">
                <a:latin typeface="Calibri" pitchFamily="34" charset="0"/>
              </a:rPr>
              <a:t> constructed by the On-WG using (#1139)the center 13 subcarriers of a 64-point IDFT, sampling at 20 MHz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The 12 subcarriers with subcarrier indices k = (–6, –5, … –1, 1, 2, … 6) are used with nonzero input. Other subcarriers are null.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a single 20 MHz WUR channel the 4 µs duration MC-OOK Off Symbol </a:t>
            </a:r>
            <a:r>
              <a:rPr lang="en-US" sz="1600" b="0" dirty="0">
                <a:highlight>
                  <a:srgbClr val="FFFF00"/>
                </a:highlight>
                <a:latin typeface="Calibri" pitchFamily="34" charset="0"/>
              </a:rPr>
              <a:t>should be</a:t>
            </a:r>
            <a:r>
              <a:rPr lang="en-US" sz="1600" b="0" dirty="0">
                <a:latin typeface="Calibri" pitchFamily="34" charset="0"/>
              </a:rPr>
              <a:t> constructed by the Off-Waveform Generator (Off-WG) as zero for 4 µs.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With the 4 µs duration MC-OOK On and Off Symbols, the PPDU </a:t>
            </a:r>
            <a:r>
              <a:rPr lang="en-US" sz="1600" b="0" dirty="0">
                <a:highlight>
                  <a:srgbClr val="FFFF00"/>
                </a:highlight>
                <a:latin typeface="Calibri" pitchFamily="34" charset="0"/>
              </a:rPr>
              <a:t>should</a:t>
            </a:r>
            <a:r>
              <a:rPr lang="en-US" sz="1600" b="0" dirty="0">
                <a:latin typeface="Calibri" pitchFamily="34" charset="0"/>
              </a:rPr>
              <a:t> meet the Correlation test defined in 30.3.12.5 (Correlation test on MC-OOK symbols).”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latin typeface="Calibri" pitchFamily="34" charset="0"/>
            </a:endParaRPr>
          </a:p>
        </p:txBody>
      </p:sp>
    </p:spTree>
    <p:extLst>
      <p:ext uri="{BB962C8B-B14F-4D97-AF65-F5344CB8AC3E}">
        <p14:creationId xmlns:p14="http://schemas.microsoft.com/office/powerpoint/2010/main" val="18855611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dirty="0"/>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MC-OOK “should” statements—III</a:t>
            </a:r>
          </a:p>
        </p:txBody>
      </p:sp>
      <p:sp>
        <p:nvSpPr>
          <p:cNvPr id="4098" name="Rectangle 2"/>
          <p:cNvSpPr>
            <a:spLocks noGrp="1" noChangeArrowheads="1"/>
          </p:cNvSpPr>
          <p:nvPr>
            <p:ph type="body" idx="1"/>
          </p:nvPr>
        </p:nvSpPr>
        <p:spPr>
          <a:xfrm>
            <a:off x="685800" y="19812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“30.3.4.3 WUR FDMA PPDU WUR-Data field waveform generation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MC-OOK On Symbol for the 20 MHz WUR waveform </a:t>
            </a:r>
            <a:r>
              <a:rPr lang="en-US" sz="1600" b="0" dirty="0">
                <a:highlight>
                  <a:srgbClr val="FFFF00"/>
                </a:highlight>
                <a:latin typeface="Calibri" pitchFamily="34" charset="0"/>
              </a:rPr>
              <a:t>should be</a:t>
            </a:r>
            <a:r>
              <a:rPr lang="en-US" sz="1600" b="0" dirty="0">
                <a:latin typeface="Calibri" pitchFamily="34" charset="0"/>
              </a:rPr>
              <a:t> generated according to 30.3.4.1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 Basic PPDU waveform generation for WUR-Sync field and WUR-Data field with WUR HDR) 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30.3.4.2 (WUR Basic PPDU waveform generation for WUR-Data field with WUR LDR) depending 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WUR_DATARATE. The 40 MHz or 80 MHz WUR FDMA PPDU </a:t>
            </a:r>
            <a:r>
              <a:rPr lang="en-US" sz="1600" b="0" dirty="0">
                <a:highlight>
                  <a:srgbClr val="FFFF00"/>
                </a:highlight>
                <a:latin typeface="Calibri" pitchFamily="34" charset="0"/>
              </a:rPr>
              <a:t>should be</a:t>
            </a:r>
            <a:r>
              <a:rPr lang="en-US" sz="1600" b="0" dirty="0">
                <a:latin typeface="Calibri" pitchFamily="34" charset="0"/>
              </a:rPr>
              <a:t> generated by multiplexing</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multiple 20 MHz WUR waveforms in the corresponding channel as shown in Figure 30-8 (An example of a WUR-Data field signal generator for the FDMA transmission(11ba)).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“30.3.8 Mathematical description of signals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For the MC-OOK On Symbols in the WUR-Sync field (WUR-Sync On Symbols) and the MC-OOK On Symbols in the WUR-Data field (</a:t>
            </a:r>
            <a:r>
              <a:rPr lang="en-US" sz="1600" b="0" dirty="0" err="1">
                <a:latin typeface="Calibri" pitchFamily="34" charset="0"/>
              </a:rPr>
              <a:t>SymLDROn</a:t>
            </a:r>
            <a:r>
              <a:rPr lang="en-US" sz="1600" b="0" dirty="0">
                <a:latin typeface="Calibri" pitchFamily="34" charset="0"/>
              </a:rPr>
              <a:t> and </a:t>
            </a:r>
            <a:r>
              <a:rPr lang="en-US" sz="1600" b="0" dirty="0" err="1">
                <a:latin typeface="Calibri" pitchFamily="34" charset="0"/>
              </a:rPr>
              <a:t>SymHDROn</a:t>
            </a:r>
            <a:r>
              <a:rPr lang="en-US" sz="1600" b="0" dirty="0">
                <a:latin typeface="Calibri" pitchFamily="34" charset="0"/>
              </a:rPr>
              <a:t>), the baseband signal </a:t>
            </a:r>
            <a:r>
              <a:rPr lang="en-US" sz="1600" b="0" dirty="0">
                <a:highlight>
                  <a:srgbClr val="FFFF00"/>
                </a:highlight>
                <a:latin typeface="Calibri" pitchFamily="34" charset="0"/>
              </a:rPr>
              <a:t>should be</a:t>
            </a:r>
            <a:r>
              <a:rPr lang="en-US" sz="1600" b="0" dirty="0">
                <a:latin typeface="Calibri" pitchFamily="34" charset="0"/>
              </a:rPr>
              <a:t> obtained by taking the Inverse Discrete Fourier Transform (IDFT) of a set of subcarrier coefficients, which is described by Equation (30-3).”</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“3.10.2 WUR-Data field for WUR LDR and WUR HDR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 </a:t>
            </a:r>
            <a:r>
              <a:rPr lang="en-US" sz="1600" b="0" dirty="0" err="1">
                <a:latin typeface="Calibri" pitchFamily="34" charset="0"/>
              </a:rPr>
              <a:t>SymLDROn</a:t>
            </a:r>
            <a:r>
              <a:rPr lang="en-US" sz="1600" b="0" dirty="0">
                <a:latin typeface="Calibri" pitchFamily="34" charset="0"/>
              </a:rPr>
              <a:t> and </a:t>
            </a:r>
            <a:r>
              <a:rPr lang="en-US" sz="1600" b="0" dirty="0" err="1">
                <a:latin typeface="Calibri" pitchFamily="34" charset="0"/>
              </a:rPr>
              <a:t>SymHDROn</a:t>
            </a:r>
            <a:r>
              <a:rPr lang="en-US" sz="1600" b="0" dirty="0">
                <a:latin typeface="Calibri" pitchFamily="34" charset="0"/>
              </a:rPr>
              <a:t> </a:t>
            </a:r>
            <a:r>
              <a:rPr lang="en-US" sz="1600" b="0" dirty="0">
                <a:highlight>
                  <a:srgbClr val="FFFF00"/>
                </a:highlight>
                <a:latin typeface="Calibri" pitchFamily="34" charset="0"/>
              </a:rPr>
              <a:t>should be</a:t>
            </a:r>
            <a:r>
              <a:rPr lang="en-US" sz="1600" b="0" dirty="0">
                <a:latin typeface="Calibri" pitchFamily="34" charset="0"/>
              </a:rPr>
              <a:t> generated using contiguous 13 subcarriers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…The subcarrier coefficients </a:t>
            </a:r>
            <a:r>
              <a:rPr lang="en-US" sz="1600" b="0" dirty="0">
                <a:highlight>
                  <a:srgbClr val="FFFF00"/>
                </a:highlight>
                <a:latin typeface="Calibri" pitchFamily="34" charset="0"/>
              </a:rPr>
              <a:t>may</a:t>
            </a:r>
            <a:r>
              <a:rPr lang="en-US" sz="1600" b="0" dirty="0">
                <a:latin typeface="Calibri" pitchFamily="34" charset="0"/>
              </a:rPr>
              <a:t> take values …” </a:t>
            </a:r>
          </a:p>
        </p:txBody>
      </p:sp>
    </p:spTree>
    <p:extLst>
      <p:ext uri="{BB962C8B-B14F-4D97-AF65-F5344CB8AC3E}">
        <p14:creationId xmlns:p14="http://schemas.microsoft.com/office/powerpoint/2010/main" val="156491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92847</TotalTime>
  <Words>3893</Words>
  <Application>Microsoft Office PowerPoint</Application>
  <PresentationFormat>On-screen Show (4:3)</PresentationFormat>
  <Paragraphs>411</Paragraphs>
  <Slides>22</Slides>
  <Notes>22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Calibri</vt:lpstr>
      <vt:lpstr>Times New Roman</vt:lpstr>
      <vt:lpstr>802-11-Submission</vt:lpstr>
      <vt:lpstr>Document</vt:lpstr>
      <vt:lpstr>Re WUR, MC-OOK, and multicarrier signals</vt:lpstr>
      <vt:lpstr>Abstract</vt:lpstr>
      <vt:lpstr>Summary</vt:lpstr>
      <vt:lpstr>Requirements—I</vt:lpstr>
      <vt:lpstr>Requirements—II</vt:lpstr>
      <vt:lpstr>Requirements—III</vt:lpstr>
      <vt:lpstr>MC-OOK “should” statements—I</vt:lpstr>
      <vt:lpstr>MC-OOK “should” statements—II</vt:lpstr>
      <vt:lpstr>MC-OOK “should” statements—III</vt:lpstr>
      <vt:lpstr>MC-OOK descriptive statements—I</vt:lpstr>
      <vt:lpstr>MC-OOK descriptive statements—II</vt:lpstr>
      <vt:lpstr>Annex AC</vt:lpstr>
      <vt:lpstr>CIDs—I</vt:lpstr>
      <vt:lpstr>CIDs—II</vt:lpstr>
      <vt:lpstr>CIDs—III</vt:lpstr>
      <vt:lpstr>CIDs—IV</vt:lpstr>
      <vt:lpstr>CIDs—V</vt:lpstr>
      <vt:lpstr>CIDs—VI</vt:lpstr>
      <vt:lpstr>CIDs—VII</vt:lpstr>
      <vt:lpstr>CIDs—VIII</vt:lpstr>
      <vt:lpstr>CIDs—IX</vt:lpstr>
      <vt:lpstr>Summary</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WUR, MC-OOK, and multicarrier signals</dc:title>
  <dc:creator>Sean Coffey</dc:creator>
  <cp:lastModifiedBy>Sean Coffey</cp:lastModifiedBy>
  <cp:revision>1462</cp:revision>
  <cp:lastPrinted>1601-01-01T00:00:00Z</cp:lastPrinted>
  <dcterms:created xsi:type="dcterms:W3CDTF">2014-07-14T14:49:11Z</dcterms:created>
  <dcterms:modified xsi:type="dcterms:W3CDTF">2022-11-30T19:59:03Z</dcterms:modified>
</cp:coreProperties>
</file>