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291" r:id="rId4"/>
    <p:sldId id="306" r:id="rId5"/>
    <p:sldId id="309" r:id="rId6"/>
    <p:sldId id="296" r:id="rId7"/>
    <p:sldId id="298" r:id="rId8"/>
    <p:sldId id="297" r:id="rId9"/>
    <p:sldId id="310" r:id="rId10"/>
    <p:sldId id="311" r:id="rId11"/>
    <p:sldId id="312" r:id="rId12"/>
    <p:sldId id="313" r:id="rId13"/>
    <p:sldId id="308" r:id="rId14"/>
    <p:sldId id="301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6AD5AE-540F-81F8-0CF5-DBD2ACBDAAC2}" name="John Cooper" initials="JC" userId="S::jcooper@qipworks.com::c6216b84-9c14-4d8c-b3ee-c6ee19a919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51D"/>
    <a:srgbClr val="B5600B"/>
    <a:srgbClr val="F18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>
      <p:cViewPr>
        <p:scale>
          <a:sx n="125" d="100"/>
          <a:sy n="125" d="100"/>
        </p:scale>
        <p:origin x="1152" y="-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2436" y="8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9196D716-3DC0-4AEE-A8A9-155C846912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presentation is making the assumption that a sensing measurement timestamp is necessary. Contribution 3 of the memo was the “Should vs Shall” discussion. If you believe that it will take several slides to illustrate what is lost by not having a timestamp at all, or by the timestamp being optional, then it would be better to have a second contribution about the “what if we didn’t have any timestamp”.</a:t>
            </a:r>
          </a:p>
          <a:p>
            <a:r>
              <a:rPr lang="en-US"/>
              <a:t> </a:t>
            </a:r>
          </a:p>
          <a:p>
            <a:r>
              <a:rPr lang="en-US"/>
              <a:t>This contribution combines the TX discussion with the RX discussion, which was contributions 1 and 2 from the memo. https://qipworks.box.com/s/ccsiiwcbcl413byixdyd06emmr0e0963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Rot="1" noMove="1" noResize="1" noEditPoints="1" noAdjustHandles="1" noChangeArrowheads="1" noChangeShapeType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802.11-22/2065r1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685800"/>
            <a:ext cx="8424863" cy="1066800"/>
          </a:xfrm>
        </p:spPr>
        <p:txBody>
          <a:bodyPr/>
          <a:lstStyle/>
          <a:p>
            <a:r>
              <a:rPr lang="en-US" altLang="en-US" dirty="0"/>
              <a:t>Timestamp Discussion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December 19, 2022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4FC8950-2F78-47D2-ABB9-7C32A4F544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956609"/>
              </p:ext>
            </p:extLst>
          </p:nvPr>
        </p:nvGraphicFramePr>
        <p:xfrm>
          <a:off x="395288" y="3733800"/>
          <a:ext cx="828675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1798" imgH="2537736" progId="Word.Document.8">
                  <p:embed/>
                </p:oleObj>
              </mc:Choice>
              <mc:Fallback>
                <p:oleObj name="Document" r:id="rId3" imgW="10491798" imgH="253773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4FC8950-2F78-47D2-ABB9-7C32A4F544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733800"/>
                        <a:ext cx="8286750" cy="2006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D7823B-8B41-4AED-8F38-8046A3EF31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CD0BE-255F-4509-862B-C6344E066F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6F151-5E00-3D1E-9401-A9B5C7523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05169"/>
          </a:xfrm>
        </p:spPr>
        <p:txBody>
          <a:bodyPr/>
          <a:lstStyle/>
          <a:p>
            <a:r>
              <a:rPr lang="en-US" kern="0" dirty="0"/>
              <a:t>Topic 3: Timestamp Generation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FB220-FF7D-B770-A595-9A48853D0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68" y="1368107"/>
            <a:ext cx="8893273" cy="363860"/>
          </a:xfrm>
        </p:spPr>
        <p:txBody>
          <a:bodyPr/>
          <a:lstStyle/>
          <a:p>
            <a:r>
              <a:rPr lang="en-US" sz="2000" dirty="0"/>
              <a:t>To justify length of timestamp, consider time </a:t>
            </a:r>
            <a:r>
              <a:rPr lang="en-US" sz="2000"/>
              <a:t>between measurements</a:t>
            </a:r>
            <a:endParaRPr lang="en-CA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06D415-245F-0148-84E0-D4EB35F2AB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9D802-E65D-6331-6247-45FEA270A8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6ABF7D-9298-AD3B-8FA6-AA6227259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2022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0FEAD59-323D-97A2-F499-8D2EA266AEE1}"/>
              </a:ext>
            </a:extLst>
          </p:cNvPr>
          <p:cNvSpPr txBox="1">
            <a:spLocks/>
          </p:cNvSpPr>
          <p:nvPr/>
        </p:nvSpPr>
        <p:spPr bwMode="auto">
          <a:xfrm>
            <a:off x="124568" y="1952537"/>
            <a:ext cx="8893273" cy="702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TB instance schedule based on Availability Window:</a:t>
            </a:r>
          </a:p>
          <a:p>
            <a:r>
              <a:rPr lang="en-US" sz="1600" kern="0" dirty="0"/>
              <a:t>    RSTA Availability Window Element in Sensing Measurement Setup Request:</a:t>
            </a:r>
            <a:endParaRPr lang="en-CA" sz="1600" kern="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429179B-7B64-FBEF-C2BE-FA2A1CECB4FF}"/>
              </a:ext>
            </a:extLst>
          </p:cNvPr>
          <p:cNvSpPr txBox="1">
            <a:spLocks/>
          </p:cNvSpPr>
          <p:nvPr/>
        </p:nvSpPr>
        <p:spPr bwMode="auto">
          <a:xfrm>
            <a:off x="125363" y="4700868"/>
            <a:ext cx="8893273" cy="727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Non-TB instance schedule up to STA, with Max Time Between Measurement:</a:t>
            </a:r>
            <a:endParaRPr lang="en-CA" sz="2000" kern="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EFE2BBC-B4D2-5BE2-E0FC-F7AC10D58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504" y="3774533"/>
            <a:ext cx="6804248" cy="439567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014DEC3-1341-E470-3439-D281A65FD54E}"/>
              </a:ext>
            </a:extLst>
          </p:cNvPr>
          <p:cNvCxnSpPr/>
          <p:nvPr/>
        </p:nvCxnSpPr>
        <p:spPr bwMode="auto">
          <a:xfrm flipH="1">
            <a:off x="4150640" y="4214100"/>
            <a:ext cx="2448272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id="{A79BB513-776D-2F3E-8413-7A16A02FD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307" y="2769336"/>
            <a:ext cx="4674642" cy="79587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7E221AF-CB51-4986-ABA0-461BD1AED8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259" y="5152397"/>
            <a:ext cx="2667496" cy="82200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E5CFA63-2A38-1A2B-7936-F062A4C3F7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6651" y="5320514"/>
            <a:ext cx="4819650" cy="485775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5B0906E-779A-C761-DE9C-BD29C2492759}"/>
              </a:ext>
            </a:extLst>
          </p:cNvPr>
          <p:cNvCxnSpPr>
            <a:cxnSpLocks/>
          </p:cNvCxnSpPr>
          <p:nvPr/>
        </p:nvCxnSpPr>
        <p:spPr bwMode="auto">
          <a:xfrm flipH="1">
            <a:off x="3875155" y="5806289"/>
            <a:ext cx="73494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32FA2C2A-1231-2E8A-22F9-026980DA07FD}"/>
              </a:ext>
            </a:extLst>
          </p:cNvPr>
          <p:cNvSpPr txBox="1">
            <a:spLocks/>
          </p:cNvSpPr>
          <p:nvPr/>
        </p:nvSpPr>
        <p:spPr bwMode="auto">
          <a:xfrm>
            <a:off x="3246947" y="5820130"/>
            <a:ext cx="1783136" cy="3638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200" b="0" kern="0" dirty="0">
                <a:solidFill>
                  <a:srgbClr val="C00000"/>
                </a:solidFill>
              </a:rPr>
              <a:t>Range (0 to ~838.9s)</a:t>
            </a:r>
            <a:endParaRPr lang="en-CA" sz="1200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820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161-B201-EF61-7956-11B8E74E5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Topic 3: Timestamp Generation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43B7D-B237-69E1-ED42-823E549EF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640" y="3895774"/>
            <a:ext cx="7770813" cy="2318692"/>
          </a:xfrm>
        </p:spPr>
        <p:txBody>
          <a:bodyPr/>
          <a:lstStyle/>
          <a:p>
            <a:r>
              <a:rPr lang="en-US" dirty="0"/>
              <a:t>Options for slicing TSF to generate timestamp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C1291-AA7F-F964-8ED1-59D211130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E31D2-2A88-4CFD-528F-972811D922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E52B06-BE34-52E7-C1F7-8D0E7A5BC8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2022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E8D913B-9524-151A-753B-AE9A54462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158" y="4382536"/>
            <a:ext cx="7358295" cy="1545134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CC3B512-10E2-10F1-B4C3-0279B115D721}"/>
              </a:ext>
            </a:extLst>
          </p:cNvPr>
          <p:cNvSpPr txBox="1">
            <a:spLocks/>
          </p:cNvSpPr>
          <p:nvPr/>
        </p:nvSpPr>
        <p:spPr bwMode="auto">
          <a:xfrm>
            <a:off x="160810" y="1642250"/>
            <a:ext cx="9019430" cy="727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Timestamp length to prevent multiple wrap-around between two measurements:</a:t>
            </a:r>
            <a:endParaRPr lang="en-CA" sz="2000" kern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4FDA32-D917-56AE-2F7E-E906068DE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712" y="2052531"/>
            <a:ext cx="7743626" cy="75052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FB802EE-728D-1F62-B386-883C7CE5B734}"/>
              </a:ext>
            </a:extLst>
          </p:cNvPr>
          <p:cNvSpPr txBox="1">
            <a:spLocks/>
          </p:cNvSpPr>
          <p:nvPr/>
        </p:nvSpPr>
        <p:spPr bwMode="auto">
          <a:xfrm>
            <a:off x="175508" y="2962560"/>
            <a:ext cx="8860988" cy="727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kern="0" dirty="0"/>
              <a:t>Note: non-TB case is “minimum time between measurements”, and actual time may be more</a:t>
            </a:r>
            <a:endParaRPr lang="en-CA" sz="1600" kern="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2AE6D6F-6EBA-F7E6-C7D8-7149ED7B20A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31640" y="5301208"/>
            <a:ext cx="144016" cy="8055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F2FF785-9060-915A-6D4D-FC33B9AF343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115616" y="5319038"/>
            <a:ext cx="360040" cy="7876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9BC4672-BD11-C2A0-FA1E-2857C22EC2DF}"/>
              </a:ext>
            </a:extLst>
          </p:cNvPr>
          <p:cNvSpPr txBox="1">
            <a:spLocks/>
          </p:cNvSpPr>
          <p:nvPr/>
        </p:nvSpPr>
        <p:spPr bwMode="auto">
          <a:xfrm>
            <a:off x="175508" y="6035916"/>
            <a:ext cx="901943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kern="0" dirty="0"/>
              <a:t>2 extra bits to allow for larger time for non-TB case, and potential missed measurement</a:t>
            </a:r>
            <a:endParaRPr lang="en-CA" sz="1600" kern="0" dirty="0"/>
          </a:p>
        </p:txBody>
      </p:sp>
    </p:spTree>
    <p:extLst>
      <p:ext uri="{BB962C8B-B14F-4D97-AF65-F5344CB8AC3E}">
        <p14:creationId xmlns:p14="http://schemas.microsoft.com/office/powerpoint/2010/main" val="197124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B4B5F-1D07-B7F4-BE86-F3DA07431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Topic 3: Timestamp Generation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E023-1E38-8EB9-2931-9BCD71513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51013"/>
            <a:ext cx="8352928" cy="1944216"/>
          </a:xfrm>
        </p:spPr>
        <p:txBody>
          <a:bodyPr/>
          <a:lstStyle/>
          <a:p>
            <a:r>
              <a:rPr lang="en-US" sz="1600" dirty="0"/>
              <a:t>Current Report Control field contains 32-bits, with 4 reserved</a:t>
            </a:r>
          </a:p>
          <a:p>
            <a:r>
              <a:rPr lang="en-US" sz="1600" dirty="0"/>
              <a:t>Proposal for using 2x reserved bits to encode </a:t>
            </a:r>
            <a:r>
              <a:rPr lang="en-US" sz="1600" dirty="0" err="1"/>
              <a:t>Rx_OP_Gain_Type</a:t>
            </a:r>
            <a:r>
              <a:rPr lang="en-US" sz="1600" dirty="0"/>
              <a:t> (22-2116)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42002-457B-3552-06AD-3E8C62C194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21905-A9BF-D426-529F-4FC659916B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9DE93D-CF45-3251-83CC-5718E40297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2022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E5FEC2-448C-46CC-6608-F70A9464C25E}"/>
              </a:ext>
            </a:extLst>
          </p:cNvPr>
          <p:cNvSpPr txBox="1">
            <a:spLocks/>
          </p:cNvSpPr>
          <p:nvPr/>
        </p:nvSpPr>
        <p:spPr bwMode="auto">
          <a:xfrm>
            <a:off x="323528" y="4499514"/>
            <a:ext cx="8352928" cy="1944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kern="0" dirty="0"/>
              <a:t>To keep byte aligned, need to add 32 bits regardless</a:t>
            </a:r>
          </a:p>
          <a:p>
            <a:r>
              <a:rPr lang="en-US" sz="1600" kern="0" dirty="0"/>
              <a:t>Can either use all 32-bits for timestamp, or mark some as reserved</a:t>
            </a:r>
          </a:p>
          <a:p>
            <a:r>
              <a:rPr lang="en-US" sz="1600" kern="0" dirty="0"/>
              <a:t>Proposal to use Option (A), allowing for 1us resolution, 4-bytes to match with DMG format</a:t>
            </a:r>
          </a:p>
          <a:p>
            <a:endParaRPr lang="en-CA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DBA4D7-8AF0-E932-F8B1-24A5DB5229BA}"/>
              </a:ext>
            </a:extLst>
          </p:cNvPr>
          <p:cNvSpPr txBox="1"/>
          <p:nvPr/>
        </p:nvSpPr>
        <p:spPr>
          <a:xfrm>
            <a:off x="0" y="266472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Option (A) – Append 32-bits </a:t>
            </a: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--------------------------------------------------------------------------------------------------------------------------------------------------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| Report Control Length | Presence and control bitmap |  CW  |  N_TX  |  N_RX  |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N_b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 | 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I_ng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  |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RX_OP_Gain_Type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 |  reserved  |  Timestamp  |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--------------------------------------------------------------------------------------------------------------------------------------------------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             8                       8                  4       3        3        1        1              2                2           32</a:t>
            </a:r>
            <a:endParaRPr lang="en-CA" sz="800" b="1" dirty="0">
              <a:solidFill>
                <a:srgbClr val="C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287317-A4DC-CAEB-E988-8D58A1F250A2}"/>
              </a:ext>
            </a:extLst>
          </p:cNvPr>
          <p:cNvSpPr txBox="1"/>
          <p:nvPr/>
        </p:nvSpPr>
        <p:spPr>
          <a:xfrm>
            <a:off x="-794" y="3518718"/>
            <a:ext cx="914400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Option (B) – Pack and pad for byte-alignment </a:t>
            </a: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--------------------------------------------------------------------------------------------------------------------------------------------------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| Report Control Length | Presence and control bitmap |  CW  |  N_TX  |  N_RX  |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N_b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 | 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I_ng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  |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RX_OP_Gain_Type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 |  Timestamp  |  reserved  |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--------------------------------------------------------------------------------------------------------------------------------------------------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             8                       8                  4       3        3        1        1              2                 27           7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CA" sz="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454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084F-A7F5-F9A7-EF4E-3A69858F8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r>
              <a:rPr lang="en-US" kern="0" dirty="0"/>
              <a:t>Topic 3: Timestamp Generation</a:t>
            </a:r>
            <a:endParaRPr lang="en-CA" kern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98B9E-5E88-6208-C340-D33882BE3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830" y="1196752"/>
            <a:ext cx="8568952" cy="51118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timestamp can be derived from the STAs local clock with the same resolution and accuracy/drift as its existing TSF clock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1us resolution (+/- 100ppm accuracy)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4-byte timestamp can be used like the DMG report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Associated STAs may synchronize their timestamp relative to the AP’s clock by using the TSF in Beacon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Non-Associated STAs may synchronize their timestamp relative to the AP’s clock by using the Partial TSF in the Trigger/NDPA (defined in 11az and required to keep synchronization with the Availability Window)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Initial AP TSF may be obtained via beacon or probe request.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Partial TSF defined in 11az is 16-bits and represent TSF[21:6], which provides a resolution of 32us.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Partial TSF may be used to help maintain synchronization to AP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corresponds to start of the SI2SR or SR2SI NDP preamble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E8C5-7B17-8FFA-5F5D-A8DD683D0B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44069-E03E-91CC-87D3-36A1778B3B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4E3D0B-7C51-2B2A-52B0-8802818717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731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B4CDB-E731-D12C-92A8-1FAEF12E7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E397D-FEAB-CF07-8B9D-85C0513ED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28800"/>
            <a:ext cx="8280920" cy="4680520"/>
          </a:xfrm>
        </p:spPr>
        <p:txBody>
          <a:bodyPr/>
          <a:lstStyle/>
          <a:p>
            <a:r>
              <a:rPr lang="en-US" dirty="0"/>
              <a:t>Do you agree to the following design 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is always present in Sensing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is generated by Sensing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Timestamp corresponds to start of the SI2SR or SR2SI NDP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is generated from local clock of STA: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resolution, and accuracy/drift requirements as TSF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1us resolution (+/- 100ppm accuracy)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width as DMG reported timestamp (4 bytes)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Associated STAs may synchronize their timestamp relative to the AP’s clock by using the TSF mechanisms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Non-Associated STAs may synchronize their timestamp relative to the AP’s clock by using the Partial TSF in the Trigger/NDPA</a:t>
            </a:r>
          </a:p>
          <a:p>
            <a:r>
              <a:rPr lang="en-US" dirty="0"/>
              <a:t>Yes/No/Abstain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31E87-221C-29E6-2CA1-AADBBFD770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EBACB-A47F-B3A1-A5D3-CCE0A3C8D0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A4B7EF-8AD7-F863-A50B-41358FE7ED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250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981200"/>
            <a:ext cx="8856984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CA" dirty="0"/>
              <a:t>D. Yang, T. Wang, Y. Sun and Y. Wu, "Doppler Shift Measurement Using Complex-Valued CSI of </a:t>
            </a:r>
            <a:r>
              <a:rPr lang="en-CA" dirty="0" err="1"/>
              <a:t>WiFi</a:t>
            </a:r>
            <a:r>
              <a:rPr lang="en-CA" dirty="0"/>
              <a:t> in Corridors," </a:t>
            </a:r>
            <a:r>
              <a:rPr lang="en-CA" i="1" dirty="0"/>
              <a:t>2018 3rd International Conference on Computer and Communication Systems (ICCCS)</a:t>
            </a:r>
            <a:r>
              <a:rPr lang="en-CA" dirty="0"/>
              <a:t>, 2018, pp. 367-371, </a:t>
            </a:r>
            <a:r>
              <a:rPr lang="en-CA" dirty="0" err="1"/>
              <a:t>doi</a:t>
            </a:r>
            <a:r>
              <a:rPr lang="en-CA" dirty="0"/>
              <a:t>: 10.1109/CCOMS.2018.8463285.</a:t>
            </a:r>
            <a:endParaRPr lang="en-US" dirty="0"/>
          </a:p>
          <a:p>
            <a:r>
              <a:rPr lang="en-US" dirty="0"/>
              <a:t>[2] 11-20-1712-02-00bf-wifi-sensing-use-cases.xlsx</a:t>
            </a:r>
          </a:p>
          <a:p>
            <a:r>
              <a:rPr lang="en-US" dirty="0"/>
              <a:t>[3] 11-22-1020-05-00bf-pdt-formatting-of-csi.docx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981200"/>
            <a:ext cx="761504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Collect member feedback for PDT development 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Need for measurement timestamp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Timestamping at Receiver vs Transmitter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Timestamp Generation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452CA-76A8-C351-0DDB-DD1713332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3" y="628003"/>
            <a:ext cx="8568952" cy="840524"/>
          </a:xfrm>
        </p:spPr>
        <p:txBody>
          <a:bodyPr/>
          <a:lstStyle/>
          <a:p>
            <a:r>
              <a:rPr lang="en-US" dirty="0"/>
              <a:t>Topic 1: Need for Measurement Timestamp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3DD8C-F70A-21BA-2608-F173B34D89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A9D69-7423-36DD-3F7E-4C9615FB4E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49A921-B30A-3C20-D980-A1448AA13F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59999C-0B80-4B0F-296F-B88F185E3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83701"/>
            <a:ext cx="8218810" cy="455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9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E23F8-9119-9B93-AC23-182003581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85800"/>
            <a:ext cx="8568952" cy="1065213"/>
          </a:xfrm>
        </p:spPr>
        <p:txBody>
          <a:bodyPr/>
          <a:lstStyle/>
          <a:p>
            <a:r>
              <a:rPr lang="en-US" dirty="0"/>
              <a:t>Topic 1: Need for Measurement Timestamp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1A0A-C170-5D3C-A696-11B444BA4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51014"/>
            <a:ext cx="8424936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TB measurement instance schedule based on Availability Window, which can occur anywhere within negotiated 10ms interval.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non-TB measurement instance schedule based on whenever the medium is available with constraint of “a minimum time interval”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Timestamp is useful to accurately place measurements on time axis, which will improve ability for application to measure doppler [1].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9946F-3344-348A-0DA3-ED6C0FBDB5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234F1-6DF5-9E8D-857E-786861A30C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441919-A419-2410-AD15-2C7D06875D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971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E23F8-9119-9B93-AC23-182003581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85800"/>
            <a:ext cx="8568952" cy="484659"/>
          </a:xfrm>
        </p:spPr>
        <p:txBody>
          <a:bodyPr/>
          <a:lstStyle/>
          <a:p>
            <a:r>
              <a:rPr lang="en-US" dirty="0"/>
              <a:t>Topic 1: Need for Measurement Timestamp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1A0A-C170-5D3C-A696-11B444BA4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4986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DMG “reference timestamp” field always present in Sensing Report Header sub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 options for non-DMG: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400" dirty="0"/>
              <a:t>Timestamp is always present in report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400" dirty="0"/>
              <a:t>Application negotiates optional presence of timestamp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400" dirty="0"/>
              <a:t>Inclusion is implementation decision, signaled through capability bits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If timestamp is always present, no complexity added to signal or negotiate its inclusion, and we align DMG and non-DMG reports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Sensing Measurement Report field can be as large as 40416 bytes [3], so tradeoff of overhead of (1) vs (2)/(3) is small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Given application benefits from timestamp, preference is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9946F-3344-348A-0DA3-ED6C0FBDB5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234F1-6DF5-9E8D-857E-786861A30C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441919-A419-2410-AD15-2C7D06875D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54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9A209-2956-B388-059E-E7173ACB4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762" y="685801"/>
            <a:ext cx="8810368" cy="599969"/>
          </a:xfrm>
        </p:spPr>
        <p:txBody>
          <a:bodyPr/>
          <a:lstStyle/>
          <a:p>
            <a:r>
              <a:rPr lang="en-US" dirty="0"/>
              <a:t>Topic 2: Timestamp at Transmitter or Receiver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EB8C7-2CA4-4F99-C92F-52FC58BF5E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B8F97-857A-BAF2-C501-4C115F7A65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729F2C-38F8-E320-7E5E-DBF0A7C05A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125D86-C9DA-4E2D-0126-A67AD84E4C25}"/>
              </a:ext>
            </a:extLst>
          </p:cNvPr>
          <p:cNvSpPr txBox="1"/>
          <p:nvPr/>
        </p:nvSpPr>
        <p:spPr>
          <a:xfrm>
            <a:off x="323528" y="1830388"/>
            <a:ext cx="3879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(b.1) Timestamp Derived by Receiver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9C828F-74B4-5870-A059-1CFADB2A4B18}"/>
              </a:ext>
            </a:extLst>
          </p:cNvPr>
          <p:cNvSpPr txBox="1"/>
          <p:nvPr/>
        </p:nvSpPr>
        <p:spPr>
          <a:xfrm>
            <a:off x="4837130" y="1878444"/>
            <a:ext cx="413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(b.2) Timestamp Derived by Transmitter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07D98A-A73A-7CFA-9087-BCE2CA3C1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6" y="2607714"/>
            <a:ext cx="4552942" cy="20142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9869AC-7CC2-0164-A1FF-4BCD382FE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570" y="2630182"/>
            <a:ext cx="4552942" cy="20142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FE4536-1378-D49F-9975-F6BCC3E666F4}"/>
              </a:ext>
            </a:extLst>
          </p:cNvPr>
          <p:cNvSpPr txBox="1"/>
          <p:nvPr/>
        </p:nvSpPr>
        <p:spPr>
          <a:xfrm>
            <a:off x="2791366" y="2424332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Receiver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F1B822-A001-C980-FD49-A0BDDE802C37}"/>
              </a:ext>
            </a:extLst>
          </p:cNvPr>
          <p:cNvSpPr txBox="1"/>
          <p:nvPr/>
        </p:nvSpPr>
        <p:spPr>
          <a:xfrm>
            <a:off x="127070" y="2435365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Transmitter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306C3B-63BD-B14E-C63E-42AD83BD7D54}"/>
              </a:ext>
            </a:extLst>
          </p:cNvPr>
          <p:cNvSpPr txBox="1"/>
          <p:nvPr/>
        </p:nvSpPr>
        <p:spPr>
          <a:xfrm>
            <a:off x="7363366" y="2435365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Receiver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4B9391-835A-C1B6-273D-7608DD5493DF}"/>
              </a:ext>
            </a:extLst>
          </p:cNvPr>
          <p:cNvSpPr txBox="1"/>
          <p:nvPr/>
        </p:nvSpPr>
        <p:spPr>
          <a:xfrm>
            <a:off x="4699070" y="2424332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Transmitter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EFA7FC9-DF32-51E3-7528-9D05467E0367}"/>
              </a:ext>
            </a:extLst>
          </p:cNvPr>
          <p:cNvSpPr>
            <a:spLocks/>
          </p:cNvSpPr>
          <p:nvPr/>
        </p:nvSpPr>
        <p:spPr bwMode="auto">
          <a:xfrm>
            <a:off x="2791366" y="3892080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EBB79-1486-72E1-0A33-17F196FA1668}"/>
              </a:ext>
            </a:extLst>
          </p:cNvPr>
          <p:cNvSpPr txBox="1">
            <a:spLocks/>
          </p:cNvSpPr>
          <p:nvPr/>
        </p:nvSpPr>
        <p:spPr>
          <a:xfrm>
            <a:off x="2791366" y="3820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1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427D234-6C36-74C7-6E26-3534BCAB14DB}"/>
              </a:ext>
            </a:extLst>
          </p:cNvPr>
          <p:cNvSpPr/>
          <p:nvPr/>
        </p:nvSpPr>
        <p:spPr bwMode="auto">
          <a:xfrm>
            <a:off x="1567230" y="4434411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79D89F-B2A6-1435-2B5B-C3617FCE67DE}"/>
              </a:ext>
            </a:extLst>
          </p:cNvPr>
          <p:cNvSpPr txBox="1"/>
          <p:nvPr/>
        </p:nvSpPr>
        <p:spPr>
          <a:xfrm>
            <a:off x="1567230" y="43624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2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3954478-A38B-8C54-2578-D4B4123D7D0B}"/>
              </a:ext>
            </a:extLst>
          </p:cNvPr>
          <p:cNvSpPr/>
          <p:nvPr/>
        </p:nvSpPr>
        <p:spPr bwMode="auto">
          <a:xfrm>
            <a:off x="5976156" y="4496524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BCAEC3-6EA1-0674-6B6C-BED37A3D148C}"/>
              </a:ext>
            </a:extLst>
          </p:cNvPr>
          <p:cNvSpPr txBox="1"/>
          <p:nvPr/>
        </p:nvSpPr>
        <p:spPr>
          <a:xfrm>
            <a:off x="5976156" y="44245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3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035CA8C-DB39-E155-10D5-0B33B497DD02}"/>
              </a:ext>
            </a:extLst>
          </p:cNvPr>
          <p:cNvSpPr>
            <a:spLocks/>
          </p:cNvSpPr>
          <p:nvPr/>
        </p:nvSpPr>
        <p:spPr bwMode="auto">
          <a:xfrm>
            <a:off x="5743694" y="3707414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C8DD1F-736B-96FA-0C20-62499FC25F44}"/>
              </a:ext>
            </a:extLst>
          </p:cNvPr>
          <p:cNvSpPr txBox="1">
            <a:spLocks/>
          </p:cNvSpPr>
          <p:nvPr/>
        </p:nvSpPr>
        <p:spPr>
          <a:xfrm>
            <a:off x="5743694" y="36354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1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65A26A1-326C-DDB3-A06F-CB9F2E722C54}"/>
              </a:ext>
            </a:extLst>
          </p:cNvPr>
          <p:cNvSpPr/>
          <p:nvPr/>
        </p:nvSpPr>
        <p:spPr bwMode="auto">
          <a:xfrm>
            <a:off x="7369807" y="3933967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E78646-DF5F-3E03-0725-46A1D08D37D6}"/>
              </a:ext>
            </a:extLst>
          </p:cNvPr>
          <p:cNvSpPr txBox="1"/>
          <p:nvPr/>
        </p:nvSpPr>
        <p:spPr>
          <a:xfrm>
            <a:off x="7369807" y="386195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2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07EB3A-EE6B-5F92-9B44-85459A632924}"/>
              </a:ext>
            </a:extLst>
          </p:cNvPr>
          <p:cNvSpPr txBox="1"/>
          <p:nvPr/>
        </p:nvSpPr>
        <p:spPr>
          <a:xfrm>
            <a:off x="282384" y="4793848"/>
            <a:ext cx="39858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(1) Build Measurement Report</a:t>
            </a:r>
          </a:p>
          <a:p>
            <a:r>
              <a:rPr lang="en-US" sz="1050" b="1" dirty="0">
                <a:solidFill>
                  <a:srgbClr val="C00000"/>
                </a:solidFill>
              </a:rPr>
              <a:t>        </a:t>
            </a:r>
            <a:r>
              <a:rPr lang="en-CA" sz="1050" b="1" dirty="0">
                <a:solidFill>
                  <a:srgbClr val="C00000"/>
                </a:solidFill>
              </a:rPr>
              <a:t>- Add corresponding RX Timestamp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(2) Output Received Report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Deliver output to Sensing Application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0FEB11-A7F8-E996-666D-22C965A96A89}"/>
              </a:ext>
            </a:extLst>
          </p:cNvPr>
          <p:cNvSpPr txBox="1"/>
          <p:nvPr/>
        </p:nvSpPr>
        <p:spPr>
          <a:xfrm>
            <a:off x="4962904" y="4793848"/>
            <a:ext cx="3985833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(1) Record TX timestamp</a:t>
            </a:r>
          </a:p>
          <a:p>
            <a:r>
              <a:rPr lang="en-US" sz="1050" b="1" dirty="0">
                <a:solidFill>
                  <a:srgbClr val="C00000"/>
                </a:solidFill>
              </a:rPr>
              <a:t>        - Maintain lookup table mapping identifier to TX timestamp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(2) Build Measurement Report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- NO Timestamp in report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(3) Obtain TX timestamp from (1) given identifier in report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Deliver output to Sensing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338768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1F721-50EA-E434-0DFA-9EA8FF5CEA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64B74-61EF-464B-0901-21D0A99720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8B6D10-C065-EBA7-A1E5-11CE80CE0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4C6760E7-ED5E-270E-7CAC-60040312E5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144745"/>
              </p:ext>
            </p:extLst>
          </p:nvPr>
        </p:nvGraphicFramePr>
        <p:xfrm>
          <a:off x="646233" y="3306555"/>
          <a:ext cx="7845426" cy="25624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26816">
                  <a:extLst>
                    <a:ext uri="{9D8B030D-6E8A-4147-A177-3AD203B41FA5}">
                      <a16:colId xmlns:a16="http://schemas.microsoft.com/office/drawing/2014/main" val="365962226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107919360"/>
                    </a:ext>
                  </a:extLst>
                </a:gridCol>
                <a:gridCol w="3394274">
                  <a:extLst>
                    <a:ext uri="{9D8B030D-6E8A-4147-A177-3AD203B41FA5}">
                      <a16:colId xmlns:a16="http://schemas.microsoft.com/office/drawing/2014/main" val="1143889882"/>
                    </a:ext>
                  </a:extLst>
                </a:gridCol>
              </a:tblGrid>
              <a:tr h="288617">
                <a:tc>
                  <a:txBody>
                    <a:bodyPr/>
                    <a:lstStyle/>
                    <a:p>
                      <a:r>
                        <a:rPr lang="en-US" sz="1100" dirty="0"/>
                        <a:t>Evaluation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RX Timestamp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TX Timestamp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845091"/>
                  </a:ext>
                </a:extLst>
              </a:tr>
              <a:tr h="287447">
                <a:tc>
                  <a:txBody>
                    <a:bodyPr/>
                    <a:lstStyle/>
                    <a:p>
                      <a:r>
                        <a:rPr lang="en-US" sz="1100"/>
                        <a:t>No over-the-air report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1B751D"/>
                          </a:solidFill>
                        </a:rPr>
                        <a:t>Sensing Receiver must generate timestamp</a:t>
                      </a:r>
                      <a:endParaRPr lang="en-CA" sz="1100" b="1" dirty="0">
                        <a:solidFill>
                          <a:srgbClr val="1B751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Sensing Transmitter unable to generate timestamp</a:t>
                      </a:r>
                      <a:endParaRPr lang="en-CA" sz="11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138397"/>
                  </a:ext>
                </a:extLst>
              </a:tr>
              <a:tr h="662122">
                <a:tc>
                  <a:txBody>
                    <a:bodyPr/>
                    <a:lstStyle/>
                    <a:p>
                      <a:r>
                        <a:rPr lang="en-US" sz="1100" dirty="0"/>
                        <a:t>Report Overhead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Extra overhead required in report, however report size is already LARGE.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Overhead saved in report, however report size is LARGE, resulting in negligible savings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553619"/>
                  </a:ext>
                </a:extLst>
              </a:tr>
              <a:tr h="662122">
                <a:tc>
                  <a:txBody>
                    <a:bodyPr/>
                    <a:lstStyle/>
                    <a:p>
                      <a:r>
                        <a:rPr lang="en-US" sz="1100" dirty="0"/>
                        <a:t>SBP Handling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006600"/>
                          </a:solidFill>
                        </a:rPr>
                        <a:t>No extra processing or manipulation of Sensing Measurement Report by AP to add timestamp.</a:t>
                      </a:r>
                      <a:endParaRPr lang="en-CA" sz="11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AP will need to manipulate Sensing Measurement Report to insert timestamp before sending to SBP Initiator.</a:t>
                      </a:r>
                      <a:endParaRPr lang="en-CA" sz="11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582165"/>
                  </a:ext>
                </a:extLst>
              </a:tr>
              <a:tr h="662122">
                <a:tc>
                  <a:txBody>
                    <a:bodyPr/>
                    <a:lstStyle/>
                    <a:p>
                      <a:r>
                        <a:rPr lang="en-US" sz="1100" dirty="0"/>
                        <a:t>R2R Handling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Extra overhead required in report, however report size is already LARGE.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Report will be generated by R2R receiver and delivered to AP.  AP will need to manipulate Sensing Measurement report to insert timestamp.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97639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C59AB6A-FD2A-1DFA-616A-965DD137D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62" y="1340768"/>
            <a:ext cx="8810368" cy="19314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 cases where no over-the-air report is required, Sensing Receiver will generate timestamp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Adding complexity to timestamp on Sensing Transmitter saves overhead of including timestamp in report, however savings is minimal given total report may span multiple MPDUs.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 SBP cases where AP is Sensing Transmitter, a TX timestamp would require AP to manipulate received report and insert timestamp before forwarding to SBP initiator.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 R2R case, Sensing Transmitter may not have opportunity to add timestamp into report.  As a result, AP would need to manipulate report to insert timestamp before forwarding to application.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F80F8A0-F015-ADEF-D0D2-40C66A6F0FD7}"/>
              </a:ext>
            </a:extLst>
          </p:cNvPr>
          <p:cNvSpPr txBox="1">
            <a:spLocks/>
          </p:cNvSpPr>
          <p:nvPr/>
        </p:nvSpPr>
        <p:spPr bwMode="auto">
          <a:xfrm>
            <a:off x="163762" y="685801"/>
            <a:ext cx="8810368" cy="5109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Topic 2: Timestamp at Transmitter or Receiver</a:t>
            </a:r>
            <a:endParaRPr lang="en-CA" kern="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9C0850E-3C29-9671-E8D2-1E66EA5E03EA}"/>
              </a:ext>
            </a:extLst>
          </p:cNvPr>
          <p:cNvSpPr txBox="1">
            <a:spLocks/>
          </p:cNvSpPr>
          <p:nvPr/>
        </p:nvSpPr>
        <p:spPr bwMode="auto">
          <a:xfrm>
            <a:off x="166816" y="5903349"/>
            <a:ext cx="8810368" cy="53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To unify all reporting flows, having the receiver timestamp the measurement and include it in the report is the simplest and most consistent. </a:t>
            </a:r>
          </a:p>
        </p:txBody>
      </p:sp>
    </p:spTree>
    <p:extLst>
      <p:ext uri="{BB962C8B-B14F-4D97-AF65-F5344CB8AC3E}">
        <p14:creationId xmlns:p14="http://schemas.microsoft.com/office/powerpoint/2010/main" val="281322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084F-A7F5-F9A7-EF4E-3A69858F8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r>
              <a:rPr lang="en-US" kern="0" dirty="0"/>
              <a:t>Topic 3: Timestamp Generation</a:t>
            </a:r>
            <a:endParaRPr lang="en-CA" kern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98B9E-5E88-6208-C340-D33882BE3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6816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not required that the sensing application receive  timestamps fully synchronized among all participants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measuring the doppler, the delta timestamp from each STA is important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additional level of clock synchronization beyond the TSF clock management is NOT required for participating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Existing mechanisms already defined in .11 specs for both associated and non-associated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E8C5-7B17-8FFA-5F5D-A8DD683D0B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44069-E03E-91CC-87D3-36A1778B3B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4E3D0B-7C51-2B2A-52B0-8802818717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907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6F151-5E00-3D1E-9401-A9B5C7523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05169"/>
          </a:xfrm>
        </p:spPr>
        <p:txBody>
          <a:bodyPr/>
          <a:lstStyle/>
          <a:p>
            <a:r>
              <a:rPr lang="en-US" kern="0" dirty="0"/>
              <a:t>Topic 3: Timestamp Generation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FB220-FF7D-B770-A595-9A48853D0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38" y="1398720"/>
            <a:ext cx="8424936" cy="727720"/>
          </a:xfrm>
        </p:spPr>
        <p:txBody>
          <a:bodyPr/>
          <a:lstStyle/>
          <a:p>
            <a:r>
              <a:rPr lang="en-US" dirty="0"/>
              <a:t>Summary of TS accuracy requirements given use-cases in [2]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06D415-245F-0148-84E0-D4EB35F2AB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9D802-E65D-6331-6247-45FEA270A8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6ABF7D-9298-AD3B-8FA6-AA6227259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9C5B7A-282A-5097-8688-44020B097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02" y="1922721"/>
            <a:ext cx="8893274" cy="167951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4A5A8C4-A709-8361-2561-75CA542741EA}"/>
              </a:ext>
            </a:extLst>
          </p:cNvPr>
          <p:cNvSpPr txBox="1">
            <a:spLocks/>
          </p:cNvSpPr>
          <p:nvPr/>
        </p:nvSpPr>
        <p:spPr bwMode="auto">
          <a:xfrm>
            <a:off x="498864" y="3655263"/>
            <a:ext cx="8424936" cy="727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Accuracy required ranges from </a:t>
            </a:r>
            <a:r>
              <a:rPr lang="en-US" kern="0" dirty="0">
                <a:solidFill>
                  <a:srgbClr val="C00000"/>
                </a:solidFill>
              </a:rPr>
              <a:t>115.2us </a:t>
            </a:r>
            <a:r>
              <a:rPr lang="en-US" kern="0" dirty="0">
                <a:solidFill>
                  <a:schemeClr val="tx1"/>
                </a:solidFill>
              </a:rPr>
              <a:t>to</a:t>
            </a:r>
            <a:r>
              <a:rPr lang="en-US" kern="0" dirty="0"/>
              <a:t> </a:t>
            </a:r>
            <a:r>
              <a:rPr lang="en-US" kern="0" dirty="0">
                <a:solidFill>
                  <a:srgbClr val="C00000"/>
                </a:solidFill>
              </a:rPr>
              <a:t>7.2ms</a:t>
            </a:r>
            <a:r>
              <a:rPr lang="en-US" kern="0" dirty="0"/>
              <a:t> </a:t>
            </a:r>
            <a:endParaRPr lang="en-CA" kern="0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8204AB4C-5926-2C19-C581-D4939FC78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6824" y="4382983"/>
            <a:ext cx="4993601" cy="198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23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2558</TotalTime>
  <Words>1596</Words>
  <Application>Microsoft Office PowerPoint</Application>
  <PresentationFormat>On-screen Show (4:3)</PresentationFormat>
  <Paragraphs>186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Office Theme</vt:lpstr>
      <vt:lpstr>Document</vt:lpstr>
      <vt:lpstr>Timestamp Discussion</vt:lpstr>
      <vt:lpstr>Abstract</vt:lpstr>
      <vt:lpstr>Topic 1: Need for Measurement Timestamp</vt:lpstr>
      <vt:lpstr>Topic 1: Need for Measurement Timestamp</vt:lpstr>
      <vt:lpstr>Topic 1: Need for Measurement Timestamp</vt:lpstr>
      <vt:lpstr>Topic 2: Timestamp at Transmitter or Receiver</vt:lpstr>
      <vt:lpstr>PowerPoint Presentation</vt:lpstr>
      <vt:lpstr>Topic 3: Timestamp Generation</vt:lpstr>
      <vt:lpstr>Topic 3: Timestamp Generation</vt:lpstr>
      <vt:lpstr>Topic 3: Timestamp Generation</vt:lpstr>
      <vt:lpstr>Topic 3: Timestamp Generation</vt:lpstr>
      <vt:lpstr>Topic 3: Timestamp Generation</vt:lpstr>
      <vt:lpstr>Topic 3: Timestamp Generation</vt:lpstr>
      <vt:lpstr>SP1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Timestamp Discussion</dc:title>
  <dc:creator>Chris Beg</dc:creator>
  <cp:lastModifiedBy>Chris Beg</cp:lastModifiedBy>
  <cp:revision>230</cp:revision>
  <cp:lastPrinted>1601-01-01T00:00:00Z</cp:lastPrinted>
  <dcterms:created xsi:type="dcterms:W3CDTF">2022-02-02T15:02:09Z</dcterms:created>
  <dcterms:modified xsi:type="dcterms:W3CDTF">2022-12-19T16:12:33Z</dcterms:modified>
</cp:coreProperties>
</file>