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57" r:id="rId3"/>
    <p:sldId id="291" r:id="rId4"/>
    <p:sldId id="306" r:id="rId5"/>
    <p:sldId id="309" r:id="rId6"/>
    <p:sldId id="296" r:id="rId7"/>
    <p:sldId id="298" r:id="rId8"/>
    <p:sldId id="297" r:id="rId9"/>
    <p:sldId id="308" r:id="rId10"/>
    <p:sldId id="301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96AD5AE-540F-81F8-0CF5-DBD2ACBDAAC2}" name="John Cooper" initials="JC" userId="S::jcooper@qipworks.com::c6216b84-9c14-4d8c-b3ee-c6ee19a919f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751D"/>
    <a:srgbClr val="B5600B"/>
    <a:srgbClr val="F180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3" autoAdjust="0"/>
    <p:restoredTop sz="94660"/>
  </p:normalViewPr>
  <p:slideViewPr>
    <p:cSldViewPr>
      <p:cViewPr varScale="1">
        <p:scale>
          <a:sx n="114" d="100"/>
          <a:sy n="114" d="100"/>
        </p:scale>
        <p:origin x="148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50" d="100"/>
          <a:sy n="150" d="100"/>
        </p:scale>
        <p:origin x="2436" y="8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9196D716-3DC0-4AEE-A8A9-155C846912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presentation is making the assumption that a sensing measurement timestamp is necessary. Contribution 3 of the memo was the “Should vs Shall” discussion. If you believe that it will take several slides to illustrate what is lost by not having a timestamp at all, or by the timestamp being optional, then it would be better to have a second contribution about the “what if we didn’t have any timestamp”.</a:t>
            </a:r>
          </a:p>
          <a:p>
            <a:r>
              <a:rPr lang="en-US"/>
              <a:t> </a:t>
            </a:r>
          </a:p>
          <a:p>
            <a:r>
              <a:rPr lang="en-US"/>
              <a:t>This contribution combines the TX discussion with the RX discussion, which was contributions 1 and 2 from the memo. https://qipworks.box.com/s/ccsiiwcbcl413byixdyd06emmr0e0963 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4441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Rot="1" noMove="1" noResize="1" noEditPoints="1" noAdjustHandles="1" noChangeArrowheads="1" noChangeShapeType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chemeClr val="tx1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802.11-22/2065r0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403225" y="685800"/>
            <a:ext cx="8424863" cy="1066800"/>
          </a:xfrm>
        </p:spPr>
        <p:txBody>
          <a:bodyPr/>
          <a:lstStyle/>
          <a:p>
            <a:r>
              <a:rPr lang="en-US" altLang="en-US" dirty="0"/>
              <a:t>Timestamp Discussion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December 05, 2022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B1F1DA77-CFCE-4DC0-B4B1-291C6A6AE146}" type="slidenum">
              <a:rPr lang="en-US" altLang="en-US" smtClean="0"/>
              <a:pPr>
                <a:defRPr/>
              </a:pPr>
              <a:t>1</a:t>
            </a:fld>
            <a:endParaRPr lang="en-US" altLang="en-US" sz="1200" b="0"/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685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84FC8950-2F78-47D2-ABB9-7C32A4F544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146774"/>
              </p:ext>
            </p:extLst>
          </p:nvPr>
        </p:nvGraphicFramePr>
        <p:xfrm>
          <a:off x="400050" y="3736975"/>
          <a:ext cx="8388350" cy="203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91798" imgH="2537736" progId="Word.Document.8">
                  <p:embed/>
                </p:oleObj>
              </mc:Choice>
              <mc:Fallback>
                <p:oleObj name="Document" r:id="rId3" imgW="10491798" imgH="253773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84FC8950-2F78-47D2-ABB9-7C32A4F544A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3736975"/>
                        <a:ext cx="8388350" cy="20335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D7823B-8B41-4AED-8F38-8046A3EF31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2022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2CD0BE-255F-4509-862B-C6344E066F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B4CDB-E731-D12C-92A8-1FAEF12E7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E397D-FEAB-CF07-8B9D-85C0513EDB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00808"/>
            <a:ext cx="7770813" cy="4393605"/>
          </a:xfrm>
        </p:spPr>
        <p:txBody>
          <a:bodyPr/>
          <a:lstStyle/>
          <a:p>
            <a:r>
              <a:rPr lang="en-US" dirty="0"/>
              <a:t>Do you agree to the following design approach: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Timestamp is always present in Sensing Report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Timestamp is generated by Sensing Receiver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Timestamp is generated from local clock of STA: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Same resolution, and accuracy/drift requirements as TSF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1us resolution with +/- 100ppm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Same width as DMG reported timestamp (4 bytes)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Associated STAs may synchronize their timestamp relative to the AP’s clock by using the TSF mechanisms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Non-Associated STAs may synchronize their timestamp relative to the AP’s clock by using the Partial TSF in the Trigger/NDPA</a:t>
            </a:r>
          </a:p>
          <a:p>
            <a:r>
              <a:rPr lang="en-US" dirty="0"/>
              <a:t>Yes/No/Abstain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831E87-221C-29E6-2CA1-AADBBFD770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EBACB-A47F-B3A1-A5D3-CCE0A3C8D08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8A4B7EF-8AD7-F863-A50B-41358FE7EDC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250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504" y="1981200"/>
            <a:ext cx="8856984" cy="4208463"/>
          </a:xfrm>
          <a:ln/>
        </p:spPr>
        <p:txBody>
          <a:bodyPr/>
          <a:lstStyle/>
          <a:p>
            <a:r>
              <a:rPr lang="en-US" dirty="0"/>
              <a:t>[1] </a:t>
            </a:r>
            <a:r>
              <a:rPr lang="en-CA" dirty="0"/>
              <a:t>D. Yang, T. Wang, Y. Sun and Y. Wu, "Doppler Shift Measurement Using Complex-Valued CSI of </a:t>
            </a:r>
            <a:r>
              <a:rPr lang="en-CA" dirty="0" err="1"/>
              <a:t>WiFi</a:t>
            </a:r>
            <a:r>
              <a:rPr lang="en-CA" dirty="0"/>
              <a:t> in Corridors," </a:t>
            </a:r>
            <a:r>
              <a:rPr lang="en-CA" i="1" dirty="0"/>
              <a:t>2018 3rd International Conference on Computer and Communication Systems (ICCCS)</a:t>
            </a:r>
            <a:r>
              <a:rPr lang="en-CA" dirty="0"/>
              <a:t>, 2018, pp. 367-371, </a:t>
            </a:r>
            <a:r>
              <a:rPr lang="en-CA" dirty="0" err="1"/>
              <a:t>doi</a:t>
            </a:r>
            <a:r>
              <a:rPr lang="en-CA" dirty="0"/>
              <a:t>: 10.1109/CCOMS.2018.8463285.</a:t>
            </a:r>
            <a:endParaRPr lang="en-US" dirty="0"/>
          </a:p>
          <a:p>
            <a:r>
              <a:rPr lang="en-US" dirty="0"/>
              <a:t>[2] 11-20-1712-02-00bf-wifi-sensing-use-cases.xlsx</a:t>
            </a:r>
          </a:p>
          <a:p>
            <a:r>
              <a:rPr lang="en-US" dirty="0"/>
              <a:t>[3] 11-22-1020-05-00bf-pdt-formatting-of-csi.docx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December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981200"/>
            <a:ext cx="761504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Collect member feedback for PDT development on: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Need for measurement timestamp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Timestamping at Receiver vs Transmitter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Timestamp Generation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452CA-76A8-C351-0DDB-DD1713332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3" y="628003"/>
            <a:ext cx="8568952" cy="840524"/>
          </a:xfrm>
        </p:spPr>
        <p:txBody>
          <a:bodyPr/>
          <a:lstStyle/>
          <a:p>
            <a:r>
              <a:rPr lang="en-US" dirty="0"/>
              <a:t>Topic 1: Need for Measurement Timestamp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43DD8C-F70A-21BA-2608-F173B34D89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A9D69-7423-36DD-3F7E-4C9615FB4EF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49A921-B30A-3C20-D980-A1448AA13F7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2022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59999C-0B80-4B0F-296F-B88F185E39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783701"/>
            <a:ext cx="8218810" cy="455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590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E23F8-9119-9B93-AC23-182003581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685800"/>
            <a:ext cx="8568952" cy="1065213"/>
          </a:xfrm>
        </p:spPr>
        <p:txBody>
          <a:bodyPr/>
          <a:lstStyle/>
          <a:p>
            <a:r>
              <a:rPr lang="en-US" dirty="0"/>
              <a:t>Topic 1: Need for Measurement Timestamp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31A0A-C170-5D3C-A696-11B444BA4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751014"/>
            <a:ext cx="8424936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TB measurement instance schedule based on Availability Window, which can occur anywhere within negotiated 10ms interval.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non-TB measurement instance schedule based on whenever the medium is available with constraint of “a minimum time interval”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Timestamp is useful to accurately place measurements on time axis, which will improve ability for application to measure doppler [1].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09946F-3344-348A-0DA3-ED6C0FBDB5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234F1-6DF5-9E8D-857E-786861A30C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441919-A419-2410-AD15-2C7D06875D1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0971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E23F8-9119-9B93-AC23-182003581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685800"/>
            <a:ext cx="8568952" cy="484659"/>
          </a:xfrm>
        </p:spPr>
        <p:txBody>
          <a:bodyPr/>
          <a:lstStyle/>
          <a:p>
            <a:r>
              <a:rPr lang="en-US" dirty="0"/>
              <a:t>Topic 1: Need for Measurement Timestamp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31A0A-C170-5D3C-A696-11B444BA4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449860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DMG “reference timestamp” field always present in Sensing Report Header sub element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Design options for non-DMG: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sz="1400" dirty="0"/>
              <a:t>Timestamp is always present in report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sz="1400" dirty="0"/>
              <a:t>Application negotiates optional presence of timestamp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sz="1400" dirty="0"/>
              <a:t>Inclusion is implementation decision, signaled through capability bits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dirty="0"/>
              <a:t>If timestamp is always present, no complexity added to signal or negotiate its inclusion, and we align DMG and non-DMG reports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dirty="0"/>
              <a:t>Sensing Measurement Report field can be as large as 40416 bytes [3], so tradeoff of overhead of (1) vs (2)/(3) is small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dirty="0"/>
              <a:t>Given application benefits from timestamp, preference is (1)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09946F-3344-348A-0DA3-ED6C0FBDB5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234F1-6DF5-9E8D-857E-786861A30C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441919-A419-2410-AD15-2C7D06875D1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7544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9A209-2956-B388-059E-E7173ACB4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762" y="685801"/>
            <a:ext cx="8810368" cy="599969"/>
          </a:xfrm>
        </p:spPr>
        <p:txBody>
          <a:bodyPr/>
          <a:lstStyle/>
          <a:p>
            <a:r>
              <a:rPr lang="en-US" dirty="0"/>
              <a:t>Topic 2: Timestamp at Transmitter or Receiver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BEB8C7-2CA4-4F99-C92F-52FC58BF5E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B8F97-857A-BAF2-C501-4C115F7A65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6729F2C-38F8-E320-7E5E-DBF0A7C05AC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2022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125D86-C9DA-4E2D-0126-A67AD84E4C25}"/>
              </a:ext>
            </a:extLst>
          </p:cNvPr>
          <p:cNvSpPr txBox="1"/>
          <p:nvPr/>
        </p:nvSpPr>
        <p:spPr>
          <a:xfrm>
            <a:off x="323528" y="1830388"/>
            <a:ext cx="38795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(b.1) Timestamp Derived by Receiver</a:t>
            </a:r>
            <a:endParaRPr lang="en-CA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9C828F-74B4-5870-A059-1CFADB2A4B18}"/>
              </a:ext>
            </a:extLst>
          </p:cNvPr>
          <p:cNvSpPr txBox="1"/>
          <p:nvPr/>
        </p:nvSpPr>
        <p:spPr>
          <a:xfrm>
            <a:off x="4837130" y="1878444"/>
            <a:ext cx="413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(b.2) Timestamp Derived by Transmitter</a:t>
            </a:r>
            <a:endParaRPr lang="en-CA" sz="1600" b="1" dirty="0">
              <a:solidFill>
                <a:schemeClr val="tx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E07D98A-A73A-7CFA-9087-BCE2CA3C1B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47" y="2607714"/>
            <a:ext cx="4552942" cy="201424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E9869AC-7CC2-0164-A1FF-4BCD382FEF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4261" y="2630182"/>
            <a:ext cx="4552942" cy="201424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DFE4536-1378-D49F-9975-F6BCC3E666F4}"/>
              </a:ext>
            </a:extLst>
          </p:cNvPr>
          <p:cNvSpPr txBox="1"/>
          <p:nvPr/>
        </p:nvSpPr>
        <p:spPr>
          <a:xfrm>
            <a:off x="2828057" y="2424332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C00000"/>
                </a:solidFill>
              </a:rPr>
              <a:t>Sensing Receiver</a:t>
            </a:r>
            <a:endParaRPr lang="en-CA" sz="1200" b="1" dirty="0">
              <a:solidFill>
                <a:srgbClr val="C0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0F1B822-A001-C980-FD49-A0BDDE802C37}"/>
              </a:ext>
            </a:extLst>
          </p:cNvPr>
          <p:cNvSpPr txBox="1"/>
          <p:nvPr/>
        </p:nvSpPr>
        <p:spPr>
          <a:xfrm>
            <a:off x="163761" y="2435365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C00000"/>
                </a:solidFill>
              </a:rPr>
              <a:t>Sensing Transmitter</a:t>
            </a:r>
            <a:endParaRPr lang="en-CA" sz="1200" b="1" dirty="0">
              <a:solidFill>
                <a:srgbClr val="C0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9306C3B-63BD-B14E-C63E-42AD83BD7D54}"/>
              </a:ext>
            </a:extLst>
          </p:cNvPr>
          <p:cNvSpPr txBox="1"/>
          <p:nvPr/>
        </p:nvSpPr>
        <p:spPr>
          <a:xfrm>
            <a:off x="7400057" y="2435365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C00000"/>
                </a:solidFill>
              </a:rPr>
              <a:t>Sensing Receiver</a:t>
            </a:r>
            <a:endParaRPr lang="en-CA" sz="1200" b="1" dirty="0">
              <a:solidFill>
                <a:srgbClr val="C0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4B9391-835A-C1B6-273D-7608DD5493DF}"/>
              </a:ext>
            </a:extLst>
          </p:cNvPr>
          <p:cNvSpPr txBox="1"/>
          <p:nvPr/>
        </p:nvSpPr>
        <p:spPr>
          <a:xfrm>
            <a:off x="4735761" y="2424332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C00000"/>
                </a:solidFill>
              </a:rPr>
              <a:t>Sensing Transmitter</a:t>
            </a:r>
            <a:endParaRPr lang="en-CA" sz="1200" b="1" dirty="0">
              <a:solidFill>
                <a:srgbClr val="C00000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EFA7FC9-DF32-51E3-7528-9D05467E0367}"/>
              </a:ext>
            </a:extLst>
          </p:cNvPr>
          <p:cNvSpPr>
            <a:spLocks/>
          </p:cNvSpPr>
          <p:nvPr/>
        </p:nvSpPr>
        <p:spPr bwMode="auto">
          <a:xfrm>
            <a:off x="2828057" y="3892080"/>
            <a:ext cx="288032" cy="216024"/>
          </a:xfrm>
          <a:prstGeom prst="ellipse">
            <a:avLst/>
          </a:prstGeom>
          <a:noFill/>
          <a:ln w="1270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16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CDEBB79-1486-72E1-0A33-17F196FA1668}"/>
              </a:ext>
            </a:extLst>
          </p:cNvPr>
          <p:cNvSpPr txBox="1">
            <a:spLocks/>
          </p:cNvSpPr>
          <p:nvPr/>
        </p:nvSpPr>
        <p:spPr>
          <a:xfrm>
            <a:off x="2828057" y="382007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</a:rPr>
              <a:t>1</a:t>
            </a:r>
            <a:endParaRPr lang="en-CA" sz="1800" b="1" dirty="0">
              <a:solidFill>
                <a:srgbClr val="C00000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427D234-6C36-74C7-6E26-3534BCAB14DB}"/>
              </a:ext>
            </a:extLst>
          </p:cNvPr>
          <p:cNvSpPr/>
          <p:nvPr/>
        </p:nvSpPr>
        <p:spPr bwMode="auto">
          <a:xfrm>
            <a:off x="1603921" y="4434411"/>
            <a:ext cx="288032" cy="216024"/>
          </a:xfrm>
          <a:prstGeom prst="ellipse">
            <a:avLst/>
          </a:prstGeom>
          <a:noFill/>
          <a:ln w="1270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16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E79D89F-B2A6-1435-2B5B-C3617FCE67DE}"/>
              </a:ext>
            </a:extLst>
          </p:cNvPr>
          <p:cNvSpPr txBox="1"/>
          <p:nvPr/>
        </p:nvSpPr>
        <p:spPr>
          <a:xfrm>
            <a:off x="1603921" y="4362403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</a:rPr>
              <a:t>2</a:t>
            </a:r>
            <a:endParaRPr lang="en-CA" sz="1800" b="1" dirty="0">
              <a:solidFill>
                <a:srgbClr val="C00000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3954478-A38B-8C54-2578-D4B4123D7D0B}"/>
              </a:ext>
            </a:extLst>
          </p:cNvPr>
          <p:cNvSpPr/>
          <p:nvPr/>
        </p:nvSpPr>
        <p:spPr bwMode="auto">
          <a:xfrm>
            <a:off x="6012847" y="4496524"/>
            <a:ext cx="288032" cy="216024"/>
          </a:xfrm>
          <a:prstGeom prst="ellipse">
            <a:avLst/>
          </a:prstGeom>
          <a:noFill/>
          <a:ln w="1270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16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2BCAEC3-6EA1-0674-6B6C-BED37A3D148C}"/>
              </a:ext>
            </a:extLst>
          </p:cNvPr>
          <p:cNvSpPr txBox="1"/>
          <p:nvPr/>
        </p:nvSpPr>
        <p:spPr>
          <a:xfrm>
            <a:off x="6012847" y="442451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</a:rPr>
              <a:t>3</a:t>
            </a:r>
            <a:endParaRPr lang="en-CA" sz="1800" b="1" dirty="0">
              <a:solidFill>
                <a:srgbClr val="C00000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035CA8C-DB39-E155-10D5-0B33B497DD02}"/>
              </a:ext>
            </a:extLst>
          </p:cNvPr>
          <p:cNvSpPr>
            <a:spLocks/>
          </p:cNvSpPr>
          <p:nvPr/>
        </p:nvSpPr>
        <p:spPr bwMode="auto">
          <a:xfrm>
            <a:off x="5780385" y="3707414"/>
            <a:ext cx="288032" cy="216024"/>
          </a:xfrm>
          <a:prstGeom prst="ellipse">
            <a:avLst/>
          </a:prstGeom>
          <a:noFill/>
          <a:ln w="1270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16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5C8DD1F-736B-96FA-0C20-62499FC25F44}"/>
              </a:ext>
            </a:extLst>
          </p:cNvPr>
          <p:cNvSpPr txBox="1">
            <a:spLocks/>
          </p:cNvSpPr>
          <p:nvPr/>
        </p:nvSpPr>
        <p:spPr>
          <a:xfrm>
            <a:off x="5780385" y="363540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</a:rPr>
              <a:t>1</a:t>
            </a:r>
            <a:endParaRPr lang="en-CA" sz="1800" b="1" dirty="0">
              <a:solidFill>
                <a:srgbClr val="C00000"/>
              </a:solidFill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65A26A1-326C-DDB3-A06F-CB9F2E722C54}"/>
              </a:ext>
            </a:extLst>
          </p:cNvPr>
          <p:cNvSpPr/>
          <p:nvPr/>
        </p:nvSpPr>
        <p:spPr bwMode="auto">
          <a:xfrm>
            <a:off x="7406498" y="3933967"/>
            <a:ext cx="288032" cy="216024"/>
          </a:xfrm>
          <a:prstGeom prst="ellipse">
            <a:avLst/>
          </a:prstGeom>
          <a:noFill/>
          <a:ln w="1270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16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FE78646-DF5F-3E03-0725-46A1D08D37D6}"/>
              </a:ext>
            </a:extLst>
          </p:cNvPr>
          <p:cNvSpPr txBox="1"/>
          <p:nvPr/>
        </p:nvSpPr>
        <p:spPr>
          <a:xfrm>
            <a:off x="7406498" y="3861959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</a:rPr>
              <a:t>2</a:t>
            </a:r>
            <a:endParaRPr lang="en-CA" sz="1800" b="1" dirty="0">
              <a:solidFill>
                <a:srgbClr val="C0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B07EB3A-EE6B-5F92-9B44-85459A632924}"/>
              </a:ext>
            </a:extLst>
          </p:cNvPr>
          <p:cNvSpPr txBox="1"/>
          <p:nvPr/>
        </p:nvSpPr>
        <p:spPr>
          <a:xfrm>
            <a:off x="282384" y="4793848"/>
            <a:ext cx="39858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C00000"/>
                </a:solidFill>
              </a:rPr>
              <a:t>(1) Build Measurement Report</a:t>
            </a:r>
          </a:p>
          <a:p>
            <a:r>
              <a:rPr lang="en-US" sz="1050" b="1" dirty="0">
                <a:solidFill>
                  <a:srgbClr val="C00000"/>
                </a:solidFill>
              </a:rPr>
              <a:t>        </a:t>
            </a:r>
            <a:r>
              <a:rPr lang="en-CA" sz="1050" b="1" dirty="0">
                <a:solidFill>
                  <a:srgbClr val="C00000"/>
                </a:solidFill>
              </a:rPr>
              <a:t>- Add corresponding RX Timestamp</a:t>
            </a:r>
          </a:p>
          <a:p>
            <a:endParaRPr lang="en-CA" sz="1050" b="1" dirty="0">
              <a:solidFill>
                <a:srgbClr val="C00000"/>
              </a:solidFill>
            </a:endParaRPr>
          </a:p>
          <a:p>
            <a:r>
              <a:rPr lang="en-CA" sz="1050" b="1" dirty="0">
                <a:solidFill>
                  <a:srgbClr val="C00000"/>
                </a:solidFill>
              </a:rPr>
              <a:t>(2) Output Received Report</a:t>
            </a:r>
          </a:p>
          <a:p>
            <a:r>
              <a:rPr lang="en-CA" sz="1050" b="1" dirty="0">
                <a:solidFill>
                  <a:srgbClr val="C00000"/>
                </a:solidFill>
              </a:rPr>
              <a:t>        - Deliver output to Sensing Application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F0FEB11-A7F8-E996-666D-22C965A96A89}"/>
              </a:ext>
            </a:extLst>
          </p:cNvPr>
          <p:cNvSpPr txBox="1"/>
          <p:nvPr/>
        </p:nvSpPr>
        <p:spPr>
          <a:xfrm>
            <a:off x="4962904" y="4793848"/>
            <a:ext cx="3985833" cy="140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C00000"/>
                </a:solidFill>
              </a:rPr>
              <a:t>(1) Record TX timestamp</a:t>
            </a:r>
          </a:p>
          <a:p>
            <a:r>
              <a:rPr lang="en-US" sz="1050" b="1" dirty="0">
                <a:solidFill>
                  <a:srgbClr val="C00000"/>
                </a:solidFill>
              </a:rPr>
              <a:t>        - Maintain lookup table mapping identifier to TX timestamp</a:t>
            </a:r>
          </a:p>
          <a:p>
            <a:endParaRPr lang="en-CA" sz="1050" b="1" dirty="0">
              <a:solidFill>
                <a:srgbClr val="C00000"/>
              </a:solidFill>
            </a:endParaRPr>
          </a:p>
          <a:p>
            <a:r>
              <a:rPr lang="en-CA" sz="1050" b="1" dirty="0">
                <a:solidFill>
                  <a:srgbClr val="C00000"/>
                </a:solidFill>
              </a:rPr>
              <a:t>(2) Build Measurement Report</a:t>
            </a:r>
          </a:p>
          <a:p>
            <a:r>
              <a:rPr lang="en-CA" sz="1050" b="1" dirty="0">
                <a:solidFill>
                  <a:srgbClr val="C00000"/>
                </a:solidFill>
              </a:rPr>
              <a:t>      - NO Timestamp in report</a:t>
            </a:r>
          </a:p>
          <a:p>
            <a:endParaRPr lang="en-CA" sz="1050" b="1" dirty="0">
              <a:solidFill>
                <a:srgbClr val="C00000"/>
              </a:solidFill>
            </a:endParaRPr>
          </a:p>
          <a:p>
            <a:r>
              <a:rPr lang="en-CA" sz="1050" b="1" dirty="0">
                <a:solidFill>
                  <a:srgbClr val="C00000"/>
                </a:solidFill>
              </a:rPr>
              <a:t>(3) Obtain TX timestamp from (1) given identifier in report</a:t>
            </a:r>
          </a:p>
          <a:p>
            <a:r>
              <a:rPr lang="en-CA" sz="1050" b="1" dirty="0">
                <a:solidFill>
                  <a:srgbClr val="C00000"/>
                </a:solidFill>
              </a:rPr>
              <a:t>        - Deliver output to Sensing Application</a:t>
            </a:r>
          </a:p>
        </p:txBody>
      </p:sp>
    </p:spTree>
    <p:extLst>
      <p:ext uri="{BB962C8B-B14F-4D97-AF65-F5344CB8AC3E}">
        <p14:creationId xmlns:p14="http://schemas.microsoft.com/office/powerpoint/2010/main" val="3387680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E1F721-50EA-E434-0DFA-9EA8FF5CEA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64B74-61EF-464B-0901-21D0A99720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A8B6D10-C065-EBA7-A1E5-11CE80CE0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2022</a:t>
            </a:r>
            <a:endParaRPr lang="en-GB" dirty="0"/>
          </a:p>
        </p:txBody>
      </p:sp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4C6760E7-ED5E-270E-7CAC-60040312E5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8144745"/>
              </p:ext>
            </p:extLst>
          </p:nvPr>
        </p:nvGraphicFramePr>
        <p:xfrm>
          <a:off x="646233" y="3306555"/>
          <a:ext cx="7845426" cy="25624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26816">
                  <a:extLst>
                    <a:ext uri="{9D8B030D-6E8A-4147-A177-3AD203B41FA5}">
                      <a16:colId xmlns:a16="http://schemas.microsoft.com/office/drawing/2014/main" val="365962226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107919360"/>
                    </a:ext>
                  </a:extLst>
                </a:gridCol>
                <a:gridCol w="3394274">
                  <a:extLst>
                    <a:ext uri="{9D8B030D-6E8A-4147-A177-3AD203B41FA5}">
                      <a16:colId xmlns:a16="http://schemas.microsoft.com/office/drawing/2014/main" val="1143889882"/>
                    </a:ext>
                  </a:extLst>
                </a:gridCol>
              </a:tblGrid>
              <a:tr h="288617">
                <a:tc>
                  <a:txBody>
                    <a:bodyPr/>
                    <a:lstStyle/>
                    <a:p>
                      <a:r>
                        <a:rPr lang="en-US" sz="1100" dirty="0"/>
                        <a:t>Evaluation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RX Timestamp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TX Timestamp</a:t>
                      </a:r>
                      <a:endParaRPr lang="en-CA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845091"/>
                  </a:ext>
                </a:extLst>
              </a:tr>
              <a:tr h="287447">
                <a:tc>
                  <a:txBody>
                    <a:bodyPr/>
                    <a:lstStyle/>
                    <a:p>
                      <a:r>
                        <a:rPr lang="en-US" sz="1100"/>
                        <a:t>No over-the-air report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1B751D"/>
                          </a:solidFill>
                        </a:rPr>
                        <a:t>Sensing Receiver must generate timestamp</a:t>
                      </a:r>
                      <a:endParaRPr lang="en-CA" sz="1100" b="1" dirty="0">
                        <a:solidFill>
                          <a:srgbClr val="1B751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C00000"/>
                          </a:solidFill>
                        </a:rPr>
                        <a:t>Sensing Transmitter unable to generate timestamp</a:t>
                      </a:r>
                      <a:endParaRPr lang="en-CA" sz="11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138397"/>
                  </a:ext>
                </a:extLst>
              </a:tr>
              <a:tr h="662122">
                <a:tc>
                  <a:txBody>
                    <a:bodyPr/>
                    <a:lstStyle/>
                    <a:p>
                      <a:r>
                        <a:rPr lang="en-US" sz="1100" dirty="0"/>
                        <a:t>Report Overhead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B5600B"/>
                          </a:solidFill>
                        </a:rPr>
                        <a:t>Extra overhead required in report, however report size is already LARGE.</a:t>
                      </a:r>
                      <a:endParaRPr lang="en-CA" sz="1100" b="1" dirty="0">
                        <a:solidFill>
                          <a:srgbClr val="B5600B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B5600B"/>
                          </a:solidFill>
                        </a:rPr>
                        <a:t>Overhead saved in report, however report size is LARGE, resulting in negligible savings</a:t>
                      </a:r>
                      <a:endParaRPr lang="en-CA" sz="1100" b="1" dirty="0">
                        <a:solidFill>
                          <a:srgbClr val="B5600B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9553619"/>
                  </a:ext>
                </a:extLst>
              </a:tr>
              <a:tr h="662122">
                <a:tc>
                  <a:txBody>
                    <a:bodyPr/>
                    <a:lstStyle/>
                    <a:p>
                      <a:r>
                        <a:rPr lang="en-US" sz="1100" dirty="0"/>
                        <a:t>SBP Handling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006600"/>
                          </a:solidFill>
                        </a:rPr>
                        <a:t>No extra processing or manipulation of Sensing Measurement Report by AP to add timestamp.</a:t>
                      </a:r>
                      <a:endParaRPr lang="en-CA" sz="1100" b="1" dirty="0">
                        <a:solidFill>
                          <a:srgbClr val="00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C00000"/>
                          </a:solidFill>
                        </a:rPr>
                        <a:t>AP will need to manipulate Sensing Measurement Report to insert timestamp before sending to SBP Initiator.</a:t>
                      </a:r>
                      <a:endParaRPr lang="en-CA" sz="11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582165"/>
                  </a:ext>
                </a:extLst>
              </a:tr>
              <a:tr h="662122">
                <a:tc>
                  <a:txBody>
                    <a:bodyPr/>
                    <a:lstStyle/>
                    <a:p>
                      <a:r>
                        <a:rPr lang="en-US" sz="1100" dirty="0"/>
                        <a:t>R2R Handling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B5600B"/>
                          </a:solidFill>
                        </a:rPr>
                        <a:t>Extra overhead required in report, however report size is already LARGE.</a:t>
                      </a:r>
                      <a:endParaRPr lang="en-CA" sz="1100" b="1" dirty="0">
                        <a:solidFill>
                          <a:srgbClr val="B5600B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B5600B"/>
                          </a:solidFill>
                        </a:rPr>
                        <a:t>Report will be generated by R2R receiver and delivered to AP.  AP will need to manipulate Sensing Measurement report to insert timestamp.</a:t>
                      </a:r>
                      <a:endParaRPr lang="en-CA" sz="1100" b="1" dirty="0">
                        <a:solidFill>
                          <a:srgbClr val="B5600B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297639"/>
                  </a:ext>
                </a:extLst>
              </a:tr>
            </a:tbl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C59AB6A-FD2A-1DFA-616A-965DD137D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762" y="1340768"/>
            <a:ext cx="8810368" cy="19314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In cases where no over-the-air report is required, Sensing Receiver will generate timestamp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Adding complexity to timestamp on Sensing Transmitter saves overhead of including timestamp in report, however savings is minimal given total report may span multiple MPDUs.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In SBP cases where AP is Sensing Transmitter, a TX timestamp would require AP to manipulate received report and insert timestamp before forwarding to SBP initiator.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In R2R case, Sensing Transmitter may not have opportunity to add timestamp into report.  As a result, AP would need to manipulate report to insert timestamp before forwarding to application.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F80F8A0-F015-ADEF-D0D2-40C66A6F0FD7}"/>
              </a:ext>
            </a:extLst>
          </p:cNvPr>
          <p:cNvSpPr txBox="1">
            <a:spLocks/>
          </p:cNvSpPr>
          <p:nvPr/>
        </p:nvSpPr>
        <p:spPr bwMode="auto">
          <a:xfrm>
            <a:off x="163762" y="685801"/>
            <a:ext cx="8810368" cy="5109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Topic 2: Timestamp at Transmitter or Receiver</a:t>
            </a:r>
            <a:endParaRPr lang="en-CA" kern="0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9C0850E-3C29-9671-E8D2-1E66EA5E03EA}"/>
              </a:ext>
            </a:extLst>
          </p:cNvPr>
          <p:cNvSpPr txBox="1">
            <a:spLocks/>
          </p:cNvSpPr>
          <p:nvPr/>
        </p:nvSpPr>
        <p:spPr bwMode="auto">
          <a:xfrm>
            <a:off x="166816" y="5903349"/>
            <a:ext cx="8810368" cy="53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400" kern="0" dirty="0"/>
              <a:t>To unify all reporting flows, having the receiver timestamp the measurement and include it in the report is the simplest and most consistent. </a:t>
            </a:r>
          </a:p>
        </p:txBody>
      </p:sp>
    </p:spTree>
    <p:extLst>
      <p:ext uri="{BB962C8B-B14F-4D97-AF65-F5344CB8AC3E}">
        <p14:creationId xmlns:p14="http://schemas.microsoft.com/office/powerpoint/2010/main" val="2813227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F084F-A7F5-F9A7-EF4E-3A69858F8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82959"/>
          </a:xfrm>
        </p:spPr>
        <p:txBody>
          <a:bodyPr/>
          <a:lstStyle/>
          <a:p>
            <a:r>
              <a:rPr lang="en-US" kern="0" dirty="0"/>
              <a:t>Topic 3: Timestamp Generation</a:t>
            </a:r>
            <a:endParaRPr lang="en-CA" kern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98B9E-5E88-6208-C340-D33882BE3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412776"/>
            <a:ext cx="8496944" cy="46816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not required that the sensing application receive  timestamps fully synchronized among all participants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measuring the doppler, the delta timestamp from each STA is important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additional level of clock synchronization beyond the TSF clock management is NOT required for participating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Existing mechanisms already defined in .11 specs for both associated and non-associated STAs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C4E8C5-7B17-8FFA-5F5D-A8DD683D0B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44069-E03E-91CC-87D3-36A1778B3B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84E3D0B-7C51-2B2A-52B0-88028187174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2907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F084F-A7F5-F9A7-EF4E-3A69858F8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82959"/>
          </a:xfrm>
        </p:spPr>
        <p:txBody>
          <a:bodyPr/>
          <a:lstStyle/>
          <a:p>
            <a:r>
              <a:rPr lang="en-US" kern="0" dirty="0"/>
              <a:t>Topic 3: Timestamp Generation</a:t>
            </a:r>
            <a:endParaRPr lang="en-CA" kern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98B9E-5E88-6208-C340-D33882BE3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496855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Proposal: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timestamp can be derived from the STAs local clock with the same resolution and accuracy/drift as its existing TSF clock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1us resolution, and +/- 100ppm accuracy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4-byte timestamp can be used like the DMG report format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Associated STAs may synchronize their timestamp relative to the AP’s clock by using the TSF in Beacon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Non-Associated STAs may synchronize their timestamp relative to the AP’s clock by using the Partial TSF in the Trigger/NDPA (defined in 11az and required to keep synchronization with the Availability Window)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Initial AP TSF may be obtained via beacon or probe request.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Partial TSF defined in 11az is 16-bits and represent TSF[21:6], which provides a resolution of 32us.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Partial TSF may be used to help maintain synchronization to AP time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C4E8C5-7B17-8FFA-5F5D-A8DD683D0B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44069-E03E-91CC-87D3-36A1778B3B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84E3D0B-7C51-2B2A-52B0-88028187174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5731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2180</TotalTime>
  <Words>1208</Words>
  <Application>Microsoft Office PowerPoint</Application>
  <PresentationFormat>On-screen Show (4:3)</PresentationFormat>
  <Paragraphs>142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Theme</vt:lpstr>
      <vt:lpstr>Microsoft Word 97 - 2003 Document</vt:lpstr>
      <vt:lpstr>Timestamp Discussion</vt:lpstr>
      <vt:lpstr>Abstract</vt:lpstr>
      <vt:lpstr>Topic 1: Need for Measurement Timestamp</vt:lpstr>
      <vt:lpstr>Topic 1: Need for Measurement Timestamp</vt:lpstr>
      <vt:lpstr>Topic 1: Need for Measurement Timestamp</vt:lpstr>
      <vt:lpstr>Topic 2: Timestamp at Transmitter or Receiver</vt:lpstr>
      <vt:lpstr>PowerPoint Presentation</vt:lpstr>
      <vt:lpstr>Topic 3: Timestamp Generation</vt:lpstr>
      <vt:lpstr>Topic 3: Timestamp Generation</vt:lpstr>
      <vt:lpstr>SP1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Timestamp Discussion</dc:title>
  <dc:creator>Chris Beg</dc:creator>
  <cp:lastModifiedBy>Chris Beg</cp:lastModifiedBy>
  <cp:revision>191</cp:revision>
  <cp:lastPrinted>1601-01-01T00:00:00Z</cp:lastPrinted>
  <dcterms:created xsi:type="dcterms:W3CDTF">2022-02-02T15:02:09Z</dcterms:created>
  <dcterms:modified xsi:type="dcterms:W3CDTF">2022-12-05T16:50:50Z</dcterms:modified>
</cp:coreProperties>
</file>