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81" r:id="rId5"/>
    <p:sldId id="286" r:id="rId6"/>
    <p:sldId id="283" r:id="rId7"/>
    <p:sldId id="284" r:id="rId8"/>
    <p:sldId id="285" r:id="rId9"/>
    <p:sldId id="27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AD3"/>
    <a:srgbClr val="DFF1CB"/>
    <a:srgbClr val="D5EBBF"/>
    <a:srgbClr val="ECF6E2"/>
    <a:srgbClr val="F2F9EB"/>
    <a:srgbClr val="FBFDF9"/>
    <a:srgbClr val="C9E7A7"/>
    <a:srgbClr val="B6D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8" autoAdjust="0"/>
    <p:restoredTop sz="94660"/>
  </p:normalViewPr>
  <p:slideViewPr>
    <p:cSldViewPr>
      <p:cViewPr varScale="1">
        <p:scale>
          <a:sx n="102" d="100"/>
          <a:sy n="102" d="100"/>
        </p:scale>
        <p:origin x="31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29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802.11-22/0734r0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Vinko Erceg, Broadcom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802.11-22/0734r0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Vinko Erceg,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Vinko Erceg, Broadcom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Vinko Erceg, Broadcom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617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0257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482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51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6492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987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618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t">
  <p:cSld name="2_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32"/>
          <p:cNvPicPr preferRelativeResize="0"/>
          <p:nvPr/>
        </p:nvPicPr>
        <p:blipFill rotWithShape="1">
          <a:blip r:embed="rId2">
            <a:alphaModFix/>
          </a:blip>
          <a:srcRect t="44112"/>
          <a:stretch/>
        </p:blipFill>
        <p:spPr>
          <a:xfrm>
            <a:off x="0" y="2785923"/>
            <a:ext cx="12192000" cy="346247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2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0820400" cy="1423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marR="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marR="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marR="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4pPr>
            <a:lvl5pPr marL="2286000" marR="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title"/>
          </p:nvPr>
        </p:nvSpPr>
        <p:spPr>
          <a:xfrm>
            <a:off x="413004" y="551311"/>
            <a:ext cx="11365992" cy="366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9829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8229600" y="357166"/>
            <a:ext cx="31051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802.11-22/2049r2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09600" y="146051"/>
            <a:ext cx="112776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PAR Discussion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19263" y="108166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2022-12-16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428218"/>
              </p:ext>
            </p:extLst>
          </p:nvPr>
        </p:nvGraphicFramePr>
        <p:xfrm>
          <a:off x="995363" y="1587502"/>
          <a:ext cx="8910637" cy="538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Document" r:id="rId4" imgW="10448057" imgH="6843415" progId="Word.Document.8">
                  <p:embed/>
                </p:oleObj>
              </mc:Choice>
              <mc:Fallback>
                <p:oleObj name="Document" r:id="rId4" imgW="10448057" imgH="68434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1587502"/>
                        <a:ext cx="8910637" cy="53844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5363" y="12065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5793318" y="6570663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246814"/>
            <a:ext cx="4246027" cy="180975"/>
          </a:xfrm>
        </p:spPr>
        <p:txBody>
          <a:bodyPr/>
          <a:lstStyle/>
          <a:p>
            <a:r>
              <a:rPr lang="en-GB"/>
              <a:t>Vinko Erceg, Broadcom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0"/>
            <a:ext cx="10361084" cy="4113213"/>
          </a:xfrm>
          <a:ln/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for UHR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Mostly presented already in WNG SC and UHR SG or discussed in 11be but weren’t adopted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Some new added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 Discussion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413004" y="11430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Multi-AP </a:t>
            </a:r>
            <a:endParaRPr lang="en-US" b="0" dirty="0"/>
          </a:p>
          <a:p>
            <a:pPr lvl="1"/>
            <a:r>
              <a:rPr lang="en-US" dirty="0"/>
              <a:t>Time/Frequency/Power coordination</a:t>
            </a:r>
          </a:p>
          <a:p>
            <a:pPr lvl="2"/>
            <a:r>
              <a:rPr lang="en-US" dirty="0"/>
              <a:t>C-TDMA</a:t>
            </a:r>
          </a:p>
          <a:p>
            <a:pPr lvl="2"/>
            <a:r>
              <a:rPr lang="en-US" dirty="0"/>
              <a:t>C-OFDMA</a:t>
            </a:r>
          </a:p>
          <a:p>
            <a:pPr lvl="2"/>
            <a:r>
              <a:rPr lang="en-US" dirty="0"/>
              <a:t>C-SR</a:t>
            </a:r>
          </a:p>
          <a:p>
            <a:pPr lvl="1"/>
            <a:r>
              <a:rPr lang="en-US" dirty="0"/>
              <a:t>Joint Beamforming and Nulling (spatial coordination)</a:t>
            </a:r>
          </a:p>
          <a:p>
            <a:pPr lvl="1"/>
            <a:r>
              <a:rPr lang="en-US" dirty="0"/>
              <a:t>Joint Transmission (JT)</a:t>
            </a:r>
          </a:p>
          <a:p>
            <a:r>
              <a:rPr lang="en-US" dirty="0"/>
              <a:t>Support for 16 antennas and Lower CSI feedback </a:t>
            </a:r>
            <a:endParaRPr lang="en-US" b="0" dirty="0"/>
          </a:p>
          <a:p>
            <a:r>
              <a:rPr lang="en-US" dirty="0">
                <a:solidFill>
                  <a:schemeClr val="tx1"/>
                </a:solidFill>
              </a:rPr>
              <a:t>High QAM Constellation </a:t>
            </a:r>
            <a:r>
              <a:rPr lang="en-US" dirty="0"/>
              <a:t>shaping </a:t>
            </a:r>
          </a:p>
          <a:p>
            <a:r>
              <a:rPr lang="en-US" dirty="0"/>
              <a:t>Simple HARQ (? needs discussion, only if low complexity) </a:t>
            </a:r>
          </a:p>
          <a:p>
            <a:r>
              <a:rPr lang="en-US" dirty="0"/>
              <a:t>Improved Link Adaptation</a:t>
            </a:r>
          </a:p>
          <a:p>
            <a:pPr lvl="1"/>
            <a:r>
              <a:rPr lang="en-US" dirty="0"/>
              <a:t>Fast feedback</a:t>
            </a:r>
          </a:p>
          <a:p>
            <a:pPr lvl="1"/>
            <a:r>
              <a:rPr lang="en-US" dirty="0"/>
              <a:t>Additional MCSs for denser grid</a:t>
            </a:r>
          </a:p>
          <a:p>
            <a:pPr lvl="1"/>
            <a:r>
              <a:rPr lang="en-US" dirty="0"/>
              <a:t>Multilayer transmission  </a:t>
            </a: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(1)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8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0905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TB Punctured PPDU </a:t>
            </a:r>
            <a:endParaRPr lang="en-US" b="0" dirty="0"/>
          </a:p>
          <a:p>
            <a:r>
              <a:rPr lang="en-US" dirty="0"/>
              <a:t>BW Expansion</a:t>
            </a:r>
          </a:p>
          <a:p>
            <a:pPr lvl="1"/>
            <a:r>
              <a:rPr lang="en-US" b="0" dirty="0"/>
              <a:t>240MHz in 5GHz Band </a:t>
            </a:r>
          </a:p>
          <a:p>
            <a:pPr lvl="1"/>
            <a:r>
              <a:rPr lang="en-US" dirty="0"/>
              <a:t>480MHz in 6GHz Band</a:t>
            </a:r>
          </a:p>
          <a:p>
            <a:pPr lvl="1"/>
            <a:r>
              <a:rPr lang="en-US" dirty="0"/>
              <a:t>640MHz in 6GHz Band (? needs discussion) </a:t>
            </a:r>
          </a:p>
          <a:p>
            <a:r>
              <a:rPr lang="en-US" dirty="0"/>
              <a:t>MU MIMO + OFDMA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Although designed in 11ax didn’t reach the market, consider mandating several options</a:t>
            </a:r>
          </a:p>
          <a:p>
            <a:r>
              <a:rPr lang="en-US" dirty="0"/>
              <a:t>Longer Range PHY mode  </a:t>
            </a:r>
          </a:p>
          <a:p>
            <a:r>
              <a:rPr lang="en-US" dirty="0"/>
              <a:t>Secondary Channel Access Protocol</a:t>
            </a:r>
          </a:p>
          <a:p>
            <a:r>
              <a:rPr lang="en-US" dirty="0"/>
              <a:t>A-PPDU Aggregation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 Modification </a:t>
            </a:r>
          </a:p>
          <a:p>
            <a:r>
              <a:rPr lang="en-US" dirty="0" err="1"/>
              <a:t>eMLSR</a:t>
            </a:r>
            <a:r>
              <a:rPr lang="en-US" dirty="0"/>
              <a:t> extensions to AP/mobile AP</a:t>
            </a:r>
          </a:p>
          <a:p>
            <a:pPr lvl="1"/>
            <a:r>
              <a:rPr lang="en-US" dirty="0"/>
              <a:t>As opposed to only STAs in 11be</a:t>
            </a:r>
          </a:p>
          <a:p>
            <a:pPr lvl="1"/>
            <a:r>
              <a:rPr lang="en-US" dirty="0"/>
              <a:t>Wide BW APs</a:t>
            </a:r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MLO Enhancements </a:t>
            </a:r>
          </a:p>
          <a:p>
            <a:pPr lvl="1"/>
            <a:r>
              <a:rPr lang="en-US" dirty="0"/>
              <a:t>Including wider 5GHz/6GHz Bandwidths </a:t>
            </a:r>
          </a:p>
          <a:p>
            <a:pPr lvl="1"/>
            <a:r>
              <a:rPr lang="en-US" dirty="0"/>
              <a:t>Increased throughput </a:t>
            </a:r>
          </a:p>
          <a:p>
            <a:pPr lvl="1"/>
            <a:r>
              <a:rPr lang="en-US" dirty="0"/>
              <a:t>Increased reliability </a:t>
            </a:r>
          </a:p>
          <a:p>
            <a:pPr lvl="1"/>
            <a:r>
              <a:rPr lang="en-US" dirty="0"/>
              <a:t>Decreased latency </a:t>
            </a:r>
          </a:p>
          <a:p>
            <a:r>
              <a:rPr lang="en-US" dirty="0">
                <a:solidFill>
                  <a:schemeClr val="tx1"/>
                </a:solidFill>
              </a:rPr>
              <a:t>Enhanced Power Save</a:t>
            </a:r>
            <a:endParaRPr lang="en-US" dirty="0"/>
          </a:p>
          <a:p>
            <a:r>
              <a:rPr lang="en-US" dirty="0"/>
              <a:t>AP power management improvements 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Enhanced P2P</a:t>
            </a:r>
          </a:p>
          <a:p>
            <a:r>
              <a:rPr lang="en-US" dirty="0">
                <a:solidFill>
                  <a:schemeClr val="tx1"/>
                </a:solidFill>
              </a:rPr>
              <a:t>Lightly Licensed Spectrum 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Relay networks (with focus on STA)</a:t>
            </a:r>
          </a:p>
          <a:p>
            <a:r>
              <a:rPr lang="en-US" dirty="0"/>
              <a:t>Latency and Reliability enhancements</a:t>
            </a:r>
          </a:p>
          <a:p>
            <a:r>
              <a:rPr lang="en-US" dirty="0" err="1"/>
              <a:t>TxBF</a:t>
            </a:r>
            <a:r>
              <a:rPr lang="en-US" dirty="0"/>
              <a:t> improvements 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(3)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73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Interference mitigation/cancellation</a:t>
            </a:r>
          </a:p>
          <a:p>
            <a:r>
              <a:rPr lang="en-US" dirty="0">
                <a:solidFill>
                  <a:schemeClr val="tx1"/>
                </a:solidFill>
              </a:rPr>
              <a:t>Improved performance in low PSD regulatory domains</a:t>
            </a:r>
          </a:p>
          <a:p>
            <a:r>
              <a:rPr lang="en-US" dirty="0"/>
              <a:t>Roaming improvements </a:t>
            </a:r>
          </a:p>
          <a:p>
            <a:r>
              <a:rPr lang="en-US" dirty="0"/>
              <a:t>AI/ML 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(4)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5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High Throughput does not have to be a primary goal of UHR, but here it is in plenty: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Assuming 640MHz total BW (in 5GHz + 6GHz bands)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160MHz + 480MHz </a:t>
            </a:r>
          </a:p>
          <a:p>
            <a:pPr lvl="2"/>
            <a:r>
              <a:rPr lang="en-US" dirty="0"/>
              <a:t>For 4 spatial streams results in </a:t>
            </a:r>
            <a:r>
              <a:rPr lang="en-US" dirty="0">
                <a:solidFill>
                  <a:srgbClr val="0070C0"/>
                </a:solidFill>
              </a:rPr>
              <a:t>23.2Gbps</a:t>
            </a:r>
          </a:p>
          <a:p>
            <a:pPr lvl="2"/>
            <a:r>
              <a:rPr lang="en-US" dirty="0"/>
              <a:t>For 16 spatial streams results in </a:t>
            </a:r>
            <a:r>
              <a:rPr lang="en-US" dirty="0">
                <a:solidFill>
                  <a:srgbClr val="0070C0"/>
                </a:solidFill>
              </a:rPr>
              <a:t>92.8Gbps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Assuming 560MHz total BW (in 5GHz + 6GHz bands)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240MHz + 320MHz</a:t>
            </a:r>
          </a:p>
          <a:p>
            <a:pPr lvl="2"/>
            <a:r>
              <a:rPr lang="en-US" dirty="0"/>
              <a:t>For 4 spatial streams results in </a:t>
            </a:r>
            <a:r>
              <a:rPr lang="en-US" dirty="0">
                <a:solidFill>
                  <a:srgbClr val="0070C0"/>
                </a:solidFill>
              </a:rPr>
              <a:t>20.4Gbps</a:t>
            </a:r>
          </a:p>
          <a:p>
            <a:pPr lvl="2"/>
            <a:r>
              <a:rPr lang="en-US" dirty="0"/>
              <a:t>For 16 spatial streams results in </a:t>
            </a:r>
            <a:r>
              <a:rPr lang="en-US" dirty="0">
                <a:solidFill>
                  <a:srgbClr val="0070C0"/>
                </a:solidFill>
              </a:rPr>
              <a:t>81.6Gbps</a:t>
            </a:r>
            <a:r>
              <a:rPr lang="en-US" dirty="0"/>
              <a:t> </a:t>
            </a:r>
          </a:p>
          <a:p>
            <a:pPr marL="1041400" lvl="2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/>
              <a:t>M</a:t>
            </a:r>
            <a:r>
              <a:rPr lang="en-GB" dirty="0" err="1"/>
              <a:t>aximum</a:t>
            </a:r>
            <a:r>
              <a:rPr lang="en-GB" dirty="0"/>
              <a:t> aggregated throughput of at least 60Gbps may be a reasonable target in UHR </a:t>
            </a:r>
            <a:r>
              <a:rPr lang="en-GB" dirty="0" smtClean="0"/>
              <a:t>PAR (in the case UHR SG decides to include target number)</a:t>
            </a:r>
            <a:endParaRPr lang="en-GB" dirty="0"/>
          </a:p>
          <a:p>
            <a:pPr lvl="1"/>
            <a:r>
              <a:rPr lang="en-GB" dirty="0">
                <a:solidFill>
                  <a:srgbClr val="0070C0"/>
                </a:solidFill>
              </a:rPr>
              <a:t>2 x 802.11be PAR requirement </a:t>
            </a:r>
            <a:endParaRPr lang="en-US" dirty="0">
              <a:solidFill>
                <a:srgbClr val="0070C0"/>
              </a:solidFill>
            </a:endParaRPr>
          </a:p>
          <a:p>
            <a:pPr marL="571500" lvl="1" indent="0">
              <a:buNone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Higher Throughput Easily Achieved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30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11125200" cy="449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Beside peak throughput, better rate-vs-range (</a:t>
            </a:r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) improves the throughput at different SNR levels, extends range, and enhances reliability</a:t>
            </a:r>
          </a:p>
          <a:p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 enhancement should be one important metric for UHR PAR</a:t>
            </a:r>
          </a:p>
          <a:p>
            <a:r>
              <a:rPr lang="en-US" dirty="0">
                <a:solidFill>
                  <a:schemeClr val="tx1"/>
                </a:solidFill>
              </a:rPr>
              <a:t>Multiple candidate techniques support the </a:t>
            </a:r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 enhancement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Finer MCS grid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Relay communications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Long range PHY mode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MIMO/TXBF enhancement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Interference mitigation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1041400" lvl="2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pPr marL="571500" lvl="1" indent="0">
              <a:buNone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RvR</a:t>
            </a:r>
            <a:r>
              <a:rPr lang="en-GB" dirty="0"/>
              <a:t> Enhancement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94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0668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All features in the previous slides are achievable below 7.250GHz</a:t>
            </a: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200" dirty="0"/>
              <a:t>Even a subset will make a strong and marketable next generation standard</a:t>
            </a:r>
          </a:p>
          <a:p>
            <a:pPr marL="876300" lvl="1">
              <a:spcBef>
                <a:spcPts val="1200"/>
              </a:spcBef>
              <a:buSzPts val="2400"/>
              <a:buFontTx/>
              <a:buChar char="-"/>
            </a:pPr>
            <a:r>
              <a:rPr lang="en-US" sz="2200" dirty="0"/>
              <a:t>Targeting primarily reliability and latency with throughput increase  </a:t>
            </a:r>
          </a:p>
          <a:p>
            <a:pPr marL="101600" indent="0">
              <a:buNone/>
            </a:pPr>
            <a:endParaRPr lang="en-US" sz="2400" dirty="0"/>
          </a:p>
          <a:p>
            <a:pPr marL="101600" indent="0">
              <a:buNone/>
            </a:pPr>
            <a:r>
              <a:rPr lang="en-GB" sz="2400" u="sng" dirty="0"/>
              <a:t>Example</a:t>
            </a:r>
            <a:r>
              <a:rPr lang="en-GB" sz="2400" dirty="0"/>
              <a:t> - Scope of the project PAR Section (usually 5.2.b)</a:t>
            </a:r>
            <a:endParaRPr lang="en-US" sz="2400" dirty="0"/>
          </a:p>
          <a:p>
            <a:r>
              <a:rPr lang="en-GB" dirty="0"/>
              <a:t>This amendment defines standardized modifications to both the IEEE Std. 802.11 physical layers (PHY) and Medium Access Control Layer (MAC) that enable at least one mode of operation capable of </a:t>
            </a:r>
            <a:r>
              <a:rPr lang="en-GB" dirty="0" smtClean="0"/>
              <a:t>increasing throughput [</a:t>
            </a:r>
            <a:r>
              <a:rPr lang="en-GB" i="1" dirty="0" smtClean="0"/>
              <a:t>maximum </a:t>
            </a:r>
            <a:r>
              <a:rPr lang="en-GB" i="1" dirty="0"/>
              <a:t>aggregated </a:t>
            </a:r>
            <a:r>
              <a:rPr lang="en-GB" i="1" dirty="0" smtClean="0"/>
              <a:t>throughput of </a:t>
            </a:r>
            <a:r>
              <a:rPr lang="en-GB" i="1" dirty="0"/>
              <a:t>at least </a:t>
            </a:r>
            <a:r>
              <a:rPr lang="en-GB" i="1" dirty="0" smtClean="0"/>
              <a:t>60 </a:t>
            </a:r>
            <a:r>
              <a:rPr lang="en-GB" i="1" dirty="0" err="1"/>
              <a:t>Gbps</a:t>
            </a:r>
            <a:r>
              <a:rPr lang="en-GB" dirty="0"/>
              <a:t>], as measured at the MAC data service access point (SAP), with carrier frequency operation between 1 and 7.250 GHz while ensuring backward compatibility and coexistence with legacy IEEE Std. 802.11 compliant devices operating in the 2.4 </a:t>
            </a:r>
            <a:r>
              <a:rPr lang="en-GB" dirty="0">
                <a:solidFill>
                  <a:schemeClr val="tx1"/>
                </a:solidFill>
              </a:rPr>
              <a:t>GHz, 5 GHz, and 6 GHz bands. </a:t>
            </a:r>
            <a:r>
              <a:rPr lang="en-US" dirty="0"/>
              <a:t>This amendment defines at least one mode of operation capable of improving robustness, by reducing worst case latency, jitter, efficiency use of the medium, rate-vs-range (</a:t>
            </a:r>
            <a:r>
              <a:rPr lang="en-US" dirty="0" err="1"/>
              <a:t>RvR</a:t>
            </a:r>
            <a:r>
              <a:rPr lang="en-US" dirty="0"/>
              <a:t>) enhancement at different SNR levels, mechanisms for enhanced power save and improved P2P support over 802.11be amendment. </a:t>
            </a:r>
            <a:endParaRPr lang="en-US" sz="2400" dirty="0"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endParaRPr lang="en-US" sz="2000" dirty="0"/>
          </a:p>
          <a:p>
            <a:pPr marL="76200" indent="0">
              <a:buSzPts val="2400"/>
              <a:buNone/>
            </a:pPr>
            <a:endParaRPr lang="en-US" dirty="0"/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 Discussion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36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38</TotalTime>
  <Words>658</Words>
  <Application>Microsoft Office PowerPoint</Application>
  <PresentationFormat>Widescreen</PresentationFormat>
  <Paragraphs>128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UHR PAR Discussion </vt:lpstr>
      <vt:lpstr>Outline </vt:lpstr>
      <vt:lpstr>Promising Features To be Considered by UHR (1) </vt:lpstr>
      <vt:lpstr>Promising Features To be Considered by UHR (2)</vt:lpstr>
      <vt:lpstr>Promising Features To be Considered by UHR (3) </vt:lpstr>
      <vt:lpstr>Promising Features To be Considered by UHR (4) </vt:lpstr>
      <vt:lpstr>Higher Throughput Easily Achieved </vt:lpstr>
      <vt:lpstr>RvR Enhancement</vt:lpstr>
      <vt:lpstr>PAR Discussion </vt:lpstr>
    </vt:vector>
  </TitlesOfParts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Vinko Erceg</dc:creator>
  <cp:lastModifiedBy>Vinko Erceg</cp:lastModifiedBy>
  <cp:revision>154</cp:revision>
  <cp:lastPrinted>1601-01-01T00:00:00Z</cp:lastPrinted>
  <dcterms:created xsi:type="dcterms:W3CDTF">2022-01-05T21:40:58Z</dcterms:created>
  <dcterms:modified xsi:type="dcterms:W3CDTF">2023-01-18T00:59:30Z</dcterms:modified>
</cp:coreProperties>
</file>