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7" r:id="rId4"/>
    <p:sldId id="281" r:id="rId5"/>
    <p:sldId id="286" r:id="rId6"/>
    <p:sldId id="283" r:id="rId7"/>
    <p:sldId id="284" r:id="rId8"/>
    <p:sldId id="285" r:id="rId9"/>
    <p:sldId id="277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EAD3"/>
    <a:srgbClr val="DFF1CB"/>
    <a:srgbClr val="D5EBBF"/>
    <a:srgbClr val="ECF6E2"/>
    <a:srgbClr val="F2F9EB"/>
    <a:srgbClr val="FBFDF9"/>
    <a:srgbClr val="C9E7A7"/>
    <a:srgbClr val="B6DF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623" autoAdjust="0"/>
    <p:restoredTop sz="94660"/>
  </p:normalViewPr>
  <p:slideViewPr>
    <p:cSldViewPr>
      <p:cViewPr varScale="1">
        <p:scale>
          <a:sx n="102" d="100"/>
          <a:sy n="102" d="100"/>
        </p:scale>
        <p:origin x="390" y="10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98" d="100"/>
          <a:sy n="98" d="100"/>
        </p:scale>
        <p:origin x="2970" y="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802.11-22/0734r0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Vinko Erceg, Broadcom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802.11-22/0734r0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Vinko Erceg, Broadcom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Vinko Erceg, Broadcom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Vinko Erceg, Broadcom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Google Shape;475;g1228c062293_5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77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6" name="Google Shape;476;g1228c062293_5_6:notes"/>
          <p:cNvSpPr txBox="1">
            <a:spLocks noGrp="1"/>
          </p:cNvSpPr>
          <p:nvPr>
            <p:ph type="body" idx="1"/>
          </p:nvPr>
        </p:nvSpPr>
        <p:spPr>
          <a:xfrm>
            <a:off x="701041" y="4415791"/>
            <a:ext cx="5608200" cy="4183500"/>
          </a:xfrm>
          <a:prstGeom prst="rect">
            <a:avLst/>
          </a:prstGeom>
        </p:spPr>
        <p:txBody>
          <a:bodyPr spcFirstLastPara="1" wrap="square" lIns="94250" tIns="47125" rIns="94250" bIns="471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7" name="Google Shape;477;g1228c062293_5_6:notes"/>
          <p:cNvSpPr txBox="1">
            <a:spLocks noGrp="1"/>
          </p:cNvSpPr>
          <p:nvPr>
            <p:ph type="sldNum" idx="12"/>
          </p:nvPr>
        </p:nvSpPr>
        <p:spPr>
          <a:xfrm>
            <a:off x="3970939" y="8829969"/>
            <a:ext cx="3037800" cy="464700"/>
          </a:xfrm>
          <a:prstGeom prst="rect">
            <a:avLst/>
          </a:prstGeom>
        </p:spPr>
        <p:txBody>
          <a:bodyPr spcFirstLastPara="1" wrap="square" lIns="94250" tIns="47125" rIns="94250" bIns="471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761737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Google Shape;475;g1228c062293_5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77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6" name="Google Shape;476;g1228c062293_5_6:notes"/>
          <p:cNvSpPr txBox="1">
            <a:spLocks noGrp="1"/>
          </p:cNvSpPr>
          <p:nvPr>
            <p:ph type="body" idx="1"/>
          </p:nvPr>
        </p:nvSpPr>
        <p:spPr>
          <a:xfrm>
            <a:off x="701041" y="4415791"/>
            <a:ext cx="5608200" cy="4183500"/>
          </a:xfrm>
          <a:prstGeom prst="rect">
            <a:avLst/>
          </a:prstGeom>
        </p:spPr>
        <p:txBody>
          <a:bodyPr spcFirstLastPara="1" wrap="square" lIns="94250" tIns="47125" rIns="94250" bIns="471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7" name="Google Shape;477;g1228c062293_5_6:notes"/>
          <p:cNvSpPr txBox="1">
            <a:spLocks noGrp="1"/>
          </p:cNvSpPr>
          <p:nvPr>
            <p:ph type="sldNum" idx="12"/>
          </p:nvPr>
        </p:nvSpPr>
        <p:spPr>
          <a:xfrm>
            <a:off x="3970939" y="8829969"/>
            <a:ext cx="3037800" cy="464700"/>
          </a:xfrm>
          <a:prstGeom prst="rect">
            <a:avLst/>
          </a:prstGeom>
        </p:spPr>
        <p:txBody>
          <a:bodyPr spcFirstLastPara="1" wrap="square" lIns="94250" tIns="47125" rIns="94250" bIns="471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002570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Google Shape;475;g1228c062293_5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77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6" name="Google Shape;476;g1228c062293_5_6:notes"/>
          <p:cNvSpPr txBox="1">
            <a:spLocks noGrp="1"/>
          </p:cNvSpPr>
          <p:nvPr>
            <p:ph type="body" idx="1"/>
          </p:nvPr>
        </p:nvSpPr>
        <p:spPr>
          <a:xfrm>
            <a:off x="701041" y="4415791"/>
            <a:ext cx="5608200" cy="4183500"/>
          </a:xfrm>
          <a:prstGeom prst="rect">
            <a:avLst/>
          </a:prstGeom>
        </p:spPr>
        <p:txBody>
          <a:bodyPr spcFirstLastPara="1" wrap="square" lIns="94250" tIns="47125" rIns="94250" bIns="471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7" name="Google Shape;477;g1228c062293_5_6:notes"/>
          <p:cNvSpPr txBox="1">
            <a:spLocks noGrp="1"/>
          </p:cNvSpPr>
          <p:nvPr>
            <p:ph type="sldNum" idx="12"/>
          </p:nvPr>
        </p:nvSpPr>
        <p:spPr>
          <a:xfrm>
            <a:off x="3970939" y="8829969"/>
            <a:ext cx="3037800" cy="464700"/>
          </a:xfrm>
          <a:prstGeom prst="rect">
            <a:avLst/>
          </a:prstGeom>
        </p:spPr>
        <p:txBody>
          <a:bodyPr spcFirstLastPara="1" wrap="square" lIns="94250" tIns="47125" rIns="94250" bIns="471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048263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Google Shape;475;g1228c062293_5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77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6" name="Google Shape;476;g1228c062293_5_6:notes"/>
          <p:cNvSpPr txBox="1">
            <a:spLocks noGrp="1"/>
          </p:cNvSpPr>
          <p:nvPr>
            <p:ph type="body" idx="1"/>
          </p:nvPr>
        </p:nvSpPr>
        <p:spPr>
          <a:xfrm>
            <a:off x="701041" y="4415791"/>
            <a:ext cx="5608200" cy="4183500"/>
          </a:xfrm>
          <a:prstGeom prst="rect">
            <a:avLst/>
          </a:prstGeom>
        </p:spPr>
        <p:txBody>
          <a:bodyPr spcFirstLastPara="1" wrap="square" lIns="94250" tIns="47125" rIns="94250" bIns="471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7" name="Google Shape;477;g1228c062293_5_6:notes"/>
          <p:cNvSpPr txBox="1">
            <a:spLocks noGrp="1"/>
          </p:cNvSpPr>
          <p:nvPr>
            <p:ph type="sldNum" idx="12"/>
          </p:nvPr>
        </p:nvSpPr>
        <p:spPr>
          <a:xfrm>
            <a:off x="3970939" y="8829969"/>
            <a:ext cx="3037800" cy="464700"/>
          </a:xfrm>
          <a:prstGeom prst="rect">
            <a:avLst/>
          </a:prstGeom>
        </p:spPr>
        <p:txBody>
          <a:bodyPr spcFirstLastPara="1" wrap="square" lIns="94250" tIns="47125" rIns="94250" bIns="471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935519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Google Shape;475;g1228c062293_5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77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6" name="Google Shape;476;g1228c062293_5_6:notes"/>
          <p:cNvSpPr txBox="1">
            <a:spLocks noGrp="1"/>
          </p:cNvSpPr>
          <p:nvPr>
            <p:ph type="body" idx="1"/>
          </p:nvPr>
        </p:nvSpPr>
        <p:spPr>
          <a:xfrm>
            <a:off x="701041" y="4415791"/>
            <a:ext cx="5608200" cy="4183500"/>
          </a:xfrm>
          <a:prstGeom prst="rect">
            <a:avLst/>
          </a:prstGeom>
        </p:spPr>
        <p:txBody>
          <a:bodyPr spcFirstLastPara="1" wrap="square" lIns="94250" tIns="47125" rIns="94250" bIns="471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7" name="Google Shape;477;g1228c062293_5_6:notes"/>
          <p:cNvSpPr txBox="1">
            <a:spLocks noGrp="1"/>
          </p:cNvSpPr>
          <p:nvPr>
            <p:ph type="sldNum" idx="12"/>
          </p:nvPr>
        </p:nvSpPr>
        <p:spPr>
          <a:xfrm>
            <a:off x="3970939" y="8829969"/>
            <a:ext cx="3037800" cy="464700"/>
          </a:xfrm>
          <a:prstGeom prst="rect">
            <a:avLst/>
          </a:prstGeom>
        </p:spPr>
        <p:txBody>
          <a:bodyPr spcFirstLastPara="1" wrap="square" lIns="94250" tIns="47125" rIns="94250" bIns="471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164924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Google Shape;475;g1228c062293_5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77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6" name="Google Shape;476;g1228c062293_5_6:notes"/>
          <p:cNvSpPr txBox="1">
            <a:spLocks noGrp="1"/>
          </p:cNvSpPr>
          <p:nvPr>
            <p:ph type="body" idx="1"/>
          </p:nvPr>
        </p:nvSpPr>
        <p:spPr>
          <a:xfrm>
            <a:off x="701041" y="4415791"/>
            <a:ext cx="5608200" cy="4183500"/>
          </a:xfrm>
          <a:prstGeom prst="rect">
            <a:avLst/>
          </a:prstGeom>
        </p:spPr>
        <p:txBody>
          <a:bodyPr spcFirstLastPara="1" wrap="square" lIns="94250" tIns="47125" rIns="94250" bIns="471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7" name="Google Shape;477;g1228c062293_5_6:notes"/>
          <p:cNvSpPr txBox="1">
            <a:spLocks noGrp="1"/>
          </p:cNvSpPr>
          <p:nvPr>
            <p:ph type="sldNum" idx="12"/>
          </p:nvPr>
        </p:nvSpPr>
        <p:spPr>
          <a:xfrm>
            <a:off x="3970939" y="8829969"/>
            <a:ext cx="3037800" cy="464700"/>
          </a:xfrm>
          <a:prstGeom prst="rect">
            <a:avLst/>
          </a:prstGeom>
        </p:spPr>
        <p:txBody>
          <a:bodyPr spcFirstLastPara="1" wrap="square" lIns="94250" tIns="47125" rIns="94250" bIns="471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/>
              <a:t>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398708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Google Shape;475;g1228c062293_5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77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6" name="Google Shape;476;g1228c062293_5_6:notes"/>
          <p:cNvSpPr txBox="1">
            <a:spLocks noGrp="1"/>
          </p:cNvSpPr>
          <p:nvPr>
            <p:ph type="body" idx="1"/>
          </p:nvPr>
        </p:nvSpPr>
        <p:spPr>
          <a:xfrm>
            <a:off x="701041" y="4415791"/>
            <a:ext cx="5608200" cy="4183500"/>
          </a:xfrm>
          <a:prstGeom prst="rect">
            <a:avLst/>
          </a:prstGeom>
        </p:spPr>
        <p:txBody>
          <a:bodyPr spcFirstLastPara="1" wrap="square" lIns="94250" tIns="47125" rIns="94250" bIns="471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7" name="Google Shape;477;g1228c062293_5_6:notes"/>
          <p:cNvSpPr txBox="1">
            <a:spLocks noGrp="1"/>
          </p:cNvSpPr>
          <p:nvPr>
            <p:ph type="sldNum" idx="12"/>
          </p:nvPr>
        </p:nvSpPr>
        <p:spPr>
          <a:xfrm>
            <a:off x="3970939" y="8829969"/>
            <a:ext cx="3037800" cy="464700"/>
          </a:xfrm>
          <a:prstGeom prst="rect">
            <a:avLst/>
          </a:prstGeom>
        </p:spPr>
        <p:txBody>
          <a:bodyPr spcFirstLastPara="1" wrap="square" lIns="94250" tIns="47125" rIns="94250" bIns="471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961850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Vinko Erceg, Broadcom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Content">
  <p:cSld name="2_Conten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Google Shape;34;p32"/>
          <p:cNvPicPr preferRelativeResize="0"/>
          <p:nvPr/>
        </p:nvPicPr>
        <p:blipFill rotWithShape="1">
          <a:blip r:embed="rId2">
            <a:alphaModFix/>
          </a:blip>
          <a:srcRect t="44112"/>
          <a:stretch/>
        </p:blipFill>
        <p:spPr>
          <a:xfrm>
            <a:off x="0" y="2785923"/>
            <a:ext cx="12192000" cy="3462478"/>
          </a:xfrm>
          <a:prstGeom prst="rect">
            <a:avLst/>
          </a:prstGeom>
          <a:noFill/>
          <a:ln>
            <a:noFill/>
          </a:ln>
        </p:spPr>
      </p:pic>
      <p:sp>
        <p:nvSpPr>
          <p:cNvPr id="35" name="Google Shape;35;p32"/>
          <p:cNvSpPr txBox="1">
            <a:spLocks noGrp="1"/>
          </p:cNvSpPr>
          <p:nvPr>
            <p:ph type="body" idx="1"/>
          </p:nvPr>
        </p:nvSpPr>
        <p:spPr>
          <a:xfrm>
            <a:off x="381000" y="1371600"/>
            <a:ext cx="10820400" cy="14239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55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Char char="•"/>
              <a:defRPr sz="2000"/>
            </a:lvl1pPr>
            <a:lvl2pPr marL="914400" marR="0" lvl="1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–"/>
              <a:defRPr sz="1800"/>
            </a:lvl2pPr>
            <a:lvl3pPr marL="1371600" marR="0" lvl="2" indent="-330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Char char="–"/>
              <a:defRPr sz="1600"/>
            </a:lvl3pPr>
            <a:lvl4pPr marL="1828800" marR="0" lvl="3" indent="-330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Char char="–"/>
              <a:defRPr sz="1600"/>
            </a:lvl4pPr>
            <a:lvl5pPr marL="2286000" marR="0" lvl="4" indent="-330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Char char="–"/>
              <a:defRPr sz="16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32"/>
          <p:cNvSpPr txBox="1">
            <a:spLocks noGrp="1"/>
          </p:cNvSpPr>
          <p:nvPr>
            <p:ph type="title"/>
          </p:nvPr>
        </p:nvSpPr>
        <p:spPr>
          <a:xfrm>
            <a:off x="413004" y="551311"/>
            <a:ext cx="11365992" cy="3662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Vinko Erceg, Broadcom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3798292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Vinko Erceg, Broadcom 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Vinko Erceg, Broadcom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Vinko Erceg, Broadcom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Vinko Erceg, Broadcom 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Vinko Erceg, Broadcom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Vinko Erceg, Broadcom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Vinko Erceg, Broadcom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Vinko Erceg, Broadcom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Vinko Erceg, Broadcom 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8229600" y="357166"/>
            <a:ext cx="3105187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802.11-22/2049r0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hf hdr="0" dt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609600" y="358775"/>
            <a:ext cx="112776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UHR PAR Discussion 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2022-12-16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9496190"/>
              </p:ext>
            </p:extLst>
          </p:nvPr>
        </p:nvGraphicFramePr>
        <p:xfrm>
          <a:off x="998538" y="2174875"/>
          <a:ext cx="8983662" cy="46668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1" name="Document" r:id="rId4" imgW="10439485" imgH="5430454" progId="Word.Document.8">
                  <p:embed/>
                </p:oleObj>
              </mc:Choice>
              <mc:Fallback>
                <p:oleObj name="Document" r:id="rId4" imgW="10439485" imgH="543045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8538" y="2174875"/>
                        <a:ext cx="8983662" cy="466689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7443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>
          <a:xfrm>
            <a:off x="5793318" y="62468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>
          <a:xfrm>
            <a:off x="7143757" y="6246814"/>
            <a:ext cx="4246027" cy="180975"/>
          </a:xfrm>
        </p:spPr>
        <p:txBody>
          <a:bodyPr/>
          <a:lstStyle/>
          <a:p>
            <a:r>
              <a:rPr lang="en-GB"/>
              <a:t>Vinko Erceg, Broadcom 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0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Outline 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2600"/>
            <a:ext cx="10361084" cy="4113213"/>
          </a:xfrm>
          <a:ln/>
        </p:spPr>
        <p:txBody>
          <a:bodyPr/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Promising features for UHR</a:t>
            </a:r>
          </a:p>
          <a:p>
            <a:pPr marL="800100" lvl="1" indent="-342900">
              <a:lnSpc>
                <a:spcPct val="150000"/>
              </a:lnSpc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</a:rPr>
              <a:t>Mostly presented already in WNG SC and UHR SG or discussed in 11be but weren’t adopted </a:t>
            </a:r>
          </a:p>
          <a:p>
            <a:pPr marL="800100" lvl="1" indent="-342900">
              <a:lnSpc>
                <a:spcPct val="150000"/>
              </a:lnSpc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Some new added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PAR Discussion 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" name="Google Shape;479;g1228c062293_5_6"/>
          <p:cNvSpPr txBox="1">
            <a:spLocks noGrp="1"/>
          </p:cNvSpPr>
          <p:nvPr>
            <p:ph type="body" idx="1"/>
          </p:nvPr>
        </p:nvSpPr>
        <p:spPr>
          <a:xfrm>
            <a:off x="413004" y="1143000"/>
            <a:ext cx="11201400" cy="14241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r>
              <a:rPr lang="en-US" dirty="0"/>
              <a:t>Multi-AP </a:t>
            </a:r>
            <a:endParaRPr lang="en-US" b="0" dirty="0"/>
          </a:p>
          <a:p>
            <a:pPr lvl="1"/>
            <a:r>
              <a:rPr lang="en-US" dirty="0"/>
              <a:t>Time/Frequency/Power coordination</a:t>
            </a:r>
          </a:p>
          <a:p>
            <a:pPr lvl="2"/>
            <a:r>
              <a:rPr lang="en-US" dirty="0"/>
              <a:t>C-TDMA</a:t>
            </a:r>
          </a:p>
          <a:p>
            <a:pPr lvl="2"/>
            <a:r>
              <a:rPr lang="en-US" dirty="0"/>
              <a:t>C-OFDMA</a:t>
            </a:r>
          </a:p>
          <a:p>
            <a:pPr lvl="2"/>
            <a:r>
              <a:rPr lang="en-US" dirty="0"/>
              <a:t>C-SR</a:t>
            </a:r>
          </a:p>
          <a:p>
            <a:pPr lvl="1"/>
            <a:r>
              <a:rPr lang="en-US" dirty="0"/>
              <a:t>Joint Beamforming and Nulling (spatial coordination)</a:t>
            </a:r>
          </a:p>
          <a:p>
            <a:pPr lvl="1"/>
            <a:r>
              <a:rPr lang="en-US" dirty="0"/>
              <a:t>Joint Transmission (JT)</a:t>
            </a:r>
          </a:p>
          <a:p>
            <a:r>
              <a:rPr lang="en-US" dirty="0"/>
              <a:t>Support for 16 antennas and Lower CSI feedback </a:t>
            </a:r>
            <a:endParaRPr lang="en-US" b="0" dirty="0"/>
          </a:p>
          <a:p>
            <a:r>
              <a:rPr lang="en-US" dirty="0">
                <a:solidFill>
                  <a:schemeClr val="tx1"/>
                </a:solidFill>
              </a:rPr>
              <a:t>High QAM Constellation </a:t>
            </a:r>
            <a:r>
              <a:rPr lang="en-US" dirty="0"/>
              <a:t>shaping </a:t>
            </a:r>
          </a:p>
          <a:p>
            <a:r>
              <a:rPr lang="en-US" dirty="0"/>
              <a:t>Simple HARQ (? needs discussion, only if low complexity) </a:t>
            </a:r>
          </a:p>
          <a:p>
            <a:r>
              <a:rPr lang="en-US" dirty="0"/>
              <a:t>Improved Link Adaptation</a:t>
            </a:r>
          </a:p>
          <a:p>
            <a:pPr lvl="1"/>
            <a:r>
              <a:rPr lang="en-US" dirty="0"/>
              <a:t>Fast feedback</a:t>
            </a:r>
          </a:p>
          <a:p>
            <a:pPr lvl="1"/>
            <a:r>
              <a:rPr lang="en-US" dirty="0"/>
              <a:t>Additional MCSs for denser grid</a:t>
            </a:r>
          </a:p>
          <a:p>
            <a:pPr lvl="1"/>
            <a:r>
              <a:rPr lang="en-US" dirty="0"/>
              <a:t>Multilayer transmission  </a:t>
            </a:r>
            <a:endParaRPr lang="en-US" sz="2000" dirty="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endParaRPr lang="en-US" sz="2400"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0" name="Google Shape;480;g1228c062293_5_6"/>
          <p:cNvSpPr txBox="1">
            <a:spLocks noGrp="1"/>
          </p:cNvSpPr>
          <p:nvPr>
            <p:ph type="title"/>
          </p:nvPr>
        </p:nvSpPr>
        <p:spPr>
          <a:xfrm>
            <a:off x="413004" y="700500"/>
            <a:ext cx="11366100" cy="3663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algn="ctr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Promising Features To be Considered by UHR (1) 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6820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" name="Google Shape;479;g1228c062293_5_6"/>
          <p:cNvSpPr txBox="1">
            <a:spLocks noGrp="1"/>
          </p:cNvSpPr>
          <p:nvPr>
            <p:ph type="body" idx="1"/>
          </p:nvPr>
        </p:nvSpPr>
        <p:spPr>
          <a:xfrm>
            <a:off x="381000" y="1090500"/>
            <a:ext cx="11201400" cy="14241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r>
              <a:rPr lang="en-US" dirty="0"/>
              <a:t>TB Punctured PPDU </a:t>
            </a:r>
            <a:endParaRPr lang="en-US" b="0" dirty="0"/>
          </a:p>
          <a:p>
            <a:r>
              <a:rPr lang="en-US" dirty="0"/>
              <a:t>BW Expansion</a:t>
            </a:r>
          </a:p>
          <a:p>
            <a:pPr lvl="1"/>
            <a:r>
              <a:rPr lang="en-US" b="0" dirty="0"/>
              <a:t>240MHz in 5GHz Band </a:t>
            </a:r>
          </a:p>
          <a:p>
            <a:pPr lvl="1"/>
            <a:r>
              <a:rPr lang="en-US" dirty="0"/>
              <a:t>480MHz in 6GHz Band</a:t>
            </a:r>
          </a:p>
          <a:p>
            <a:pPr lvl="1"/>
            <a:r>
              <a:rPr lang="en-US" dirty="0"/>
              <a:t>640MHz in 6GHz Band (? needs discussion) </a:t>
            </a:r>
          </a:p>
          <a:p>
            <a:r>
              <a:rPr lang="en-US" dirty="0"/>
              <a:t>MU MIMO + OFDMA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Although designed in 11ax didn’t reach the market, consider mandating several options</a:t>
            </a:r>
          </a:p>
          <a:p>
            <a:r>
              <a:rPr lang="en-US" dirty="0"/>
              <a:t>Longer Range PHY mode  </a:t>
            </a:r>
          </a:p>
          <a:p>
            <a:r>
              <a:rPr lang="en-US" dirty="0"/>
              <a:t>Secondary Channel Access Protocol</a:t>
            </a:r>
          </a:p>
          <a:p>
            <a:r>
              <a:rPr lang="en-US" dirty="0"/>
              <a:t>A-PPDU Aggregation 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BA Modification </a:t>
            </a:r>
          </a:p>
          <a:p>
            <a:r>
              <a:rPr lang="en-US" dirty="0" err="1"/>
              <a:t>eMLSR</a:t>
            </a:r>
            <a:r>
              <a:rPr lang="en-US" dirty="0"/>
              <a:t> extensions to AP/mobile AP</a:t>
            </a:r>
          </a:p>
          <a:p>
            <a:pPr lvl="1"/>
            <a:r>
              <a:rPr lang="en-US" dirty="0"/>
              <a:t>As opposed to only STAs in 11be</a:t>
            </a:r>
          </a:p>
          <a:p>
            <a:pPr lvl="1"/>
            <a:r>
              <a:rPr lang="en-US" dirty="0"/>
              <a:t>Wide BW APs</a:t>
            </a:r>
          </a:p>
          <a:p>
            <a:pPr lvl="1" indent="-381000">
              <a:buSzPts val="2400"/>
            </a:pPr>
            <a:endParaRPr lang="en-US" sz="2000" dirty="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endParaRPr lang="en-US" sz="2400"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0" name="Google Shape;480;g1228c062293_5_6"/>
          <p:cNvSpPr txBox="1">
            <a:spLocks noGrp="1"/>
          </p:cNvSpPr>
          <p:nvPr>
            <p:ph type="title"/>
          </p:nvPr>
        </p:nvSpPr>
        <p:spPr>
          <a:xfrm>
            <a:off x="413004" y="700500"/>
            <a:ext cx="11366100" cy="3663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algn="ctr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Promising Features To be Considered by UHR (2)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88790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" name="Google Shape;479;g1228c062293_5_6"/>
          <p:cNvSpPr txBox="1">
            <a:spLocks noGrp="1"/>
          </p:cNvSpPr>
          <p:nvPr>
            <p:ph type="body" idx="1"/>
          </p:nvPr>
        </p:nvSpPr>
        <p:spPr>
          <a:xfrm>
            <a:off x="381000" y="1219200"/>
            <a:ext cx="11201400" cy="14241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r>
              <a:rPr lang="en-US" dirty="0"/>
              <a:t>MLO Enhancements </a:t>
            </a:r>
          </a:p>
          <a:p>
            <a:pPr lvl="1"/>
            <a:r>
              <a:rPr lang="en-US" dirty="0"/>
              <a:t>Including wider 5GHz/6GHz Bandwidths </a:t>
            </a:r>
          </a:p>
          <a:p>
            <a:pPr lvl="1"/>
            <a:r>
              <a:rPr lang="en-US" dirty="0"/>
              <a:t>Increased throughput </a:t>
            </a:r>
          </a:p>
          <a:p>
            <a:pPr lvl="1"/>
            <a:r>
              <a:rPr lang="en-US" dirty="0"/>
              <a:t>Increased reliability </a:t>
            </a:r>
          </a:p>
          <a:p>
            <a:pPr lvl="1"/>
            <a:r>
              <a:rPr lang="en-US" dirty="0"/>
              <a:t>Decreased latency </a:t>
            </a:r>
          </a:p>
          <a:p>
            <a:r>
              <a:rPr lang="en-US" dirty="0">
                <a:solidFill>
                  <a:schemeClr val="tx1"/>
                </a:solidFill>
              </a:rPr>
              <a:t>Enhanced Power Save</a:t>
            </a:r>
            <a:endParaRPr lang="en-US" dirty="0"/>
          </a:p>
          <a:p>
            <a:r>
              <a:rPr lang="en-US" dirty="0"/>
              <a:t>AP power management improvements 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Enhanced P2P</a:t>
            </a:r>
          </a:p>
          <a:p>
            <a:r>
              <a:rPr lang="en-US" dirty="0">
                <a:solidFill>
                  <a:schemeClr val="tx1"/>
                </a:solidFill>
              </a:rPr>
              <a:t>Lightly Licensed Spectrum </a:t>
            </a:r>
          </a:p>
          <a:p>
            <a:r>
              <a:rPr lang="en-US" sz="2000" dirty="0">
                <a:solidFill>
                  <a:schemeClr val="tx1"/>
                </a:solidFill>
              </a:rPr>
              <a:t>Relay networks (with focus on STA)</a:t>
            </a:r>
          </a:p>
          <a:p>
            <a:r>
              <a:rPr lang="en-US" dirty="0"/>
              <a:t>Latency and Reliability enhancements</a:t>
            </a:r>
          </a:p>
          <a:p>
            <a:r>
              <a:rPr lang="en-US" dirty="0" err="1"/>
              <a:t>TxBF</a:t>
            </a:r>
            <a:r>
              <a:rPr lang="en-US" dirty="0"/>
              <a:t> improvements </a:t>
            </a:r>
          </a:p>
          <a:p>
            <a:endParaRPr lang="en-US" dirty="0"/>
          </a:p>
          <a:p>
            <a:pPr lvl="1"/>
            <a:endParaRPr lang="en-US" dirty="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endParaRPr lang="en-US" sz="2400"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0" name="Google Shape;480;g1228c062293_5_6"/>
          <p:cNvSpPr txBox="1">
            <a:spLocks noGrp="1"/>
          </p:cNvSpPr>
          <p:nvPr>
            <p:ph type="title"/>
          </p:nvPr>
        </p:nvSpPr>
        <p:spPr>
          <a:xfrm>
            <a:off x="413004" y="700500"/>
            <a:ext cx="11366100" cy="3663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algn="ctr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Promising Features To be Considered by UHR (3) 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57334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" name="Google Shape;479;g1228c062293_5_6"/>
          <p:cNvSpPr txBox="1">
            <a:spLocks noGrp="1"/>
          </p:cNvSpPr>
          <p:nvPr>
            <p:ph type="body" idx="1"/>
          </p:nvPr>
        </p:nvSpPr>
        <p:spPr>
          <a:xfrm>
            <a:off x="381000" y="1219200"/>
            <a:ext cx="11201400" cy="14241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Interference mitigation/cancellation</a:t>
            </a:r>
          </a:p>
          <a:p>
            <a:r>
              <a:rPr lang="en-US" dirty="0">
                <a:solidFill>
                  <a:schemeClr val="tx1"/>
                </a:solidFill>
              </a:rPr>
              <a:t>Improved performance in low PSD regulatory domains</a:t>
            </a:r>
          </a:p>
          <a:p>
            <a:r>
              <a:rPr lang="en-US" dirty="0"/>
              <a:t>Roaming improvements </a:t>
            </a:r>
          </a:p>
          <a:p>
            <a:r>
              <a:rPr lang="en-US" dirty="0"/>
              <a:t>AI/ML 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pPr lvl="1"/>
            <a:endParaRPr lang="en-US" dirty="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endParaRPr lang="en-US" sz="2400"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0" name="Google Shape;480;g1228c062293_5_6"/>
          <p:cNvSpPr txBox="1">
            <a:spLocks noGrp="1"/>
          </p:cNvSpPr>
          <p:nvPr>
            <p:ph type="title"/>
          </p:nvPr>
        </p:nvSpPr>
        <p:spPr>
          <a:xfrm>
            <a:off x="413004" y="700500"/>
            <a:ext cx="11366100" cy="3663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algn="ctr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Promising Features To be Considered by UHR (4) 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3575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" name="Google Shape;479;g1228c062293_5_6"/>
          <p:cNvSpPr txBox="1">
            <a:spLocks noGrp="1"/>
          </p:cNvSpPr>
          <p:nvPr>
            <p:ph type="body" idx="1"/>
          </p:nvPr>
        </p:nvSpPr>
        <p:spPr>
          <a:xfrm>
            <a:off x="381000" y="1295400"/>
            <a:ext cx="11201400" cy="14241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High Throughput does not have to be a primary goal of UHR, but here it is in plenty: 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Assuming 640MHz total BW (in 5GHz + 6GHz bands)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160MHz + 480MHz </a:t>
            </a:r>
          </a:p>
          <a:p>
            <a:pPr lvl="2"/>
            <a:r>
              <a:rPr lang="en-US" dirty="0"/>
              <a:t>For 4 spatial streams results in </a:t>
            </a:r>
            <a:r>
              <a:rPr lang="en-US" dirty="0">
                <a:solidFill>
                  <a:srgbClr val="0070C0"/>
                </a:solidFill>
              </a:rPr>
              <a:t>23.2Gbps</a:t>
            </a:r>
          </a:p>
          <a:p>
            <a:pPr lvl="2"/>
            <a:r>
              <a:rPr lang="en-US" dirty="0"/>
              <a:t>For 16 spatial streams results in </a:t>
            </a:r>
            <a:r>
              <a:rPr lang="en-US" dirty="0">
                <a:solidFill>
                  <a:srgbClr val="0070C0"/>
                </a:solidFill>
              </a:rPr>
              <a:t>92.8Gbps</a:t>
            </a:r>
            <a:r>
              <a:rPr lang="en-US" dirty="0"/>
              <a:t> 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Assuming 560MHz total BW (in 5GHz + 6GHz bands)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240MHz + 320MHz</a:t>
            </a:r>
          </a:p>
          <a:p>
            <a:pPr lvl="2"/>
            <a:r>
              <a:rPr lang="en-US" dirty="0"/>
              <a:t>For 4 spatial streams results in </a:t>
            </a:r>
            <a:r>
              <a:rPr lang="en-US" dirty="0">
                <a:solidFill>
                  <a:srgbClr val="0070C0"/>
                </a:solidFill>
              </a:rPr>
              <a:t>20.4Gbps</a:t>
            </a:r>
          </a:p>
          <a:p>
            <a:pPr lvl="2"/>
            <a:r>
              <a:rPr lang="en-US" dirty="0"/>
              <a:t>For 16 spatial streams results in </a:t>
            </a:r>
            <a:r>
              <a:rPr lang="en-US" dirty="0">
                <a:solidFill>
                  <a:srgbClr val="0070C0"/>
                </a:solidFill>
              </a:rPr>
              <a:t>81.6Gbps</a:t>
            </a:r>
            <a:r>
              <a:rPr lang="en-US" dirty="0"/>
              <a:t> </a:t>
            </a:r>
          </a:p>
          <a:p>
            <a:pPr marL="1041400" lvl="2" indent="0">
              <a:buNone/>
            </a:pPr>
            <a:r>
              <a:rPr lang="en-US" dirty="0">
                <a:solidFill>
                  <a:schemeClr val="tx1"/>
                </a:solidFill>
              </a:rPr>
              <a:t> </a:t>
            </a:r>
          </a:p>
          <a:p>
            <a:r>
              <a:rPr lang="en-US" dirty="0"/>
              <a:t>M</a:t>
            </a:r>
            <a:r>
              <a:rPr lang="en-GB" dirty="0" err="1"/>
              <a:t>aximum</a:t>
            </a:r>
            <a:r>
              <a:rPr lang="en-GB" dirty="0"/>
              <a:t> aggregated throughput of at least 60Gbps may be a reasonable target in UHR </a:t>
            </a:r>
            <a:r>
              <a:rPr lang="en-GB" dirty="0" smtClean="0"/>
              <a:t>PAR (in the case UHR SG decides to include target number)</a:t>
            </a:r>
            <a:endParaRPr lang="en-GB" dirty="0"/>
          </a:p>
          <a:p>
            <a:pPr lvl="1"/>
            <a:r>
              <a:rPr lang="en-GB" dirty="0">
                <a:solidFill>
                  <a:srgbClr val="0070C0"/>
                </a:solidFill>
              </a:rPr>
              <a:t>2 x 802.11be PAR requirement </a:t>
            </a:r>
            <a:endParaRPr lang="en-US" dirty="0">
              <a:solidFill>
                <a:srgbClr val="0070C0"/>
              </a:solidFill>
            </a:endParaRPr>
          </a:p>
          <a:p>
            <a:pPr marL="571500" lvl="1" indent="0">
              <a:buNone/>
            </a:pPr>
            <a:endParaRPr lang="en-US" dirty="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endParaRPr lang="en-US" sz="2400"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0" name="Google Shape;480;g1228c062293_5_6"/>
          <p:cNvSpPr txBox="1">
            <a:spLocks noGrp="1"/>
          </p:cNvSpPr>
          <p:nvPr>
            <p:ph type="title"/>
          </p:nvPr>
        </p:nvSpPr>
        <p:spPr>
          <a:xfrm>
            <a:off x="413004" y="700500"/>
            <a:ext cx="11366100" cy="3663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algn="ctr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Higher Throughput Easily Achieved 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03052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" name="Google Shape;479;g1228c062293_5_6"/>
          <p:cNvSpPr txBox="1">
            <a:spLocks noGrp="1"/>
          </p:cNvSpPr>
          <p:nvPr>
            <p:ph type="body" idx="1"/>
          </p:nvPr>
        </p:nvSpPr>
        <p:spPr>
          <a:xfrm>
            <a:off x="381000" y="1295400"/>
            <a:ext cx="11125200" cy="4495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Beside peak throughput, better rate-vs-range (</a:t>
            </a:r>
            <a:r>
              <a:rPr lang="en-US" dirty="0" err="1">
                <a:solidFill>
                  <a:schemeClr val="tx1"/>
                </a:solidFill>
              </a:rPr>
              <a:t>RvR</a:t>
            </a:r>
            <a:r>
              <a:rPr lang="en-US" dirty="0">
                <a:solidFill>
                  <a:schemeClr val="tx1"/>
                </a:solidFill>
              </a:rPr>
              <a:t>) improves the throughput at different SNR levels, extends range, and enhances reliability</a:t>
            </a:r>
          </a:p>
          <a:p>
            <a:r>
              <a:rPr lang="en-US" dirty="0" err="1">
                <a:solidFill>
                  <a:schemeClr val="tx1"/>
                </a:solidFill>
              </a:rPr>
              <a:t>RvR</a:t>
            </a:r>
            <a:r>
              <a:rPr lang="en-US" dirty="0">
                <a:solidFill>
                  <a:schemeClr val="tx1"/>
                </a:solidFill>
              </a:rPr>
              <a:t> enhancement should be one important metric for UHR PAR</a:t>
            </a:r>
          </a:p>
          <a:p>
            <a:r>
              <a:rPr lang="en-US" dirty="0">
                <a:solidFill>
                  <a:schemeClr val="tx1"/>
                </a:solidFill>
              </a:rPr>
              <a:t>Multiple candidate techniques support the </a:t>
            </a:r>
            <a:r>
              <a:rPr lang="en-US" dirty="0" err="1">
                <a:solidFill>
                  <a:schemeClr val="tx1"/>
                </a:solidFill>
              </a:rPr>
              <a:t>RvR</a:t>
            </a:r>
            <a:r>
              <a:rPr lang="en-US" dirty="0">
                <a:solidFill>
                  <a:schemeClr val="tx1"/>
                </a:solidFill>
              </a:rPr>
              <a:t> enhancement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Finer MCS grid 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Relay communications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Long range PHY mode 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MIMO/TXBF enhancement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Interference mitigation</a:t>
            </a:r>
          </a:p>
          <a:p>
            <a:pPr lvl="1"/>
            <a:endParaRPr lang="en-US" dirty="0">
              <a:solidFill>
                <a:schemeClr val="tx1"/>
              </a:solidFill>
            </a:endParaRPr>
          </a:p>
          <a:p>
            <a:pPr marL="1041400" lvl="2" indent="0">
              <a:buNone/>
            </a:pPr>
            <a:r>
              <a:rPr lang="en-US" dirty="0">
                <a:solidFill>
                  <a:schemeClr val="tx1"/>
                </a:solidFill>
              </a:rPr>
              <a:t> </a:t>
            </a:r>
          </a:p>
          <a:p>
            <a:endParaRPr lang="en-US" dirty="0">
              <a:solidFill>
                <a:srgbClr val="0070C0"/>
              </a:solidFill>
            </a:endParaRPr>
          </a:p>
          <a:p>
            <a:pPr marL="571500" lvl="1" indent="0">
              <a:buNone/>
            </a:pPr>
            <a:endParaRPr lang="en-US" dirty="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endParaRPr lang="en-US" sz="2400"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0" name="Google Shape;480;g1228c062293_5_6"/>
          <p:cNvSpPr txBox="1">
            <a:spLocks noGrp="1"/>
          </p:cNvSpPr>
          <p:nvPr>
            <p:ph type="title"/>
          </p:nvPr>
        </p:nvSpPr>
        <p:spPr>
          <a:xfrm>
            <a:off x="413004" y="700500"/>
            <a:ext cx="11366100" cy="3663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algn="ctr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err="1"/>
              <a:t>RvR</a:t>
            </a:r>
            <a:r>
              <a:rPr lang="en-GB" dirty="0"/>
              <a:t> Enhancement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49476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" name="Google Shape;479;g1228c062293_5_6"/>
          <p:cNvSpPr txBox="1">
            <a:spLocks noGrp="1"/>
          </p:cNvSpPr>
          <p:nvPr>
            <p:ph type="body" idx="1"/>
          </p:nvPr>
        </p:nvSpPr>
        <p:spPr>
          <a:xfrm>
            <a:off x="381000" y="1066800"/>
            <a:ext cx="11201400" cy="14241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457200" lvl="0" indent="-381000" algn="l" rtl="0">
              <a:spcBef>
                <a:spcPts val="1200"/>
              </a:spcBef>
              <a:spcAft>
                <a:spcPts val="0"/>
              </a:spcAft>
              <a:buSzPts val="2400"/>
              <a:buChar char="•"/>
            </a:pPr>
            <a:r>
              <a:rPr lang="en-US" sz="2400" dirty="0"/>
              <a:t>All features in the previous slides are achievable below 7.250GHz</a:t>
            </a:r>
          </a:p>
          <a:p>
            <a:pPr marL="457200" lvl="0" indent="-381000" algn="l" rtl="0">
              <a:spcBef>
                <a:spcPts val="1200"/>
              </a:spcBef>
              <a:spcAft>
                <a:spcPts val="0"/>
              </a:spcAft>
              <a:buSzPts val="2400"/>
              <a:buChar char="•"/>
            </a:pPr>
            <a:r>
              <a:rPr lang="en-US" sz="2200" dirty="0"/>
              <a:t>Even a subset will make a strong and marketable next generation standard</a:t>
            </a:r>
          </a:p>
          <a:p>
            <a:pPr marL="876300" lvl="1">
              <a:spcBef>
                <a:spcPts val="1200"/>
              </a:spcBef>
              <a:buSzPts val="2400"/>
              <a:buFontTx/>
              <a:buChar char="-"/>
            </a:pPr>
            <a:r>
              <a:rPr lang="en-US" sz="2200" dirty="0"/>
              <a:t>Targeting primarily reliability and latency with throughput increase  </a:t>
            </a:r>
          </a:p>
          <a:p>
            <a:pPr marL="101600" indent="0">
              <a:buNone/>
            </a:pPr>
            <a:endParaRPr lang="en-US" sz="2400" dirty="0"/>
          </a:p>
          <a:p>
            <a:pPr marL="101600" indent="0">
              <a:buNone/>
            </a:pPr>
            <a:r>
              <a:rPr lang="en-GB" sz="2400" u="sng" dirty="0"/>
              <a:t>Example</a:t>
            </a:r>
            <a:r>
              <a:rPr lang="en-GB" sz="2400" dirty="0"/>
              <a:t> - Scope of the project PAR Section (usually 5.2.b)</a:t>
            </a:r>
            <a:endParaRPr lang="en-US" sz="2400" dirty="0"/>
          </a:p>
          <a:p>
            <a:r>
              <a:rPr lang="en-GB" dirty="0"/>
              <a:t>This amendment defines standardized modifications to both the IEEE Std. 802.11 physical layers (PHY) and Medium Access Control Layer (MAC) that enable at least one mode of operation capable of </a:t>
            </a:r>
            <a:r>
              <a:rPr lang="en-GB" dirty="0" smtClean="0"/>
              <a:t>increasing throughput [</a:t>
            </a:r>
            <a:r>
              <a:rPr lang="en-GB" i="1" dirty="0" smtClean="0"/>
              <a:t>maximum </a:t>
            </a:r>
            <a:r>
              <a:rPr lang="en-GB" i="1" dirty="0"/>
              <a:t>aggregated </a:t>
            </a:r>
            <a:r>
              <a:rPr lang="en-GB" i="1" dirty="0" smtClean="0"/>
              <a:t>throughput of </a:t>
            </a:r>
            <a:r>
              <a:rPr lang="en-GB" i="1" dirty="0"/>
              <a:t>at least </a:t>
            </a:r>
            <a:r>
              <a:rPr lang="en-GB" i="1" dirty="0" smtClean="0"/>
              <a:t>60 </a:t>
            </a:r>
            <a:r>
              <a:rPr lang="en-GB" i="1" dirty="0" err="1"/>
              <a:t>Gbps</a:t>
            </a:r>
            <a:r>
              <a:rPr lang="en-GB" dirty="0"/>
              <a:t>], as measured at the MAC data service access point (SAP), with carrier frequency operation between 1 and 7.250 GHz while ensuring backward compatibility and coexistence with legacy IEEE Std. 802.11 compliant devices operating in the 2.4 </a:t>
            </a:r>
            <a:r>
              <a:rPr lang="en-GB" dirty="0">
                <a:solidFill>
                  <a:schemeClr val="tx1"/>
                </a:solidFill>
              </a:rPr>
              <a:t>GHz, 5 GHz, and 6 GHz bands. This amendment defines at least one mode of operation capable of improved worst case latency and jitter over 802.11be amendment. This amendment also defines rate-vs-range (</a:t>
            </a:r>
            <a:r>
              <a:rPr lang="en-GB" dirty="0" err="1">
                <a:solidFill>
                  <a:schemeClr val="tx1"/>
                </a:solidFill>
              </a:rPr>
              <a:t>RvR</a:t>
            </a:r>
            <a:r>
              <a:rPr lang="en-GB" dirty="0">
                <a:solidFill>
                  <a:schemeClr val="tx1"/>
                </a:solidFill>
              </a:rPr>
              <a:t>) enhancement at different SNR levels,</a:t>
            </a:r>
            <a:r>
              <a:rPr lang="en-GB" dirty="0"/>
              <a:t> mechanisms for enhanced power save and improved P2P support.</a:t>
            </a:r>
            <a:endParaRPr lang="en-US" dirty="0">
              <a:solidFill>
                <a:schemeClr val="tx1"/>
              </a:solidFill>
            </a:endParaRPr>
          </a:p>
          <a:p>
            <a:pPr marL="63500" indent="0">
              <a:buSzPts val="2400"/>
              <a:buNone/>
            </a:pPr>
            <a:endParaRPr lang="en-US" sz="2400" dirty="0"/>
          </a:p>
          <a:p>
            <a:pPr marL="457200" lvl="0" indent="-381000" algn="l" rtl="0">
              <a:spcBef>
                <a:spcPts val="1200"/>
              </a:spcBef>
              <a:spcAft>
                <a:spcPts val="0"/>
              </a:spcAft>
              <a:buSzPts val="2400"/>
              <a:buChar char="•"/>
            </a:pPr>
            <a:endParaRPr lang="en-US" sz="2000" dirty="0"/>
          </a:p>
          <a:p>
            <a:pPr marL="76200" indent="0">
              <a:buSzPts val="2400"/>
              <a:buNone/>
            </a:pPr>
            <a:endParaRPr lang="en-US" dirty="0"/>
          </a:p>
          <a:p>
            <a:pPr lvl="1" indent="-381000">
              <a:buSzPts val="2400"/>
            </a:pPr>
            <a:endParaRPr lang="en-US" sz="2000" dirty="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endParaRPr lang="en-US" sz="2400"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0" name="Google Shape;480;g1228c062293_5_6"/>
          <p:cNvSpPr txBox="1">
            <a:spLocks noGrp="1"/>
          </p:cNvSpPr>
          <p:nvPr>
            <p:ph type="title"/>
          </p:nvPr>
        </p:nvSpPr>
        <p:spPr>
          <a:xfrm>
            <a:off x="413004" y="700500"/>
            <a:ext cx="11366100" cy="3663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algn="ctr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PAR Discussion 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03685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16</TotalTime>
  <Words>652</Words>
  <Application>Microsoft Office PowerPoint</Application>
  <PresentationFormat>Widescreen</PresentationFormat>
  <Paragraphs>129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MS Gothic</vt:lpstr>
      <vt:lpstr>Arial</vt:lpstr>
      <vt:lpstr>Arial Unicode MS</vt:lpstr>
      <vt:lpstr>Times New Roman</vt:lpstr>
      <vt:lpstr>Office Theme</vt:lpstr>
      <vt:lpstr>Document</vt:lpstr>
      <vt:lpstr>UHR PAR Discussion </vt:lpstr>
      <vt:lpstr>Outline </vt:lpstr>
      <vt:lpstr>Promising Features To be Considered by UHR (1) </vt:lpstr>
      <vt:lpstr>Promising Features To be Considered by UHR (2)</vt:lpstr>
      <vt:lpstr>Promising Features To be Considered by UHR (3) </vt:lpstr>
      <vt:lpstr>Promising Features To be Considered by UHR (4) </vt:lpstr>
      <vt:lpstr>Higher Throughput Easily Achieved </vt:lpstr>
      <vt:lpstr>RvR Enhancement</vt:lpstr>
      <vt:lpstr>PAR Discussion </vt:lpstr>
    </vt:vector>
  </TitlesOfParts>
  <Company>Broadcom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Vinko Erceg</dc:creator>
  <cp:lastModifiedBy>Vinko Erceg</cp:lastModifiedBy>
  <cp:revision>147</cp:revision>
  <cp:lastPrinted>1601-01-01T00:00:00Z</cp:lastPrinted>
  <dcterms:created xsi:type="dcterms:W3CDTF">2022-01-05T21:40:58Z</dcterms:created>
  <dcterms:modified xsi:type="dcterms:W3CDTF">2023-01-16T17:16:10Z</dcterms:modified>
</cp:coreProperties>
</file>